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5"/>
  </p:notesMasterIdLst>
  <p:handoutMasterIdLst>
    <p:handoutMasterId r:id="rId6"/>
  </p:handoutMasterIdLst>
  <p:sldIdLst>
    <p:sldId id="260" r:id="rId2"/>
    <p:sldId id="289" r:id="rId3"/>
    <p:sldId id="270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54C56"/>
    <a:srgbClr val="000000"/>
    <a:srgbClr val="FFF2CC"/>
    <a:srgbClr val="3399FF"/>
    <a:srgbClr val="4485C6"/>
    <a:srgbClr val="FFCCCC"/>
    <a:srgbClr val="FFCCFF"/>
    <a:srgbClr val="5B9BD5"/>
    <a:srgbClr val="5A5858"/>
    <a:srgbClr val="FFDF6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298" autoAdjust="0"/>
    <p:restoredTop sz="96592" autoAdjust="0"/>
  </p:normalViewPr>
  <p:slideViewPr>
    <p:cSldViewPr snapToGrid="0">
      <p:cViewPr varScale="1">
        <p:scale>
          <a:sx n="124" d="100"/>
          <a:sy n="124" d="100"/>
        </p:scale>
        <p:origin x="715" y="101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94" d="100"/>
          <a:sy n="94" d="100"/>
        </p:scale>
        <p:origin x="4080" y="91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F63158EF-4D0D-49F0-BE79-D2ABF18A031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987FB5A9-1E07-46E3-B77D-953379CDD77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7C070BC-EE23-495B-B969-C2A91D7ADFDA}" type="datetimeFigureOut">
              <a:rPr lang="zh-CN" altLang="en-US" smtClean="0"/>
              <a:t>2024/5/13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C49EDA96-C2B5-45AA-8D79-FFE544B01D1B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7A932D3B-C93C-42AD-B2DC-B8EAC10D51AA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2CA871-D939-435F-BD14-29F71908E4D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81626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C04D3B1-07A7-4812-80B9-DD59E94C7F9D}" type="datetimeFigureOut">
              <a:rPr lang="en-US" smtClean="0"/>
              <a:t>5/13/2024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250302-FD59-41EB-98E1-8F01547BD5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05236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>
                <a:solidFill>
                  <a:srgbClr val="000000"/>
                </a:solidFill>
              </a:rPr>
              <a:pPr>
                <a:defRPr/>
              </a:pPr>
              <a:t>1</a:t>
            </a:fld>
            <a:endParaRPr lang="en-GB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06527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250302-FD59-41EB-98E1-8F01547BD578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16783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388D303D-FBFD-4B34-B382-9333CDF5FB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979271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488980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2215830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8890" y="456134"/>
            <a:ext cx="10736446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29"/>
              </a:lnSpc>
              <a:spcBef>
                <a:spcPts val="0"/>
              </a:spcBef>
              <a:buNone/>
              <a:defRPr sz="3199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  <a:lvl2pPr marL="593662" indent="0" algn="ctr">
              <a:buNone/>
              <a:defRPr sz="2597"/>
            </a:lvl2pPr>
            <a:lvl3pPr marL="1187323" indent="0" algn="ctr">
              <a:buNone/>
              <a:defRPr sz="2337"/>
            </a:lvl3pPr>
            <a:lvl4pPr marL="1780986" indent="0" algn="ctr">
              <a:buNone/>
              <a:defRPr sz="2078"/>
            </a:lvl4pPr>
            <a:lvl5pPr marL="2374648" indent="0" algn="ctr">
              <a:buNone/>
              <a:defRPr sz="2078"/>
            </a:lvl5pPr>
            <a:lvl6pPr marL="2968309" indent="0" algn="ctr">
              <a:buNone/>
              <a:defRPr sz="2078"/>
            </a:lvl6pPr>
            <a:lvl7pPr marL="3561971" indent="0" algn="ctr">
              <a:buNone/>
              <a:defRPr sz="2078"/>
            </a:lvl7pPr>
            <a:lvl8pPr marL="4155634" indent="0" algn="ctr">
              <a:buNone/>
              <a:defRPr sz="2078"/>
            </a:lvl8pPr>
            <a:lvl9pPr marL="4749295" indent="0" algn="ctr">
              <a:buNone/>
              <a:defRPr sz="2078"/>
            </a:lvl9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A8B3F0C-616F-224A-B32F-9F9BF5EEE1BC}"/>
              </a:ext>
            </a:extLst>
          </p:cNvPr>
          <p:cNvSpPr>
            <a:spLocks noGrp="1"/>
          </p:cNvSpPr>
          <p:nvPr>
            <p:ph idx="12" hasCustomPrompt="1"/>
          </p:nvPr>
        </p:nvSpPr>
        <p:spPr>
          <a:xfrm>
            <a:off x="725738" y="1512876"/>
            <a:ext cx="10729365" cy="4690459"/>
          </a:xfrm>
          <a:prstGeom prst="rect">
            <a:avLst/>
          </a:prstGeom>
        </p:spPr>
        <p:txBody>
          <a:bodyPr lIns="0" tIns="0" rIns="0" bIns="0"/>
          <a:lstStyle>
            <a:lvl1pPr marL="179316" marR="0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>
                <a:tab pos="1207605" algn="ctr"/>
              </a:tabLst>
              <a:defRPr sz="1799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328894" marR="0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&gt;"/>
              <a:tabLst>
                <a:tab pos="1207605" algn="ctr"/>
              </a:tabLst>
              <a:defRPr sz="1599" baseline="0">
                <a:latin typeface="Microsoft YaHei" panose="020B0503020204020204" pitchFamily="34" charset="-122"/>
                <a:ea typeface="Microsoft YaHei" panose="020B0503020204020204" pitchFamily="34" charset="-122"/>
              </a:defRPr>
            </a:lvl2pPr>
            <a:lvl3pPr marL="1098136" marR="0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-"/>
              <a:tabLst>
                <a:tab pos="1207605" algn="ctr"/>
              </a:tabLst>
              <a:defRPr sz="1298" baseline="0">
                <a:latin typeface="Microsoft YaHei" panose="020B0503020204020204" pitchFamily="34" charset="-122"/>
                <a:ea typeface="Microsoft YaHei" panose="020B0503020204020204" pitchFamily="34" charset="-122"/>
              </a:defRPr>
            </a:lvl3pPr>
            <a:lvl4pPr marL="525640" indent="-171091">
              <a:buFont typeface="Arial" panose="020B0604020202020204" pitchFamily="34" charset="0"/>
              <a:buChar char="•"/>
              <a:tabLst>
                <a:tab pos="1207937" algn="ctr"/>
              </a:tabLst>
              <a:defRPr sz="1298" baseline="0"/>
            </a:lvl4pPr>
            <a:lvl5pPr marL="525640" indent="-171091">
              <a:buFont typeface="Arial" panose="020B0604020202020204" pitchFamily="34" charset="0"/>
              <a:buChar char="•"/>
              <a:tabLst>
                <a:tab pos="1207937" algn="ctr"/>
              </a:tabLst>
              <a:defRPr sz="1298" baseline="0"/>
            </a:lvl5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  <a:p>
            <a:pPr marL="328894" marR="0" lvl="1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7605" algn="ctr"/>
              </a:tabLst>
              <a:defRPr/>
            </a:pPr>
            <a:r>
              <a:rPr lang="zh-CN" altLang="en-US" dirty="0"/>
              <a:t>单击此处添加文本</a:t>
            </a:r>
            <a:endParaRPr lang="en-US" dirty="0"/>
          </a:p>
          <a:p>
            <a:pPr marL="1098136" marR="0" lvl="2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7605" algn="ctr"/>
              </a:tabLst>
              <a:defRPr/>
            </a:pPr>
            <a:r>
              <a:rPr lang="zh-CN" altLang="en-US" dirty="0"/>
              <a:t>单击此处添加文本</a:t>
            </a:r>
            <a:endParaRPr lang="en-US" dirty="0"/>
          </a:p>
          <a:p>
            <a:pPr marL="1098136" marR="0" lvl="2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7605" algn="ctr"/>
              </a:tabLst>
              <a:defRPr/>
            </a:pP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837997949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3842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GB">
              <a:solidFill>
                <a:prstClr val="white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85771"/>
            <a:ext cx="10515600" cy="1104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106362" y="974711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GB">
              <a:solidFill>
                <a:prstClr val="white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GB" altLang="en-US" sz="800" dirty="0">
                <a:ln w="0"/>
                <a:solidFill>
                  <a:prstClr val="black"/>
                </a:solidFill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68781" y="50534"/>
            <a:ext cx="1246188" cy="7249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5420701A-B243-422E-826E-78BD4E22F668}" type="slidenum">
              <a:rPr lang="en-GB" altLang="en-US" sz="1400" smtClean="0">
                <a:solidFill>
                  <a:prstClr val="black"/>
                </a:solidFill>
                <a:latin typeface="Calibri" panose="020F0502020204030204" pitchFamily="34" charset="0"/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GB" altLang="en-US" sz="1400">
              <a:solidFill>
                <a:prstClr val="black"/>
              </a:solidFill>
              <a:latin typeface="Calibri" panose="020F0502020204030204" pitchFamily="34" charset="0"/>
            </a:endParaRPr>
          </a:p>
        </p:txBody>
      </p:sp>
      <p:sp>
        <p:nvSpPr>
          <p:cNvPr id="14" name="Text Box 14">
            <a:extLst>
              <a:ext uri="{FF2B5EF4-FFF2-40B4-BE49-F238E27FC236}">
                <a16:creationId xmlns:a16="http://schemas.microsoft.com/office/drawing/2014/main" id="{04953B71-6776-413E-AC69-E69762C9C33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23850" y="73025"/>
            <a:ext cx="3486150" cy="276999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" panose="020B0604020202020204"/>
              </a:rPr>
              <a:t>3GPP TSG-SA WG6 Meeting #61</a:t>
            </a:r>
          </a:p>
        </p:txBody>
      </p:sp>
    </p:spTree>
    <p:extLst>
      <p:ext uri="{BB962C8B-B14F-4D97-AF65-F5344CB8AC3E}">
        <p14:creationId xmlns:p14="http://schemas.microsoft.com/office/powerpoint/2010/main" val="31869178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7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1326" y="1318373"/>
            <a:ext cx="9644250" cy="2852737"/>
          </a:xfrm>
        </p:spPr>
        <p:txBody>
          <a:bodyPr/>
          <a:lstStyle/>
          <a:p>
            <a:pPr eaLnBrk="1" hangingPunct="1"/>
            <a:r>
              <a:rPr lang="en-US" altLang="en-US" dirty="0"/>
              <a:t>Discussion on </a:t>
            </a:r>
            <a:r>
              <a:rPr lang="en-US" altLang="zh-CN" dirty="0"/>
              <a:t>common EAS determination</a:t>
            </a:r>
            <a:endParaRPr lang="en-GB" altLang="en-US" dirty="0"/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Huawei, Hisilicon</a:t>
            </a:r>
          </a:p>
          <a:p>
            <a:pPr marL="0" indent="0" eaLnBrk="1" hangingPunct="1">
              <a:buFontTx/>
              <a:buNone/>
            </a:pPr>
            <a:r>
              <a:rPr lang="en-US" altLang="zh-CN" dirty="0" err="1"/>
              <a:t>Yajie</a:t>
            </a: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647033869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7">
            <a:extLst>
              <a:ext uri="{FF2B5EF4-FFF2-40B4-BE49-F238E27FC236}">
                <a16:creationId xmlns:a16="http://schemas.microsoft.com/office/drawing/2014/main" id="{844F2985-8FAD-4595-B2C3-A540952C68CF}"/>
              </a:ext>
            </a:extLst>
          </p:cNvPr>
          <p:cNvSpPr txBox="1"/>
          <p:nvPr/>
        </p:nvSpPr>
        <p:spPr>
          <a:xfrm>
            <a:off x="311364" y="445767"/>
            <a:ext cx="111633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/>
              <a:t>Common EES determination</a:t>
            </a:r>
            <a:endParaRPr lang="zh-CN" altLang="en-US" sz="2800" dirty="0"/>
          </a:p>
        </p:txBody>
      </p:sp>
      <p:sp>
        <p:nvSpPr>
          <p:cNvPr id="27" name="TextBox 112">
            <a:extLst>
              <a:ext uri="{FF2B5EF4-FFF2-40B4-BE49-F238E27FC236}">
                <a16:creationId xmlns:a16="http://schemas.microsoft.com/office/drawing/2014/main" id="{8F8DB59A-18D3-40F6-94C3-3C0E1B3B1C18}"/>
              </a:ext>
            </a:extLst>
          </p:cNvPr>
          <p:cNvSpPr txBox="1"/>
          <p:nvPr/>
        </p:nvSpPr>
        <p:spPr>
          <a:xfrm>
            <a:off x="275693" y="1251584"/>
            <a:ext cx="11234642" cy="28469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altLang="zh-CN" b="1" dirty="0"/>
              <a:t>Group expected service area:</a:t>
            </a:r>
          </a:p>
          <a:p>
            <a:pPr marL="800100" lvl="1" indent="-342900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altLang="zh-CN" sz="1600" dirty="0"/>
              <a:t>UE#1 and UE#2 are in the same group, and based on UE#1’s location and UE#2’s location, the ASP can determine group service area</a:t>
            </a:r>
          </a:p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altLang="zh-CN" b="1" dirty="0"/>
              <a:t>Common EAS determination procedure:</a:t>
            </a:r>
          </a:p>
          <a:p>
            <a:pPr marL="800100" lvl="1" indent="-342900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altLang="zh-CN" sz="1600" dirty="0"/>
              <a:t>Step1, the ECS can determine to select the EES#1 based on the EES service area and group expected service area</a:t>
            </a:r>
          </a:p>
          <a:p>
            <a:pPr marL="800100" lvl="1" indent="-342900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altLang="zh-CN" sz="1600" dirty="0"/>
              <a:t>Step2, the EES#1 can determine to select the EAS#1 based on the EAS service area and group expected service area</a:t>
            </a:r>
          </a:p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altLang="zh-CN" dirty="0"/>
              <a:t>Thus, in the service provisioning procedure, the </a:t>
            </a:r>
            <a:r>
              <a:rPr lang="en-US" altLang="zh-CN" b="1" dirty="0"/>
              <a:t>ECS only compare the EES service area and group expected service area to determine the EES</a:t>
            </a:r>
            <a:r>
              <a:rPr lang="en-US" altLang="zh-CN" dirty="0"/>
              <a:t>, since the </a:t>
            </a:r>
            <a:r>
              <a:rPr lang="en-US" altLang="zh-CN" dirty="0">
                <a:solidFill>
                  <a:srgbClr val="FF0000"/>
                </a:solidFill>
              </a:rPr>
              <a:t>ECS does not maintain the EAS service area information </a:t>
            </a:r>
            <a:r>
              <a:rPr lang="en-US" altLang="zh-CN" dirty="0"/>
              <a:t>and the EES can further determine the EAS based on the EAS service area information</a:t>
            </a:r>
            <a:endParaRPr lang="en-US" sz="1600" i="1" dirty="0">
              <a:solidFill>
                <a:srgbClr val="0070C0"/>
              </a:solidFill>
              <a:sym typeface="Wingdings" panose="05000000000000000000" pitchFamily="2" charset="2"/>
            </a:endParaRPr>
          </a:p>
        </p:txBody>
      </p:sp>
      <p:sp>
        <p:nvSpPr>
          <p:cNvPr id="2" name="椭圆 1">
            <a:extLst>
              <a:ext uri="{FF2B5EF4-FFF2-40B4-BE49-F238E27FC236}">
                <a16:creationId xmlns:a16="http://schemas.microsoft.com/office/drawing/2014/main" id="{9CE24920-7E73-4316-AAD2-31F9F2AB1FC8}"/>
              </a:ext>
            </a:extLst>
          </p:cNvPr>
          <p:cNvSpPr/>
          <p:nvPr/>
        </p:nvSpPr>
        <p:spPr>
          <a:xfrm>
            <a:off x="2850295" y="4327966"/>
            <a:ext cx="3898525" cy="2026508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56C6F88-53AB-4241-B7E1-51E1712474E6}"/>
              </a:ext>
            </a:extLst>
          </p:cNvPr>
          <p:cNvSpPr txBox="1"/>
          <p:nvPr/>
        </p:nvSpPr>
        <p:spPr>
          <a:xfrm>
            <a:off x="3581776" y="6006808"/>
            <a:ext cx="2435561" cy="405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b="1" dirty="0"/>
              <a:t>EES#1 service area</a:t>
            </a:r>
            <a:endParaRPr lang="zh-CN" altLang="en-US" sz="1400" b="1" dirty="0"/>
          </a:p>
        </p:txBody>
      </p:sp>
      <p:sp>
        <p:nvSpPr>
          <p:cNvPr id="59" name="椭圆 58">
            <a:extLst>
              <a:ext uri="{FF2B5EF4-FFF2-40B4-BE49-F238E27FC236}">
                <a16:creationId xmlns:a16="http://schemas.microsoft.com/office/drawing/2014/main" id="{E639E6D3-A6F5-4EF6-BA49-ED9E308D08AF}"/>
              </a:ext>
            </a:extLst>
          </p:cNvPr>
          <p:cNvSpPr/>
          <p:nvPr/>
        </p:nvSpPr>
        <p:spPr>
          <a:xfrm>
            <a:off x="7086632" y="4327966"/>
            <a:ext cx="3898525" cy="2026508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8863D902-945E-491C-994D-593DFAA35B93}"/>
              </a:ext>
            </a:extLst>
          </p:cNvPr>
          <p:cNvSpPr txBox="1"/>
          <p:nvPr/>
        </p:nvSpPr>
        <p:spPr>
          <a:xfrm>
            <a:off x="7818113" y="5167157"/>
            <a:ext cx="2435561" cy="405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b="1" dirty="0"/>
              <a:t>EES#2 service area</a:t>
            </a:r>
            <a:endParaRPr lang="zh-CN" altLang="en-US" sz="1400" b="1" dirty="0"/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6143A447-0EA8-4AFE-9515-EFA60A912777}"/>
              </a:ext>
            </a:extLst>
          </p:cNvPr>
          <p:cNvSpPr/>
          <p:nvPr/>
        </p:nvSpPr>
        <p:spPr>
          <a:xfrm>
            <a:off x="3009150" y="4748422"/>
            <a:ext cx="2011836" cy="941005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584AEBC4-6761-4D3D-B8B1-83F3FE1398C6}"/>
              </a:ext>
            </a:extLst>
          </p:cNvPr>
          <p:cNvSpPr txBox="1"/>
          <p:nvPr/>
        </p:nvSpPr>
        <p:spPr>
          <a:xfrm>
            <a:off x="3519963" y="5360328"/>
            <a:ext cx="8819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b="1" dirty="0"/>
              <a:t>EAS#1</a:t>
            </a:r>
            <a:endParaRPr lang="zh-CN" altLang="en-US" sz="1400" b="1" dirty="0"/>
          </a:p>
        </p:txBody>
      </p:sp>
      <p:sp>
        <p:nvSpPr>
          <p:cNvPr id="71" name="椭圆 70">
            <a:extLst>
              <a:ext uri="{FF2B5EF4-FFF2-40B4-BE49-F238E27FC236}">
                <a16:creationId xmlns:a16="http://schemas.microsoft.com/office/drawing/2014/main" id="{59BECEAB-67D6-46B5-B48B-C180C3433FED}"/>
              </a:ext>
            </a:extLst>
          </p:cNvPr>
          <p:cNvSpPr/>
          <p:nvPr/>
        </p:nvSpPr>
        <p:spPr>
          <a:xfrm>
            <a:off x="5090983" y="4756303"/>
            <a:ext cx="1204785" cy="757914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文本框 71">
            <a:extLst>
              <a:ext uri="{FF2B5EF4-FFF2-40B4-BE49-F238E27FC236}">
                <a16:creationId xmlns:a16="http://schemas.microsoft.com/office/drawing/2014/main" id="{4F3572C3-120B-4121-A9E7-FB3A06A4A4E5}"/>
              </a:ext>
            </a:extLst>
          </p:cNvPr>
          <p:cNvSpPr txBox="1"/>
          <p:nvPr/>
        </p:nvSpPr>
        <p:spPr>
          <a:xfrm>
            <a:off x="5159371" y="4932960"/>
            <a:ext cx="980260" cy="316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b="1" dirty="0"/>
              <a:t>EAS#2</a:t>
            </a:r>
            <a:endParaRPr lang="zh-CN" altLang="en-US" sz="1400" b="1" dirty="0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5F99A3B2-F0FF-4025-8FE8-75AA0E4C810C}"/>
              </a:ext>
            </a:extLst>
          </p:cNvPr>
          <p:cNvSpPr/>
          <p:nvPr/>
        </p:nvSpPr>
        <p:spPr>
          <a:xfrm>
            <a:off x="3412068" y="5072433"/>
            <a:ext cx="496337" cy="277671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050" b="1" dirty="0">
                <a:solidFill>
                  <a:schemeClr val="tx1"/>
                </a:solidFill>
              </a:rPr>
              <a:t>UE#1</a:t>
            </a:r>
            <a:endParaRPr lang="zh-CN" altLang="en-US" sz="1050" b="1" dirty="0">
              <a:solidFill>
                <a:schemeClr val="tx1"/>
              </a:solidFill>
            </a:endParaRPr>
          </a:p>
        </p:txBody>
      </p:sp>
      <p:sp>
        <p:nvSpPr>
          <p:cNvPr id="78" name="矩形 77">
            <a:extLst>
              <a:ext uri="{FF2B5EF4-FFF2-40B4-BE49-F238E27FC236}">
                <a16:creationId xmlns:a16="http://schemas.microsoft.com/office/drawing/2014/main" id="{34ADCC0E-D6A8-406C-BD96-2A6951C21107}"/>
              </a:ext>
            </a:extLst>
          </p:cNvPr>
          <p:cNvSpPr/>
          <p:nvPr/>
        </p:nvSpPr>
        <p:spPr>
          <a:xfrm>
            <a:off x="4055527" y="5072433"/>
            <a:ext cx="496337" cy="277671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050" b="1" dirty="0">
                <a:solidFill>
                  <a:schemeClr val="tx1"/>
                </a:solidFill>
              </a:rPr>
              <a:t>UE#2</a:t>
            </a:r>
            <a:endParaRPr lang="zh-CN" altLang="en-US" sz="1050" b="1" dirty="0">
              <a:solidFill>
                <a:schemeClr val="tx1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2631B1D1-41CD-4E2B-B15F-70828CCF8F26}"/>
              </a:ext>
            </a:extLst>
          </p:cNvPr>
          <p:cNvSpPr/>
          <p:nvPr/>
        </p:nvSpPr>
        <p:spPr>
          <a:xfrm>
            <a:off x="3225713" y="4932960"/>
            <a:ext cx="1508924" cy="48058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文本框 79">
            <a:extLst>
              <a:ext uri="{FF2B5EF4-FFF2-40B4-BE49-F238E27FC236}">
                <a16:creationId xmlns:a16="http://schemas.microsoft.com/office/drawing/2014/main" id="{B7F247AA-CF71-4226-B79E-3A41FAA8674B}"/>
              </a:ext>
            </a:extLst>
          </p:cNvPr>
          <p:cNvSpPr txBox="1"/>
          <p:nvPr/>
        </p:nvSpPr>
        <p:spPr>
          <a:xfrm>
            <a:off x="923315" y="4874797"/>
            <a:ext cx="21026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b="1" dirty="0">
                <a:solidFill>
                  <a:srgbClr val="FF0000"/>
                </a:solidFill>
              </a:rPr>
              <a:t>Group expected service area</a:t>
            </a:r>
            <a:endParaRPr lang="zh-CN" altLang="en-US" sz="1400" b="1" dirty="0">
              <a:solidFill>
                <a:srgbClr val="FF0000"/>
              </a:solidFill>
            </a:endParaRPr>
          </a:p>
        </p:txBody>
      </p:sp>
      <p:cxnSp>
        <p:nvCxnSpPr>
          <p:cNvPr id="18" name="连接符: 曲线 17">
            <a:extLst>
              <a:ext uri="{FF2B5EF4-FFF2-40B4-BE49-F238E27FC236}">
                <a16:creationId xmlns:a16="http://schemas.microsoft.com/office/drawing/2014/main" id="{FA886B53-7D4B-43EF-BC53-4191884DB971}"/>
              </a:ext>
            </a:extLst>
          </p:cNvPr>
          <p:cNvCxnSpPr>
            <a:stCxn id="80" idx="0"/>
            <a:endCxn id="12" idx="0"/>
          </p:cNvCxnSpPr>
          <p:nvPr/>
        </p:nvCxnSpPr>
        <p:spPr>
          <a:xfrm rot="16200000" flipH="1">
            <a:off x="2948329" y="3901114"/>
            <a:ext cx="58163" cy="2005528"/>
          </a:xfrm>
          <a:prstGeom prst="curvedConnector3">
            <a:avLst>
              <a:gd name="adj1" fmla="val -393033"/>
            </a:avLst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608470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07752" y="2773160"/>
            <a:ext cx="3566460" cy="1104917"/>
          </a:xfrm>
        </p:spPr>
        <p:txBody>
          <a:bodyPr/>
          <a:lstStyle/>
          <a:p>
            <a:r>
              <a:rPr lang="en-US" dirty="0"/>
              <a:t>The end </a:t>
            </a:r>
          </a:p>
        </p:txBody>
      </p:sp>
    </p:spTree>
    <p:extLst>
      <p:ext uri="{BB962C8B-B14F-4D97-AF65-F5344CB8AC3E}">
        <p14:creationId xmlns:p14="http://schemas.microsoft.com/office/powerpoint/2010/main" val="3804122187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33528</TotalTime>
  <Words>185</Words>
  <Application>Microsoft Office PowerPoint</Application>
  <PresentationFormat>宽屏</PresentationFormat>
  <Paragraphs>20</Paragraphs>
  <Slides>3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2" baseType="lpstr">
      <vt:lpstr>.AppleSystemUIFont</vt:lpstr>
      <vt:lpstr>等线</vt:lpstr>
      <vt:lpstr>宋体</vt:lpstr>
      <vt:lpstr>微软雅黑</vt:lpstr>
      <vt:lpstr>Arial</vt:lpstr>
      <vt:lpstr>Calibri</vt:lpstr>
      <vt:lpstr>Calibri Light</vt:lpstr>
      <vt:lpstr>Wingdings</vt:lpstr>
      <vt:lpstr>1_Office Theme</vt:lpstr>
      <vt:lpstr>Discussion on common EAS determination</vt:lpstr>
      <vt:lpstr>PowerPoint 演示文稿</vt:lpstr>
      <vt:lpstr>The end </vt:lpstr>
    </vt:vector>
  </TitlesOfParts>
  <Company>Huawei Technologies Co.,Ltd.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Huawei</dc:creator>
  <cp:lastModifiedBy>Huawei-SA6#61</cp:lastModifiedBy>
  <cp:revision>270</cp:revision>
  <dcterms:created xsi:type="dcterms:W3CDTF">2023-04-05T03:54:49Z</dcterms:created>
  <dcterms:modified xsi:type="dcterms:W3CDTF">2024-05-13T12:29:39Z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(3)3hyYD1NSsQ3XFTMYk/iKT3l7mhf8AMphj1naD5dPICuvjD4jBKyn6O9W4gYGg2yK1uJHD880
O2vSqSSfLoh4QteLSC5i566pXm51dWdQf+Ax/wXWRVBjbGbiCz3W2JNZeDfgwFh+iBfYs3LA
1IMa4avcf3WiO6c0nTF5Zzvhjdgkw9K1kKcfJSH302kYQxazimSSZpcD/ImB7CQPYZWFmSUA
U2bv6njY8QrrLzXlyC</vt:lpwstr>
  </property>
  <property fmtid="{D5CDD505-2E9C-101B-9397-08002B2CF9AE}" pid="3" name="_2015_ms_pID_7253431">
    <vt:lpwstr>H6vw3kyJ1268RIsWm4MptACXT6p1FFcMuzLz7qOzkrBdbrWz6o7YtX
qx5Lrpi3dvEnAH4oxEI+l9xlrfRKK5kPKJ1z+GSYQD5N+KgGJ1mxROe/tp5F07q8dZD2VGgE
djGQbFDNx0LokENay5q3TiQhgaEp2VmttuS8+palwtLQ/eu0faymSU7ULeFMSWa5pnQn6YT0
F2b3mLTfHipvqONgp+uf920DBCBIIs/kvivx</vt:lpwstr>
  </property>
  <property fmtid="{D5CDD505-2E9C-101B-9397-08002B2CF9AE}" pid="4" name="_2015_ms_pID_7253432">
    <vt:lpwstr>5w==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1714989602</vt:lpwstr>
  </property>
</Properties>
</file>