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
  </p:notesMasterIdLst>
  <p:handoutMasterIdLst>
    <p:handoutMasterId r:id="rId8"/>
  </p:handoutMasterIdLst>
  <p:sldIdLst>
    <p:sldId id="260" r:id="rId2"/>
    <p:sldId id="375" r:id="rId3"/>
    <p:sldId id="379" r:id="rId4"/>
    <p:sldId id="380" r:id="rId5"/>
    <p:sldId id="378"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a:srgbClr val="3399FF"/>
    <a:srgbClr val="FFDF64"/>
    <a:srgbClr val="009900"/>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792" autoAdjust="0"/>
    <p:restoredTop sz="96357" autoAdjust="0"/>
  </p:normalViewPr>
  <p:slideViewPr>
    <p:cSldViewPr snapToGrid="0">
      <p:cViewPr varScale="1">
        <p:scale>
          <a:sx n="113" d="100"/>
          <a:sy n="113" d="100"/>
        </p:scale>
        <p:origin x="138" y="102"/>
      </p:cViewPr>
      <p:guideLst/>
    </p:cSldViewPr>
  </p:slideViewPr>
  <p:notesTextViewPr>
    <p:cViewPr>
      <p:scale>
        <a:sx n="1" d="1"/>
        <a:sy n="1" d="1"/>
      </p:scale>
      <p:origin x="0" y="0"/>
    </p:cViewPr>
  </p:notesTextViewPr>
  <p:notesViewPr>
    <p:cSldViewPr snapToGrid="0">
      <p:cViewPr varScale="1">
        <p:scale>
          <a:sx n="87" d="100"/>
          <a:sy n="87" d="100"/>
        </p:scale>
        <p:origin x="3840"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E3780C77-CDA4-47D0-9A69-580BE43EA5C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BC98A458-538D-49D6-B00E-C001560248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C40E834-44C5-43CA-B91D-61937CA1E82B}" type="datetimeFigureOut">
              <a:rPr lang="zh-CN" altLang="en-US" smtClean="0"/>
              <a:t>2024/2/19</a:t>
            </a:fld>
            <a:endParaRPr lang="zh-CN" altLang="en-US"/>
          </a:p>
        </p:txBody>
      </p:sp>
      <p:sp>
        <p:nvSpPr>
          <p:cNvPr id="4" name="页脚占位符 3">
            <a:extLst>
              <a:ext uri="{FF2B5EF4-FFF2-40B4-BE49-F238E27FC236}">
                <a16:creationId xmlns:a16="http://schemas.microsoft.com/office/drawing/2014/main" id="{EB1599A1-2DA4-4521-B438-DE4BE50BE9F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72E33291-E8A3-4609-8191-2865A40ABE9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39F989E-BEAD-48C4-B063-8BAA85E06D0B}" type="slidenum">
              <a:rPr lang="zh-CN" altLang="en-US" smtClean="0"/>
              <a:t>‹#›</a:t>
            </a:fld>
            <a:endParaRPr lang="zh-CN" altLang="en-US"/>
          </a:p>
        </p:txBody>
      </p:sp>
    </p:spTree>
    <p:extLst>
      <p:ext uri="{BB962C8B-B14F-4D97-AF65-F5344CB8AC3E}">
        <p14:creationId xmlns:p14="http://schemas.microsoft.com/office/powerpoint/2010/main" val="21357922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04D3B1-07A7-4812-80B9-DD59E94C7F9D}" type="datetimeFigureOut">
              <a:rPr lang="en-US" smtClean="0"/>
              <a:t>2/19/2024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250302-FD59-41EB-98E1-8F01547BD578}" type="slidenum">
              <a:rPr lang="en-US" smtClean="0"/>
              <a:t>‹#›</a:t>
            </a:fld>
            <a:endParaRPr lang="en-US"/>
          </a:p>
        </p:txBody>
      </p:sp>
    </p:spTree>
    <p:extLst>
      <p:ext uri="{BB962C8B-B14F-4D97-AF65-F5344CB8AC3E}">
        <p14:creationId xmlns:p14="http://schemas.microsoft.com/office/powerpoint/2010/main" val="3370523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solidFill>
                  <a:srgbClr val="000000"/>
                </a:solidFill>
              </a:rPr>
              <a:pPr>
                <a:defRPr/>
              </a:pPr>
              <a:t>1</a:t>
            </a:fld>
            <a:endParaRPr lang="en-GB" altLang="en-US">
              <a:solidFill>
                <a:srgbClr val="000000"/>
              </a:solidFill>
            </a:endParaRPr>
          </a:p>
        </p:txBody>
      </p:sp>
    </p:spTree>
    <p:extLst>
      <p:ext uri="{BB962C8B-B14F-4D97-AF65-F5344CB8AC3E}">
        <p14:creationId xmlns:p14="http://schemas.microsoft.com/office/powerpoint/2010/main" val="39906527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Mapping</a:t>
            </a:r>
            <a:r>
              <a:rPr lang="zh-CN" altLang="en-US" dirty="0"/>
              <a:t>关系</a:t>
            </a:r>
            <a:r>
              <a:rPr lang="en-US" altLang="zh-CN" dirty="0"/>
              <a:t>slide6</a:t>
            </a:r>
            <a:r>
              <a:rPr lang="zh-CN" altLang="en-US" dirty="0"/>
              <a:t>对应</a:t>
            </a:r>
            <a:r>
              <a:rPr lang="en-US" altLang="zh-CN" dirty="0"/>
              <a:t>CR</a:t>
            </a:r>
            <a:r>
              <a:rPr lang="zh-CN" altLang="en-US" dirty="0"/>
              <a:t>被</a:t>
            </a:r>
            <a:r>
              <a:rPr lang="en-US" altLang="zh-CN" dirty="0"/>
              <a:t>agreed</a:t>
            </a:r>
            <a:endParaRPr lang="zh-CN" altLang="en-US" dirty="0"/>
          </a:p>
        </p:txBody>
      </p:sp>
      <p:sp>
        <p:nvSpPr>
          <p:cNvPr id="4" name="灯片编号占位符 3"/>
          <p:cNvSpPr>
            <a:spLocks noGrp="1"/>
          </p:cNvSpPr>
          <p:nvPr>
            <p:ph type="sldNum" sz="quarter" idx="5"/>
          </p:nvPr>
        </p:nvSpPr>
        <p:spPr/>
        <p:txBody>
          <a:bodyPr/>
          <a:lstStyle/>
          <a:p>
            <a:fld id="{64250302-FD59-41EB-98E1-8F01547BD578}" type="slidenum">
              <a:rPr lang="en-US" smtClean="0"/>
              <a:t>5</a:t>
            </a:fld>
            <a:endParaRPr lang="en-US"/>
          </a:p>
        </p:txBody>
      </p:sp>
    </p:spTree>
    <p:extLst>
      <p:ext uri="{BB962C8B-B14F-4D97-AF65-F5344CB8AC3E}">
        <p14:creationId xmlns:p14="http://schemas.microsoft.com/office/powerpoint/2010/main" val="32082498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7927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48898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3221583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8890" y="456134"/>
            <a:ext cx="10736446"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5738" y="1512876"/>
            <a:ext cx="10729365" cy="4690459"/>
          </a:xfrm>
          <a:prstGeom prst="rect">
            <a:avLst/>
          </a:prstGeom>
        </p:spPr>
        <p:txBody>
          <a:bodyPr lIns="0" tIns="0" rIns="0" bIns="0"/>
          <a:lstStyle>
            <a:lvl1pPr marL="179316" marR="0" indent="-168208" algn="l" defTabSz="118732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05"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894" marR="0" indent="-168208" algn="l" defTabSz="1187323" rtl="0" eaLnBrk="1" fontAlgn="auto" latinLnBrk="0" hangingPunct="1">
              <a:lnSpc>
                <a:spcPct val="100000"/>
              </a:lnSpc>
              <a:spcBef>
                <a:spcPts val="0"/>
              </a:spcBef>
              <a:spcAft>
                <a:spcPts val="600"/>
              </a:spcAft>
              <a:buClr>
                <a:schemeClr val="tx1"/>
              </a:buClr>
              <a:buSzTx/>
              <a:buFont typeface=".AppleSystemUIFont"/>
              <a:buChar char="&gt;"/>
              <a:tabLst>
                <a:tab pos="1207605" algn="ctr"/>
              </a:tabLst>
              <a:defRPr sz="1599" baseline="0">
                <a:latin typeface="Microsoft YaHei" panose="020B0503020204020204" pitchFamily="34" charset="-122"/>
                <a:ea typeface="Microsoft YaHei" panose="020B0503020204020204" pitchFamily="34" charset="-122"/>
              </a:defRPr>
            </a:lvl2pPr>
            <a:lvl3pPr marL="1098136" marR="0" indent="-168208" algn="l" defTabSz="1187323" rtl="0" eaLnBrk="1" fontAlgn="auto" latinLnBrk="0" hangingPunct="1">
              <a:lnSpc>
                <a:spcPct val="100000"/>
              </a:lnSpc>
              <a:spcBef>
                <a:spcPts val="0"/>
              </a:spcBef>
              <a:spcAft>
                <a:spcPts val="600"/>
              </a:spcAft>
              <a:buClr>
                <a:schemeClr val="tx1"/>
              </a:buClr>
              <a:buSzTx/>
              <a:buFont typeface=".AppleSystemUIFont"/>
              <a:buChar char="-"/>
              <a:tabLst>
                <a:tab pos="1207605" algn="ctr"/>
              </a:tabLst>
              <a:defRPr sz="1298" baseline="0">
                <a:latin typeface="Microsoft YaHei" panose="020B0503020204020204" pitchFamily="34" charset="-122"/>
                <a:ea typeface="Microsoft YaHei" panose="020B0503020204020204" pitchFamily="34" charset="-122"/>
              </a:defRPr>
            </a:lvl3pPr>
            <a:lvl4pPr marL="525640" indent="-171091">
              <a:buFont typeface="Arial" panose="020B0604020202020204" pitchFamily="34" charset="0"/>
              <a:buChar char="•"/>
              <a:tabLst>
                <a:tab pos="1207937" algn="ctr"/>
              </a:tabLst>
              <a:defRPr sz="1298" baseline="0"/>
            </a:lvl4pPr>
            <a:lvl5pPr marL="525640" indent="-171091">
              <a:buFont typeface="Arial" panose="020B0604020202020204"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endParaRPr lang="en-US" altLang="zh-CN" dirty="0"/>
          </a:p>
        </p:txBody>
      </p:sp>
    </p:spTree>
    <p:extLst>
      <p:ext uri="{BB962C8B-B14F-4D97-AF65-F5344CB8AC3E}">
        <p14:creationId xmlns:p14="http://schemas.microsoft.com/office/powerpoint/2010/main" val="3837997949"/>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06362" y="974711"/>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GB" altLang="en-US" sz="800" dirty="0">
                <a:ln w="0"/>
                <a:solidFill>
                  <a:prstClr val="black"/>
                </a:solidFill>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0568781" y="50534"/>
            <a:ext cx="1246188" cy="72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0" fontAlgn="base" hangingPunct="0">
              <a:spcBef>
                <a:spcPct val="0"/>
              </a:spcBef>
              <a:spcAft>
                <a:spcPct val="0"/>
              </a:spcAft>
              <a:defRPr/>
            </a:pPr>
            <a:fld id="{5420701A-B243-422E-826E-78BD4E22F668}" type="slidenum">
              <a:rPr lang="en-GB" altLang="en-US" sz="1400" smtClean="0">
                <a:solidFill>
                  <a:prstClr val="black"/>
                </a:solidFill>
                <a:latin typeface="Calibri" panose="020F0502020204030204" pitchFamily="34" charset="0"/>
              </a:rPr>
              <a:pPr eaLnBrk="0" fontAlgn="base" hangingPunct="0">
                <a:spcBef>
                  <a:spcPct val="0"/>
                </a:spcBef>
                <a:spcAft>
                  <a:spcPct val="0"/>
                </a:spcAft>
                <a:defRPr/>
              </a:pPr>
              <a:t>‹#›</a:t>
            </a:fld>
            <a:endParaRPr lang="en-GB" altLang="en-US" sz="1400">
              <a:solidFill>
                <a:prstClr val="black"/>
              </a:solidFill>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415498"/>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GB" altLang="zh-CN" sz="1000" b="1" kern="1200" dirty="0">
                <a:solidFill>
                  <a:schemeClr val="tx1"/>
                </a:solidFill>
                <a:effectLst/>
                <a:latin typeface="Arial" panose="020B0604020202020204" pitchFamily="34" charset="0"/>
                <a:ea typeface="+mn-ea"/>
                <a:cs typeface="Arial" panose="020B0604020202020204" pitchFamily="34" charset="0"/>
              </a:rPr>
              <a:t>3GPP TSG-SA WG6 Meeting #59</a:t>
            </a:r>
          </a:p>
          <a:p>
            <a:pPr fontAlgn="base">
              <a:spcBef>
                <a:spcPct val="0"/>
              </a:spcBef>
              <a:spcAft>
                <a:spcPct val="0"/>
              </a:spcAft>
              <a:defRPr/>
            </a:pPr>
            <a:r>
              <a:rPr lang="en-US" altLang="zh-CN" sz="1000" b="1" kern="1200" dirty="0">
                <a:solidFill>
                  <a:schemeClr val="tx1"/>
                </a:solidFill>
                <a:effectLst/>
                <a:latin typeface="Arial" panose="020B0604020202020204" pitchFamily="34" charset="0"/>
                <a:ea typeface="+mn-ea"/>
                <a:cs typeface="Arial" panose="020B0604020202020204" pitchFamily="34" charset="0"/>
              </a:rPr>
              <a:t>Athens, Greece 26th February– 1st March 2024</a:t>
            </a:r>
            <a:endParaRPr lang="en-GB" altLang="zh-CN" sz="1000" b="1" kern="1200" dirty="0">
              <a:solidFill>
                <a:schemeClr val="tx1"/>
              </a:solidFill>
              <a:effectLst/>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1869178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31326" y="1318373"/>
            <a:ext cx="9644250" cy="2852737"/>
          </a:xfrm>
        </p:spPr>
        <p:txBody>
          <a:bodyPr/>
          <a:lstStyle/>
          <a:p>
            <a:pPr eaLnBrk="1" hangingPunct="1"/>
            <a:r>
              <a:rPr lang="en-US" altLang="en-US" dirty="0"/>
              <a:t>Discussion on SEALDD server discovery for SEALDD client</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None/>
            </a:pPr>
            <a:r>
              <a:rPr lang="en-GB" altLang="en-US" dirty="0"/>
              <a:t>Jian Zhang</a:t>
            </a:r>
          </a:p>
          <a:p>
            <a:pPr marL="0" indent="0" eaLnBrk="1" hangingPunct="1">
              <a:buFontTx/>
              <a:buNone/>
            </a:pPr>
            <a:r>
              <a:rPr lang="en-GB" altLang="en-US" dirty="0"/>
              <a:t>Huawei, Hisilicon</a:t>
            </a:r>
          </a:p>
        </p:txBody>
      </p:sp>
    </p:spTree>
    <p:extLst>
      <p:ext uri="{BB962C8B-B14F-4D97-AF65-F5344CB8AC3E}">
        <p14:creationId xmlns:p14="http://schemas.microsoft.com/office/powerpoint/2010/main" val="264703386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A2D7A85D-2BDF-430B-81A0-CEBB4EAA2149}"/>
              </a:ext>
            </a:extLst>
          </p:cNvPr>
          <p:cNvSpPr>
            <a:spLocks noGrp="1"/>
          </p:cNvSpPr>
          <p:nvPr>
            <p:ph type="title"/>
          </p:nvPr>
        </p:nvSpPr>
        <p:spPr>
          <a:xfrm>
            <a:off x="707571" y="228719"/>
            <a:ext cx="10515600" cy="1104917"/>
          </a:xfrm>
        </p:spPr>
        <p:txBody>
          <a:bodyPr/>
          <a:lstStyle/>
          <a:p>
            <a:r>
              <a:rPr lang="en-GB" altLang="en-US" dirty="0"/>
              <a:t>Outline</a:t>
            </a:r>
          </a:p>
        </p:txBody>
      </p:sp>
      <p:sp>
        <p:nvSpPr>
          <p:cNvPr id="13" name="Content Placeholder 2">
            <a:extLst>
              <a:ext uri="{FF2B5EF4-FFF2-40B4-BE49-F238E27FC236}">
                <a16:creationId xmlns:a16="http://schemas.microsoft.com/office/drawing/2014/main" id="{A3E7AFA3-7F65-407F-A0B9-8939CE88843F}"/>
              </a:ext>
            </a:extLst>
          </p:cNvPr>
          <p:cNvSpPr>
            <a:spLocks noGrp="1"/>
          </p:cNvSpPr>
          <p:nvPr>
            <p:ph idx="1"/>
          </p:nvPr>
        </p:nvSpPr>
        <p:spPr>
          <a:xfrm>
            <a:off x="707571" y="1512117"/>
            <a:ext cx="10515600" cy="586649"/>
          </a:xfrm>
        </p:spPr>
        <p:txBody>
          <a:bodyPr/>
          <a:lstStyle/>
          <a:p>
            <a:r>
              <a:rPr lang="en-US" altLang="zh-CN" dirty="0"/>
              <a:t>Background</a:t>
            </a:r>
          </a:p>
          <a:p>
            <a:pPr marL="0" indent="0">
              <a:buNone/>
            </a:pPr>
            <a:endParaRPr lang="en-US" altLang="en-US" dirty="0"/>
          </a:p>
          <a:p>
            <a:pPr marL="0" indent="0">
              <a:buNone/>
            </a:pPr>
            <a:endParaRPr lang="en-US" altLang="en-US" dirty="0"/>
          </a:p>
        </p:txBody>
      </p:sp>
      <p:sp>
        <p:nvSpPr>
          <p:cNvPr id="10" name="Content Placeholder 2">
            <a:extLst>
              <a:ext uri="{FF2B5EF4-FFF2-40B4-BE49-F238E27FC236}">
                <a16:creationId xmlns:a16="http://schemas.microsoft.com/office/drawing/2014/main" id="{E25391C0-32DA-4050-A3C1-DCA178E00420}"/>
              </a:ext>
            </a:extLst>
          </p:cNvPr>
          <p:cNvSpPr txBox="1">
            <a:spLocks/>
          </p:cNvSpPr>
          <p:nvPr/>
        </p:nvSpPr>
        <p:spPr bwMode="auto">
          <a:xfrm>
            <a:off x="707571" y="2277247"/>
            <a:ext cx="10515600" cy="586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CNAME-based DNS redirection</a:t>
            </a:r>
          </a:p>
          <a:p>
            <a:pPr marL="0" indent="0">
              <a:buFontTx/>
              <a:buNone/>
            </a:pPr>
            <a:endParaRPr lang="en-US" altLang="en-US" dirty="0"/>
          </a:p>
          <a:p>
            <a:pPr marL="0" indent="0">
              <a:buFontTx/>
              <a:buNone/>
            </a:pPr>
            <a:endParaRPr lang="en-US" altLang="en-US" dirty="0"/>
          </a:p>
        </p:txBody>
      </p:sp>
      <p:sp>
        <p:nvSpPr>
          <p:cNvPr id="19" name="Content Placeholder 2">
            <a:extLst>
              <a:ext uri="{FF2B5EF4-FFF2-40B4-BE49-F238E27FC236}">
                <a16:creationId xmlns:a16="http://schemas.microsoft.com/office/drawing/2014/main" id="{EA8807C3-F427-46FB-A305-C2E3C3F2D777}"/>
              </a:ext>
            </a:extLst>
          </p:cNvPr>
          <p:cNvSpPr txBox="1">
            <a:spLocks/>
          </p:cNvSpPr>
          <p:nvPr/>
        </p:nvSpPr>
        <p:spPr bwMode="auto">
          <a:xfrm>
            <a:off x="707571" y="3135675"/>
            <a:ext cx="10515600" cy="586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Conclusion and proposal</a:t>
            </a:r>
          </a:p>
          <a:p>
            <a:pPr marL="0" indent="0">
              <a:buFontTx/>
              <a:buNone/>
            </a:pPr>
            <a:endParaRPr lang="en-US" altLang="en-US" dirty="0"/>
          </a:p>
          <a:p>
            <a:pPr marL="0" indent="0">
              <a:buFontTx/>
              <a:buNone/>
            </a:pPr>
            <a:endParaRPr lang="en-US" altLang="en-US" dirty="0"/>
          </a:p>
        </p:txBody>
      </p:sp>
    </p:spTree>
    <p:extLst>
      <p:ext uri="{BB962C8B-B14F-4D97-AF65-F5344CB8AC3E}">
        <p14:creationId xmlns:p14="http://schemas.microsoft.com/office/powerpoint/2010/main" val="384169000"/>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7C01050-E9BE-49C3-9375-667EEF8C220A}"/>
              </a:ext>
            </a:extLst>
          </p:cNvPr>
          <p:cNvSpPr>
            <a:spLocks noGrp="1"/>
          </p:cNvSpPr>
          <p:nvPr>
            <p:ph type="title"/>
          </p:nvPr>
        </p:nvSpPr>
        <p:spPr>
          <a:xfrm>
            <a:off x="440871" y="225045"/>
            <a:ext cx="10515600" cy="1104917"/>
          </a:xfrm>
        </p:spPr>
        <p:txBody>
          <a:bodyPr/>
          <a:lstStyle/>
          <a:p>
            <a:r>
              <a:rPr lang="en-US" altLang="zh-CN" sz="3600" dirty="0"/>
              <a:t>Background</a:t>
            </a:r>
          </a:p>
        </p:txBody>
      </p:sp>
      <p:sp>
        <p:nvSpPr>
          <p:cNvPr id="4" name="矩形 3">
            <a:extLst>
              <a:ext uri="{FF2B5EF4-FFF2-40B4-BE49-F238E27FC236}">
                <a16:creationId xmlns:a16="http://schemas.microsoft.com/office/drawing/2014/main" id="{12DCA5DA-18CD-4374-8740-2A192D344EDF}"/>
              </a:ext>
            </a:extLst>
          </p:cNvPr>
          <p:cNvSpPr/>
          <p:nvPr/>
        </p:nvSpPr>
        <p:spPr>
          <a:xfrm>
            <a:off x="553463" y="2038597"/>
            <a:ext cx="10288861" cy="2046714"/>
          </a:xfrm>
          <a:prstGeom prst="rect">
            <a:avLst/>
          </a:prstGeom>
        </p:spPr>
        <p:txBody>
          <a:bodyPr wrap="square">
            <a:spAutoFit/>
          </a:bodyPr>
          <a:lstStyle/>
          <a:p>
            <a:r>
              <a:rPr lang="en-GB" altLang="zh-CN" sz="1400" b="1" dirty="0">
                <a:latin typeface="Calibri" panose="020F0502020204030204" pitchFamily="34" charset="0"/>
                <a:ea typeface="Calibri" panose="020F0502020204030204" pitchFamily="34" charset="0"/>
                <a:cs typeface="Calibri" panose="020F0502020204030204" pitchFamily="34" charset="0"/>
              </a:rPr>
              <a:t>9.4.3	SEALDD server discovery and selection for SEALDD client</a:t>
            </a:r>
            <a:endParaRPr lang="zh-CN" altLang="zh-CN" sz="1400" b="1" dirty="0">
              <a:latin typeface="Calibri" panose="020F0502020204030204" pitchFamily="34" charset="0"/>
              <a:cs typeface="Calibri" panose="020F0502020204030204" pitchFamily="34" charset="0"/>
            </a:endParaRPr>
          </a:p>
          <a:p>
            <a:r>
              <a:rPr lang="en-GB" altLang="zh-CN" sz="1400" b="1" dirty="0">
                <a:latin typeface="Calibri" panose="020F0502020204030204" pitchFamily="34" charset="0"/>
                <a:ea typeface="Calibri" panose="020F0502020204030204" pitchFamily="34" charset="0"/>
                <a:cs typeface="Calibri" panose="020F0502020204030204" pitchFamily="34" charset="0"/>
              </a:rPr>
              <a:t>9.4.3.1	General</a:t>
            </a:r>
            <a:endParaRPr lang="en-GB" altLang="zh-CN" sz="1400" dirty="0">
              <a:latin typeface="Calibri" panose="020F0502020204030204" pitchFamily="34" charset="0"/>
              <a:ea typeface="Calibri" panose="020F0502020204030204" pitchFamily="34" charset="0"/>
              <a:cs typeface="Calibri" panose="020F0502020204030204" pitchFamily="34" charset="0"/>
            </a:endParaRPr>
          </a:p>
          <a:p>
            <a:pPr>
              <a:spcAft>
                <a:spcPts val="900"/>
              </a:spcAft>
            </a:pPr>
            <a:r>
              <a:rPr lang="en-GB" altLang="zh-CN" sz="1400" dirty="0">
                <a:latin typeface="Calibri" panose="020F0502020204030204" pitchFamily="34" charset="0"/>
                <a:ea typeface="Calibri" panose="020F0502020204030204" pitchFamily="34" charset="0"/>
                <a:cs typeface="Calibri" panose="020F0502020204030204" pitchFamily="34" charset="0"/>
              </a:rPr>
              <a:t>The VAL client can use </a:t>
            </a:r>
            <a:r>
              <a:rPr lang="en-GB" altLang="zh-CN" sz="1400" dirty="0">
                <a:highlight>
                  <a:srgbClr val="FFFF00"/>
                </a:highlight>
                <a:latin typeface="Calibri" panose="020F0502020204030204" pitchFamily="34" charset="0"/>
                <a:ea typeface="Calibri" panose="020F0502020204030204" pitchFamily="34" charset="0"/>
                <a:cs typeface="Calibri" panose="020F0502020204030204" pitchFamily="34" charset="0"/>
              </a:rPr>
              <a:t>existing mechanisms (e.g. DNS query mechanism</a:t>
            </a:r>
            <a:r>
              <a:rPr lang="en-GB" altLang="zh-CN" sz="1400" dirty="0">
                <a:latin typeface="Calibri" panose="020F0502020204030204" pitchFamily="34" charset="0"/>
                <a:ea typeface="Calibri" panose="020F0502020204030204" pitchFamily="34" charset="0"/>
                <a:cs typeface="Calibri" panose="020F0502020204030204" pitchFamily="34" charset="0"/>
              </a:rPr>
              <a:t>, </a:t>
            </a:r>
            <a:r>
              <a:rPr lang="nl-NL" altLang="zh-CN" sz="1400" dirty="0">
                <a:latin typeface="Calibri" panose="020F0502020204030204" pitchFamily="34" charset="0"/>
                <a:ea typeface="Calibri" panose="020F0502020204030204" pitchFamily="34" charset="0"/>
                <a:cs typeface="Calibri" panose="020F0502020204030204" pitchFamily="34" charset="0"/>
              </a:rPr>
              <a:t>application layer signalling mechanism</a:t>
            </a:r>
            <a:r>
              <a:rPr lang="en-GB" altLang="zh-CN" sz="1400" dirty="0">
                <a:latin typeface="Calibri" panose="020F0502020204030204" pitchFamily="34" charset="0"/>
                <a:ea typeface="Calibri" panose="020F0502020204030204" pitchFamily="34" charset="0"/>
                <a:cs typeface="Calibri" panose="020F0502020204030204" pitchFamily="34" charset="0"/>
              </a:rPr>
              <a:t>) to find an appropriate SEALDD server in non-EDN scenario and EDN scenario. The VAL client can provide the SEALDD server information to the SEALDD client when the SEALDD service is required. </a:t>
            </a:r>
            <a:endParaRPr lang="zh-CN" altLang="zh-CN" sz="1400" dirty="0">
              <a:latin typeface="Calibri" panose="020F0502020204030204" pitchFamily="34" charset="0"/>
              <a:ea typeface="Times New Roman" panose="02020603050405020304" pitchFamily="18" charset="0"/>
              <a:cs typeface="Calibri" panose="020F0502020204030204" pitchFamily="34" charset="0"/>
            </a:endParaRPr>
          </a:p>
          <a:p>
            <a:pPr marL="720725" indent="-540385">
              <a:spcAft>
                <a:spcPts val="900"/>
              </a:spcAft>
            </a:pPr>
            <a:r>
              <a:rPr lang="en-GB" altLang="zh-CN" sz="1400" dirty="0">
                <a:latin typeface="Calibri" panose="020F0502020204030204" pitchFamily="34" charset="0"/>
                <a:ea typeface="Calibri" panose="020F0502020204030204" pitchFamily="34" charset="0"/>
                <a:cs typeface="Calibri" panose="020F0502020204030204" pitchFamily="34" charset="0"/>
              </a:rPr>
              <a:t>NOTE:	DNS query mechanism and application layer signalling mechanism are outside the scope of SA6.</a:t>
            </a:r>
            <a:endParaRPr lang="zh-CN" altLang="zh-CN" sz="1400" dirty="0">
              <a:latin typeface="Calibri" panose="020F0502020204030204" pitchFamily="34" charset="0"/>
              <a:ea typeface="Times New Roman" panose="02020603050405020304" pitchFamily="18" charset="0"/>
              <a:cs typeface="Calibri" panose="020F0502020204030204" pitchFamily="34" charset="0"/>
            </a:endParaRPr>
          </a:p>
          <a:p>
            <a:pPr>
              <a:spcAft>
                <a:spcPts val="900"/>
              </a:spcAft>
            </a:pPr>
            <a:r>
              <a:rPr lang="en-US" altLang="zh-CN" sz="1400" dirty="0">
                <a:highlight>
                  <a:srgbClr val="FFFF00"/>
                </a:highlight>
                <a:latin typeface="Calibri" panose="020F0502020204030204" pitchFamily="34" charset="0"/>
                <a:ea typeface="Calibri" panose="020F0502020204030204" pitchFamily="34" charset="0"/>
                <a:cs typeface="Calibri" panose="020F0502020204030204" pitchFamily="34" charset="0"/>
              </a:rPr>
              <a:t>The EAS registration procedure </a:t>
            </a:r>
            <a:r>
              <a:rPr lang="en-GB" altLang="zh-CN" sz="1400" dirty="0">
                <a:highlight>
                  <a:srgbClr val="FFFF00"/>
                </a:highlight>
                <a:latin typeface="Calibri" panose="020F0502020204030204" pitchFamily="34" charset="0"/>
                <a:ea typeface="Calibri" panose="020F0502020204030204" pitchFamily="34" charset="0"/>
                <a:cs typeface="Calibri" panose="020F0502020204030204" pitchFamily="34" charset="0"/>
              </a:rPr>
              <a:t>of 3GPP TS 23.558 [10]</a:t>
            </a:r>
            <a:r>
              <a:rPr lang="en-US" altLang="zh-CN" sz="1400" dirty="0">
                <a:highlight>
                  <a:srgbClr val="FFFF00"/>
                </a:highlight>
                <a:latin typeface="Calibri" panose="020F0502020204030204" pitchFamily="34" charset="0"/>
                <a:ea typeface="Calibri" panose="020F0502020204030204" pitchFamily="34" charset="0"/>
                <a:cs typeface="Calibri" panose="020F0502020204030204" pitchFamily="34" charset="0"/>
              </a:rPr>
              <a:t> can be enhanced to enable VAL/SEALDD client to discover and select proper SEALDD server in EDN scenario</a:t>
            </a:r>
            <a:r>
              <a:rPr lang="en-US" altLang="zh-CN" sz="1400" dirty="0">
                <a:latin typeface="Calibri" panose="020F0502020204030204" pitchFamily="34" charset="0"/>
                <a:ea typeface="Calibri" panose="020F0502020204030204" pitchFamily="34" charset="0"/>
                <a:cs typeface="Calibri" panose="020F0502020204030204" pitchFamily="34" charset="0"/>
              </a:rPr>
              <a:t>.</a:t>
            </a:r>
            <a:endParaRPr lang="zh-CN" altLang="zh-CN" sz="1400" dirty="0">
              <a:latin typeface="Calibri" panose="020F0502020204030204" pitchFamily="34" charset="0"/>
              <a:ea typeface="Times New Roman" panose="02020603050405020304" pitchFamily="18" charset="0"/>
              <a:cs typeface="Calibri" panose="020F0502020204030204" pitchFamily="34" charset="0"/>
            </a:endParaRPr>
          </a:p>
        </p:txBody>
      </p:sp>
      <p:sp>
        <p:nvSpPr>
          <p:cNvPr id="5" name="矩形 4">
            <a:extLst>
              <a:ext uri="{FF2B5EF4-FFF2-40B4-BE49-F238E27FC236}">
                <a16:creationId xmlns:a16="http://schemas.microsoft.com/office/drawing/2014/main" id="{11D50F51-A64C-4578-BDB3-CA8FED74C76E}"/>
              </a:ext>
            </a:extLst>
          </p:cNvPr>
          <p:cNvSpPr/>
          <p:nvPr/>
        </p:nvSpPr>
        <p:spPr>
          <a:xfrm>
            <a:off x="553463" y="1991572"/>
            <a:ext cx="10515600" cy="229106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554826A1-A16E-44F4-882A-5EFA474607B4}"/>
              </a:ext>
            </a:extLst>
          </p:cNvPr>
          <p:cNvSpPr/>
          <p:nvPr/>
        </p:nvSpPr>
        <p:spPr>
          <a:xfrm>
            <a:off x="440871" y="1569737"/>
            <a:ext cx="7692977" cy="286232"/>
          </a:xfrm>
          <a:prstGeom prst="rect">
            <a:avLst/>
          </a:prstGeom>
        </p:spPr>
        <p:txBody>
          <a:bodyPr wrap="square">
            <a:spAutoFit/>
          </a:bodyPr>
          <a:lstStyle/>
          <a:p>
            <a:pPr marL="228600" indent="-228600" eaLnBrk="0" fontAlgn="base" hangingPunct="0">
              <a:lnSpc>
                <a:spcPct val="90000"/>
              </a:lnSpc>
              <a:spcBef>
                <a:spcPts val="1000"/>
              </a:spcBef>
              <a:spcAft>
                <a:spcPct val="0"/>
              </a:spcAft>
              <a:buBlip>
                <a:blip r:embed="rId2">
                  <a:extLst/>
                </a:blip>
              </a:buBlip>
            </a:pPr>
            <a:r>
              <a:rPr lang="fr-FR" altLang="zh-CN" sz="1400" dirty="0">
                <a:solidFill>
                  <a:prstClr val="black"/>
                </a:solidFill>
              </a:rPr>
              <a:t>In Rel-18, the SEALDD server discovery for SEALDD client has been specified as following:  </a:t>
            </a:r>
            <a:endParaRPr lang="en-US" altLang="zh-CN" sz="1400" dirty="0">
              <a:solidFill>
                <a:prstClr val="black"/>
              </a:solidFill>
            </a:endParaRPr>
          </a:p>
        </p:txBody>
      </p:sp>
      <p:sp>
        <p:nvSpPr>
          <p:cNvPr id="35" name="矩形 34">
            <a:extLst>
              <a:ext uri="{FF2B5EF4-FFF2-40B4-BE49-F238E27FC236}">
                <a16:creationId xmlns:a16="http://schemas.microsoft.com/office/drawing/2014/main" id="{34D1129E-1350-467D-9632-483536DD3493}"/>
              </a:ext>
            </a:extLst>
          </p:cNvPr>
          <p:cNvSpPr/>
          <p:nvPr/>
        </p:nvSpPr>
        <p:spPr>
          <a:xfrm>
            <a:off x="440871" y="4543107"/>
            <a:ext cx="10288861" cy="802271"/>
          </a:xfrm>
          <a:prstGeom prst="rect">
            <a:avLst/>
          </a:prstGeom>
        </p:spPr>
        <p:txBody>
          <a:bodyPr wrap="square">
            <a:spAutoFit/>
          </a:bodyPr>
          <a:lstStyle/>
          <a:p>
            <a:pPr marL="228600" indent="-228600" eaLnBrk="0" fontAlgn="base" hangingPunct="0">
              <a:lnSpc>
                <a:spcPct val="90000"/>
              </a:lnSpc>
              <a:spcBef>
                <a:spcPts val="1000"/>
              </a:spcBef>
              <a:spcAft>
                <a:spcPct val="0"/>
              </a:spcAft>
              <a:buBlip>
                <a:blip r:embed="rId2">
                  <a:extLst/>
                </a:blip>
              </a:buBlip>
            </a:pPr>
            <a:r>
              <a:rPr lang="en-GB" altLang="zh-CN" sz="1400" dirty="0">
                <a:solidFill>
                  <a:prstClr val="black"/>
                </a:solidFill>
              </a:rPr>
              <a:t>There are two mechanisms to support the distributed SEALDD server discovery for SEALDD client in EDN scenario, i.e., DNS query, and EDGEAPP related method.  </a:t>
            </a:r>
          </a:p>
          <a:p>
            <a:pPr marL="228600" indent="-228600" eaLnBrk="0" fontAlgn="base" hangingPunct="0">
              <a:lnSpc>
                <a:spcPct val="90000"/>
              </a:lnSpc>
              <a:spcBef>
                <a:spcPts val="1000"/>
              </a:spcBef>
              <a:spcAft>
                <a:spcPct val="0"/>
              </a:spcAft>
              <a:buBlip>
                <a:blip r:embed="rId2">
                  <a:extLst/>
                </a:blip>
              </a:buBlip>
            </a:pPr>
            <a:r>
              <a:rPr lang="en-GB" altLang="zh-CN" sz="1400" dirty="0">
                <a:solidFill>
                  <a:prstClr val="black"/>
                </a:solidFill>
              </a:rPr>
              <a:t>Regarding of the DNS query, the CNAME-based DNS mechanism has been standardized in the IETF and is widely used in the industry.</a:t>
            </a:r>
            <a:endParaRPr lang="en-US" altLang="zh-CN" sz="1400" dirty="0">
              <a:solidFill>
                <a:prstClr val="black"/>
              </a:solidFill>
            </a:endParaRPr>
          </a:p>
        </p:txBody>
      </p:sp>
    </p:spTree>
    <p:extLst>
      <p:ext uri="{BB962C8B-B14F-4D97-AF65-F5344CB8AC3E}">
        <p14:creationId xmlns:p14="http://schemas.microsoft.com/office/powerpoint/2010/main" val="9473179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7C01050-E9BE-49C3-9375-667EEF8C220A}"/>
              </a:ext>
            </a:extLst>
          </p:cNvPr>
          <p:cNvSpPr>
            <a:spLocks noGrp="1"/>
          </p:cNvSpPr>
          <p:nvPr>
            <p:ph type="title"/>
          </p:nvPr>
        </p:nvSpPr>
        <p:spPr>
          <a:xfrm>
            <a:off x="440871" y="225045"/>
            <a:ext cx="10515600" cy="1104917"/>
          </a:xfrm>
        </p:spPr>
        <p:txBody>
          <a:bodyPr/>
          <a:lstStyle/>
          <a:p>
            <a:r>
              <a:rPr lang="en-US" altLang="zh-CN" sz="3600" dirty="0"/>
              <a:t>CNAME-based DNS redirection</a:t>
            </a:r>
          </a:p>
        </p:txBody>
      </p:sp>
      <p:sp>
        <p:nvSpPr>
          <p:cNvPr id="3" name="矩形 2">
            <a:extLst>
              <a:ext uri="{FF2B5EF4-FFF2-40B4-BE49-F238E27FC236}">
                <a16:creationId xmlns:a16="http://schemas.microsoft.com/office/drawing/2014/main" id="{888CE713-B9BC-4E65-B834-D90DD1FB139A}"/>
              </a:ext>
            </a:extLst>
          </p:cNvPr>
          <p:cNvSpPr/>
          <p:nvPr/>
        </p:nvSpPr>
        <p:spPr>
          <a:xfrm>
            <a:off x="6479019" y="2751189"/>
            <a:ext cx="4973256" cy="2031325"/>
          </a:xfrm>
          <a:prstGeom prst="rect">
            <a:avLst/>
          </a:prstGeom>
        </p:spPr>
        <p:txBody>
          <a:bodyPr wrap="square">
            <a:spAutoFit/>
          </a:bodyPr>
          <a:lstStyle/>
          <a:p>
            <a:r>
              <a:rPr lang="zh-CN" altLang="en-US" sz="1400" dirty="0"/>
              <a:t>In CNAME-based DNS redirection, the authoritative server returns a CNAME response to the DNS request, telling the LDNS server to restart the name lookup using a new name.  A CNAME is essentially a symbolic link in the DNS namespace, and like a symbolic link, redirection is transparent to the client; the LDNS server gets the CNAME response and re-executes the lookup.  Only when the name has been resolved to an IP address does it return the result to the user.  Note that DNAME would be preferable to CNAME if it becomes widely supported.</a:t>
            </a:r>
          </a:p>
        </p:txBody>
      </p:sp>
      <p:sp>
        <p:nvSpPr>
          <p:cNvPr id="24" name="矩形 23">
            <a:extLst>
              <a:ext uri="{FF2B5EF4-FFF2-40B4-BE49-F238E27FC236}">
                <a16:creationId xmlns:a16="http://schemas.microsoft.com/office/drawing/2014/main" id="{C5B18195-FC67-477B-8073-81E1A8D47A29}"/>
              </a:ext>
            </a:extLst>
          </p:cNvPr>
          <p:cNvSpPr/>
          <p:nvPr/>
        </p:nvSpPr>
        <p:spPr>
          <a:xfrm>
            <a:off x="6272604" y="2621322"/>
            <a:ext cx="5386087" cy="229106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95D21121-F974-4125-BD6D-42189ABD2769}"/>
              </a:ext>
            </a:extLst>
          </p:cNvPr>
          <p:cNvSpPr/>
          <p:nvPr/>
        </p:nvSpPr>
        <p:spPr>
          <a:xfrm>
            <a:off x="6110559" y="2014612"/>
            <a:ext cx="5548132" cy="480131"/>
          </a:xfrm>
          <a:prstGeom prst="rect">
            <a:avLst/>
          </a:prstGeom>
        </p:spPr>
        <p:txBody>
          <a:bodyPr wrap="square">
            <a:spAutoFit/>
          </a:bodyPr>
          <a:lstStyle/>
          <a:p>
            <a:pPr marL="228600" indent="-228600" eaLnBrk="0" fontAlgn="base" hangingPunct="0">
              <a:lnSpc>
                <a:spcPct val="90000"/>
              </a:lnSpc>
              <a:spcBef>
                <a:spcPts val="1000"/>
              </a:spcBef>
              <a:spcAft>
                <a:spcPct val="0"/>
              </a:spcAft>
              <a:buBlip>
                <a:blip r:embed="rId2">
                  <a:extLst/>
                </a:blip>
              </a:buBlip>
            </a:pPr>
            <a:r>
              <a:rPr lang="fr-FR" altLang="zh-CN" sz="1400" dirty="0">
                <a:solidFill>
                  <a:prstClr val="black"/>
                </a:solidFill>
              </a:rPr>
              <a:t>In IETF RFC 7336, the following </a:t>
            </a:r>
            <a:r>
              <a:rPr lang="zh-CN" altLang="en-US" sz="1400" dirty="0"/>
              <a:t>CNAME-based DNS redirection </a:t>
            </a:r>
            <a:r>
              <a:rPr lang="en-US" altLang="zh-CN" sz="1400" dirty="0"/>
              <a:t>to support the distributed server discovery for end user</a:t>
            </a:r>
            <a:r>
              <a:rPr lang="fr-FR" altLang="zh-CN" sz="1400" dirty="0">
                <a:solidFill>
                  <a:prstClr val="black"/>
                </a:solidFill>
              </a:rPr>
              <a:t>:  </a:t>
            </a:r>
            <a:endParaRPr lang="en-US" altLang="zh-CN" sz="1400" dirty="0">
              <a:solidFill>
                <a:prstClr val="black"/>
              </a:solidFill>
            </a:endParaRPr>
          </a:p>
        </p:txBody>
      </p:sp>
      <p:sp>
        <p:nvSpPr>
          <p:cNvPr id="26" name="矩形 25">
            <a:extLst>
              <a:ext uri="{FF2B5EF4-FFF2-40B4-BE49-F238E27FC236}">
                <a16:creationId xmlns:a16="http://schemas.microsoft.com/office/drawing/2014/main" id="{A3FED2FB-0B8E-428E-9F88-34D0C533F494}"/>
              </a:ext>
            </a:extLst>
          </p:cNvPr>
          <p:cNvSpPr/>
          <p:nvPr/>
        </p:nvSpPr>
        <p:spPr>
          <a:xfrm>
            <a:off x="818647" y="2622920"/>
            <a:ext cx="613005" cy="287974"/>
          </a:xfrm>
          <a:prstGeom prst="rect">
            <a:avLst/>
          </a:prstGeom>
          <a:solidFill>
            <a:srgbClr val="FFFFFF">
              <a:lumMod val="9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SEALDD client</a:t>
            </a:r>
            <a:endParaRPr kumimoji="0" lang="zh-CN" altLang="en-US"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endParaRPr>
          </a:p>
        </p:txBody>
      </p:sp>
      <p:sp>
        <p:nvSpPr>
          <p:cNvPr id="27" name="矩形 26">
            <a:extLst>
              <a:ext uri="{FF2B5EF4-FFF2-40B4-BE49-F238E27FC236}">
                <a16:creationId xmlns:a16="http://schemas.microsoft.com/office/drawing/2014/main" id="{121E6D73-1A64-4365-B220-8AF614FC2EB0}"/>
              </a:ext>
            </a:extLst>
          </p:cNvPr>
          <p:cNvSpPr/>
          <p:nvPr/>
        </p:nvSpPr>
        <p:spPr>
          <a:xfrm>
            <a:off x="826852" y="2162994"/>
            <a:ext cx="596597" cy="287974"/>
          </a:xfrm>
          <a:prstGeom prst="rect">
            <a:avLst/>
          </a:prstGeom>
          <a:solidFill>
            <a:srgbClr val="FFD8E0"/>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VAL  client</a:t>
            </a:r>
            <a:endParaRPr kumimoji="0" lang="zh-CN" altLang="en-US"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endParaRPr>
          </a:p>
        </p:txBody>
      </p:sp>
      <p:sp>
        <p:nvSpPr>
          <p:cNvPr id="28" name="矩形 27">
            <a:extLst>
              <a:ext uri="{FF2B5EF4-FFF2-40B4-BE49-F238E27FC236}">
                <a16:creationId xmlns:a16="http://schemas.microsoft.com/office/drawing/2014/main" id="{06FB20C7-63A6-4380-B149-BFE089D22552}"/>
              </a:ext>
            </a:extLst>
          </p:cNvPr>
          <p:cNvSpPr/>
          <p:nvPr/>
        </p:nvSpPr>
        <p:spPr>
          <a:xfrm>
            <a:off x="746891" y="2072004"/>
            <a:ext cx="756521" cy="106408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文本框 28">
            <a:extLst>
              <a:ext uri="{FF2B5EF4-FFF2-40B4-BE49-F238E27FC236}">
                <a16:creationId xmlns:a16="http://schemas.microsoft.com/office/drawing/2014/main" id="{D222EA30-CE34-4E79-B64B-412AC555CD7E}"/>
              </a:ext>
            </a:extLst>
          </p:cNvPr>
          <p:cNvSpPr txBox="1"/>
          <p:nvPr/>
        </p:nvSpPr>
        <p:spPr>
          <a:xfrm>
            <a:off x="1048389" y="2991230"/>
            <a:ext cx="246973" cy="153888"/>
          </a:xfrm>
          <a:prstGeom prst="rect">
            <a:avLst/>
          </a:prstGeom>
          <a:noFill/>
        </p:spPr>
        <p:txBody>
          <a:bodyPr wrap="square" lIns="0" tIns="0" rIns="0" bIns="0" rtlCol="0">
            <a:spAutoFit/>
          </a:bodyPr>
          <a:lstStyle/>
          <a:p>
            <a:pPr algn="l"/>
            <a:r>
              <a:rPr kumimoji="1" lang="en-US" altLang="zh-CN" sz="1000" dirty="0">
                <a:solidFill>
                  <a:srgbClr val="000000"/>
                </a:solidFill>
                <a:latin typeface="Calibri" panose="020F0502020204030204" pitchFamily="34" charset="0"/>
                <a:ea typeface="Calibri" panose="020F0502020204030204" pitchFamily="34" charset="0"/>
                <a:cs typeface="Calibri" panose="020F0502020204030204" pitchFamily="34" charset="0"/>
              </a:rPr>
              <a:t>UE</a:t>
            </a:r>
          </a:p>
        </p:txBody>
      </p:sp>
      <p:sp>
        <p:nvSpPr>
          <p:cNvPr id="30" name="矩形 29">
            <a:extLst>
              <a:ext uri="{FF2B5EF4-FFF2-40B4-BE49-F238E27FC236}">
                <a16:creationId xmlns:a16="http://schemas.microsoft.com/office/drawing/2014/main" id="{89C0B859-1627-49A8-86A9-70B247D7969F}"/>
              </a:ext>
            </a:extLst>
          </p:cNvPr>
          <p:cNvSpPr/>
          <p:nvPr/>
        </p:nvSpPr>
        <p:spPr>
          <a:xfrm>
            <a:off x="1718864" y="4392060"/>
            <a:ext cx="1080299" cy="590308"/>
          </a:xfrm>
          <a:prstGeom prst="rect">
            <a:avLst/>
          </a:prstGeom>
          <a:solidFill>
            <a:srgbClr val="F2F2F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lang="en-US" altLang="zh-CN" sz="1200" b="1" kern="0" dirty="0">
                <a:solidFill>
                  <a:srgbClr val="666666"/>
                </a:solidFill>
                <a:latin typeface="Calibri" panose="020F0502020204030204"/>
                <a:ea typeface="等线" panose="02010600030101010101" pitchFamily="2" charset="-122"/>
              </a:rPr>
              <a:t>SEALDD server</a:t>
            </a:r>
            <a:endParaRPr kumimoji="0" lang="zh-CN" altLang="en-US" sz="12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endParaRPr>
          </a:p>
        </p:txBody>
      </p:sp>
      <p:sp>
        <p:nvSpPr>
          <p:cNvPr id="31" name="矩形 30">
            <a:extLst>
              <a:ext uri="{FF2B5EF4-FFF2-40B4-BE49-F238E27FC236}">
                <a16:creationId xmlns:a16="http://schemas.microsoft.com/office/drawing/2014/main" id="{7C8B254D-61D9-41B7-A059-D59D34D188D2}"/>
              </a:ext>
            </a:extLst>
          </p:cNvPr>
          <p:cNvSpPr/>
          <p:nvPr/>
        </p:nvSpPr>
        <p:spPr>
          <a:xfrm>
            <a:off x="2665329" y="2013737"/>
            <a:ext cx="1080299" cy="590308"/>
          </a:xfrm>
          <a:prstGeom prst="rect">
            <a:avLst/>
          </a:prstGeom>
          <a:solidFill>
            <a:srgbClr val="00B0F0"/>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Local DNS server</a:t>
            </a:r>
            <a:endParaRPr kumimoji="0" lang="zh-CN" altLang="en-US" sz="12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endParaRPr>
          </a:p>
        </p:txBody>
      </p:sp>
      <p:sp>
        <p:nvSpPr>
          <p:cNvPr id="32" name="矩形 31">
            <a:extLst>
              <a:ext uri="{FF2B5EF4-FFF2-40B4-BE49-F238E27FC236}">
                <a16:creationId xmlns:a16="http://schemas.microsoft.com/office/drawing/2014/main" id="{A7C109AA-D43E-4617-A47B-3B9B45A156B3}"/>
              </a:ext>
            </a:extLst>
          </p:cNvPr>
          <p:cNvSpPr/>
          <p:nvPr/>
        </p:nvSpPr>
        <p:spPr>
          <a:xfrm>
            <a:off x="4680464" y="2013737"/>
            <a:ext cx="1080299" cy="590308"/>
          </a:xfrm>
          <a:prstGeom prst="rect">
            <a:avLst/>
          </a:prstGeom>
          <a:solidFill>
            <a:srgbClr val="F2F2F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78">
              <a:defRPr/>
            </a:pPr>
            <a:r>
              <a:rPr lang="en-US" altLang="zh-CN" sz="1200" b="1" kern="0" dirty="0">
                <a:solidFill>
                  <a:srgbClr val="666666"/>
                </a:solidFill>
                <a:latin typeface="Calibri" panose="020F0502020204030204"/>
                <a:ea typeface="等线" panose="02010600030101010101" pitchFamily="2" charset="-122"/>
              </a:rPr>
              <a:t>A</a:t>
            </a:r>
            <a:r>
              <a:rPr lang="zh-CN" altLang="en-US" sz="1200" b="1" kern="0" dirty="0">
                <a:solidFill>
                  <a:srgbClr val="666666"/>
                </a:solidFill>
                <a:latin typeface="Calibri" panose="020F0502020204030204"/>
                <a:ea typeface="等线" panose="02010600030101010101" pitchFamily="2" charset="-122"/>
              </a:rPr>
              <a:t>uthoritative </a:t>
            </a:r>
            <a:r>
              <a:rPr lang="en-US" altLang="zh-CN" sz="1200" b="1" kern="0" dirty="0">
                <a:solidFill>
                  <a:srgbClr val="666666"/>
                </a:solidFill>
                <a:latin typeface="Calibri" panose="020F0502020204030204"/>
                <a:ea typeface="等线" panose="02010600030101010101" pitchFamily="2" charset="-122"/>
              </a:rPr>
              <a:t>DNS server</a:t>
            </a:r>
            <a:endParaRPr lang="zh-CN" altLang="en-US" sz="1200" b="1" kern="0" dirty="0">
              <a:solidFill>
                <a:srgbClr val="666666"/>
              </a:solidFill>
              <a:latin typeface="Calibri" panose="020F0502020204030204"/>
              <a:ea typeface="等线" panose="02010600030101010101" pitchFamily="2" charset="-122"/>
            </a:endParaRPr>
          </a:p>
        </p:txBody>
      </p:sp>
      <p:sp>
        <p:nvSpPr>
          <p:cNvPr id="33" name="矩形 32">
            <a:extLst>
              <a:ext uri="{FF2B5EF4-FFF2-40B4-BE49-F238E27FC236}">
                <a16:creationId xmlns:a16="http://schemas.microsoft.com/office/drawing/2014/main" id="{06F9EE02-F913-49B2-829E-925562B1BB50}"/>
              </a:ext>
            </a:extLst>
          </p:cNvPr>
          <p:cNvSpPr/>
          <p:nvPr/>
        </p:nvSpPr>
        <p:spPr>
          <a:xfrm>
            <a:off x="3473145" y="3939978"/>
            <a:ext cx="1080299" cy="590308"/>
          </a:xfrm>
          <a:prstGeom prst="rect">
            <a:avLst/>
          </a:prstGeom>
          <a:solidFill>
            <a:srgbClr val="F2F2F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78">
              <a:defRPr/>
            </a:pPr>
            <a:r>
              <a:rPr lang="en-US" altLang="zh-CN" sz="1200" b="1" kern="0" dirty="0">
                <a:solidFill>
                  <a:srgbClr val="666666"/>
                </a:solidFill>
                <a:latin typeface="Calibri" panose="020F0502020204030204"/>
                <a:ea typeface="等线" panose="02010600030101010101" pitchFamily="2" charset="-122"/>
              </a:rPr>
              <a:t>DNS system </a:t>
            </a:r>
            <a:endParaRPr lang="zh-CN" altLang="en-US" sz="1200" b="1" kern="0" dirty="0">
              <a:solidFill>
                <a:srgbClr val="666666"/>
              </a:solidFill>
              <a:latin typeface="Calibri" panose="020F0502020204030204"/>
              <a:ea typeface="等线" panose="02010600030101010101" pitchFamily="2" charset="-122"/>
            </a:endParaRPr>
          </a:p>
        </p:txBody>
      </p:sp>
      <p:cxnSp>
        <p:nvCxnSpPr>
          <p:cNvPr id="34" name="直接箭头连接符 33">
            <a:extLst>
              <a:ext uri="{FF2B5EF4-FFF2-40B4-BE49-F238E27FC236}">
                <a16:creationId xmlns:a16="http://schemas.microsoft.com/office/drawing/2014/main" id="{C7383DB4-8E68-4EC2-8FFA-AB87CFB38C35}"/>
              </a:ext>
            </a:extLst>
          </p:cNvPr>
          <p:cNvCxnSpPr>
            <a:cxnSpLocks/>
          </p:cNvCxnSpPr>
          <p:nvPr/>
        </p:nvCxnSpPr>
        <p:spPr>
          <a:xfrm flipH="1">
            <a:off x="1548530" y="2162994"/>
            <a:ext cx="1116799" cy="287974"/>
          </a:xfrm>
          <a:prstGeom prst="straightConnector1">
            <a:avLst/>
          </a:prstGeom>
          <a:noFill/>
          <a:ln w="12700" cap="flat" cmpd="sng" algn="ctr">
            <a:solidFill>
              <a:srgbClr val="000000"/>
            </a:solidFill>
            <a:prstDash val="solid"/>
            <a:miter lim="800000"/>
            <a:headEnd type="arrow"/>
            <a:tailEnd type="none"/>
          </a:ln>
          <a:effectLst/>
        </p:spPr>
      </p:cxnSp>
      <p:sp>
        <p:nvSpPr>
          <p:cNvPr id="39" name="文本框 38">
            <a:extLst>
              <a:ext uri="{FF2B5EF4-FFF2-40B4-BE49-F238E27FC236}">
                <a16:creationId xmlns:a16="http://schemas.microsoft.com/office/drawing/2014/main" id="{54D1F403-67AF-427E-881C-49089C665822}"/>
              </a:ext>
            </a:extLst>
          </p:cNvPr>
          <p:cNvSpPr txBox="1"/>
          <p:nvPr/>
        </p:nvSpPr>
        <p:spPr>
          <a:xfrm>
            <a:off x="1423449" y="1804650"/>
            <a:ext cx="1504450" cy="400110"/>
          </a:xfrm>
          <a:prstGeom prst="rect">
            <a:avLst/>
          </a:prstGeom>
          <a:noFill/>
        </p:spPr>
        <p:txBody>
          <a:bodyPr wrap="square" rtlCol="0">
            <a:spAutoFit/>
          </a:bodyPr>
          <a:lstStyle/>
          <a:p>
            <a:r>
              <a:rPr lang="en-US" altLang="zh-CN" sz="1000" dirty="0"/>
              <a:t>1. DNS query with VAL server FQDN</a:t>
            </a:r>
            <a:endParaRPr lang="zh-CN" altLang="en-US" sz="1000" dirty="0"/>
          </a:p>
        </p:txBody>
      </p:sp>
      <p:cxnSp>
        <p:nvCxnSpPr>
          <p:cNvPr id="42" name="直接箭头连接符 41">
            <a:extLst>
              <a:ext uri="{FF2B5EF4-FFF2-40B4-BE49-F238E27FC236}">
                <a16:creationId xmlns:a16="http://schemas.microsoft.com/office/drawing/2014/main" id="{361C6AA1-5556-4AD8-B2BD-92159AF384C3}"/>
              </a:ext>
            </a:extLst>
          </p:cNvPr>
          <p:cNvCxnSpPr>
            <a:cxnSpLocks/>
          </p:cNvCxnSpPr>
          <p:nvPr/>
        </p:nvCxnSpPr>
        <p:spPr>
          <a:xfrm flipH="1">
            <a:off x="3723206" y="2193620"/>
            <a:ext cx="947315" cy="0"/>
          </a:xfrm>
          <a:prstGeom prst="straightConnector1">
            <a:avLst/>
          </a:prstGeom>
          <a:noFill/>
          <a:ln w="12700" cap="flat" cmpd="sng" algn="ctr">
            <a:solidFill>
              <a:srgbClr val="000000"/>
            </a:solidFill>
            <a:prstDash val="solid"/>
            <a:miter lim="800000"/>
            <a:headEnd type="arrow"/>
            <a:tailEnd type="none"/>
          </a:ln>
          <a:effectLst/>
        </p:spPr>
      </p:cxnSp>
      <p:sp>
        <p:nvSpPr>
          <p:cNvPr id="45" name="文本框 44">
            <a:extLst>
              <a:ext uri="{FF2B5EF4-FFF2-40B4-BE49-F238E27FC236}">
                <a16:creationId xmlns:a16="http://schemas.microsoft.com/office/drawing/2014/main" id="{2FA0524F-F02D-4DDB-8528-D4300EA7C62F}"/>
              </a:ext>
            </a:extLst>
          </p:cNvPr>
          <p:cNvSpPr txBox="1"/>
          <p:nvPr/>
        </p:nvSpPr>
        <p:spPr>
          <a:xfrm>
            <a:off x="3650397" y="1762884"/>
            <a:ext cx="1504450" cy="400110"/>
          </a:xfrm>
          <a:prstGeom prst="rect">
            <a:avLst/>
          </a:prstGeom>
          <a:noFill/>
        </p:spPr>
        <p:txBody>
          <a:bodyPr wrap="square" rtlCol="0">
            <a:spAutoFit/>
          </a:bodyPr>
          <a:lstStyle/>
          <a:p>
            <a:r>
              <a:rPr lang="en-US" altLang="zh-CN" sz="1000" dirty="0"/>
              <a:t>2. DNS query with VAL server FQDN</a:t>
            </a:r>
            <a:endParaRPr lang="zh-CN" altLang="en-US" sz="1000" dirty="0"/>
          </a:p>
        </p:txBody>
      </p:sp>
      <p:cxnSp>
        <p:nvCxnSpPr>
          <p:cNvPr id="46" name="直接箭头连接符 45">
            <a:extLst>
              <a:ext uri="{FF2B5EF4-FFF2-40B4-BE49-F238E27FC236}">
                <a16:creationId xmlns:a16="http://schemas.microsoft.com/office/drawing/2014/main" id="{EA3FDD4F-C78F-4E79-8BE2-00F03130E009}"/>
              </a:ext>
            </a:extLst>
          </p:cNvPr>
          <p:cNvCxnSpPr>
            <a:cxnSpLocks/>
          </p:cNvCxnSpPr>
          <p:nvPr/>
        </p:nvCxnSpPr>
        <p:spPr>
          <a:xfrm>
            <a:off x="3745628" y="2440298"/>
            <a:ext cx="924893" cy="0"/>
          </a:xfrm>
          <a:prstGeom prst="straightConnector1">
            <a:avLst/>
          </a:prstGeom>
          <a:noFill/>
          <a:ln w="12700" cap="flat" cmpd="sng" algn="ctr">
            <a:solidFill>
              <a:srgbClr val="000000"/>
            </a:solidFill>
            <a:prstDash val="solid"/>
            <a:miter lim="800000"/>
            <a:headEnd type="arrow"/>
            <a:tailEnd type="none"/>
          </a:ln>
          <a:effectLst/>
        </p:spPr>
      </p:cxnSp>
      <p:sp>
        <p:nvSpPr>
          <p:cNvPr id="49" name="文本框 48">
            <a:extLst>
              <a:ext uri="{FF2B5EF4-FFF2-40B4-BE49-F238E27FC236}">
                <a16:creationId xmlns:a16="http://schemas.microsoft.com/office/drawing/2014/main" id="{CCBE7E0B-605D-4AC0-A985-430835856168}"/>
              </a:ext>
            </a:extLst>
          </p:cNvPr>
          <p:cNvSpPr txBox="1"/>
          <p:nvPr/>
        </p:nvSpPr>
        <p:spPr>
          <a:xfrm>
            <a:off x="3650397" y="2494743"/>
            <a:ext cx="1504450" cy="400110"/>
          </a:xfrm>
          <a:prstGeom prst="rect">
            <a:avLst/>
          </a:prstGeom>
          <a:noFill/>
        </p:spPr>
        <p:txBody>
          <a:bodyPr wrap="square" rtlCol="0">
            <a:spAutoFit/>
          </a:bodyPr>
          <a:lstStyle/>
          <a:p>
            <a:r>
              <a:rPr lang="en-US" altLang="zh-CN" sz="1000" dirty="0"/>
              <a:t>3. DNS response with FQDN with CNAME</a:t>
            </a:r>
            <a:endParaRPr lang="zh-CN" altLang="en-US" sz="1000" dirty="0"/>
          </a:p>
        </p:txBody>
      </p:sp>
      <p:cxnSp>
        <p:nvCxnSpPr>
          <p:cNvPr id="50" name="直接箭头连接符 49">
            <a:extLst>
              <a:ext uri="{FF2B5EF4-FFF2-40B4-BE49-F238E27FC236}">
                <a16:creationId xmlns:a16="http://schemas.microsoft.com/office/drawing/2014/main" id="{ED0ACDF2-3975-4F89-89EC-059206E3A2C7}"/>
              </a:ext>
            </a:extLst>
          </p:cNvPr>
          <p:cNvCxnSpPr>
            <a:cxnSpLocks/>
            <a:endCxn id="31" idx="2"/>
          </p:cNvCxnSpPr>
          <p:nvPr/>
        </p:nvCxnSpPr>
        <p:spPr>
          <a:xfrm flipH="1" flipV="1">
            <a:off x="3205479" y="2604045"/>
            <a:ext cx="746564" cy="1335933"/>
          </a:xfrm>
          <a:prstGeom prst="straightConnector1">
            <a:avLst/>
          </a:prstGeom>
          <a:noFill/>
          <a:ln w="12700" cap="flat" cmpd="sng" algn="ctr">
            <a:solidFill>
              <a:srgbClr val="000000"/>
            </a:solidFill>
            <a:prstDash val="solid"/>
            <a:miter lim="800000"/>
            <a:headEnd type="arrow"/>
            <a:tailEnd type="none"/>
          </a:ln>
          <a:effectLst/>
        </p:spPr>
      </p:cxnSp>
      <p:sp>
        <p:nvSpPr>
          <p:cNvPr id="54" name="文本框 53">
            <a:extLst>
              <a:ext uri="{FF2B5EF4-FFF2-40B4-BE49-F238E27FC236}">
                <a16:creationId xmlns:a16="http://schemas.microsoft.com/office/drawing/2014/main" id="{01F390CB-CB08-4B50-A03F-D7EB6B5CD328}"/>
              </a:ext>
            </a:extLst>
          </p:cNvPr>
          <p:cNvSpPr txBox="1"/>
          <p:nvPr/>
        </p:nvSpPr>
        <p:spPr>
          <a:xfrm>
            <a:off x="3671273" y="3129444"/>
            <a:ext cx="1504450" cy="400110"/>
          </a:xfrm>
          <a:prstGeom prst="rect">
            <a:avLst/>
          </a:prstGeom>
          <a:noFill/>
        </p:spPr>
        <p:txBody>
          <a:bodyPr wrap="square" rtlCol="0">
            <a:spAutoFit/>
          </a:bodyPr>
          <a:lstStyle/>
          <a:p>
            <a:r>
              <a:rPr lang="en-US" altLang="zh-CN" sz="1000" dirty="0"/>
              <a:t>4. DNS redirection query with FQDN with CNAME</a:t>
            </a:r>
            <a:endParaRPr lang="zh-CN" altLang="en-US" sz="1000" dirty="0"/>
          </a:p>
        </p:txBody>
      </p:sp>
      <p:cxnSp>
        <p:nvCxnSpPr>
          <p:cNvPr id="55" name="直接箭头连接符 54">
            <a:extLst>
              <a:ext uri="{FF2B5EF4-FFF2-40B4-BE49-F238E27FC236}">
                <a16:creationId xmlns:a16="http://schemas.microsoft.com/office/drawing/2014/main" id="{E53D4AE0-9CE9-454F-BD37-83208E2F084F}"/>
              </a:ext>
            </a:extLst>
          </p:cNvPr>
          <p:cNvCxnSpPr>
            <a:cxnSpLocks/>
          </p:cNvCxnSpPr>
          <p:nvPr/>
        </p:nvCxnSpPr>
        <p:spPr>
          <a:xfrm>
            <a:off x="2997429" y="2622920"/>
            <a:ext cx="673844" cy="1317058"/>
          </a:xfrm>
          <a:prstGeom prst="straightConnector1">
            <a:avLst/>
          </a:prstGeom>
          <a:noFill/>
          <a:ln w="12700" cap="flat" cmpd="sng" algn="ctr">
            <a:solidFill>
              <a:srgbClr val="000000"/>
            </a:solidFill>
            <a:prstDash val="solid"/>
            <a:miter lim="800000"/>
            <a:headEnd type="arrow"/>
            <a:tailEnd type="none"/>
          </a:ln>
          <a:effectLst/>
        </p:spPr>
      </p:cxnSp>
      <p:sp>
        <p:nvSpPr>
          <p:cNvPr id="59" name="文本框 58">
            <a:extLst>
              <a:ext uri="{FF2B5EF4-FFF2-40B4-BE49-F238E27FC236}">
                <a16:creationId xmlns:a16="http://schemas.microsoft.com/office/drawing/2014/main" id="{D9785A53-4601-49A3-8A9F-1A05629918A2}"/>
              </a:ext>
            </a:extLst>
          </p:cNvPr>
          <p:cNvSpPr txBox="1"/>
          <p:nvPr/>
        </p:nvSpPr>
        <p:spPr>
          <a:xfrm>
            <a:off x="2183179" y="3313395"/>
            <a:ext cx="1504450" cy="553998"/>
          </a:xfrm>
          <a:prstGeom prst="rect">
            <a:avLst/>
          </a:prstGeom>
          <a:noFill/>
        </p:spPr>
        <p:txBody>
          <a:bodyPr wrap="square" rtlCol="0">
            <a:spAutoFit/>
          </a:bodyPr>
          <a:lstStyle/>
          <a:p>
            <a:r>
              <a:rPr lang="en-US" altLang="zh-CN" sz="1000" dirty="0"/>
              <a:t>5. DNS redirection response with SEALDD server IP address</a:t>
            </a:r>
            <a:endParaRPr lang="zh-CN" altLang="en-US" sz="1000" dirty="0"/>
          </a:p>
        </p:txBody>
      </p:sp>
      <p:cxnSp>
        <p:nvCxnSpPr>
          <p:cNvPr id="60" name="直接箭头连接符 59">
            <a:extLst>
              <a:ext uri="{FF2B5EF4-FFF2-40B4-BE49-F238E27FC236}">
                <a16:creationId xmlns:a16="http://schemas.microsoft.com/office/drawing/2014/main" id="{0D902A21-8FC3-4907-AF8B-B05EF9774A22}"/>
              </a:ext>
            </a:extLst>
          </p:cNvPr>
          <p:cNvCxnSpPr>
            <a:cxnSpLocks/>
          </p:cNvCxnSpPr>
          <p:nvPr/>
        </p:nvCxnSpPr>
        <p:spPr>
          <a:xfrm flipV="1">
            <a:off x="1485162" y="2472114"/>
            <a:ext cx="1135049" cy="294794"/>
          </a:xfrm>
          <a:prstGeom prst="straightConnector1">
            <a:avLst/>
          </a:prstGeom>
          <a:noFill/>
          <a:ln w="12700" cap="flat" cmpd="sng" algn="ctr">
            <a:solidFill>
              <a:srgbClr val="000000"/>
            </a:solidFill>
            <a:prstDash val="solid"/>
            <a:miter lim="800000"/>
            <a:headEnd type="arrow"/>
            <a:tailEnd type="none"/>
          </a:ln>
          <a:effectLst/>
        </p:spPr>
      </p:cxnSp>
      <p:sp>
        <p:nvSpPr>
          <p:cNvPr id="63" name="文本框 62">
            <a:extLst>
              <a:ext uri="{FF2B5EF4-FFF2-40B4-BE49-F238E27FC236}">
                <a16:creationId xmlns:a16="http://schemas.microsoft.com/office/drawing/2014/main" id="{05ECAFF7-7A82-4826-91DC-D003E59A0F38}"/>
              </a:ext>
            </a:extLst>
          </p:cNvPr>
          <p:cNvSpPr txBox="1"/>
          <p:nvPr/>
        </p:nvSpPr>
        <p:spPr>
          <a:xfrm>
            <a:off x="1578223" y="2677233"/>
            <a:ext cx="1504450" cy="400110"/>
          </a:xfrm>
          <a:prstGeom prst="rect">
            <a:avLst/>
          </a:prstGeom>
          <a:noFill/>
        </p:spPr>
        <p:txBody>
          <a:bodyPr wrap="square" rtlCol="0">
            <a:spAutoFit/>
          </a:bodyPr>
          <a:lstStyle/>
          <a:p>
            <a:r>
              <a:rPr lang="en-US" altLang="zh-CN" sz="1000" dirty="0"/>
              <a:t>6. DNS response with SEALDD server IP address</a:t>
            </a:r>
            <a:endParaRPr lang="zh-CN" altLang="en-US" sz="1000" dirty="0"/>
          </a:p>
        </p:txBody>
      </p:sp>
      <p:cxnSp>
        <p:nvCxnSpPr>
          <p:cNvPr id="65" name="直接箭头连接符 64">
            <a:extLst>
              <a:ext uri="{FF2B5EF4-FFF2-40B4-BE49-F238E27FC236}">
                <a16:creationId xmlns:a16="http://schemas.microsoft.com/office/drawing/2014/main" id="{5ED2187D-97B8-4BBB-B239-28823195DE33}"/>
              </a:ext>
            </a:extLst>
          </p:cNvPr>
          <p:cNvCxnSpPr>
            <a:cxnSpLocks/>
          </p:cNvCxnSpPr>
          <p:nvPr/>
        </p:nvCxnSpPr>
        <p:spPr>
          <a:xfrm>
            <a:off x="1060304" y="3129444"/>
            <a:ext cx="673844" cy="1317058"/>
          </a:xfrm>
          <a:prstGeom prst="straightConnector1">
            <a:avLst/>
          </a:prstGeom>
          <a:noFill/>
          <a:ln w="12700" cap="flat" cmpd="sng" algn="ctr">
            <a:solidFill>
              <a:srgbClr val="000000"/>
            </a:solidFill>
            <a:prstDash val="dash"/>
            <a:miter lim="800000"/>
            <a:headEnd type="arrow"/>
            <a:tailEnd type="arrow"/>
          </a:ln>
          <a:effectLst/>
        </p:spPr>
      </p:cxnSp>
      <p:sp>
        <p:nvSpPr>
          <p:cNvPr id="66" name="文本框 65">
            <a:extLst>
              <a:ext uri="{FF2B5EF4-FFF2-40B4-BE49-F238E27FC236}">
                <a16:creationId xmlns:a16="http://schemas.microsoft.com/office/drawing/2014/main" id="{0FD5FBF0-9F10-4250-8230-1D55C1D20F65}"/>
              </a:ext>
            </a:extLst>
          </p:cNvPr>
          <p:cNvSpPr txBox="1"/>
          <p:nvPr/>
        </p:nvSpPr>
        <p:spPr>
          <a:xfrm>
            <a:off x="440871" y="3590394"/>
            <a:ext cx="1504450" cy="707886"/>
          </a:xfrm>
          <a:prstGeom prst="rect">
            <a:avLst/>
          </a:prstGeom>
          <a:noFill/>
        </p:spPr>
        <p:txBody>
          <a:bodyPr wrap="square" rtlCol="0">
            <a:spAutoFit/>
          </a:bodyPr>
          <a:lstStyle/>
          <a:p>
            <a:r>
              <a:rPr lang="en-US" altLang="zh-CN" sz="1000" dirty="0"/>
              <a:t>7. UE/client</a:t>
            </a:r>
            <a:r>
              <a:rPr lang="zh-CN" altLang="en-US" sz="1000" dirty="0"/>
              <a:t> </a:t>
            </a:r>
            <a:r>
              <a:rPr lang="en-US" altLang="zh-CN" sz="1000" dirty="0"/>
              <a:t>can retrieve</a:t>
            </a:r>
            <a:r>
              <a:rPr lang="zh-CN" altLang="en-US" sz="1000" dirty="0"/>
              <a:t> </a:t>
            </a:r>
            <a:r>
              <a:rPr lang="en-US" altLang="zh-CN" sz="1000" dirty="0"/>
              <a:t>data/content from SEALDD server (return in step 6) </a:t>
            </a:r>
            <a:endParaRPr lang="zh-CN" altLang="en-US" sz="1000" dirty="0"/>
          </a:p>
        </p:txBody>
      </p:sp>
      <p:sp>
        <p:nvSpPr>
          <p:cNvPr id="62" name="矩形 61">
            <a:extLst>
              <a:ext uri="{FF2B5EF4-FFF2-40B4-BE49-F238E27FC236}">
                <a16:creationId xmlns:a16="http://schemas.microsoft.com/office/drawing/2014/main" id="{7DE1AB86-C9A4-46AE-AD23-B33F1930B915}"/>
              </a:ext>
            </a:extLst>
          </p:cNvPr>
          <p:cNvSpPr/>
          <p:nvPr/>
        </p:nvSpPr>
        <p:spPr>
          <a:xfrm>
            <a:off x="821425" y="5182110"/>
            <a:ext cx="4212948" cy="276999"/>
          </a:xfrm>
          <a:prstGeom prst="rect">
            <a:avLst/>
          </a:prstGeom>
        </p:spPr>
        <p:txBody>
          <a:bodyPr wrap="none">
            <a:spAutoFit/>
          </a:bodyPr>
          <a:lstStyle/>
          <a:p>
            <a:r>
              <a:rPr kumimoji="1" lang="en-GB" altLang="zh-CN" sz="1200" b="1" dirty="0">
                <a:latin typeface="Calibri" panose="020F0502020204030204" pitchFamily="34" charset="0"/>
                <a:ea typeface="Calibri" panose="020F0502020204030204" pitchFamily="34" charset="0"/>
                <a:cs typeface="Calibri" panose="020F0502020204030204" pitchFamily="34" charset="0"/>
              </a:rPr>
              <a:t>High-level figure for CNAME-based DNS redirection mechanism</a:t>
            </a:r>
            <a:endParaRPr lang="zh-CN" altLang="en-US" sz="1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4168625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7C01050-E9BE-49C3-9375-667EEF8C220A}"/>
              </a:ext>
            </a:extLst>
          </p:cNvPr>
          <p:cNvSpPr>
            <a:spLocks noGrp="1"/>
          </p:cNvSpPr>
          <p:nvPr>
            <p:ph type="title"/>
          </p:nvPr>
        </p:nvSpPr>
        <p:spPr>
          <a:xfrm>
            <a:off x="440871" y="225045"/>
            <a:ext cx="10515600" cy="1104917"/>
          </a:xfrm>
        </p:spPr>
        <p:txBody>
          <a:bodyPr/>
          <a:lstStyle/>
          <a:p>
            <a:r>
              <a:rPr lang="en-US" altLang="zh-CN" sz="3600" dirty="0"/>
              <a:t>Conclusion and Proposal</a:t>
            </a:r>
            <a:endParaRPr lang="en-GB" altLang="en-US" sz="3600" dirty="0"/>
          </a:p>
        </p:txBody>
      </p:sp>
      <p:sp>
        <p:nvSpPr>
          <p:cNvPr id="5" name="矩形 4">
            <a:extLst>
              <a:ext uri="{FF2B5EF4-FFF2-40B4-BE49-F238E27FC236}">
                <a16:creationId xmlns:a16="http://schemas.microsoft.com/office/drawing/2014/main" id="{5EC615EF-9C69-4283-9488-5ED7307F6BAA}"/>
              </a:ext>
            </a:extLst>
          </p:cNvPr>
          <p:cNvSpPr/>
          <p:nvPr/>
        </p:nvSpPr>
        <p:spPr>
          <a:xfrm>
            <a:off x="440871" y="1477551"/>
            <a:ext cx="10723211" cy="286232"/>
          </a:xfrm>
          <a:prstGeom prst="rect">
            <a:avLst/>
          </a:prstGeom>
        </p:spPr>
        <p:txBody>
          <a:bodyPr wrap="square">
            <a:spAutoFit/>
          </a:bodyPr>
          <a:lstStyle/>
          <a:p>
            <a:pPr marL="228600" indent="-228600" eaLnBrk="0" fontAlgn="base" hangingPunct="0">
              <a:lnSpc>
                <a:spcPct val="90000"/>
              </a:lnSpc>
              <a:spcBef>
                <a:spcPts val="1000"/>
              </a:spcBef>
              <a:spcAft>
                <a:spcPct val="0"/>
              </a:spcAft>
              <a:buBlip>
                <a:blip r:embed="rId3">
                  <a:extLst/>
                </a:blip>
              </a:buBlip>
            </a:pPr>
            <a:r>
              <a:rPr lang="en-GB" altLang="zh-CN" sz="1400" dirty="0"/>
              <a:t>The CNAME-based DNS mechanism can be used to support the SEALDD server discovery and selection for the SEALDD client in EDN scenario</a:t>
            </a:r>
            <a:endParaRPr lang="en-US" altLang="zh-CN" sz="1400" dirty="0">
              <a:solidFill>
                <a:prstClr val="black"/>
              </a:solidFill>
            </a:endParaRPr>
          </a:p>
        </p:txBody>
      </p:sp>
      <p:sp>
        <p:nvSpPr>
          <p:cNvPr id="6" name="矩形 5">
            <a:extLst>
              <a:ext uri="{FF2B5EF4-FFF2-40B4-BE49-F238E27FC236}">
                <a16:creationId xmlns:a16="http://schemas.microsoft.com/office/drawing/2014/main" id="{952B7BAA-0DE2-4F60-98B4-DECB18BE710E}"/>
              </a:ext>
            </a:extLst>
          </p:cNvPr>
          <p:cNvSpPr/>
          <p:nvPr/>
        </p:nvSpPr>
        <p:spPr>
          <a:xfrm>
            <a:off x="440871" y="1911372"/>
            <a:ext cx="10723211" cy="480131"/>
          </a:xfrm>
          <a:prstGeom prst="rect">
            <a:avLst/>
          </a:prstGeom>
        </p:spPr>
        <p:txBody>
          <a:bodyPr wrap="square">
            <a:spAutoFit/>
          </a:bodyPr>
          <a:lstStyle/>
          <a:p>
            <a:pPr marL="228600" indent="-228600" eaLnBrk="0" fontAlgn="base" hangingPunct="0">
              <a:lnSpc>
                <a:spcPct val="90000"/>
              </a:lnSpc>
              <a:spcBef>
                <a:spcPts val="1000"/>
              </a:spcBef>
              <a:spcAft>
                <a:spcPct val="0"/>
              </a:spcAft>
              <a:buBlip>
                <a:blip r:embed="rId3">
                  <a:extLst/>
                </a:blip>
              </a:buBlip>
            </a:pPr>
            <a:r>
              <a:rPr lang="en-GB" altLang="zh-CN" sz="1400" dirty="0"/>
              <a:t>The related paper in S6-240269 should be agreed to make the DNS query mechanism more clear to support SEALDD server discovery and selection for the SEALDD client in EDN scenario</a:t>
            </a:r>
            <a:endParaRPr lang="en-US" altLang="zh-CN" sz="1400" dirty="0">
              <a:solidFill>
                <a:prstClr val="black"/>
              </a:solidFill>
            </a:endParaRPr>
          </a:p>
        </p:txBody>
      </p:sp>
    </p:spTree>
    <p:extLst>
      <p:ext uri="{BB962C8B-B14F-4D97-AF65-F5344CB8AC3E}">
        <p14:creationId xmlns:p14="http://schemas.microsoft.com/office/powerpoint/2010/main" val="2734240831"/>
      </p:ext>
    </p:extLst>
  </p:cSld>
  <p:clrMapOvr>
    <a:masterClrMapping/>
  </p:clrMapOvr>
  <p:transition>
    <p:wipe dir="r"/>
  </p:transition>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14109</TotalTime>
  <Words>499</Words>
  <Application>Microsoft Office PowerPoint</Application>
  <PresentationFormat>宽屏</PresentationFormat>
  <Paragraphs>40</Paragraphs>
  <Slides>5</Slides>
  <Notes>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vt:i4>
      </vt:variant>
    </vt:vector>
  </HeadingPairs>
  <TitlesOfParts>
    <vt:vector size="14" baseType="lpstr">
      <vt:lpstr>.AppleSystemUIFont</vt:lpstr>
      <vt:lpstr>等线</vt:lpstr>
      <vt:lpstr>宋体</vt:lpstr>
      <vt:lpstr>微软雅黑</vt:lpstr>
      <vt:lpstr>Arial</vt:lpstr>
      <vt:lpstr>Calibri</vt:lpstr>
      <vt:lpstr>Calibri Light</vt:lpstr>
      <vt:lpstr>Times New Roman</vt:lpstr>
      <vt:lpstr>1_Office Theme</vt:lpstr>
      <vt:lpstr>Discussion on SEALDD server discovery for SEALDD client</vt:lpstr>
      <vt:lpstr>Outline</vt:lpstr>
      <vt:lpstr>Background</vt:lpstr>
      <vt:lpstr>CNAME-based DNS redirection</vt:lpstr>
      <vt:lpstr>Conclusion and Proposal</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Huawei</cp:lastModifiedBy>
  <cp:revision>360</cp:revision>
  <dcterms:created xsi:type="dcterms:W3CDTF">2023-04-05T03:54:49Z</dcterms:created>
  <dcterms:modified xsi:type="dcterms:W3CDTF">2024-02-19T14:12:04Z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(3)/xjE/tdHX0m5ToJB2mvCfEEsWso2IwqNOo3D8BWbW6QmExvLmJkyJ8C4FEWfEnoiMUqV5gRg
COdnTB7SZwFidcmkYTO9EVqHw2ttUYBtTJbOhsDB/MA9iYYk6Q8ekvqFICEmcb76ahIwvbyG
bF9gRiJpIAAwazGx7YwDHuU99ZWmerbAsiF2OHdrCCzobqkN6kVZOyf0ltatVmachofXq8Y0
Zeuiq05BFWtHTBypxR</vt:lpwstr>
  </property>
  <property fmtid="{D5CDD505-2E9C-101B-9397-08002B2CF9AE}" pid="3" name="_2015_ms_pID_7253431">
    <vt:lpwstr>jbhxK1rhyQ+ivwil+3yf4e+gjVTQiWuR+GSW2M4CZm+CRiDY7Coglz
4Bh19BpTA2NSW/ODeYbRYSuq3C61oechCbnJXfeNm0x8+kF3LQbWbRqviFHhkzdoxBGRfq78
huIt2IKdx2SU0BdF9srDPGUvljr2JmHRSIwD2upGiMdAu55Kn58HBbJs0eaGIutR6jQuikPX
YchKrA0gtPDmlU+IK1ef58I/MRcAYMJz51hI</vt:lpwstr>
  </property>
  <property fmtid="{D5CDD505-2E9C-101B-9397-08002B2CF9AE}" pid="4" name="_2015_ms_pID_7253432">
    <vt:lpwstr>AQ==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1695365422</vt:lpwstr>
  </property>
</Properties>
</file>