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89" r:id="rId6"/>
    <p:sldId id="394" r:id="rId7"/>
    <p:sldId id="395" r:id="rId8"/>
    <p:sldId id="396" r:id="rId9"/>
    <p:sldId id="392"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B4C7E7"/>
    <a:srgbClr val="5B9BD5"/>
    <a:srgbClr val="FFC000"/>
    <a:srgbClr val="ED7D31"/>
    <a:srgbClr val="2A6EA8"/>
    <a:srgbClr val="FFFFFF"/>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94" d="100"/>
          <a:sy n="94" d="100"/>
        </p:scale>
        <p:origin x="15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27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IN" altLang="en-US" sz="1200" b="1" dirty="0" smtClean="0">
                <a:latin typeface="Arial "/>
              </a:rPr>
              <a:t>3GPP TSG-SA WG6 Meeting #58</a:t>
            </a:r>
          </a:p>
          <a:p>
            <a:pPr eaLnBrk="1" hangingPunct="1">
              <a:defRPr/>
            </a:pPr>
            <a:r>
              <a:rPr lang="en-IN" altLang="en-US" sz="1200" b="1" dirty="0" smtClean="0">
                <a:latin typeface="Arial "/>
              </a:rPr>
              <a:t>Chicago, USA 13th – 17th November 2023</a:t>
            </a:r>
            <a:endParaRPr lang="en-US" altLang="en-US" sz="1200" b="1" dirty="0">
              <a:latin typeface="Arial "/>
            </a:endParaRPr>
          </a:p>
        </p:txBody>
      </p:sp>
      <p:sp>
        <p:nvSpPr>
          <p:cNvPr id="10"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9365941" y="73025"/>
            <a:ext cx="1910071"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smtClean="0">
                <a:latin typeface="Arial "/>
              </a:rPr>
              <a:t>S6-233758</a:t>
            </a:r>
            <a:endParaRPr lang="en-US" altLang="en-US" sz="1200" b="1" dirty="0" smtClean="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771969" cy="2852737"/>
          </a:xfrm>
        </p:spPr>
        <p:txBody>
          <a:bodyPr/>
          <a:lstStyle/>
          <a:p>
            <a:pPr eaLnBrk="1" hangingPunct="1"/>
            <a:r>
              <a:rPr lang="en-GB" altLang="en-US" sz="4000" dirty="0" smtClean="0"/>
              <a:t>FS_5GSAT_APP: </a:t>
            </a:r>
            <a:br>
              <a:rPr lang="en-GB" altLang="en-US" sz="4000" dirty="0" smtClean="0"/>
            </a:br>
            <a:r>
              <a:rPr lang="en-GB" altLang="en-US" sz="4000" dirty="0" smtClean="0"/>
              <a:t>KI discussion on </a:t>
            </a:r>
            <a:r>
              <a:rPr lang="en-IN" sz="4000" dirty="0" smtClean="0"/>
              <a:t>Satellite </a:t>
            </a:r>
            <a:r>
              <a:rPr lang="en-IN" sz="4000" dirty="0"/>
              <a:t>Access impacts </a:t>
            </a:r>
            <a:r>
              <a:rPr lang="en-IN" sz="4000" dirty="0" smtClean="0"/>
              <a:t>to communication </a:t>
            </a:r>
            <a:r>
              <a:rPr lang="en-IN" sz="4000" dirty="0"/>
              <a:t>experience</a:t>
            </a:r>
            <a:r>
              <a:rPr lang="en-IN" sz="4000" dirty="0" smtClean="0"/>
              <a:t/>
            </a:r>
            <a:br>
              <a:rPr lang="en-IN" sz="4000" dirty="0" smtClean="0"/>
            </a:br>
            <a:endParaRPr lang="en-GB" altLang="en-US" sz="2000" dirty="0">
              <a:solidFill>
                <a:srgbClr val="FF0000"/>
              </a:solidFill>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07 Nov, 2023</a:t>
            </a:r>
          </a:p>
          <a:p>
            <a:pPr marL="0" indent="0" eaLnBrk="1" hangingPunct="1">
              <a:buNone/>
            </a:pPr>
            <a:r>
              <a:rPr lang="en-GB" altLang="en-US" sz="2000" dirty="0" smtClean="0"/>
              <a:t>Basu Pattan (Samsung)</a:t>
            </a:r>
            <a:endParaRPr lang="en-GB" altLang="en-US" sz="2000"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Content</a:t>
            </a:r>
            <a:endParaRPr lang="en-IN" dirty="0"/>
          </a:p>
        </p:txBody>
      </p:sp>
      <p:sp>
        <p:nvSpPr>
          <p:cNvPr id="3" name="Content Placeholder 2"/>
          <p:cNvSpPr>
            <a:spLocks noGrp="1"/>
          </p:cNvSpPr>
          <p:nvPr>
            <p:ph idx="1"/>
          </p:nvPr>
        </p:nvSpPr>
        <p:spPr/>
        <p:txBody>
          <a:bodyPr/>
          <a:lstStyle/>
          <a:p>
            <a:r>
              <a:rPr lang="en-IN" dirty="0" smtClean="0"/>
              <a:t>Background</a:t>
            </a:r>
          </a:p>
          <a:p>
            <a:r>
              <a:rPr lang="en-IN" dirty="0" smtClean="0"/>
              <a:t>Group communication</a:t>
            </a:r>
          </a:p>
          <a:p>
            <a:r>
              <a:rPr lang="en-IN" dirty="0"/>
              <a:t>Application Service Delivery impacts due to UE Mobility</a:t>
            </a:r>
            <a:endParaRPr lang="en-IN" dirty="0" smtClean="0"/>
          </a:p>
          <a:p>
            <a:r>
              <a:rPr lang="en-IN" dirty="0"/>
              <a:t>Application Service Delivery impacts due to Satellite in </a:t>
            </a:r>
            <a:r>
              <a:rPr lang="en-IN" dirty="0" smtClean="0"/>
              <a:t>Motion</a:t>
            </a:r>
          </a:p>
        </p:txBody>
      </p:sp>
    </p:spTree>
    <p:extLst>
      <p:ext uri="{BB962C8B-B14F-4D97-AF65-F5344CB8AC3E}">
        <p14:creationId xmlns:p14="http://schemas.microsoft.com/office/powerpoint/2010/main" val="4113573059"/>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Background</a:t>
            </a:r>
            <a:endParaRPr lang="en-IN" dirty="0"/>
          </a:p>
        </p:txBody>
      </p:sp>
      <p:sp>
        <p:nvSpPr>
          <p:cNvPr id="3" name="Content Placeholder 2"/>
          <p:cNvSpPr>
            <a:spLocks noGrp="1"/>
          </p:cNvSpPr>
          <p:nvPr>
            <p:ph idx="1"/>
          </p:nvPr>
        </p:nvSpPr>
        <p:spPr>
          <a:xfrm>
            <a:off x="4063758" y="1724028"/>
            <a:ext cx="7390306" cy="4695245"/>
          </a:xfrm>
        </p:spPr>
        <p:txBody>
          <a:bodyPr/>
          <a:lstStyle/>
          <a:p>
            <a:r>
              <a:rPr lang="en-IN" sz="1400" dirty="0" smtClean="0"/>
              <a:t>Three area types based on different access coverage:</a:t>
            </a:r>
          </a:p>
          <a:p>
            <a:pPr lvl="1"/>
            <a:r>
              <a:rPr lang="en-IN" sz="1200" dirty="0" smtClean="0"/>
              <a:t>Only Satellite Access (NTN)</a:t>
            </a:r>
          </a:p>
          <a:p>
            <a:pPr lvl="1"/>
            <a:r>
              <a:rPr lang="en-IN" sz="1200" dirty="0" smtClean="0"/>
              <a:t>Only Terrestrial Access (TN)</a:t>
            </a:r>
          </a:p>
          <a:p>
            <a:pPr lvl="1"/>
            <a:r>
              <a:rPr lang="en-IN" sz="1200" dirty="0" smtClean="0"/>
              <a:t>Both TN and NTN</a:t>
            </a:r>
          </a:p>
          <a:p>
            <a:r>
              <a:rPr lang="en-IN" sz="1400" dirty="0" smtClean="0"/>
              <a:t>UE-A connects to TN only</a:t>
            </a:r>
          </a:p>
          <a:p>
            <a:r>
              <a:rPr lang="en-IN" sz="1400" dirty="0" smtClean="0"/>
              <a:t>UE-C connects to NTN only</a:t>
            </a:r>
          </a:p>
          <a:p>
            <a:r>
              <a:rPr lang="en-IN" sz="1400" dirty="0" smtClean="0"/>
              <a:t>Theoretically, UE-B can connect to both TN and NTN, however Rel-18 defines:</a:t>
            </a:r>
          </a:p>
          <a:p>
            <a:pPr lvl="1"/>
            <a:r>
              <a:rPr lang="en-IN" sz="1200" dirty="0"/>
              <a:t>UE-B does not connect to TN and NTN </a:t>
            </a:r>
            <a:r>
              <a:rPr lang="en-IN" sz="1200" dirty="0" smtClean="0"/>
              <a:t>simultaneously, and</a:t>
            </a:r>
            <a:endParaRPr lang="en-IN" sz="1200" dirty="0"/>
          </a:p>
          <a:p>
            <a:pPr lvl="1"/>
            <a:r>
              <a:rPr lang="en-IN" sz="1200" dirty="0" smtClean="0"/>
              <a:t>UE-B may connect either to TN or NTN</a:t>
            </a:r>
          </a:p>
          <a:p>
            <a:r>
              <a:rPr lang="nn-NO" sz="1400" dirty="0" smtClean="0"/>
              <a:t>RAT </a:t>
            </a:r>
            <a:r>
              <a:rPr lang="nn-NO" sz="1400" dirty="0"/>
              <a:t>Type for </a:t>
            </a:r>
            <a:r>
              <a:rPr lang="nn-NO" sz="1400" dirty="0" smtClean="0"/>
              <a:t>satellite access in 5GS:</a:t>
            </a:r>
          </a:p>
          <a:p>
            <a:pPr lvl="1"/>
            <a:r>
              <a:rPr lang="nn-NO" sz="1100" dirty="0" smtClean="0"/>
              <a:t>NR(LEO</a:t>
            </a:r>
            <a:r>
              <a:rPr lang="nn-NO" sz="1100" dirty="0"/>
              <a:t>), NR(MEO), NR(GEO) and NR(OTHERSAT</a:t>
            </a:r>
            <a:r>
              <a:rPr lang="nn-NO" sz="1100" dirty="0" smtClean="0"/>
              <a:t>)</a:t>
            </a:r>
          </a:p>
          <a:p>
            <a:r>
              <a:rPr lang="nn-NO" sz="1400" dirty="0"/>
              <a:t>RAT Type for </a:t>
            </a:r>
            <a:r>
              <a:rPr lang="nn-NO" sz="1400" dirty="0" smtClean="0"/>
              <a:t>satellite access in EPS:</a:t>
            </a:r>
          </a:p>
          <a:p>
            <a:pPr lvl="1"/>
            <a:r>
              <a:rPr lang="nn-NO" sz="1100" dirty="0" smtClean="0"/>
              <a:t>WB-E-UTRAN(LEO</a:t>
            </a:r>
            <a:r>
              <a:rPr lang="nn-NO" sz="1100" dirty="0"/>
              <a:t>), WB-E-UTRAN(MEO), WB-E-UTRAN(GEO), WB-E-UTRAN(OTHERSAT), NB-IoT(LEO), NB-IoT(MEO), NB-IoT(GEO), NB-IoT(OTHERSAT), LTE-M(LEO), LTE-M(MEO), LTE-M(GEO) and LTE-M(OTHERSAT) for satellite access with WB-E-UTRAN, NB-IoT or </a:t>
            </a:r>
            <a:r>
              <a:rPr lang="nn-NO" sz="1100" dirty="0" smtClean="0"/>
              <a:t>LTE-M</a:t>
            </a:r>
          </a:p>
          <a:p>
            <a:r>
              <a:rPr lang="en-IN" sz="1400" dirty="0" smtClean="0"/>
              <a:t>Typical ground-satellite-ground round-trip-time delay e.g</a:t>
            </a:r>
            <a:r>
              <a:rPr lang="en-IN" sz="1400" dirty="0"/>
              <a:t>. ~540ms for GEO, ~42ms for LEO at 1200km, and ~26 </a:t>
            </a:r>
            <a:r>
              <a:rPr lang="en-IN" sz="1400" dirty="0" err="1"/>
              <a:t>ms</a:t>
            </a:r>
            <a:r>
              <a:rPr lang="en-IN" sz="1400" dirty="0"/>
              <a:t> for LEO at 600km</a:t>
            </a:r>
            <a:endParaRPr lang="en-IN" sz="1400" dirty="0" smtClean="0"/>
          </a:p>
          <a:p>
            <a:r>
              <a:rPr lang="en-IN" sz="1400" dirty="0" smtClean="0"/>
              <a:t>End-to-end Latency: includes latency at access network, backhaul, core network and inter-connected networks</a:t>
            </a:r>
            <a:endParaRPr lang="en-IN" sz="1400" dirty="0"/>
          </a:p>
          <a:p>
            <a:endParaRPr lang="en-IN" sz="1400" dirty="0" smtClean="0"/>
          </a:p>
        </p:txBody>
      </p:sp>
      <p:sp>
        <p:nvSpPr>
          <p:cNvPr id="19" name="Rounded Rectangle 18"/>
          <p:cNvSpPr/>
          <p:nvPr/>
        </p:nvSpPr>
        <p:spPr>
          <a:xfrm>
            <a:off x="6631708" y="2032692"/>
            <a:ext cx="720436" cy="137853"/>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ounded Rectangle 19"/>
          <p:cNvSpPr/>
          <p:nvPr/>
        </p:nvSpPr>
        <p:spPr>
          <a:xfrm>
            <a:off x="6631708" y="2261894"/>
            <a:ext cx="720436" cy="137853"/>
          </a:xfrm>
          <a:prstGeom prst="roundRect">
            <a:avLst/>
          </a:prstGeom>
          <a:solidFill>
            <a:srgbClr val="5B9BD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Rounded Rectangle 20"/>
          <p:cNvSpPr/>
          <p:nvPr/>
        </p:nvSpPr>
        <p:spPr>
          <a:xfrm>
            <a:off x="6631708" y="2506921"/>
            <a:ext cx="720436" cy="137853"/>
          </a:xfrm>
          <a:prstGeom prst="roundRect">
            <a:avLst/>
          </a:prstGeom>
          <a:solidFill>
            <a:srgbClr val="B4C7E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6" name="Picture 25"/>
          <p:cNvPicPr>
            <a:picLocks noChangeAspect="1"/>
          </p:cNvPicPr>
          <p:nvPr/>
        </p:nvPicPr>
        <p:blipFill>
          <a:blip r:embed="rId2"/>
          <a:stretch>
            <a:fillRect/>
          </a:stretch>
        </p:blipFill>
        <p:spPr>
          <a:xfrm>
            <a:off x="55413" y="4600158"/>
            <a:ext cx="4000672" cy="1672346"/>
          </a:xfrm>
          <a:prstGeom prst="rect">
            <a:avLst/>
          </a:prstGeom>
        </p:spPr>
      </p:pic>
      <p:pic>
        <p:nvPicPr>
          <p:cNvPr id="8" name="Picture 7"/>
          <p:cNvPicPr>
            <a:picLocks noChangeAspect="1"/>
          </p:cNvPicPr>
          <p:nvPr/>
        </p:nvPicPr>
        <p:blipFill>
          <a:blip r:embed="rId3"/>
          <a:stretch>
            <a:fillRect/>
          </a:stretch>
        </p:blipFill>
        <p:spPr>
          <a:xfrm>
            <a:off x="211473" y="1837717"/>
            <a:ext cx="3633531" cy="2615411"/>
          </a:xfrm>
          <a:prstGeom prst="rect">
            <a:avLst/>
          </a:prstGeom>
        </p:spPr>
      </p:pic>
    </p:spTree>
    <p:extLst>
      <p:ext uri="{BB962C8B-B14F-4D97-AF65-F5344CB8AC3E}">
        <p14:creationId xmlns:p14="http://schemas.microsoft.com/office/powerpoint/2010/main" val="15004619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200" dirty="0"/>
              <a:t>Satellite Access impacts to communication experience</a:t>
            </a:r>
          </a:p>
        </p:txBody>
      </p:sp>
      <p:sp>
        <p:nvSpPr>
          <p:cNvPr id="3" name="Content Placeholder 2"/>
          <p:cNvSpPr>
            <a:spLocks noGrp="1"/>
          </p:cNvSpPr>
          <p:nvPr>
            <p:ph idx="1"/>
          </p:nvPr>
        </p:nvSpPr>
        <p:spPr>
          <a:xfrm>
            <a:off x="157019" y="1690688"/>
            <a:ext cx="11949544" cy="4728585"/>
          </a:xfrm>
        </p:spPr>
        <p:txBody>
          <a:bodyPr/>
          <a:lstStyle/>
          <a:p>
            <a:r>
              <a:rPr lang="en-IN" sz="2400" dirty="0" smtClean="0"/>
              <a:t>Scenario: Mission Critical (MC) Group Members present across all 3 area types.</a:t>
            </a:r>
          </a:p>
          <a:p>
            <a:r>
              <a:rPr lang="en-IN" sz="2400" dirty="0">
                <a:solidFill>
                  <a:prstClr val="black"/>
                </a:solidFill>
              </a:rPr>
              <a:t>TS 23.501 defined 5QIs (related to Mission Critical):</a:t>
            </a:r>
            <a:endParaRPr lang="en-IN" sz="2400" dirty="0" smtClean="0"/>
          </a:p>
          <a:p>
            <a:endParaRPr lang="en-IN" sz="2400" dirty="0"/>
          </a:p>
          <a:p>
            <a:endParaRPr lang="en-IN" sz="2400" dirty="0" smtClean="0"/>
          </a:p>
          <a:p>
            <a:endParaRPr lang="en-IN" sz="2400" dirty="0"/>
          </a:p>
          <a:p>
            <a:endParaRPr lang="en-IN" sz="2400" dirty="0" smtClean="0"/>
          </a:p>
          <a:p>
            <a:endParaRPr lang="en-IN" sz="2400" dirty="0"/>
          </a:p>
          <a:p>
            <a:endParaRPr lang="en-IN" sz="2400" dirty="0" smtClean="0"/>
          </a:p>
          <a:p>
            <a:endParaRPr lang="en-IN" sz="2400" dirty="0"/>
          </a:p>
          <a:p>
            <a:endParaRPr lang="en-IN" sz="2400" dirty="0"/>
          </a:p>
        </p:txBody>
      </p:sp>
      <p:sp>
        <p:nvSpPr>
          <p:cNvPr id="36" name="Rectangle 35"/>
          <p:cNvSpPr/>
          <p:nvPr/>
        </p:nvSpPr>
        <p:spPr>
          <a:xfrm>
            <a:off x="7802417" y="2170618"/>
            <a:ext cx="4032250" cy="424732"/>
          </a:xfrm>
          <a:prstGeom prst="rect">
            <a:avLst/>
          </a:prstGeom>
        </p:spPr>
        <p:txBody>
          <a:bodyPr wrap="square">
            <a:spAutoFit/>
          </a:bodyPr>
          <a:lstStyle/>
          <a:p>
            <a:pPr marL="228600" lvl="0" indent="-228600">
              <a:lnSpc>
                <a:spcPct val="90000"/>
              </a:lnSpc>
              <a:spcBef>
                <a:spcPts val="1000"/>
              </a:spcBef>
              <a:buBlip>
                <a:blip r:embed="rId2"/>
              </a:buBlip>
            </a:pPr>
            <a:r>
              <a:rPr lang="en-IN" sz="2400" dirty="0" smtClean="0">
                <a:solidFill>
                  <a:prstClr val="black"/>
                </a:solidFill>
                <a:latin typeface="Calibri" panose="020F0502020204030204"/>
                <a:cs typeface="+mn-cs"/>
              </a:rPr>
              <a:t>MC KPIs (3GPP TS 22.179):</a:t>
            </a:r>
            <a:endParaRPr lang="en-IN" sz="2400" dirty="0">
              <a:solidFill>
                <a:prstClr val="black"/>
              </a:solidFill>
              <a:latin typeface="Calibri" panose="020F0502020204030204"/>
              <a:cs typeface="+mn-cs"/>
            </a:endParaRPr>
          </a:p>
        </p:txBody>
      </p:sp>
      <p:sp>
        <p:nvSpPr>
          <p:cNvPr id="38" name="Rectangle 37"/>
          <p:cNvSpPr/>
          <p:nvPr/>
        </p:nvSpPr>
        <p:spPr>
          <a:xfrm>
            <a:off x="245917" y="5648438"/>
            <a:ext cx="11860645" cy="757130"/>
          </a:xfrm>
          <a:prstGeom prst="rect">
            <a:avLst/>
          </a:prstGeom>
        </p:spPr>
        <p:txBody>
          <a:bodyPr wrap="square">
            <a:spAutoFit/>
          </a:bodyPr>
          <a:lstStyle/>
          <a:p>
            <a:pPr marL="228600" lvl="0" indent="-228600">
              <a:lnSpc>
                <a:spcPct val="90000"/>
              </a:lnSpc>
              <a:spcBef>
                <a:spcPts val="1000"/>
              </a:spcBef>
              <a:buBlip>
                <a:blip r:embed="rId2"/>
              </a:buBlip>
            </a:pPr>
            <a:r>
              <a:rPr lang="en-IN" sz="2400" dirty="0">
                <a:solidFill>
                  <a:prstClr val="black"/>
                </a:solidFill>
                <a:latin typeface="Calibri" panose="020F0502020204030204"/>
                <a:cs typeface="+mn-cs"/>
              </a:rPr>
              <a:t>To take advantage of coverage enhancement, </a:t>
            </a:r>
            <a:r>
              <a:rPr lang="en-IN" sz="2400" dirty="0" smtClean="0">
                <a:solidFill>
                  <a:prstClr val="black"/>
                </a:solidFill>
                <a:latin typeface="Calibri" panose="020F0502020204030204"/>
                <a:cs typeface="+mn-cs"/>
              </a:rPr>
              <a:t>MC service shall consider all </a:t>
            </a:r>
            <a:r>
              <a:rPr lang="en-IN" sz="2400" dirty="0">
                <a:solidFill>
                  <a:prstClr val="black"/>
                </a:solidFill>
                <a:latin typeface="Calibri" panose="020F0502020204030204"/>
                <a:cs typeface="+mn-cs"/>
              </a:rPr>
              <a:t>Group Members but </a:t>
            </a:r>
            <a:r>
              <a:rPr lang="en-IN" sz="2400" dirty="0" smtClean="0">
                <a:solidFill>
                  <a:srgbClr val="FF0000"/>
                </a:solidFill>
                <a:latin typeface="Calibri" panose="020F0502020204030204"/>
              </a:rPr>
              <a:t>added round-trip-time </a:t>
            </a:r>
            <a:r>
              <a:rPr lang="en-IN" sz="2400" dirty="0">
                <a:solidFill>
                  <a:srgbClr val="FF0000"/>
                </a:solidFill>
                <a:latin typeface="Calibri" panose="020F0502020204030204"/>
              </a:rPr>
              <a:t>d</a:t>
            </a:r>
            <a:r>
              <a:rPr lang="en-IN" sz="2400" dirty="0" smtClean="0">
                <a:solidFill>
                  <a:srgbClr val="FF0000"/>
                </a:solidFill>
                <a:latin typeface="Calibri" panose="020F0502020204030204"/>
              </a:rPr>
              <a:t>elays </a:t>
            </a:r>
            <a:r>
              <a:rPr lang="en-IN" sz="2400" dirty="0">
                <a:solidFill>
                  <a:srgbClr val="FF0000"/>
                </a:solidFill>
                <a:latin typeface="Calibri" panose="020F0502020204030204"/>
              </a:rPr>
              <a:t>in Satellite Access </a:t>
            </a:r>
            <a:r>
              <a:rPr lang="en-IN" sz="2400" dirty="0" smtClean="0">
                <a:solidFill>
                  <a:prstClr val="black"/>
                </a:solidFill>
                <a:latin typeface="Calibri" panose="020F0502020204030204"/>
                <a:cs typeface="+mn-cs"/>
              </a:rPr>
              <a:t>impacts communication experience</a:t>
            </a:r>
            <a:endParaRPr lang="en-IN" sz="2400" dirty="0">
              <a:solidFill>
                <a:prstClr val="black"/>
              </a:solidFill>
              <a:latin typeface="Calibri" panose="020F0502020204030204"/>
              <a:cs typeface="+mn-cs"/>
            </a:endParaRPr>
          </a:p>
        </p:txBody>
      </p:sp>
      <p:sp>
        <p:nvSpPr>
          <p:cNvPr id="40" name="Rectangle 39"/>
          <p:cNvSpPr/>
          <p:nvPr/>
        </p:nvSpPr>
        <p:spPr>
          <a:xfrm>
            <a:off x="7802417" y="4226510"/>
            <a:ext cx="4032250" cy="1486048"/>
          </a:xfrm>
          <a:prstGeom prst="rect">
            <a:avLst/>
          </a:prstGeom>
        </p:spPr>
        <p:txBody>
          <a:bodyPr wrap="square">
            <a:spAutoFit/>
          </a:bodyPr>
          <a:lstStyle/>
          <a:p>
            <a:pPr marL="228600" indent="-228600">
              <a:lnSpc>
                <a:spcPct val="90000"/>
              </a:lnSpc>
              <a:spcBef>
                <a:spcPts val="1000"/>
              </a:spcBef>
              <a:buBlip>
                <a:blip r:embed="rId2"/>
              </a:buBlip>
            </a:pPr>
            <a:r>
              <a:rPr lang="en-IN" sz="2400" dirty="0" smtClean="0">
                <a:solidFill>
                  <a:prstClr val="black"/>
                </a:solidFill>
                <a:latin typeface="Calibri" panose="020F0502020204030204"/>
                <a:cs typeface="+mn-cs"/>
              </a:rPr>
              <a:t>Typical </a:t>
            </a:r>
            <a:r>
              <a:rPr lang="en-IN" sz="2400" dirty="0">
                <a:solidFill>
                  <a:prstClr val="black"/>
                </a:solidFill>
                <a:latin typeface="Calibri" panose="020F0502020204030204"/>
                <a:cs typeface="+mn-cs"/>
              </a:rPr>
              <a:t>round-trip-time </a:t>
            </a:r>
            <a:r>
              <a:rPr lang="en-IN" sz="2400" dirty="0" smtClean="0">
                <a:solidFill>
                  <a:prstClr val="black"/>
                </a:solidFill>
                <a:latin typeface="Calibri" panose="020F0502020204030204"/>
                <a:cs typeface="+mn-cs"/>
              </a:rPr>
              <a:t>delay </a:t>
            </a:r>
            <a:r>
              <a:rPr lang="en-IN" sz="2000" dirty="0" smtClean="0">
                <a:solidFill>
                  <a:prstClr val="black"/>
                </a:solidFill>
                <a:latin typeface="Calibri" panose="020F0502020204030204"/>
                <a:cs typeface="+mn-cs"/>
              </a:rPr>
              <a:t>(ground-satellite-ground)</a:t>
            </a:r>
            <a:r>
              <a:rPr lang="en-IN" sz="2400" dirty="0" smtClean="0">
                <a:solidFill>
                  <a:prstClr val="black"/>
                </a:solidFill>
                <a:latin typeface="Calibri" panose="020F0502020204030204"/>
                <a:cs typeface="+mn-cs"/>
              </a:rPr>
              <a:t>: </a:t>
            </a:r>
          </a:p>
          <a:p>
            <a:pPr marL="685800" lvl="1" indent="-228600">
              <a:lnSpc>
                <a:spcPct val="90000"/>
              </a:lnSpc>
              <a:spcBef>
                <a:spcPts val="500"/>
              </a:spcBef>
              <a:buClr>
                <a:srgbClr val="C00000"/>
              </a:buClr>
              <a:buFont typeface="Arial" panose="020B0604020202020204" pitchFamily="34" charset="0"/>
              <a:buChar char="•"/>
            </a:pPr>
            <a:r>
              <a:rPr lang="en-IN" sz="1600" dirty="0">
                <a:latin typeface="+mn-lt"/>
                <a:cs typeface="+mn-cs"/>
              </a:rPr>
              <a:t>~540ms for GEO, ~42ms for LEO at 1200km, and ~26 </a:t>
            </a:r>
            <a:r>
              <a:rPr lang="en-IN" sz="1600" dirty="0" err="1">
                <a:latin typeface="+mn-lt"/>
                <a:cs typeface="+mn-cs"/>
              </a:rPr>
              <a:t>ms</a:t>
            </a:r>
            <a:r>
              <a:rPr lang="en-IN" sz="1600" dirty="0">
                <a:latin typeface="+mn-lt"/>
                <a:cs typeface="+mn-cs"/>
              </a:rPr>
              <a:t> for LEO at 600km</a:t>
            </a:r>
          </a:p>
        </p:txBody>
      </p:sp>
      <p:pic>
        <p:nvPicPr>
          <p:cNvPr id="4" name="Picture 3"/>
          <p:cNvPicPr>
            <a:picLocks noChangeAspect="1"/>
          </p:cNvPicPr>
          <p:nvPr/>
        </p:nvPicPr>
        <p:blipFill>
          <a:blip r:embed="rId3"/>
          <a:stretch>
            <a:fillRect/>
          </a:stretch>
        </p:blipFill>
        <p:spPr>
          <a:xfrm>
            <a:off x="400028" y="2439400"/>
            <a:ext cx="7504826" cy="3231160"/>
          </a:xfrm>
          <a:prstGeom prst="rect">
            <a:avLst/>
          </a:prstGeom>
        </p:spPr>
      </p:pic>
      <p:pic>
        <p:nvPicPr>
          <p:cNvPr id="5" name="Picture 4"/>
          <p:cNvPicPr>
            <a:picLocks noChangeAspect="1"/>
          </p:cNvPicPr>
          <p:nvPr/>
        </p:nvPicPr>
        <p:blipFill>
          <a:blip r:embed="rId4"/>
          <a:stretch>
            <a:fillRect/>
          </a:stretch>
        </p:blipFill>
        <p:spPr>
          <a:xfrm>
            <a:off x="8176750" y="2481398"/>
            <a:ext cx="3657917" cy="1792379"/>
          </a:xfrm>
          <a:prstGeom prst="rect">
            <a:avLst/>
          </a:prstGeom>
        </p:spPr>
      </p:pic>
    </p:spTree>
    <p:extLst>
      <p:ext uri="{BB962C8B-B14F-4D97-AF65-F5344CB8AC3E}">
        <p14:creationId xmlns:p14="http://schemas.microsoft.com/office/powerpoint/2010/main" val="210805789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99" y="585771"/>
            <a:ext cx="9707419" cy="1104917"/>
          </a:xfrm>
        </p:spPr>
        <p:txBody>
          <a:bodyPr/>
          <a:lstStyle/>
          <a:p>
            <a:r>
              <a:rPr lang="en-GB" sz="3200" b="1" dirty="0">
                <a:cs typeface="Times New Roman" panose="02020603050405020304" pitchFamily="18" charset="0"/>
              </a:rPr>
              <a:t>4.x	Key issue #x: Satellite Access impacts to communication experience</a:t>
            </a:r>
            <a:endParaRPr lang="en-IN" sz="3200" dirty="0"/>
          </a:p>
        </p:txBody>
      </p:sp>
      <p:sp>
        <p:nvSpPr>
          <p:cNvPr id="5" name="Rectangle 4"/>
          <p:cNvSpPr/>
          <p:nvPr/>
        </p:nvSpPr>
        <p:spPr>
          <a:xfrm>
            <a:off x="203199" y="2069379"/>
            <a:ext cx="11794837" cy="4416594"/>
          </a:xfrm>
          <a:prstGeom prst="rect">
            <a:avLst/>
          </a:prstGeom>
        </p:spPr>
        <p:txBody>
          <a:bodyPr wrap="square">
            <a:spAutoFit/>
          </a:bodyPr>
          <a:lstStyle/>
          <a:p>
            <a:pPr>
              <a:spcBef>
                <a:spcPts val="600"/>
              </a:spcBef>
              <a:spcAft>
                <a:spcPts val="900"/>
              </a:spcAft>
            </a:pPr>
            <a:r>
              <a:rPr lang="en-GB" sz="2400" b="1" dirty="0" smtClean="0">
                <a:cs typeface="Times New Roman" panose="02020603050405020304" pitchFamily="18" charset="0"/>
              </a:rPr>
              <a:t>4.x.1</a:t>
            </a:r>
            <a:r>
              <a:rPr lang="en-GB" sz="2400" b="1" dirty="0">
                <a:cs typeface="Times New Roman" panose="02020603050405020304" pitchFamily="18" charset="0"/>
              </a:rPr>
              <a:t>	Description</a:t>
            </a:r>
            <a:endParaRPr lang="en-IN" sz="2400" b="1" dirty="0">
              <a:cs typeface="Times New Roman" panose="02020603050405020304" pitchFamily="18" charset="0"/>
            </a:endParaRPr>
          </a:p>
          <a:p>
            <a:pPr>
              <a:spcAft>
                <a:spcPts val="900"/>
              </a:spcAft>
            </a:pPr>
            <a:r>
              <a:rPr lang="en-GB" sz="1400" dirty="0" smtClean="0">
                <a:latin typeface="Times New Roman" panose="02020603050405020304" pitchFamily="18" charset="0"/>
                <a:ea typeface="Times New Roman" panose="02020603050405020304" pitchFamily="18" charset="0"/>
              </a:rPr>
              <a:t>3GPP TS 23.501 defines 5QI for various services. For services to work as expected and to have better communication experience, service KPIs are defined by 3GPP, which are independent of the underlying access type. Until Rel-18, SA6 defined solutions, considering access provided by terrestrial network. When considering </a:t>
            </a:r>
            <a:r>
              <a:rPr lang="en-GB" sz="1400" dirty="0">
                <a:latin typeface="Times New Roman" panose="02020603050405020304" pitchFamily="18" charset="0"/>
                <a:ea typeface="Times New Roman" panose="02020603050405020304" pitchFamily="18" charset="0"/>
              </a:rPr>
              <a:t>non-terrestrial </a:t>
            </a:r>
            <a:r>
              <a:rPr lang="en-GB" sz="1400" dirty="0" smtClean="0">
                <a:latin typeface="Times New Roman" panose="02020603050405020304" pitchFamily="18" charset="0"/>
                <a:ea typeface="Times New Roman" panose="02020603050405020304" pitchFamily="18" charset="0"/>
              </a:rPr>
              <a:t>network, SA6 defined services and application enablers are likely to be impacted due to large ground-satellite-ground round-trip-time delay introduced by the underlying satellite access. It is therefore necessary to analyse the application layer impacts due to satellite access, prior to identifying the approaches to mitigate such impacts. Awareness of satellite access to the applications could be used to optimize services and adjust the application layer behaviour.</a:t>
            </a:r>
            <a:endParaRPr lang="en-IN" sz="1400" dirty="0">
              <a:latin typeface="Times New Roman" panose="02020603050405020304" pitchFamily="18" charset="0"/>
              <a:ea typeface="Times New Roman" panose="02020603050405020304" pitchFamily="18" charset="0"/>
            </a:endParaRPr>
          </a:p>
          <a:p>
            <a:pPr>
              <a:spcBef>
                <a:spcPts val="600"/>
              </a:spcBef>
              <a:spcAft>
                <a:spcPts val="900"/>
              </a:spcAft>
            </a:pPr>
            <a:r>
              <a:rPr lang="en-GB" sz="2400" b="1" dirty="0" smtClean="0">
                <a:cs typeface="Times New Roman" panose="02020603050405020304" pitchFamily="18" charset="0"/>
              </a:rPr>
              <a:t>4.x.2</a:t>
            </a:r>
            <a:r>
              <a:rPr lang="en-GB" sz="2400" b="1" dirty="0">
                <a:cs typeface="Times New Roman" panose="02020603050405020304" pitchFamily="18" charset="0"/>
              </a:rPr>
              <a:t>	Open issues</a:t>
            </a:r>
            <a:endParaRPr lang="en-IN" sz="2400" b="1" dirty="0">
              <a:cs typeface="Times New Roman" panose="02020603050405020304" pitchFamily="18" charset="0"/>
            </a:endParaRPr>
          </a:p>
          <a:p>
            <a:pPr>
              <a:spcAft>
                <a:spcPts val="900"/>
              </a:spcAft>
            </a:pPr>
            <a:r>
              <a:rPr lang="en-US" sz="1400" dirty="0" smtClean="0">
                <a:latin typeface="Times New Roman" panose="02020603050405020304" pitchFamily="18" charset="0"/>
                <a:ea typeface="Times New Roman" panose="02020603050405020304" pitchFamily="18" charset="0"/>
              </a:rPr>
              <a:t>The </a:t>
            </a:r>
            <a:r>
              <a:rPr lang="en-US" sz="1400" dirty="0">
                <a:latin typeface="Times New Roman" panose="02020603050405020304" pitchFamily="18" charset="0"/>
                <a:ea typeface="Times New Roman" panose="02020603050405020304" pitchFamily="18" charset="0"/>
              </a:rPr>
              <a:t>open issues are:</a:t>
            </a:r>
            <a:endParaRPr lang="en-IN" sz="1400" dirty="0">
              <a:latin typeface="Times New Roman" panose="02020603050405020304" pitchFamily="18" charset="0"/>
              <a:ea typeface="Times New Roman" panose="02020603050405020304" pitchFamily="18" charset="0"/>
            </a:endParaRPr>
          </a:p>
          <a:p>
            <a:pPr marL="360680" indent="-180340">
              <a:spcAft>
                <a:spcPts val="900"/>
              </a:spcAft>
              <a:buAutoNum type="arabicParenR"/>
            </a:pPr>
            <a:r>
              <a:rPr lang="en-US" sz="1400" dirty="0">
                <a:latin typeface="Times New Roman" panose="02020603050405020304" pitchFamily="18" charset="0"/>
                <a:ea typeface="Times New Roman" panose="02020603050405020304" pitchFamily="18" charset="0"/>
              </a:rPr>
              <a:t>Analyze application layer impacts due to </a:t>
            </a:r>
            <a:r>
              <a:rPr lang="en-US" sz="1400" dirty="0" smtClean="0">
                <a:latin typeface="Times New Roman" panose="02020603050405020304" pitchFamily="18" charset="0"/>
                <a:ea typeface="Times New Roman" panose="02020603050405020304" pitchFamily="18" charset="0"/>
              </a:rPr>
              <a:t>Satellite </a:t>
            </a:r>
            <a:r>
              <a:rPr lang="en-US" sz="1400" dirty="0">
                <a:latin typeface="Times New Roman" panose="02020603050405020304" pitchFamily="18" charset="0"/>
                <a:ea typeface="Times New Roman" panose="02020603050405020304" pitchFamily="18" charset="0"/>
              </a:rPr>
              <a:t>access usage for 3GPP Services</a:t>
            </a:r>
          </a:p>
          <a:p>
            <a:pPr marL="360680" indent="-180340">
              <a:spcAft>
                <a:spcPts val="900"/>
              </a:spcAft>
              <a:buAutoNum type="arabicParenR"/>
            </a:pPr>
            <a:r>
              <a:rPr lang="en-US" sz="1400" dirty="0">
                <a:latin typeface="Times New Roman" panose="02020603050405020304" pitchFamily="18" charset="0"/>
                <a:ea typeface="Times New Roman" panose="02020603050405020304" pitchFamily="18" charset="0"/>
              </a:rPr>
              <a:t>How to </a:t>
            </a:r>
            <a:r>
              <a:rPr lang="en-IN" sz="1400" dirty="0">
                <a:latin typeface="Times New Roman" panose="02020603050405020304" pitchFamily="18" charset="0"/>
                <a:ea typeface="Times New Roman" panose="02020603050405020304" pitchFamily="18" charset="0"/>
              </a:rPr>
              <a:t>make Mission Critical services aware of satellite access usage</a:t>
            </a:r>
          </a:p>
          <a:p>
            <a:pPr marL="360680" indent="-180340">
              <a:spcAft>
                <a:spcPts val="900"/>
              </a:spcAft>
            </a:pPr>
            <a:r>
              <a:rPr lang="en-US" sz="1400" dirty="0" smtClean="0">
                <a:latin typeface="Times New Roman" panose="02020603050405020304" pitchFamily="18" charset="0"/>
                <a:ea typeface="Times New Roman" panose="02020603050405020304" pitchFamily="18" charset="0"/>
              </a:rPr>
              <a:t>3)</a:t>
            </a:r>
            <a:r>
              <a:rPr lang="en-US" sz="1400" dirty="0">
                <a:latin typeface="Times New Roman" panose="02020603050405020304" pitchFamily="18" charset="0"/>
                <a:ea typeface="Times New Roman" panose="02020603050405020304" pitchFamily="18" charset="0"/>
              </a:rPr>
              <a:t>	How to </a:t>
            </a:r>
            <a:r>
              <a:rPr lang="en-IN" sz="1400" dirty="0">
                <a:latin typeface="Times New Roman" panose="02020603050405020304" pitchFamily="18" charset="0"/>
                <a:ea typeface="Times New Roman" panose="02020603050405020304" pitchFamily="18" charset="0"/>
              </a:rPr>
              <a:t>make </a:t>
            </a:r>
            <a:r>
              <a:rPr lang="en-IN" sz="1400" dirty="0" smtClean="0">
                <a:latin typeface="Times New Roman" panose="02020603050405020304" pitchFamily="18" charset="0"/>
                <a:ea typeface="Times New Roman" panose="02020603050405020304" pitchFamily="18" charset="0"/>
              </a:rPr>
              <a:t>application enablers </a:t>
            </a:r>
            <a:r>
              <a:rPr lang="en-IN" sz="1400" dirty="0">
                <a:latin typeface="Times New Roman" panose="02020603050405020304" pitchFamily="18" charset="0"/>
                <a:ea typeface="Times New Roman" panose="02020603050405020304" pitchFamily="18" charset="0"/>
              </a:rPr>
              <a:t>aware of satellite access usage</a:t>
            </a:r>
          </a:p>
          <a:p>
            <a:pPr marL="360680" indent="-180340">
              <a:spcAft>
                <a:spcPts val="900"/>
              </a:spcAft>
            </a:pPr>
            <a:r>
              <a:rPr lang="en-US" sz="1400" dirty="0" smtClean="0">
                <a:latin typeface="Times New Roman" panose="02020603050405020304" pitchFamily="18" charset="0"/>
                <a:ea typeface="Times New Roman" panose="02020603050405020304" pitchFamily="18" charset="0"/>
              </a:rPr>
              <a:t>4)</a:t>
            </a:r>
            <a:r>
              <a:rPr lang="en-US" sz="1400" dirty="0">
                <a:latin typeface="Times New Roman" panose="02020603050405020304" pitchFamily="18" charset="0"/>
                <a:ea typeface="Times New Roman" panose="02020603050405020304" pitchFamily="18" charset="0"/>
              </a:rPr>
              <a:t>	</a:t>
            </a:r>
            <a:r>
              <a:rPr lang="en-US" sz="1400" dirty="0" smtClean="0">
                <a:latin typeface="Times New Roman" panose="02020603050405020304" pitchFamily="18" charset="0"/>
                <a:ea typeface="Times New Roman" panose="02020603050405020304" pitchFamily="18" charset="0"/>
              </a:rPr>
              <a:t>How to </a:t>
            </a:r>
            <a:r>
              <a:rPr lang="en-IN" sz="1400" dirty="0" smtClean="0">
                <a:latin typeface="Times New Roman" panose="02020603050405020304" pitchFamily="18" charset="0"/>
                <a:ea typeface="Times New Roman" panose="02020603050405020304" pitchFamily="18" charset="0"/>
              </a:rPr>
              <a:t>use satellite </a:t>
            </a:r>
            <a:r>
              <a:rPr lang="en-IN" sz="1400" dirty="0">
                <a:latin typeface="Times New Roman" panose="02020603050405020304" pitchFamily="18" charset="0"/>
                <a:ea typeface="Times New Roman" panose="02020603050405020304" pitchFamily="18" charset="0"/>
              </a:rPr>
              <a:t>access characteristics to optimise </a:t>
            </a:r>
            <a:r>
              <a:rPr lang="en-IN" sz="1400" dirty="0" smtClean="0">
                <a:latin typeface="Times New Roman" panose="02020603050405020304" pitchFamily="18" charset="0"/>
                <a:ea typeface="Times New Roman" panose="02020603050405020304" pitchFamily="18" charset="0"/>
              </a:rPr>
              <a:t>Mission Critical services</a:t>
            </a:r>
            <a:endParaRPr lang="en-IN" sz="1400" dirty="0">
              <a:latin typeface="Times New Roman" panose="02020603050405020304" pitchFamily="18" charset="0"/>
              <a:ea typeface="Times New Roman" panose="02020603050405020304" pitchFamily="18" charset="0"/>
            </a:endParaRPr>
          </a:p>
          <a:p>
            <a:pPr marL="360680" indent="-180340">
              <a:spcAft>
                <a:spcPts val="900"/>
              </a:spcAft>
            </a:pPr>
            <a:r>
              <a:rPr lang="en-US" sz="1400" dirty="0" smtClean="0">
                <a:latin typeface="Times New Roman" panose="02020603050405020304" pitchFamily="18" charset="0"/>
                <a:ea typeface="Times New Roman" panose="02020603050405020304" pitchFamily="18" charset="0"/>
              </a:rPr>
              <a:t>5)</a:t>
            </a:r>
            <a:r>
              <a:rPr lang="en-US" sz="1400" dirty="0">
                <a:latin typeface="Times New Roman" panose="02020603050405020304" pitchFamily="18" charset="0"/>
                <a:ea typeface="Times New Roman" panose="02020603050405020304" pitchFamily="18" charset="0"/>
              </a:rPr>
              <a:t>	How to </a:t>
            </a:r>
            <a:r>
              <a:rPr lang="en-IN" sz="1400" dirty="0">
                <a:latin typeface="Times New Roman" panose="02020603050405020304" pitchFamily="18" charset="0"/>
                <a:ea typeface="Times New Roman" panose="02020603050405020304" pitchFamily="18" charset="0"/>
              </a:rPr>
              <a:t>use satellite access characteristics to optimise </a:t>
            </a:r>
            <a:r>
              <a:rPr lang="en-IN" sz="1400" dirty="0" smtClean="0">
                <a:latin typeface="Times New Roman" panose="02020603050405020304" pitchFamily="18" charset="0"/>
                <a:ea typeface="Times New Roman" panose="02020603050405020304" pitchFamily="18" charset="0"/>
              </a:rPr>
              <a:t>application </a:t>
            </a:r>
            <a:r>
              <a:rPr lang="en-IN" sz="1400" dirty="0">
                <a:latin typeface="Times New Roman" panose="02020603050405020304" pitchFamily="18" charset="0"/>
                <a:ea typeface="Times New Roman" panose="02020603050405020304" pitchFamily="18" charset="0"/>
              </a:rPr>
              <a:t>layer enablement </a:t>
            </a:r>
            <a:r>
              <a:rPr lang="en-IN" sz="1400" dirty="0" smtClean="0">
                <a:latin typeface="Times New Roman" panose="02020603050405020304" pitchFamily="18" charset="0"/>
                <a:ea typeface="Times New Roman" panose="02020603050405020304" pitchFamily="18" charset="0"/>
              </a:rPr>
              <a:t>behaviour</a:t>
            </a:r>
            <a:endParaRPr lang="en-IN" sz="1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6192043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507345"/>
            <a:ext cx="10515600" cy="1669618"/>
          </a:xfrm>
        </p:spPr>
        <p:txBody>
          <a:bodyPr/>
          <a:lstStyle/>
          <a:p>
            <a:pPr marL="0" indent="0">
              <a:buNone/>
            </a:pPr>
            <a:r>
              <a:rPr lang="en-IN" sz="4800" dirty="0" smtClean="0"/>
              <a:t>Thank You!</a:t>
            </a:r>
            <a:endParaRPr lang="en-IN" sz="4800" dirty="0"/>
          </a:p>
        </p:txBody>
      </p:sp>
    </p:spTree>
    <p:extLst>
      <p:ext uri="{BB962C8B-B14F-4D97-AF65-F5344CB8AC3E}">
        <p14:creationId xmlns:p14="http://schemas.microsoft.com/office/powerpoint/2010/main" val="162827235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purl.org/dc/elements/1.1/"/>
    <ds:schemaRef ds:uri="http://purl.org/dc/terms/"/>
    <ds:schemaRef ds:uri="280d8efa-eff2-4910-88d2-79ca146720c4"/>
    <ds:schemaRef ds:uri="679a257e-872f-4c98-9e8a-0a9c104f72cd"/>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18955</TotalTime>
  <Words>297</Words>
  <Application>Microsoft Office PowerPoint</Application>
  <PresentationFormat>Widescreen</PresentationFormat>
  <Paragraphs>48</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 </vt:lpstr>
      <vt:lpstr>Arial</vt:lpstr>
      <vt:lpstr>Calibri</vt:lpstr>
      <vt:lpstr>Calibri Light</vt:lpstr>
      <vt:lpstr>Times New Roman</vt:lpstr>
      <vt:lpstr>Office Theme</vt:lpstr>
      <vt:lpstr>FS_5GSAT_APP:  KI discussion on Satellite Access impacts to communication experience </vt:lpstr>
      <vt:lpstr>Content</vt:lpstr>
      <vt:lpstr>Background</vt:lpstr>
      <vt:lpstr>Satellite Access impacts to communication experience</vt:lpstr>
      <vt:lpstr>4.x Key issue #x: Satellite Access impacts to communication experience</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1320</cp:revision>
  <dcterms:created xsi:type="dcterms:W3CDTF">2010-02-05T13:52:04Z</dcterms:created>
  <dcterms:modified xsi:type="dcterms:W3CDTF">2023-11-07T16:47:08Z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