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8" r:id="rId8"/>
    <p:sldId id="365" r:id="rId9"/>
    <p:sldId id="36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Chicago, USA,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November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S6-233721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CAPIF RNAA &amp; OAuth’s Authorization Code Flow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Niranth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Nokia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51" y="1825625"/>
            <a:ext cx="5079092" cy="4351338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/>
              <a:t>High level functional architecture for CAPIF supporting RNAA</a:t>
            </a:r>
          </a:p>
          <a:p>
            <a:pPr lvl="1"/>
            <a:r>
              <a:rPr lang="en-US" altLang="en-US" dirty="0"/>
              <a:t>Procedures for obtaining authorization from resource owner by API invoker from Authorization Function (CCF) is fully supported by CAPIF-1/CAPIF-1e.</a:t>
            </a:r>
          </a:p>
          <a:p>
            <a:pPr lvl="1"/>
            <a:r>
              <a:rPr lang="en-US" altLang="en-US" dirty="0"/>
              <a:t>OAuth 2.0’s Authorization Code Flow procedure as specified in IETF RFC 6749 can be supported over CAPIF-1/1e.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</a:rPr>
              <a:t>As per TS 23.222 (SA6), Role of CAPIF-8 for RNAA is FFS and is out of scope of Rel.18.</a:t>
            </a:r>
          </a:p>
          <a:p>
            <a:pPr lvl="1"/>
            <a:r>
              <a:rPr lang="en-US" altLang="en-US" dirty="0">
                <a:solidFill>
                  <a:srgbClr val="FF0000"/>
                </a:solidFill>
              </a:rPr>
              <a:t>As per TS 33.122 (SA3), Role of CAPIF-8 is out of scope of 3GPP.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F17029B-987E-6056-CADC-CF1382BC68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645101"/>
              </p:ext>
            </p:extLst>
          </p:nvPr>
        </p:nvGraphicFramePr>
        <p:xfrm>
          <a:off x="762000" y="1611086"/>
          <a:ext cx="6089650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134658" imgH="6400960" progId="Visio.Drawing.11">
                  <p:embed/>
                </p:oleObj>
              </mc:Choice>
              <mc:Fallback>
                <p:oleObj name="Visio" r:id="rId2" imgW="9134658" imgH="640096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11086"/>
                        <a:ext cx="6089650" cy="424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CAPIF RNAA and OAuth Auth Code Flow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9307B3-3854-0733-9993-30C7086DB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19" y="1860388"/>
            <a:ext cx="5120637" cy="40691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A0CDA5-A76C-8871-3AF4-B5A4B1DAE63F}"/>
              </a:ext>
            </a:extLst>
          </p:cNvPr>
          <p:cNvSpPr/>
          <p:nvPr/>
        </p:nvSpPr>
        <p:spPr>
          <a:xfrm>
            <a:off x="4196440" y="3796571"/>
            <a:ext cx="1268187" cy="3965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CCF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D304B9-5833-9AC0-7BD4-616442F7AE99}"/>
              </a:ext>
            </a:extLst>
          </p:cNvPr>
          <p:cNvSpPr/>
          <p:nvPr/>
        </p:nvSpPr>
        <p:spPr>
          <a:xfrm>
            <a:off x="642257" y="4888793"/>
            <a:ext cx="805544" cy="3440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API invoker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7EEFCCA-B29F-89CA-E1C5-6E21F89C6B36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1045029" y="3940409"/>
            <a:ext cx="0" cy="94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8EFE893-E085-20A9-AB2E-EEEDF524E076}"/>
              </a:ext>
            </a:extLst>
          </p:cNvPr>
          <p:cNvCxnSpPr>
            <a:cxnSpLocks/>
          </p:cNvCxnSpPr>
          <p:nvPr/>
        </p:nvCxnSpPr>
        <p:spPr>
          <a:xfrm>
            <a:off x="1045029" y="3940409"/>
            <a:ext cx="3151411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F69DFCE-4FA7-45A8-20DA-46C90B30FE9D}"/>
              </a:ext>
            </a:extLst>
          </p:cNvPr>
          <p:cNvCxnSpPr>
            <a:cxnSpLocks/>
          </p:cNvCxnSpPr>
          <p:nvPr/>
        </p:nvCxnSpPr>
        <p:spPr>
          <a:xfrm>
            <a:off x="1447801" y="4996324"/>
            <a:ext cx="2862942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D106573-A982-81C4-4535-6D89DC914D6B}"/>
              </a:ext>
            </a:extLst>
          </p:cNvPr>
          <p:cNvCxnSpPr>
            <a:cxnSpLocks/>
          </p:cNvCxnSpPr>
          <p:nvPr/>
        </p:nvCxnSpPr>
        <p:spPr>
          <a:xfrm flipV="1">
            <a:off x="4310743" y="4193106"/>
            <a:ext cx="0" cy="803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ADCF3DF-4F5A-D399-6DF6-3602A0FE9909}"/>
              </a:ext>
            </a:extLst>
          </p:cNvPr>
          <p:cNvSpPr txBox="1"/>
          <p:nvPr/>
        </p:nvSpPr>
        <p:spPr>
          <a:xfrm>
            <a:off x="1914118" y="3687393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CAPIF-1/1e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555F54-52D0-B3B9-7F3E-E2AF48A7B9F2}"/>
              </a:ext>
            </a:extLst>
          </p:cNvPr>
          <p:cNvSpPr txBox="1"/>
          <p:nvPr/>
        </p:nvSpPr>
        <p:spPr>
          <a:xfrm>
            <a:off x="2117476" y="4753033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CAPIF-1/1e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CBB779-6BCA-AEEC-9D7F-DE05A8A653D8}"/>
              </a:ext>
            </a:extLst>
          </p:cNvPr>
          <p:cNvSpPr/>
          <p:nvPr/>
        </p:nvSpPr>
        <p:spPr>
          <a:xfrm>
            <a:off x="4142013" y="3872773"/>
            <a:ext cx="119743" cy="1828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686273-71E9-C620-339F-D82353788CE1}"/>
              </a:ext>
            </a:extLst>
          </p:cNvPr>
          <p:cNvSpPr/>
          <p:nvPr/>
        </p:nvSpPr>
        <p:spPr>
          <a:xfrm rot="5400000">
            <a:off x="4250869" y="4112259"/>
            <a:ext cx="119743" cy="1828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0840908-2589-8E7B-3F83-C32597A9B482}"/>
              </a:ext>
            </a:extLst>
          </p:cNvPr>
          <p:cNvSpPr/>
          <p:nvPr/>
        </p:nvSpPr>
        <p:spPr>
          <a:xfrm rot="5400000">
            <a:off x="3118755" y="1880688"/>
            <a:ext cx="119743" cy="1828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EE0ED7-B2AC-7C59-9F77-2934391EF0FA}"/>
              </a:ext>
            </a:extLst>
          </p:cNvPr>
          <p:cNvSpPr txBox="1"/>
          <p:nvPr/>
        </p:nvSpPr>
        <p:spPr>
          <a:xfrm>
            <a:off x="3268297" y="1814859"/>
            <a:ext cx="1965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Authorization endpoint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5526F6C-C8D0-5C36-AD45-F19744FA9885}"/>
              </a:ext>
            </a:extLst>
          </p:cNvPr>
          <p:cNvSpPr/>
          <p:nvPr/>
        </p:nvSpPr>
        <p:spPr>
          <a:xfrm rot="5400000">
            <a:off x="3129642" y="2087520"/>
            <a:ext cx="119743" cy="1828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ED4B2F-14ED-5AA2-9A31-F5C76AC01B4A}"/>
              </a:ext>
            </a:extLst>
          </p:cNvPr>
          <p:cNvSpPr txBox="1"/>
          <p:nvPr/>
        </p:nvSpPr>
        <p:spPr>
          <a:xfrm>
            <a:off x="3263739" y="2009538"/>
            <a:ext cx="1397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Token endpoint</a:t>
            </a:r>
          </a:p>
        </p:txBody>
      </p:sp>
      <p:graphicFrame>
        <p:nvGraphicFramePr>
          <p:cNvPr id="31" name="Table 31">
            <a:extLst>
              <a:ext uri="{FF2B5EF4-FFF2-40B4-BE49-F238E27FC236}">
                <a16:creationId xmlns:a16="http://schemas.microsoft.com/office/drawing/2014/main" id="{EC7669F0-A4F1-A94C-7307-C130C8983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899832"/>
              </p:ext>
            </p:extLst>
          </p:nvPr>
        </p:nvGraphicFramePr>
        <p:xfrm>
          <a:off x="5556070" y="1854367"/>
          <a:ext cx="6211389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260">
                  <a:extLst>
                    <a:ext uri="{9D8B030D-6E8A-4147-A177-3AD203B41FA5}">
                      <a16:colId xmlns:a16="http://schemas.microsoft.com/office/drawing/2014/main" val="3695409011"/>
                    </a:ext>
                  </a:extLst>
                </a:gridCol>
                <a:gridCol w="2042156">
                  <a:extLst>
                    <a:ext uri="{9D8B030D-6E8A-4147-A177-3AD203B41FA5}">
                      <a16:colId xmlns:a16="http://schemas.microsoft.com/office/drawing/2014/main" val="1529105233"/>
                    </a:ext>
                  </a:extLst>
                </a:gridCol>
                <a:gridCol w="2383973">
                  <a:extLst>
                    <a:ext uri="{9D8B030D-6E8A-4147-A177-3AD203B41FA5}">
                      <a16:colId xmlns:a16="http://schemas.microsoft.com/office/drawing/2014/main" val="3181834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Information Flows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OAuth (RFC 6749 &amp;  RFC  7636)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CAPIF (TS 23.222, TS 33.122)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6873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(A) – API invoker requesting Authorization Code for resource access via service API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Authorization Request from Client to Authorization Server.</a:t>
                      </a:r>
                    </a:p>
                    <a:p>
                      <a:r>
                        <a:rPr lang="en-US" sz="1200" dirty="0"/>
                        <a:t>(Uses Authorization endpoint)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Supported by CCF (Authorization Function) over CAPIF-1/1e</a:t>
                      </a:r>
                    </a:p>
                    <a:p>
                      <a:r>
                        <a:rPr lang="en-US" sz="1200" dirty="0"/>
                        <a:t>Use Authorization Request of OAuth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825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(B) – Resource Owner granting resource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By implementation methods. </a:t>
                      </a:r>
                    </a:p>
                    <a:p>
                      <a:r>
                        <a:rPr lang="en-US" sz="1200" dirty="0"/>
                        <a:t>Out of scope of RFC 6749 &amp; RFC 7636.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Aligned with OAuth and a standardized method is out of scope of Rel.18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516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(C) – Authorization Code provided to API invoker by Authorization Function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Authorization Response from Authorization Server to Client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(Uses Authorization endpoint)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Supported by CCF (Authorization Function) over CAPIF-1/1e</a:t>
                      </a:r>
                    </a:p>
                    <a:p>
                      <a:r>
                        <a:rPr lang="en-US" sz="1200" dirty="0"/>
                        <a:t>Use Authorization Response of OAuth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976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(D) – API invoker request for Access Token with Auth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Access Token Request from Client to Authorization Server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(Uses Token endpoint)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Supported by CCF (Authorization Function) over CAPIF-1/1e</a:t>
                      </a:r>
                    </a:p>
                    <a:p>
                      <a:r>
                        <a:rPr lang="en-US" sz="1200" dirty="0"/>
                        <a:t>Use Access Token Request of OAuth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246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(E) – Authorization Function provides the Access Token to API invoker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Access Token Response from Authorization Server to Client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(Uses Token endpoint)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Supported by CCF (Authorization Function) over CAPIF-1/1e</a:t>
                      </a:r>
                    </a:p>
                    <a:p>
                      <a:r>
                        <a:rPr lang="en-US" sz="1200" dirty="0"/>
                        <a:t>Use Access Token Response of OAuth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085599"/>
                  </a:ext>
                </a:extLst>
              </a:tr>
            </a:tbl>
          </a:graphicData>
        </a:graphic>
      </p:graphicFrame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237" y="2348392"/>
            <a:ext cx="3883390" cy="781546"/>
          </a:xfrm>
        </p:spPr>
        <p:txBody>
          <a:bodyPr>
            <a:normAutofit fontScale="70000" lnSpcReduction="20000"/>
          </a:bodyPr>
          <a:lstStyle/>
          <a:p>
            <a:r>
              <a:rPr lang="en-US" altLang="en-US" b="1" dirty="0"/>
              <a:t>OAuth’s Authorization Code Flow can be implemented over CAPIF-1/1e.</a:t>
            </a:r>
          </a:p>
          <a:p>
            <a:endParaRPr lang="en-US" altLang="en-US" b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CAPIF-8 interactions for RNAA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9307B3-3854-0733-9993-30C7086DB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19" y="1860388"/>
            <a:ext cx="5120637" cy="40691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A0CDA5-A76C-8871-3AF4-B5A4B1DAE63F}"/>
              </a:ext>
            </a:extLst>
          </p:cNvPr>
          <p:cNvSpPr/>
          <p:nvPr/>
        </p:nvSpPr>
        <p:spPr>
          <a:xfrm>
            <a:off x="4196440" y="3796571"/>
            <a:ext cx="1268187" cy="3965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CCF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D304B9-5833-9AC0-7BD4-616442F7AE99}"/>
              </a:ext>
            </a:extLst>
          </p:cNvPr>
          <p:cNvSpPr/>
          <p:nvPr/>
        </p:nvSpPr>
        <p:spPr>
          <a:xfrm>
            <a:off x="642257" y="4888793"/>
            <a:ext cx="805544" cy="3440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ysClr val="windowText" lastClr="000000"/>
                </a:solidFill>
              </a:rPr>
              <a:t>API invoker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7EEFCCA-B29F-89CA-E1C5-6E21F89C6B36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1045029" y="3940409"/>
            <a:ext cx="0" cy="9483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8EFE893-E085-20A9-AB2E-EEEDF524E076}"/>
              </a:ext>
            </a:extLst>
          </p:cNvPr>
          <p:cNvCxnSpPr>
            <a:cxnSpLocks/>
          </p:cNvCxnSpPr>
          <p:nvPr/>
        </p:nvCxnSpPr>
        <p:spPr>
          <a:xfrm>
            <a:off x="1045029" y="3940409"/>
            <a:ext cx="3151411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F69DFCE-4FA7-45A8-20DA-46C90B30FE9D}"/>
              </a:ext>
            </a:extLst>
          </p:cNvPr>
          <p:cNvCxnSpPr>
            <a:cxnSpLocks/>
          </p:cNvCxnSpPr>
          <p:nvPr/>
        </p:nvCxnSpPr>
        <p:spPr>
          <a:xfrm>
            <a:off x="1447801" y="4996324"/>
            <a:ext cx="2862942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D106573-A982-81C4-4535-6D89DC914D6B}"/>
              </a:ext>
            </a:extLst>
          </p:cNvPr>
          <p:cNvCxnSpPr>
            <a:cxnSpLocks/>
          </p:cNvCxnSpPr>
          <p:nvPr/>
        </p:nvCxnSpPr>
        <p:spPr>
          <a:xfrm flipV="1">
            <a:off x="4310743" y="4193106"/>
            <a:ext cx="0" cy="8032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ADCF3DF-4F5A-D399-6DF6-3602A0FE9909}"/>
              </a:ext>
            </a:extLst>
          </p:cNvPr>
          <p:cNvSpPr txBox="1"/>
          <p:nvPr/>
        </p:nvSpPr>
        <p:spPr>
          <a:xfrm>
            <a:off x="1914118" y="3687393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CAPIF-1/1e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555F54-52D0-B3B9-7F3E-E2AF48A7B9F2}"/>
              </a:ext>
            </a:extLst>
          </p:cNvPr>
          <p:cNvSpPr txBox="1"/>
          <p:nvPr/>
        </p:nvSpPr>
        <p:spPr>
          <a:xfrm>
            <a:off x="2117476" y="4753033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CAPIF-1/1e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CBB779-6BCA-AEEC-9D7F-DE05A8A653D8}"/>
              </a:ext>
            </a:extLst>
          </p:cNvPr>
          <p:cNvSpPr/>
          <p:nvPr/>
        </p:nvSpPr>
        <p:spPr>
          <a:xfrm>
            <a:off x="4142013" y="3872773"/>
            <a:ext cx="119743" cy="1828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686273-71E9-C620-339F-D82353788CE1}"/>
              </a:ext>
            </a:extLst>
          </p:cNvPr>
          <p:cNvSpPr/>
          <p:nvPr/>
        </p:nvSpPr>
        <p:spPr>
          <a:xfrm rot="5400000">
            <a:off x="4250869" y="4112259"/>
            <a:ext cx="119743" cy="1828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0840908-2589-8E7B-3F83-C32597A9B482}"/>
              </a:ext>
            </a:extLst>
          </p:cNvPr>
          <p:cNvSpPr/>
          <p:nvPr/>
        </p:nvSpPr>
        <p:spPr>
          <a:xfrm rot="5400000">
            <a:off x="3118755" y="1880688"/>
            <a:ext cx="119743" cy="1828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EE0ED7-B2AC-7C59-9F77-2934391EF0FA}"/>
              </a:ext>
            </a:extLst>
          </p:cNvPr>
          <p:cNvSpPr txBox="1"/>
          <p:nvPr/>
        </p:nvSpPr>
        <p:spPr>
          <a:xfrm>
            <a:off x="3268297" y="1814859"/>
            <a:ext cx="1965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Authorization endpoint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5526F6C-C8D0-5C36-AD45-F19744FA9885}"/>
              </a:ext>
            </a:extLst>
          </p:cNvPr>
          <p:cNvSpPr/>
          <p:nvPr/>
        </p:nvSpPr>
        <p:spPr>
          <a:xfrm rot="5400000">
            <a:off x="3129642" y="2087520"/>
            <a:ext cx="119743" cy="1828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ED4B2F-14ED-5AA2-9A31-F5C76AC01B4A}"/>
              </a:ext>
            </a:extLst>
          </p:cNvPr>
          <p:cNvSpPr txBox="1"/>
          <p:nvPr/>
        </p:nvSpPr>
        <p:spPr>
          <a:xfrm>
            <a:off x="3263739" y="2009538"/>
            <a:ext cx="1397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Token endpoint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237" y="2348392"/>
            <a:ext cx="3883390" cy="781546"/>
          </a:xfrm>
        </p:spPr>
        <p:txBody>
          <a:bodyPr>
            <a:normAutofit fontScale="70000" lnSpcReduction="20000"/>
          </a:bodyPr>
          <a:lstStyle/>
          <a:p>
            <a:r>
              <a:rPr lang="en-US" altLang="en-US" b="1" dirty="0"/>
              <a:t>OAuth’s Authorization Code Flow can be implemented over CAPIF-1/1e.</a:t>
            </a:r>
          </a:p>
          <a:p>
            <a:endParaRPr lang="en-US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FE42FE-FCDF-BC18-08C6-D9E3747ECA29}"/>
              </a:ext>
            </a:extLst>
          </p:cNvPr>
          <p:cNvSpPr txBox="1"/>
          <p:nvPr/>
        </p:nvSpPr>
        <p:spPr>
          <a:xfrm>
            <a:off x="5595256" y="1886858"/>
            <a:ext cx="644434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CAPIF-8 can be considered purely for step B (user authentication) which supports interactions between Authorization Server and Resource Owner for User Authentication and obtaining permission from Resource Owner (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end user granting access).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1F8BCB-C214-B707-15B0-8593DEAFB20C}"/>
              </a:ext>
            </a:extLst>
          </p:cNvPr>
          <p:cNvCxnSpPr>
            <a:cxnSpLocks/>
          </p:cNvCxnSpPr>
          <p:nvPr/>
        </p:nvCxnSpPr>
        <p:spPr>
          <a:xfrm>
            <a:off x="838200" y="3596640"/>
            <a:ext cx="3303813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6F3CFB-C000-8ED3-B3EE-D8D3F1626B9B}"/>
              </a:ext>
            </a:extLst>
          </p:cNvPr>
          <p:cNvCxnSpPr>
            <a:cxnSpLocks/>
          </p:cNvCxnSpPr>
          <p:nvPr/>
        </p:nvCxnSpPr>
        <p:spPr>
          <a:xfrm flipV="1">
            <a:off x="838200" y="3176028"/>
            <a:ext cx="0" cy="4206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B01326C-347B-8FF1-5EBD-E8ABC8F736CE}"/>
              </a:ext>
            </a:extLst>
          </p:cNvPr>
          <p:cNvSpPr txBox="1"/>
          <p:nvPr/>
        </p:nvSpPr>
        <p:spPr>
          <a:xfrm>
            <a:off x="2241708" y="3324856"/>
            <a:ext cx="872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highlight>
                  <a:srgbClr val="FFFF00"/>
                </a:highlight>
              </a:rPr>
              <a:t>CAPIF-8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9D83D0-A3BC-E32F-83C8-C9310E8DAF6A}"/>
              </a:ext>
            </a:extLst>
          </p:cNvPr>
          <p:cNvSpPr/>
          <p:nvPr/>
        </p:nvSpPr>
        <p:spPr>
          <a:xfrm>
            <a:off x="474619" y="3007219"/>
            <a:ext cx="472439" cy="1688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ysClr val="windowText" lastClr="000000"/>
                </a:solidFill>
              </a:rPr>
              <a:t>ROC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404D95E-4D2A-5076-2D1B-D928ED93A3F3}"/>
              </a:ext>
            </a:extLst>
          </p:cNvPr>
          <p:cNvCxnSpPr>
            <a:cxnSpLocks/>
            <a:stCxn id="2" idx="0"/>
          </p:cNvCxnSpPr>
          <p:nvPr/>
        </p:nvCxnSpPr>
        <p:spPr>
          <a:xfrm flipH="1" flipV="1">
            <a:off x="710838" y="2547257"/>
            <a:ext cx="1" cy="459962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F35E64F-E244-047B-59CD-19BA8C45A0B5}"/>
              </a:ext>
            </a:extLst>
          </p:cNvPr>
          <p:cNvSpPr txBox="1"/>
          <p:nvPr/>
        </p:nvSpPr>
        <p:spPr>
          <a:xfrm>
            <a:off x="642257" y="2750481"/>
            <a:ext cx="1317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  <a:highlight>
                  <a:srgbClr val="FFFF00"/>
                </a:highlight>
              </a:rPr>
              <a:t>End user interaction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65AFE71-08E6-A59F-C909-DC8A7F14EB66}"/>
              </a:ext>
            </a:extLst>
          </p:cNvPr>
          <p:cNvSpPr/>
          <p:nvPr/>
        </p:nvSpPr>
        <p:spPr>
          <a:xfrm>
            <a:off x="348343" y="2963049"/>
            <a:ext cx="1369444" cy="1391234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0CD4F7-0B2A-6021-4142-A2E09FC2949A}"/>
              </a:ext>
            </a:extLst>
          </p:cNvPr>
          <p:cNvSpPr txBox="1"/>
          <p:nvPr/>
        </p:nvSpPr>
        <p:spPr>
          <a:xfrm>
            <a:off x="291439" y="4057023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highlight>
                  <a:srgbClr val="FFFF00"/>
                </a:highlight>
              </a:rPr>
              <a:t>UE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3212C4D-D3FB-A684-0FA4-D0787861C1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859853"/>
              </p:ext>
            </p:extLst>
          </p:nvPr>
        </p:nvGraphicFramePr>
        <p:xfrm>
          <a:off x="6257110" y="3176028"/>
          <a:ext cx="5120636" cy="3323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9137687" imgH="5956550" progId="Visio.Drawing.11">
                  <p:embed/>
                </p:oleObj>
              </mc:Choice>
              <mc:Fallback>
                <p:oleObj name="Visio" r:id="rId4" imgW="9137687" imgH="595655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7110" y="3176028"/>
                        <a:ext cx="5120636" cy="33230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84619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en-US" dirty="0"/>
              <a:t>For RNAA, SA3 is utilizing the mechanisms specified in IETF RFC 6749 &amp; RFC 7636. </a:t>
            </a:r>
          </a:p>
          <a:p>
            <a:pPr lvl="1"/>
            <a:r>
              <a:rPr lang="en-US" altLang="en-US" dirty="0"/>
              <a:t>Authorization Code Flow</a:t>
            </a:r>
          </a:p>
          <a:p>
            <a:pPr lvl="1"/>
            <a:r>
              <a:rPr lang="en-US" altLang="en-US" dirty="0"/>
              <a:t>Authorization Code Flow with PKCE </a:t>
            </a:r>
          </a:p>
          <a:p>
            <a:pPr lvl="1"/>
            <a:r>
              <a:rPr lang="en-US" altLang="en-US" dirty="0"/>
              <a:t>Enhanced version of Client Credentials Flow</a:t>
            </a:r>
          </a:p>
          <a:p>
            <a:r>
              <a:rPr lang="en-US" altLang="en-US" dirty="0"/>
              <a:t>In IETF RFC 6749 &amp; RFC 7636 Authorization Code Flow does </a:t>
            </a:r>
            <a:r>
              <a:rPr lang="en-US" altLang="en-US" b="1" u="sng" dirty="0"/>
              <a:t>NOT</a:t>
            </a:r>
            <a:r>
              <a:rPr lang="en-US" altLang="en-US" dirty="0"/>
              <a:t> specify a standard mechanism for the flow supporting step (B) – Interactions between Authorization Server and Resource Owner (via user-agent).</a:t>
            </a:r>
          </a:p>
          <a:p>
            <a:r>
              <a:rPr lang="en-US" altLang="en-US" dirty="0"/>
              <a:t>Considering the above, SA6 intends to specify standardized interactions for CAPIF-8 in future release. Hence, it should be clearly captured in TS 23.222 that CAPIF-8 is out of scope of Rel.18. </a:t>
            </a:r>
          </a:p>
          <a:p>
            <a:r>
              <a:rPr lang="en-US" altLang="en-US" dirty="0"/>
              <a:t>Following proposals are submitted to SA6#58</a:t>
            </a:r>
          </a:p>
          <a:p>
            <a:pPr lvl="1"/>
            <a:r>
              <a:rPr lang="en-US" altLang="en-US" dirty="0"/>
              <a:t>Relevant updates to TS 23.222 about CAPIF-8 (see CR in S6-233722)</a:t>
            </a:r>
          </a:p>
          <a:p>
            <a:pPr lvl="1"/>
            <a:r>
              <a:rPr lang="en-US" altLang="en-US" dirty="0"/>
              <a:t>Send LS to SA3 about the update related to CAPIF-8 (see LS in S6-233725)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A7D2E-17CA-57F4-C40E-8D653BC89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EFD30-4B09-6EB9-A292-D160F857E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097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5521</TotalTime>
  <Words>555</Words>
  <Application>Microsoft Office PowerPoint</Application>
  <PresentationFormat>Widescreen</PresentationFormat>
  <Paragraphs>68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CAPIF RNAA &amp; OAuth’s Authorization Code Flow</vt:lpstr>
      <vt:lpstr>Background</vt:lpstr>
      <vt:lpstr>CAPIF RNAA and OAuth Auth Code Flow</vt:lpstr>
      <vt:lpstr>CAPIF-8 interactions for RNAA</vt:lpstr>
      <vt:lpstr>Summary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</cp:lastModifiedBy>
  <cp:revision>625</cp:revision>
  <dcterms:created xsi:type="dcterms:W3CDTF">2010-02-05T13:52:04Z</dcterms:created>
  <dcterms:modified xsi:type="dcterms:W3CDTF">2023-11-07T15:31:59Z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