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72" r:id="rId6"/>
    <p:sldId id="374" r:id="rId7"/>
    <p:sldId id="376" r:id="rId8"/>
    <p:sldId id="364" r:id="rId9"/>
    <p:sldId id="378" r:id="rId10"/>
    <p:sldId id="375" r:id="rId11"/>
    <p:sldId id="371" r:id="rId12"/>
    <p:sldId id="379" r:id="rId13"/>
    <p:sldId id="36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0E42772-49C9-833B-603E-8BD7D2CFB14F}" name="Igor Pastushok" initials="IP" userId="Igor Pastushok" providerId="None"/>
  <p188:author id="{61F5ADA5-9DD0-AFD6-E546-ACE44E3AA89A}" name="Rebecka Alfredsson" initials="RA" userId="S::rebecka.alfredsson@ericsson.com::43d88c67-6ef1-4487-8783-07c085b96668" providerId="AD"/>
  <p188:author id="{8F6D0EAE-5208-A58E-E04E-A4727FCDA351}" name="Igor Pastushok" initials="IP" userId="S::igor.pastushok@ericsson.com::573a2f02-c350-4544-a2e1-191823aaaf1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  <a:srgbClr val="FF6600"/>
    <a:srgbClr val="C6D254"/>
    <a:srgbClr val="FFFFFF"/>
    <a:srgbClr val="1A4669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02" y="46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85936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2232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00086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200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SA6#58	</a:t>
            </a:r>
          </a:p>
          <a:p>
            <a:pPr eaLnBrk="1" hangingPunct="1">
              <a:defRPr/>
            </a:pPr>
            <a:r>
              <a:rPr lang="en-US" altLang="en-US" sz="1200" b="1">
                <a:latin typeface="Arial "/>
              </a:rPr>
              <a:t>Chicago, USA, 13th – 17th November, 2023</a:t>
            </a:r>
            <a:endParaRPr lang="sv-SE" altLang="en-US" sz="1200" b="1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S6-233624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/>
              <a:t>Discussion paper on the slice alignment capability exposure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Rebecka Alfredsson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This discussion paper </a:t>
            </a:r>
            <a:r>
              <a:rPr lang="sv-SE" altLang="en-US"/>
              <a:t>proposes a solution to </a:t>
            </a:r>
            <a:r>
              <a:rPr lang="sv-SE" altLang="en-US" err="1"/>
              <a:t>solve</a:t>
            </a:r>
            <a:r>
              <a:rPr lang="sv-SE" altLang="en-US"/>
              <a:t> </a:t>
            </a:r>
          </a:p>
          <a:p>
            <a:pPr lvl="1"/>
            <a:r>
              <a:rPr lang="sv-SE" altLang="en-US"/>
              <a:t>the </a:t>
            </a:r>
            <a:r>
              <a:rPr lang="sv-SE" altLang="en-US" err="1"/>
              <a:t>missing</a:t>
            </a:r>
            <a:r>
              <a:rPr lang="sv-SE" altLang="en-US"/>
              <a:t> </a:t>
            </a:r>
            <a:r>
              <a:rPr lang="sv-SE" altLang="en-US" err="1"/>
              <a:t>functionality</a:t>
            </a:r>
            <a:r>
              <a:rPr lang="sv-SE" altLang="en-US"/>
              <a:t> </a:t>
            </a:r>
            <a:r>
              <a:rPr lang="sv-SE" altLang="en-US" err="1"/>
              <a:t>related</a:t>
            </a:r>
            <a:r>
              <a:rPr lang="sv-SE" altLang="en-US"/>
              <a:t> in </a:t>
            </a:r>
            <a:r>
              <a:rPr lang="sv-SE" altLang="en-US" err="1"/>
              <a:t>clause</a:t>
            </a:r>
            <a:r>
              <a:rPr lang="sv-SE" altLang="en-US"/>
              <a:t> 9.16 TS 23.435 for</a:t>
            </a:r>
          </a:p>
          <a:p>
            <a:pPr lvl="2"/>
            <a:r>
              <a:rPr lang="sv-SE" altLang="en-US"/>
              <a:t>slice </a:t>
            </a:r>
            <a:r>
              <a:rPr lang="sv-SE" altLang="en-US" err="1"/>
              <a:t>requirement</a:t>
            </a:r>
            <a:r>
              <a:rPr lang="sv-SE" altLang="en-US"/>
              <a:t> </a:t>
            </a:r>
            <a:r>
              <a:rPr lang="sv-SE" altLang="en-US" err="1"/>
              <a:t>alignment</a:t>
            </a:r>
            <a:r>
              <a:rPr lang="sv-SE" altLang="en-US"/>
              <a:t> </a:t>
            </a:r>
            <a:r>
              <a:rPr lang="sv-SE" altLang="en-US" err="1"/>
              <a:t>capability</a:t>
            </a:r>
            <a:r>
              <a:rPr lang="sv-SE" altLang="en-US"/>
              <a:t> exposure </a:t>
            </a:r>
            <a:r>
              <a:rPr lang="sv-SE" altLang="en-US" err="1"/>
              <a:t>using</a:t>
            </a:r>
            <a:r>
              <a:rPr lang="sv-SE" altLang="en-US"/>
              <a:t> auto-</a:t>
            </a:r>
            <a:r>
              <a:rPr lang="sv-SE" altLang="en-US" err="1"/>
              <a:t>alignment</a:t>
            </a:r>
            <a:endParaRPr lang="sv-SE" altLang="en-US"/>
          </a:p>
          <a:p>
            <a:pPr lvl="2"/>
            <a:r>
              <a:rPr lang="sv-SE" altLang="en-US" err="1"/>
              <a:t>Avoid</a:t>
            </a:r>
            <a:r>
              <a:rPr lang="sv-SE" altLang="en-US"/>
              <a:t> </a:t>
            </a:r>
            <a:r>
              <a:rPr lang="sv-SE" altLang="en-US" err="1"/>
              <a:t>unnecessary</a:t>
            </a:r>
            <a:r>
              <a:rPr lang="sv-SE" altLang="en-US"/>
              <a:t> </a:t>
            </a:r>
            <a:r>
              <a:rPr lang="sv-SE" altLang="en-US" err="1"/>
              <a:t>frequent</a:t>
            </a:r>
            <a:r>
              <a:rPr lang="sv-SE" altLang="en-US"/>
              <a:t> </a:t>
            </a:r>
            <a:r>
              <a:rPr lang="sv-SE" altLang="en-US" err="1"/>
              <a:t>notification</a:t>
            </a:r>
            <a:r>
              <a:rPr lang="sv-SE" altLang="en-US"/>
              <a:t> and </a:t>
            </a:r>
            <a:r>
              <a:rPr lang="sv-SE" altLang="en-US" err="1"/>
              <a:t>alignment</a:t>
            </a:r>
            <a:r>
              <a:rPr lang="sv-SE" altLang="en-US"/>
              <a:t> </a:t>
            </a:r>
            <a:r>
              <a:rPr lang="sv-SE" altLang="en-US" err="1"/>
              <a:t>using</a:t>
            </a:r>
            <a:r>
              <a:rPr lang="sv-SE" altLang="en-US"/>
              <a:t> slice </a:t>
            </a:r>
            <a:r>
              <a:rPr lang="sv-SE" altLang="en-US" err="1"/>
              <a:t>QoS</a:t>
            </a:r>
            <a:r>
              <a:rPr lang="sv-SE" altLang="en-US"/>
              <a:t> </a:t>
            </a:r>
            <a:r>
              <a:rPr lang="sv-SE" altLang="en-US" err="1"/>
              <a:t>verification</a:t>
            </a:r>
            <a:r>
              <a:rPr lang="sv-SE" altLang="en-US"/>
              <a:t> </a:t>
            </a:r>
            <a:r>
              <a:rPr lang="sv-SE" altLang="en-US" err="1"/>
              <a:t>margin</a:t>
            </a:r>
            <a:endParaRPr lang="sv-SE" altLang="en-US"/>
          </a:p>
          <a:p>
            <a:pPr lvl="1"/>
            <a:r>
              <a:rPr lang="sv-SE" altLang="en-US"/>
              <a:t>The </a:t>
            </a:r>
            <a:r>
              <a:rPr lang="sv-SE" altLang="en-US" err="1"/>
              <a:t>proposed</a:t>
            </a:r>
            <a:r>
              <a:rPr lang="sv-SE" altLang="en-US"/>
              <a:t> solution is in </a:t>
            </a:r>
            <a:r>
              <a:rPr lang="sv-SE" altLang="en-US" err="1"/>
              <a:t>line</a:t>
            </a:r>
            <a:r>
              <a:rPr lang="sv-SE" altLang="en-US"/>
              <a:t> </a:t>
            </a:r>
            <a:r>
              <a:rPr lang="sv-SE" altLang="en-US" err="1"/>
              <a:t>with</a:t>
            </a:r>
            <a:r>
              <a:rPr lang="sv-SE" altLang="en-US"/>
              <a:t> the solution </a:t>
            </a:r>
            <a:r>
              <a:rPr lang="sv-SE" altLang="en-US" err="1"/>
              <a:t>mentioned</a:t>
            </a:r>
            <a:r>
              <a:rPr lang="sv-SE" altLang="en-US"/>
              <a:t> in </a:t>
            </a:r>
            <a:r>
              <a:rPr lang="sv-SE" altLang="en-US" err="1"/>
              <a:t>clause</a:t>
            </a:r>
            <a:r>
              <a:rPr lang="sv-SE" altLang="en-US"/>
              <a:t> 6.19 TR 23.700-99 v18.2.0</a:t>
            </a:r>
          </a:p>
          <a:p>
            <a:pPr lvl="1"/>
            <a:endParaRPr lang="sv-SE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Background – FS_NSCALE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/>
              <a:t>FS_NSCALE - </a:t>
            </a:r>
            <a:r>
              <a:rPr lang="en-US" altLang="en-US"/>
              <a:t>TR 23.700-99 v18.2.0</a:t>
            </a:r>
          </a:p>
          <a:p>
            <a:pPr lvl="1"/>
            <a:r>
              <a:rPr lang="en-US" altLang="en-US"/>
              <a:t>5.11 - Key issue 11: Slice requirement alignment</a:t>
            </a:r>
          </a:p>
          <a:p>
            <a:pPr lvl="2"/>
            <a:r>
              <a:rPr lang="en-US" altLang="en-US"/>
              <a:t>Mentions the need for slice requirement alignment</a:t>
            </a:r>
          </a:p>
          <a:p>
            <a:pPr>
              <a:spcAft>
                <a:spcPts val="900"/>
              </a:spcAft>
            </a:pPr>
            <a:r>
              <a:rPr lang="en-GB" sz="180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Open issues:</a:t>
            </a:r>
            <a:endParaRPr lang="en-SE" sz="180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180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-	“Whether and How the SEAL network slice capability management service supports better alignment between vertical needs and slice requirements</a:t>
            </a:r>
            <a:r>
              <a:rPr lang="en-GB" sz="180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sz="180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parameters for initial service requirements and ongoing service conditions?”</a:t>
            </a:r>
            <a:endParaRPr lang="en-SE" sz="180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55293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Background – FS_NSCALE 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/>
              <a:t>FS_NSCALE - </a:t>
            </a:r>
            <a:r>
              <a:rPr lang="en-US" altLang="en-US"/>
              <a:t>TR 23.700-99 v18.2.0</a:t>
            </a:r>
          </a:p>
          <a:p>
            <a:pPr lvl="1"/>
            <a:r>
              <a:rPr lang="en-US" altLang="en-US"/>
              <a:t>6.19 Solution 19: Slice requirements alignment capability </a:t>
            </a:r>
          </a:p>
          <a:p>
            <a:pPr lvl="2"/>
            <a:r>
              <a:rPr lang="en-US" altLang="en-US"/>
              <a:t>Provides the solution to perform slice alignment</a:t>
            </a:r>
          </a:p>
          <a:p>
            <a:r>
              <a:rPr lang="en-US" altLang="en-US"/>
              <a:t>Clause 6.19.1.1</a:t>
            </a:r>
          </a:p>
          <a:p>
            <a:pPr marL="0" indent="0">
              <a:buNone/>
            </a:pP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“To enable the VAL server to configure the optimal slice requirements parameters to align with the real vertical needs</a:t>
            </a:r>
            <a:r>
              <a:rPr lang="en-GB" sz="1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 NSCE layer is able to monitor the network performance statistics and to evaluate whether the current slice requirements parameters are reasonable to achieve the maximum return of investment. </a:t>
            </a:r>
            <a:r>
              <a:rPr lang="en-GB" sz="1800" b="1"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enable the slice/service self-management, the NSCE server may have the capability to generate and configure more reasonable slice requirements parameters</a:t>
            </a:r>
            <a:r>
              <a:rPr lang="en-GB" sz="1800"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b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avoid frequently reconfiguration of network slice requirements, the action of alignment is triggered by the evaluation of network performance statistics during a certain time period but not by a single event.”</a:t>
            </a:r>
            <a:endParaRPr lang="en-SE" sz="1800" b="1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588814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Background – FS_NSCALE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6.19 Solution 19:</a:t>
            </a:r>
            <a:endParaRPr lang="en-SE" sz="1800" b="1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20617C1A-03A5-230C-823E-4414BE921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E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3A1C5DF-2497-0E05-1070-FA209A5134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022044"/>
              </p:ext>
            </p:extLst>
          </p:nvPr>
        </p:nvGraphicFramePr>
        <p:xfrm>
          <a:off x="4017819" y="1151928"/>
          <a:ext cx="4639343" cy="4750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3708400" imgH="3797300" progId="Visio.Drawing.15">
                  <p:embed/>
                </p:oleObj>
              </mc:Choice>
              <mc:Fallback>
                <p:oleObj r:id="rId3" imgW="3708400" imgH="3797300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3A1C5DF-2497-0E05-1070-FA209A51343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7819" y="1151928"/>
                        <a:ext cx="4639343" cy="47509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8CCA5E2-22F7-2DF7-22E8-EA3A9A36D9BE}"/>
              </a:ext>
            </a:extLst>
          </p:cNvPr>
          <p:cNvSpPr txBox="1"/>
          <p:nvPr/>
        </p:nvSpPr>
        <p:spPr>
          <a:xfrm>
            <a:off x="3449519" y="5902870"/>
            <a:ext cx="66365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</a:t>
            </a:r>
            <a:r>
              <a:rPr lang="en-GB" sz="1800" b="1"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.1.2-1: Slice requirements alignment process</a:t>
            </a:r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7942137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/>
              <a:t>Missing functionality – NSCALE TS 23.435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/>
              <a:t>Clause 9.16  - Slice requirements verification and alignment capability exposure </a:t>
            </a:r>
            <a:endParaRPr lang="en-US" altLang="en-US" sz="2400" b="1"/>
          </a:p>
          <a:p>
            <a:pPr lvl="1"/>
            <a:r>
              <a:rPr lang="en-US" altLang="en-US" sz="2000"/>
              <a:t>The NSCE server only performs verification and generates the optimal slice requirement </a:t>
            </a:r>
          </a:p>
          <a:p>
            <a:pPr lvl="1"/>
            <a:r>
              <a:rPr lang="en-US" altLang="en-US" sz="2000" b="1">
                <a:solidFill>
                  <a:srgbClr val="FF6600"/>
                </a:solidFill>
              </a:rPr>
              <a:t>Missing the self-service configuration of the optimal slice requirement - ”alignment capability exposure”</a:t>
            </a:r>
          </a:p>
          <a:p>
            <a:pPr lvl="1"/>
            <a:r>
              <a:rPr lang="en-US" altLang="en-US" sz="2000" b="1">
                <a:solidFill>
                  <a:srgbClr val="7030A0"/>
                </a:solidFill>
              </a:rPr>
              <a:t>Missing the mechanism to avoid frequent and unnecessary reconfiguration/reporting</a:t>
            </a:r>
          </a:p>
          <a:p>
            <a:pPr marL="0" indent="0">
              <a:buNone/>
            </a:pPr>
            <a:endParaRPr lang="en-US" altLang="en-US" sz="2400"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/>
              <a:t>Proposed Solution(1)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/>
              <a:t>Following changes to clause 9.16 in NSCALE TS 23.435</a:t>
            </a:r>
          </a:p>
          <a:p>
            <a:pPr lvl="1"/>
            <a:r>
              <a:rPr lang="en-US" altLang="en-US" sz="2000"/>
              <a:t>Take input from the VAL server for slice auto alignment in the request in Step 1</a:t>
            </a:r>
          </a:p>
          <a:p>
            <a:pPr lvl="1"/>
            <a:r>
              <a:rPr lang="en-US" altLang="en-US" sz="2000"/>
              <a:t>Verify the slice requirement within the verification range in Step 6</a:t>
            </a:r>
          </a:p>
          <a:p>
            <a:pPr lvl="1"/>
            <a:r>
              <a:rPr lang="en-US" altLang="en-US" sz="2000"/>
              <a:t>Perform slice alignment based on the generated optimal slice configuration in Step 6</a:t>
            </a:r>
          </a:p>
          <a:p>
            <a:r>
              <a:rPr lang="en-US" altLang="en-US" sz="2400"/>
              <a:t>The proposed changes are in line with the solution mentioned in the cl. 6.19 TR 23.700-99</a:t>
            </a:r>
          </a:p>
          <a:p>
            <a:pPr lvl="1"/>
            <a:endParaRPr lang="en-US" altLang="en-US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0773675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/>
              <a:t>Proposed Solution(2)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1CE8259-29EE-A3E1-C099-E7E118BBACE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657934" y="1645694"/>
            <a:ext cx="1300647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E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0773423-5BB9-2134-AC9C-06EC7E5BB9A4}"/>
              </a:ext>
            </a:extLst>
          </p:cNvPr>
          <p:cNvGrpSpPr/>
          <p:nvPr/>
        </p:nvGrpSpPr>
        <p:grpSpPr>
          <a:xfrm>
            <a:off x="6012288" y="916318"/>
            <a:ext cx="5809882" cy="5844693"/>
            <a:chOff x="6096000" y="1013307"/>
            <a:chExt cx="5809882" cy="5844693"/>
          </a:xfrm>
        </p:grpSpPr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2841B7FB-E789-8232-FCC4-06378F41D7D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87331045"/>
                </p:ext>
              </p:extLst>
            </p:nvPr>
          </p:nvGraphicFramePr>
          <p:xfrm>
            <a:off x="6652534" y="1013307"/>
            <a:ext cx="5253348" cy="58446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7594600" imgH="8445500" progId="Visio.Drawing.11">
                    <p:embed/>
                  </p:oleObj>
                </mc:Choice>
                <mc:Fallback>
                  <p:oleObj r:id="rId3" imgW="7594600" imgH="8445500" progId="Visio.Drawing.11">
                    <p:embed/>
                    <p:pic>
                      <p:nvPicPr>
                        <p:cNvPr id="3" name="Object 2">
                          <a:extLst>
                            <a:ext uri="{FF2B5EF4-FFF2-40B4-BE49-F238E27FC236}">
                              <a16:creationId xmlns:a16="http://schemas.microsoft.com/office/drawing/2014/main" id="{2841B7FB-E789-8232-FCC4-06378F41D7D5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52534" y="1013307"/>
                          <a:ext cx="5253348" cy="584469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53D4CF2-B00A-10D0-43A6-BF4B031471EE}"/>
                </a:ext>
              </a:extLst>
            </p:cNvPr>
            <p:cNvSpPr txBox="1"/>
            <p:nvPr/>
          </p:nvSpPr>
          <p:spPr>
            <a:xfrm>
              <a:off x="6973460" y="1817225"/>
              <a:ext cx="1875099" cy="369332"/>
            </a:xfrm>
            <a:prstGeom prst="rect">
              <a:avLst/>
            </a:prstGeom>
            <a:noFill/>
            <a:ln w="38100">
              <a:solidFill>
                <a:srgbClr val="FF6600"/>
              </a:solidFill>
            </a:ln>
          </p:spPr>
          <p:txBody>
            <a:bodyPr wrap="square" rtlCol="0">
              <a:spAutoFit/>
            </a:bodyPr>
            <a:lstStyle/>
            <a:p>
              <a:endParaRPr lang="en-SE">
                <a:highlight>
                  <a:srgbClr val="FFFF00"/>
                </a:highlight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35BF58D-7ED1-9091-A05A-392010736AD6}"/>
                </a:ext>
              </a:extLst>
            </p:cNvPr>
            <p:cNvSpPr txBox="1"/>
            <p:nvPr/>
          </p:nvSpPr>
          <p:spPr>
            <a:xfrm>
              <a:off x="7911187" y="4389636"/>
              <a:ext cx="1609725" cy="563934"/>
            </a:xfrm>
            <a:prstGeom prst="rect">
              <a:avLst/>
            </a:prstGeom>
            <a:noFill/>
            <a:ln w="38100">
              <a:solidFill>
                <a:srgbClr val="FF6600"/>
              </a:solidFill>
            </a:ln>
          </p:spPr>
          <p:txBody>
            <a:bodyPr wrap="square" rtlCol="0">
              <a:spAutoFit/>
            </a:bodyPr>
            <a:lstStyle/>
            <a:p>
              <a:endParaRPr lang="en-SE">
                <a:highlight>
                  <a:srgbClr val="FFFF00"/>
                </a:highligh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FDFE984-FB84-1FB0-2F76-578666C63639}"/>
                </a:ext>
              </a:extLst>
            </p:cNvPr>
            <p:cNvSpPr txBox="1"/>
            <p:nvPr/>
          </p:nvSpPr>
          <p:spPr>
            <a:xfrm>
              <a:off x="6096000" y="1831512"/>
              <a:ext cx="8774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E">
                  <a:solidFill>
                    <a:schemeClr val="accent4">
                      <a:lumMod val="50000"/>
                    </a:schemeClr>
                  </a:solidFill>
                </a:rPr>
                <a:t>Step 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F61F576-6141-37B0-EE4B-4ED50D78DD97}"/>
                </a:ext>
              </a:extLst>
            </p:cNvPr>
            <p:cNvSpPr txBox="1"/>
            <p:nvPr/>
          </p:nvSpPr>
          <p:spPr>
            <a:xfrm>
              <a:off x="7104989" y="4486937"/>
              <a:ext cx="8774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E">
                  <a:solidFill>
                    <a:schemeClr val="accent4">
                      <a:lumMod val="50000"/>
                    </a:schemeClr>
                  </a:solidFill>
                </a:rPr>
                <a:t>Step 2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5BF2A05-87B2-6976-5EB4-D0548A5DB773}"/>
              </a:ext>
            </a:extLst>
          </p:cNvPr>
          <p:cNvSpPr txBox="1"/>
          <p:nvPr/>
        </p:nvSpPr>
        <p:spPr>
          <a:xfrm>
            <a:off x="286118" y="4104310"/>
            <a:ext cx="5027453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900"/>
              <a:t>Step 2 – perform verification margin check and auto-alignment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en-US">
                <a:cs typeface="Calibri" panose="020F0502020204030204"/>
              </a:rPr>
              <a:t>Use existing procedure clause 9.12.2.1.2 – Slice related Communication Service Reconfiguration mentioned in TS 23.435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240528-CAD9-A2D1-E52A-D777F0567812}"/>
              </a:ext>
            </a:extLst>
          </p:cNvPr>
          <p:cNvSpPr txBox="1"/>
          <p:nvPr/>
        </p:nvSpPr>
        <p:spPr>
          <a:xfrm>
            <a:off x="369830" y="1939307"/>
            <a:ext cx="5027453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en-US" sz="1900"/>
              <a:t>Step 1 – take input from the VAL server for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altLang="en-US">
                <a:solidFill>
                  <a:prstClr val="black"/>
                </a:solidFill>
                <a:cs typeface="Calibri" panose="020F0502020204030204"/>
              </a:rPr>
              <a:t>Slice Auto-alignment 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kumimoji="0" lang="en-US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alibri" panose="020F0502020204030204"/>
              </a:rPr>
              <a:t>Slice </a:t>
            </a:r>
            <a:r>
              <a:rPr lang="en-US" altLang="en-US">
                <a:solidFill>
                  <a:prstClr val="black"/>
                </a:solidFill>
                <a:cs typeface="Calibri" panose="020F0502020204030204"/>
              </a:rPr>
              <a:t>QoS verification margin</a:t>
            </a:r>
            <a:endParaRPr kumimoji="0" lang="en-US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Calibri" panose="020F050202020403020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4392FC-15E8-954F-7B2B-A994DC302C18}"/>
              </a:ext>
            </a:extLst>
          </p:cNvPr>
          <p:cNvSpPr txBox="1"/>
          <p:nvPr/>
        </p:nvSpPr>
        <p:spPr>
          <a:xfrm>
            <a:off x="4047758" y="5937154"/>
            <a:ext cx="8144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9.</a:t>
            </a:r>
            <a:r>
              <a:rPr lang="en-GB" sz="1800" b="1"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.2.1-1: Slice requirements verification and alignment process</a:t>
            </a:r>
            <a:endParaRPr lang="en-SE" sz="1800" b="1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68332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/>
              <a:t>Solution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/>
              <a:t>Step 1 – input from the VAL server</a:t>
            </a:r>
            <a:endParaRPr lang="en-US" altLang="en-US">
              <a:cs typeface="Calibri" panose="020F050202020403020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3B7B2AE-58CC-4C8F-07A1-8B2521F3F5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302364"/>
              </p:ext>
            </p:extLst>
          </p:nvPr>
        </p:nvGraphicFramePr>
        <p:xfrm>
          <a:off x="3352800" y="2523972"/>
          <a:ext cx="5150485" cy="3840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92885">
                  <a:extLst>
                    <a:ext uri="{9D8B030D-6E8A-4147-A177-3AD203B41FA5}">
                      <a16:colId xmlns:a16="http://schemas.microsoft.com/office/drawing/2014/main" val="209362296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20814091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0989529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effectLst/>
                        </a:rPr>
                        <a:t>Information element</a:t>
                      </a:r>
                      <a:endParaRPr lang="en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effectLst/>
                        </a:rPr>
                        <a:t>Status</a:t>
                      </a:r>
                      <a:endParaRPr lang="en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effectLst/>
                        </a:rPr>
                        <a:t>Description</a:t>
                      </a:r>
                      <a:endParaRPr lang="en-SE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923118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VAL server ID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effectLst/>
                        </a:rPr>
                        <a:t>M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The identifier of the VAL server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590534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VAL service ID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effectLst/>
                        </a:rPr>
                        <a:t>M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The identifier of the VAL service for which the requirement request applies 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39063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VAL UE ID list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effectLst/>
                        </a:rPr>
                        <a:t>O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The list of VAL UE IDs for which the requirement request applies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492903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Slice identifier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effectLst/>
                        </a:rPr>
                        <a:t>M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The slice identifier (S-NSSAI, NSI ID or ENSI) which is mapped to the VAL application, if known by the VAL server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6992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Slice Requirements List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effectLst/>
                        </a:rPr>
                        <a:t>M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The list of the slice requirements which need to be aligned.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01261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&gt;</a:t>
                      </a:r>
                      <a:r>
                        <a:rPr lang="en-GB" sz="900" kern="100" err="1">
                          <a:effectLst/>
                        </a:rPr>
                        <a:t>sliceRequirement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effectLst/>
                        </a:rPr>
                        <a:t>M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The requirement which need to be aligned, this parameter refers to the attribute of </a:t>
                      </a:r>
                      <a:r>
                        <a:rPr lang="en-GB" sz="900" kern="100" err="1">
                          <a:effectLst/>
                        </a:rPr>
                        <a:t>serviceProfile</a:t>
                      </a:r>
                      <a:r>
                        <a:rPr lang="en-GB" sz="900" kern="100">
                          <a:effectLst/>
                        </a:rPr>
                        <a:t> defined in TS 28.531[5]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0906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900" kern="100">
                          <a:solidFill>
                            <a:srgbClr val="7030A0"/>
                          </a:solidFill>
                          <a:effectLst/>
                        </a:rPr>
                        <a:t>Slice QoS verification margin</a:t>
                      </a:r>
                      <a:endParaRPr lang="en-SE" sz="90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solidFill>
                            <a:srgbClr val="7030A0"/>
                          </a:solidFill>
                          <a:effectLst/>
                        </a:rPr>
                        <a:t>O</a:t>
                      </a:r>
                      <a:endParaRPr lang="en-SE" sz="90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 kern="100">
                          <a:solidFill>
                            <a:srgbClr val="7030A0"/>
                          </a:solidFill>
                          <a:effectLst/>
                        </a:rPr>
                        <a:t>Indicates the QoS verification margin in terms of percentage to check slice requirements are within the given margin during verification. For example, the Slice QoS margin indicates the X% margin or deviation of configured slice QoS for the configured </a:t>
                      </a:r>
                      <a:r>
                        <a:rPr lang="en-GB" sz="900" kern="100" err="1">
                          <a:solidFill>
                            <a:srgbClr val="7030A0"/>
                          </a:solidFill>
                          <a:effectLst/>
                        </a:rPr>
                        <a:t>sliceRequirement</a:t>
                      </a:r>
                      <a:r>
                        <a:rPr lang="en-GB" sz="900" kern="100">
                          <a:solidFill>
                            <a:srgbClr val="7030A0"/>
                          </a:solidFill>
                          <a:effectLst/>
                        </a:rPr>
                        <a:t>. If the configured slice QoS is within the X% margin during verification step then no need to send the notification/alignment to the VAL server.</a:t>
                      </a:r>
                      <a:endParaRPr lang="en-SE" sz="90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7702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900" kern="100">
                          <a:solidFill>
                            <a:srgbClr val="FF6600"/>
                          </a:solidFill>
                          <a:effectLst/>
                        </a:rPr>
                        <a:t>Automatic alignment mode</a:t>
                      </a:r>
                      <a:endParaRPr lang="en-SE" sz="900">
                        <a:solidFill>
                          <a:srgbClr val="FF66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solidFill>
                            <a:srgbClr val="FF6600"/>
                          </a:solidFill>
                          <a:effectLst/>
                        </a:rPr>
                        <a:t>O</a:t>
                      </a:r>
                      <a:endParaRPr lang="en-SE" sz="900">
                        <a:solidFill>
                          <a:srgbClr val="FF66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 kern="100">
                          <a:solidFill>
                            <a:srgbClr val="FF6600"/>
                          </a:solidFill>
                          <a:effectLst/>
                        </a:rPr>
                        <a:t>Indicates the mode for automatic enforcement of the generated </a:t>
                      </a:r>
                      <a:r>
                        <a:rPr lang="en-GB" sz="900">
                          <a:solidFill>
                            <a:srgbClr val="FF6600"/>
                          </a:solidFill>
                          <a:effectLst/>
                        </a:rPr>
                        <a:t>optimal slice requirements</a:t>
                      </a:r>
                      <a:r>
                        <a:rPr lang="en-GB" sz="900" kern="100">
                          <a:solidFill>
                            <a:srgbClr val="FF6600"/>
                          </a:solidFill>
                          <a:effectLst/>
                        </a:rPr>
                        <a:t> to meet the slice requirements. </a:t>
                      </a:r>
                      <a:r>
                        <a:rPr lang="en-GB" sz="900" kern="100" err="1">
                          <a:solidFill>
                            <a:srgbClr val="FF6600"/>
                          </a:solidFill>
                          <a:effectLst/>
                        </a:rPr>
                        <a:t>E.g</a:t>
                      </a:r>
                      <a:r>
                        <a:rPr lang="en-GB" sz="900" kern="100">
                          <a:solidFill>
                            <a:srgbClr val="FF6600"/>
                          </a:solidFill>
                          <a:effectLst/>
                        </a:rPr>
                        <a:t> OFF or ON</a:t>
                      </a:r>
                      <a:endParaRPr lang="en-SE" sz="900">
                        <a:solidFill>
                          <a:srgbClr val="FF66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9464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900" kern="100">
                          <a:solidFill>
                            <a:srgbClr val="FF6600"/>
                          </a:solidFill>
                          <a:effectLst/>
                        </a:rPr>
                        <a:t>&gt;automatic alignment range</a:t>
                      </a:r>
                      <a:endParaRPr lang="en-SE" sz="900">
                        <a:solidFill>
                          <a:srgbClr val="FF66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00">
                          <a:solidFill>
                            <a:srgbClr val="FF6600"/>
                          </a:solidFill>
                          <a:effectLst/>
                        </a:rPr>
                        <a:t>O</a:t>
                      </a:r>
                      <a:br>
                        <a:rPr lang="en-GB" sz="900" kern="100">
                          <a:solidFill>
                            <a:srgbClr val="FF6600"/>
                          </a:solidFill>
                          <a:effectLst/>
                        </a:rPr>
                      </a:br>
                      <a:r>
                        <a:rPr lang="en-GB" sz="900" kern="100">
                          <a:solidFill>
                            <a:srgbClr val="FF6600"/>
                          </a:solidFill>
                          <a:effectLst/>
                        </a:rPr>
                        <a:t>(See NOTE)</a:t>
                      </a:r>
                      <a:endParaRPr lang="en-SE" sz="900">
                        <a:solidFill>
                          <a:srgbClr val="FF66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900" kern="100">
                          <a:solidFill>
                            <a:srgbClr val="FF6600"/>
                          </a:solidFill>
                          <a:effectLst/>
                        </a:rPr>
                        <a:t>Indicates the acceptable range for the enforcement of the generated optimal slice requirements.</a:t>
                      </a:r>
                      <a:endParaRPr lang="en-SE" sz="900">
                        <a:solidFill>
                          <a:srgbClr val="FF66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09277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r>
                        <a:rPr lang="en-GB" sz="900" kern="100">
                          <a:effectLst/>
                        </a:rPr>
                        <a:t>NOTE: This IE is present only if Automatic alignment mode is ON</a:t>
                      </a:r>
                      <a:endParaRPr lang="en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710785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8331146D-B9F8-10C5-5B1E-9D9D926CE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816" y="2262364"/>
            <a:ext cx="50339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SE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 9.</a:t>
            </a:r>
            <a:r>
              <a:rPr kumimoji="0" lang="en-GB" altLang="zh-CN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16.3.2-1: Slice requirements verification and alignment subscription</a:t>
            </a:r>
            <a:endParaRPr kumimoji="0" lang="en-GB" altLang="zh-CN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Left Brace 6">
            <a:extLst>
              <a:ext uri="{FF2B5EF4-FFF2-40B4-BE49-F238E27FC236}">
                <a16:creationId xmlns:a16="http://schemas.microsoft.com/office/drawing/2014/main" id="{E924FE9F-4A08-54B5-3D53-18B1BE47C619}"/>
              </a:ext>
            </a:extLst>
          </p:cNvPr>
          <p:cNvSpPr/>
          <p:nvPr/>
        </p:nvSpPr>
        <p:spPr>
          <a:xfrm>
            <a:off x="2710543" y="5527391"/>
            <a:ext cx="457200" cy="727062"/>
          </a:xfrm>
          <a:prstGeom prst="lef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D74024-9058-283A-FDC4-4839750B4BEF}"/>
              </a:ext>
            </a:extLst>
          </p:cNvPr>
          <p:cNvSpPr txBox="1"/>
          <p:nvPr/>
        </p:nvSpPr>
        <p:spPr>
          <a:xfrm>
            <a:off x="315686" y="4512403"/>
            <a:ext cx="2460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1600">
                <a:solidFill>
                  <a:srgbClr val="7030A0"/>
                </a:solidFill>
              </a:rPr>
              <a:t>Providing verification margin to avoid frequent reconfiguration/reporting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9FB862-9ABD-884E-1369-CD947078A669}"/>
              </a:ext>
            </a:extLst>
          </p:cNvPr>
          <p:cNvSpPr txBox="1"/>
          <p:nvPr/>
        </p:nvSpPr>
        <p:spPr>
          <a:xfrm>
            <a:off x="315686" y="5496395"/>
            <a:ext cx="2460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1600">
                <a:solidFill>
                  <a:srgbClr val="FF6600"/>
                </a:solidFill>
              </a:rPr>
              <a:t>Providing auto-alignment for self-service slice alignment capability</a:t>
            </a:r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5A4891B8-969C-E32E-8FDC-F50F58DAF216}"/>
              </a:ext>
            </a:extLst>
          </p:cNvPr>
          <p:cNvSpPr/>
          <p:nvPr/>
        </p:nvSpPr>
        <p:spPr>
          <a:xfrm>
            <a:off x="2707961" y="4594914"/>
            <a:ext cx="457200" cy="727062"/>
          </a:xfrm>
          <a:prstGeom prst="lef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2220E4F-3FDF-F25E-EE11-FEBC958B77DA}"/>
              </a:ext>
            </a:extLst>
          </p:cNvPr>
          <p:cNvCxnSpPr>
            <a:cxnSpLocks/>
          </p:cNvCxnSpPr>
          <p:nvPr/>
        </p:nvCxnSpPr>
        <p:spPr>
          <a:xfrm flipH="1">
            <a:off x="8593016" y="6083178"/>
            <a:ext cx="56270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F4DE15E-F0EE-84D7-CD7C-DD5B1C147F0D}"/>
              </a:ext>
            </a:extLst>
          </p:cNvPr>
          <p:cNvSpPr txBox="1"/>
          <p:nvPr/>
        </p:nvSpPr>
        <p:spPr>
          <a:xfrm>
            <a:off x="9155723" y="5555478"/>
            <a:ext cx="25181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0432FF"/>
                </a:solidFill>
              </a:rPr>
              <a:t>A</a:t>
            </a:r>
            <a:r>
              <a:rPr lang="en-SE">
                <a:solidFill>
                  <a:srgbClr val="0432FF"/>
                </a:solidFill>
              </a:rPr>
              <a:t>utomatic alignment range IE proposed by China Mobile</a:t>
            </a:r>
          </a:p>
        </p:txBody>
      </p:sp>
    </p:spTree>
    <p:extLst>
      <p:ext uri="{BB962C8B-B14F-4D97-AF65-F5344CB8AC3E}">
        <p14:creationId xmlns:p14="http://schemas.microsoft.com/office/powerpoint/2010/main" val="379370205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/>
              <a:t>Solution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/>
              <a:t>Step 2 – perform verification margin check and auto-alignment</a:t>
            </a:r>
          </a:p>
          <a:p>
            <a:pPr lvl="1"/>
            <a:r>
              <a:rPr lang="en-US" altLang="en-US">
                <a:cs typeface="Calibri" panose="020F0502020204030204"/>
              </a:rPr>
              <a:t>Use existing procedure clause 9.12.2.1.2 – Slice related Communication Service Reconfiguration mentioned in TS 23.435 for slice requirement alignment</a:t>
            </a:r>
          </a:p>
        </p:txBody>
      </p:sp>
    </p:spTree>
    <p:extLst>
      <p:ext uri="{BB962C8B-B14F-4D97-AF65-F5344CB8AC3E}">
        <p14:creationId xmlns:p14="http://schemas.microsoft.com/office/powerpoint/2010/main" val="167404079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A8FA31AE264686265496F4F61D70" ma:contentTypeVersion="14" ma:contentTypeDescription="Create a new document." ma:contentTypeScope="" ma:versionID="709fb59d85b1931a1a4153993c427894">
  <xsd:schema xmlns:xsd="http://www.w3.org/2001/XMLSchema" xmlns:xs="http://www.w3.org/2001/XMLSchema" xmlns:p="http://schemas.microsoft.com/office/2006/metadata/properties" xmlns:ns2="0df8c305-aa69-4dd4-b07b-48c8235cb022" xmlns:ns3="31c58025-e3f9-485f-aaed-75a94878868f" targetNamespace="http://schemas.microsoft.com/office/2006/metadata/properties" ma:root="true" ma:fieldsID="63eb94aea148faa0811d6cae71b53f80" ns2:_="" ns3:_="">
    <xsd:import namespace="0df8c305-aa69-4dd4-b07b-48c8235cb022"/>
    <xsd:import namespace="31c58025-e3f9-485f-aaed-75a948788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f8c305-aa69-4dd4-b07b-48c8235cb0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58025-e3f9-485f-aaed-75a94878868f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0df8c305-aa69-4dd4-b07b-48c8235cb022"/>
    <ds:schemaRef ds:uri="31c58025-e3f9-485f-aaed-75a94878868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5A81713-CCB6-40D8-97A3-D7069D2E4304}">
  <ds:schemaRefs>
    <ds:schemaRef ds:uri="0df8c305-aa69-4dd4-b07b-48c8235cb022"/>
    <ds:schemaRef ds:uri="31c58025-e3f9-485f-aaed-75a94878868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797</Words>
  <Application>Microsoft Office PowerPoint</Application>
  <PresentationFormat>Widescreen</PresentationFormat>
  <Paragraphs>87</Paragraphs>
  <Slides>10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Times New Roman</vt:lpstr>
      <vt:lpstr>Office Theme</vt:lpstr>
      <vt:lpstr>Microsoft Visio Drawing</vt:lpstr>
      <vt:lpstr>Microsoft Visio 2003-2010 Drawing</vt:lpstr>
      <vt:lpstr>Discussion paper on the slice alignment capability exposure</vt:lpstr>
      <vt:lpstr>Background – FS_NSCALE</vt:lpstr>
      <vt:lpstr>Background – FS_NSCALE </vt:lpstr>
      <vt:lpstr>Background – FS_NSCALE</vt:lpstr>
      <vt:lpstr>Missing functionality – NSCALE TS 23.435</vt:lpstr>
      <vt:lpstr>Proposed Solution(1)</vt:lpstr>
      <vt:lpstr>Proposed Solution(2)</vt:lpstr>
      <vt:lpstr>Solution</vt:lpstr>
      <vt:lpstr>Solution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3</cp:revision>
  <dcterms:created xsi:type="dcterms:W3CDTF">2010-02-05T13:52:04Z</dcterms:created>
  <dcterms:modified xsi:type="dcterms:W3CDTF">2023-11-07T14:52:36Z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0x0101003DAEA8FA31AE264686265496F4F61D70</vt:lpwstr>
  </property>
</Properties>
</file>