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0" r:id="rId2"/>
    <p:sldId id="281" r:id="rId3"/>
    <p:sldId id="282" r:id="rId4"/>
    <p:sldId id="283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2CC"/>
    <a:srgbClr val="3399FF"/>
    <a:srgbClr val="4485C6"/>
    <a:srgbClr val="FFCCCC"/>
    <a:srgbClr val="FFCCFF"/>
    <a:srgbClr val="5B9BD5"/>
    <a:srgbClr val="5A5858"/>
    <a:srgbClr val="FFDF64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298" autoAdjust="0"/>
    <p:restoredTop sz="93484" autoAdjust="0"/>
  </p:normalViewPr>
  <p:slideViewPr>
    <p:cSldViewPr snapToGrid="0">
      <p:cViewPr varScale="1">
        <p:scale>
          <a:sx n="116" d="100"/>
          <a:sy n="116" d="100"/>
        </p:scale>
        <p:origin x="100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4008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04D3B1-07A7-4812-80B9-DD59E94C7F9D}" type="datetimeFigureOut">
              <a:rPr lang="en-US" smtClean="0"/>
              <a:t>11/7/2023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50302-FD59-41EB-98E1-8F01547BD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52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>
                <a:solidFill>
                  <a:srgbClr val="000000"/>
                </a:solidFill>
              </a:rPr>
              <a:pPr>
                <a:defRPr/>
              </a:pPr>
              <a:t>1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652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Observation#1</a:t>
            </a:r>
          </a:p>
          <a:p>
            <a:r>
              <a:rPr lang="en-US" altLang="zh-CN" dirty="0"/>
              <a:t>#2</a:t>
            </a:r>
          </a:p>
          <a:p>
            <a:endParaRPr lang="en-US" dirty="0"/>
          </a:p>
          <a:p>
            <a:r>
              <a:rPr lang="en-US" altLang="zh-CN" dirty="0"/>
              <a:t>Way forward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512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82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Observation#1</a:t>
            </a:r>
          </a:p>
          <a:p>
            <a:r>
              <a:rPr lang="en-US" altLang="zh-CN" dirty="0"/>
              <a:t>#2</a:t>
            </a:r>
          </a:p>
          <a:p>
            <a:endParaRPr lang="en-US" dirty="0"/>
          </a:p>
          <a:p>
            <a:r>
              <a:rPr lang="en-US" altLang="zh-CN" dirty="0"/>
              <a:t>Way forward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250302-FD59-41EB-98E1-8F01547BD57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519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88D303D-FBFD-4B34-B382-9333CDF5F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792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8898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21583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5738" y="1512876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136" marR="0" lvl="2" indent="-168208" algn="l" defTabSz="118732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799794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106362" y="97471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white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en-US" sz="800" dirty="0">
                <a:ln w="0"/>
                <a:solidFill>
                  <a:prstClr val="black"/>
                </a:solidFill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8781" y="50534"/>
            <a:ext cx="1246188" cy="724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420701A-B243-422E-826E-78BD4E22F668}" type="slidenum">
              <a:rPr lang="en-GB" altLang="en-US" sz="1400" smtClean="0">
                <a:solidFill>
                  <a:prstClr val="black"/>
                </a:solidFill>
                <a:latin typeface="Calibri" panose="020F050202020403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 altLang="en-US" sz="14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" panose="020B0604020202020204"/>
              </a:rPr>
              <a:t>3GPP TSG-SA WG6 Meeting #58</a:t>
            </a:r>
          </a:p>
        </p:txBody>
      </p:sp>
    </p:spTree>
    <p:extLst>
      <p:ext uri="{BB962C8B-B14F-4D97-AF65-F5344CB8AC3E}">
        <p14:creationId xmlns:p14="http://schemas.microsoft.com/office/powerpoint/2010/main" val="318691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326" y="1318373"/>
            <a:ext cx="964425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Discussion on </a:t>
            </a:r>
            <a:r>
              <a:rPr lang="en-US" altLang="zh-CN" dirty="0"/>
              <a:t>EAS selection for UE group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r>
              <a:rPr lang="en-US" altLang="zh-CN" dirty="0" err="1"/>
              <a:t>Yajie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64703386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椭圆 52">
            <a:extLst>
              <a:ext uri="{FF2B5EF4-FFF2-40B4-BE49-F238E27FC236}">
                <a16:creationId xmlns:a16="http://schemas.microsoft.com/office/drawing/2014/main" id="{D72E5F17-4E06-434D-A80F-B0120F8C317F}"/>
              </a:ext>
            </a:extLst>
          </p:cNvPr>
          <p:cNvSpPr/>
          <p:nvPr/>
        </p:nvSpPr>
        <p:spPr>
          <a:xfrm>
            <a:off x="6289542" y="3429000"/>
            <a:ext cx="5357789" cy="191062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0126CBF3-AD17-451D-BB3C-C86C42CA0E3F}"/>
              </a:ext>
            </a:extLst>
          </p:cNvPr>
          <p:cNvSpPr/>
          <p:nvPr/>
        </p:nvSpPr>
        <p:spPr>
          <a:xfrm>
            <a:off x="874758" y="3429000"/>
            <a:ext cx="4044920" cy="1910622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EAS selection for UE group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0912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 </a:t>
            </a:r>
            <a:r>
              <a:rPr lang="en-US" altLang="zh-CN" b="1" dirty="0"/>
              <a:t>There are two options of EAS selection for certain UE group</a:t>
            </a:r>
            <a:endParaRPr lang="en-US" b="1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b="1" dirty="0">
                <a:sym typeface="Wingdings" panose="05000000000000000000" pitchFamily="2" charset="2"/>
              </a:rPr>
              <a:t>OPTION#1</a:t>
            </a:r>
            <a:r>
              <a:rPr lang="en-US" altLang="zh-CN" sz="1400" dirty="0">
                <a:sym typeface="Wingdings" panose="05000000000000000000" pitchFamily="2" charset="2"/>
              </a:rPr>
              <a:t>: UE#1, UE#2 in the same group connect to the common EAS e.g. EAS#1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b="1" dirty="0">
                <a:sym typeface="Wingdings" panose="05000000000000000000" pitchFamily="2" charset="2"/>
              </a:rPr>
              <a:t>OPTION#2:</a:t>
            </a:r>
            <a:r>
              <a:rPr lang="en-US" altLang="zh-CN" sz="1400" dirty="0">
                <a:sym typeface="Wingdings" panose="05000000000000000000" pitchFamily="2" charset="2"/>
              </a:rPr>
              <a:t> UE#1, UE#2 in the same group connect to the different EAS (e.g. EAS#1, EAS#2)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Either Select the common EAS or multiple EASs for certain UE group may provide a better service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b="1" dirty="0">
                <a:sym typeface="Wingdings" panose="05000000000000000000" pitchFamily="2" charset="2"/>
              </a:rPr>
              <a:t>OPTION#1</a:t>
            </a:r>
            <a:r>
              <a:rPr lang="en-US" altLang="zh-CN" sz="1400" dirty="0">
                <a:sym typeface="Wingdings" panose="05000000000000000000" pitchFamily="2" charset="2"/>
              </a:rPr>
              <a:t>: UE#1 and UE#2 both be close to the EAS; thus connecting the common EAS can obtain the better service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b="1" dirty="0">
                <a:sym typeface="Wingdings" panose="05000000000000000000" pitchFamily="2" charset="2"/>
              </a:rPr>
              <a:t>OPTION#2</a:t>
            </a:r>
            <a:r>
              <a:rPr lang="en-US" altLang="zh-CN" sz="1400" dirty="0">
                <a:sym typeface="Wingdings" panose="05000000000000000000" pitchFamily="2" charset="2"/>
              </a:rPr>
              <a:t>: UE#1 is close to the EAS#1, UE#2 is close to the EAS#2; thus group of UE select multiple EASs may obtain a better service</a:t>
            </a: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963649F-CD0C-4F39-BAD4-18155BD1C10D}"/>
              </a:ext>
            </a:extLst>
          </p:cNvPr>
          <p:cNvSpPr/>
          <p:nvPr/>
        </p:nvSpPr>
        <p:spPr>
          <a:xfrm>
            <a:off x="2508280" y="3640545"/>
            <a:ext cx="777875" cy="380642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106B71F-766C-4F5E-B92B-DB819B4B1CEB}"/>
              </a:ext>
            </a:extLst>
          </p:cNvPr>
          <p:cNvSpPr/>
          <p:nvPr/>
        </p:nvSpPr>
        <p:spPr>
          <a:xfrm>
            <a:off x="1809802" y="4584254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409596C-8C79-4354-AC71-6B44859B95C2}"/>
              </a:ext>
            </a:extLst>
          </p:cNvPr>
          <p:cNvSpPr/>
          <p:nvPr/>
        </p:nvSpPr>
        <p:spPr>
          <a:xfrm>
            <a:off x="3188517" y="4584254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B36570E-C54D-45B4-BD22-DA8209C4ADA9}"/>
              </a:ext>
            </a:extLst>
          </p:cNvPr>
          <p:cNvSpPr/>
          <p:nvPr/>
        </p:nvSpPr>
        <p:spPr>
          <a:xfrm>
            <a:off x="7420111" y="3717782"/>
            <a:ext cx="777875" cy="380642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4A30772-5531-49B5-B1F6-883D1DC181CC}"/>
              </a:ext>
            </a:extLst>
          </p:cNvPr>
          <p:cNvSpPr/>
          <p:nvPr/>
        </p:nvSpPr>
        <p:spPr>
          <a:xfrm>
            <a:off x="7420111" y="4716020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458EF02-A554-4919-9FD3-D72EE222509F}"/>
              </a:ext>
            </a:extLst>
          </p:cNvPr>
          <p:cNvSpPr/>
          <p:nvPr/>
        </p:nvSpPr>
        <p:spPr>
          <a:xfrm>
            <a:off x="9659470" y="4709101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6BE4C25-2A62-45F8-9436-F5B90B1F41E6}"/>
              </a:ext>
            </a:extLst>
          </p:cNvPr>
          <p:cNvSpPr/>
          <p:nvPr/>
        </p:nvSpPr>
        <p:spPr>
          <a:xfrm>
            <a:off x="9659470" y="3710862"/>
            <a:ext cx="777875" cy="380642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B59DD7E9-B1B9-4871-AF3C-0AE396717A8D}"/>
              </a:ext>
            </a:extLst>
          </p:cNvPr>
          <p:cNvCxnSpPr>
            <a:cxnSpLocks/>
            <a:stCxn id="9" idx="0"/>
            <a:endCxn id="5" idx="2"/>
          </p:cNvCxnSpPr>
          <p:nvPr/>
        </p:nvCxnSpPr>
        <p:spPr>
          <a:xfrm flipV="1">
            <a:off x="2198740" y="4021187"/>
            <a:ext cx="698478" cy="563067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5C4D7341-79ED-4A53-9FA5-561B99B99159}"/>
              </a:ext>
            </a:extLst>
          </p:cNvPr>
          <p:cNvCxnSpPr>
            <a:cxnSpLocks/>
            <a:stCxn id="10" idx="0"/>
            <a:endCxn id="5" idx="2"/>
          </p:cNvCxnSpPr>
          <p:nvPr/>
        </p:nvCxnSpPr>
        <p:spPr>
          <a:xfrm flipH="1" flipV="1">
            <a:off x="2897218" y="4021187"/>
            <a:ext cx="680237" cy="563067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39D9F47D-4CF7-40CD-8F89-903A0BE49268}"/>
              </a:ext>
            </a:extLst>
          </p:cNvPr>
          <p:cNvCxnSpPr>
            <a:cxnSpLocks/>
            <a:stCxn id="12" idx="0"/>
            <a:endCxn id="11" idx="2"/>
          </p:cNvCxnSpPr>
          <p:nvPr/>
        </p:nvCxnSpPr>
        <p:spPr>
          <a:xfrm flipV="1">
            <a:off x="7809049" y="4098424"/>
            <a:ext cx="0" cy="617596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A3294F52-A463-4F79-9A44-D89A4AACBE96}"/>
              </a:ext>
            </a:extLst>
          </p:cNvPr>
          <p:cNvCxnSpPr>
            <a:cxnSpLocks/>
            <a:stCxn id="13" idx="0"/>
            <a:endCxn id="14" idx="2"/>
          </p:cNvCxnSpPr>
          <p:nvPr/>
        </p:nvCxnSpPr>
        <p:spPr>
          <a:xfrm flipV="1">
            <a:off x="10048408" y="4091504"/>
            <a:ext cx="0" cy="617597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B2E2CC64-D70D-4370-9072-4E3D475114C7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 flipV="1">
            <a:off x="8197986" y="3901183"/>
            <a:ext cx="1461484" cy="692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id="{A5C1991F-762D-4F0D-886A-413EBD8A02E9}"/>
              </a:ext>
            </a:extLst>
          </p:cNvPr>
          <p:cNvSpPr txBox="1"/>
          <p:nvPr/>
        </p:nvSpPr>
        <p:spPr>
          <a:xfrm>
            <a:off x="8229704" y="3935919"/>
            <a:ext cx="177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Application context synchronization </a:t>
            </a:r>
            <a:endParaRPr lang="zh-CN" altLang="en-US" sz="12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B303563-28F4-4EC5-A415-296E38001593}"/>
              </a:ext>
            </a:extLst>
          </p:cNvPr>
          <p:cNvSpPr txBox="1"/>
          <p:nvPr/>
        </p:nvSpPr>
        <p:spPr>
          <a:xfrm>
            <a:off x="2116183" y="5475637"/>
            <a:ext cx="17779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OPTION#1: common EAS</a:t>
            </a:r>
            <a:endParaRPr lang="zh-CN" altLang="en-US" sz="1200" b="1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F168986-9015-4155-A84C-BC331DD434B5}"/>
              </a:ext>
            </a:extLst>
          </p:cNvPr>
          <p:cNvSpPr txBox="1"/>
          <p:nvPr/>
        </p:nvSpPr>
        <p:spPr>
          <a:xfrm>
            <a:off x="7903225" y="5476277"/>
            <a:ext cx="2130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OPTION#2: multiple EASs</a:t>
            </a:r>
            <a:endParaRPr lang="zh-CN" altLang="en-US" sz="1200" b="1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24FB263-43D7-4ED0-87DF-3B52BEB1A364}"/>
              </a:ext>
            </a:extLst>
          </p:cNvPr>
          <p:cNvSpPr txBox="1"/>
          <p:nvPr/>
        </p:nvSpPr>
        <p:spPr>
          <a:xfrm>
            <a:off x="929482" y="5751802"/>
            <a:ext cx="46331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UE#1 and UE#2 both be close to the EAS;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thus connecting the common EAS can obtain the better service</a:t>
            </a:r>
            <a:endParaRPr lang="zh-CN" altLang="en-US" sz="1200" dirty="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560698D-4BFB-4A77-B60D-8C50FF7B7702}"/>
              </a:ext>
            </a:extLst>
          </p:cNvPr>
          <p:cNvSpPr txBox="1"/>
          <p:nvPr/>
        </p:nvSpPr>
        <p:spPr>
          <a:xfrm>
            <a:off x="6640258" y="4729549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Location A</a:t>
            </a:r>
            <a:endParaRPr lang="zh-CN" altLang="en-US" sz="1200" b="1" dirty="0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B109AE78-CCEF-4CF5-B69D-AABF8642920F}"/>
              </a:ext>
            </a:extLst>
          </p:cNvPr>
          <p:cNvSpPr txBox="1"/>
          <p:nvPr/>
        </p:nvSpPr>
        <p:spPr>
          <a:xfrm>
            <a:off x="2464657" y="4970071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Location A</a:t>
            </a:r>
            <a:endParaRPr lang="zh-CN" altLang="en-US" sz="1200" b="1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BCF9FC1-C268-452F-9809-0F91BF033BE7}"/>
              </a:ext>
            </a:extLst>
          </p:cNvPr>
          <p:cNvSpPr txBox="1"/>
          <p:nvPr/>
        </p:nvSpPr>
        <p:spPr>
          <a:xfrm>
            <a:off x="10387915" y="3725802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Location B</a:t>
            </a:r>
            <a:endParaRPr lang="zh-CN" altLang="en-US" sz="1200" b="1" dirty="0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3E9A154-23CE-49E0-8F3E-FE8299CFED88}"/>
              </a:ext>
            </a:extLst>
          </p:cNvPr>
          <p:cNvSpPr txBox="1"/>
          <p:nvPr/>
        </p:nvSpPr>
        <p:spPr>
          <a:xfrm>
            <a:off x="3296324" y="3700204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Location A</a:t>
            </a:r>
            <a:endParaRPr lang="zh-CN" altLang="en-US" sz="1200" b="1" dirty="0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DF036EE-A4DB-417D-A273-B3BBD0AF7C62}"/>
              </a:ext>
            </a:extLst>
          </p:cNvPr>
          <p:cNvSpPr txBox="1"/>
          <p:nvPr/>
        </p:nvSpPr>
        <p:spPr>
          <a:xfrm>
            <a:off x="6626328" y="3804406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Location A</a:t>
            </a:r>
            <a:endParaRPr lang="zh-CN" altLang="en-US" sz="1200" b="1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D720AEB-2DE4-44EB-866C-C7AC34DA2E59}"/>
              </a:ext>
            </a:extLst>
          </p:cNvPr>
          <p:cNvSpPr txBox="1"/>
          <p:nvPr/>
        </p:nvSpPr>
        <p:spPr>
          <a:xfrm>
            <a:off x="10387915" y="4670145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Location B</a:t>
            </a:r>
            <a:endParaRPr lang="zh-CN" altLang="en-US" sz="1200" b="1" dirty="0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C58B72D-3447-4F33-BB03-CB75DE992B27}"/>
              </a:ext>
            </a:extLst>
          </p:cNvPr>
          <p:cNvSpPr txBox="1"/>
          <p:nvPr/>
        </p:nvSpPr>
        <p:spPr>
          <a:xfrm>
            <a:off x="6587979" y="5683800"/>
            <a:ext cx="50983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UE#1 is close to the EAS#1,</a:t>
            </a:r>
            <a:r>
              <a:rPr lang="zh-CN" altLang="en-US" sz="1200" dirty="0"/>
              <a:t> </a:t>
            </a:r>
            <a:r>
              <a:rPr lang="en-US" altLang="zh-CN" sz="1200" dirty="0"/>
              <a:t>UE#2 is close to the EAS#2;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dirty="0"/>
              <a:t>Thus, UE#1 connects to the EAS#1; UE#2 connects to the EAS#2 could obtain the better service (if the EAS synchronization duration time is short)</a:t>
            </a:r>
          </a:p>
        </p:txBody>
      </p:sp>
    </p:spTree>
    <p:extLst>
      <p:ext uri="{BB962C8B-B14F-4D97-AF65-F5344CB8AC3E}">
        <p14:creationId xmlns:p14="http://schemas.microsoft.com/office/powerpoint/2010/main" val="711162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Whether to select common EAS or multiple EAS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0912448" cy="28777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 </a:t>
            </a:r>
            <a:r>
              <a:rPr lang="en-US" altLang="zh-CN" b="1" dirty="0"/>
              <a:t>Case#1: selecting common EAS can provide better service for both UE#1 and UE#2</a:t>
            </a:r>
            <a:endParaRPr lang="en-US" b="1" dirty="0"/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ym typeface="Wingdings" panose="05000000000000000000" pitchFamily="2" charset="2"/>
              </a:rPr>
              <a:t>Common EAS: UE#1 will suffer around 40ms delay;</a:t>
            </a:r>
            <a:r>
              <a:rPr lang="zh-CN" altLang="en-US" sz="1400" dirty="0">
                <a:sym typeface="Wingdings" panose="05000000000000000000" pitchFamily="2" charset="2"/>
              </a:rPr>
              <a:t> </a:t>
            </a:r>
            <a:r>
              <a:rPr lang="en-US" altLang="zh-CN" sz="1400" dirty="0">
                <a:sym typeface="Wingdings" panose="05000000000000000000" pitchFamily="2" charset="2"/>
              </a:rPr>
              <a:t>UE#2 will suffer around 50ms delay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ym typeface="Wingdings" panose="05000000000000000000" pitchFamily="2" charset="2"/>
              </a:rPr>
              <a:t>Multi EAS: UE#1 will suffer around 40ms+40ms delay;</a:t>
            </a:r>
            <a:r>
              <a:rPr lang="zh-CN" altLang="en-US" sz="1400" dirty="0">
                <a:sym typeface="Wingdings" panose="05000000000000000000" pitchFamily="2" charset="2"/>
              </a:rPr>
              <a:t> </a:t>
            </a:r>
            <a:r>
              <a:rPr lang="en-US" altLang="zh-CN" sz="1400" dirty="0">
                <a:sym typeface="Wingdings" panose="05000000000000000000" pitchFamily="2" charset="2"/>
              </a:rPr>
              <a:t>UE#2 will suffer around 50ms+40ms delay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/>
              <a:t>Case#2: selecting multiple EASs can provide better service for both UE#1 and UE#2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ym typeface="Wingdings" panose="05000000000000000000" pitchFamily="2" charset="2"/>
              </a:rPr>
              <a:t>Common EAS: UE#1 will suffer around 20ms delay;</a:t>
            </a:r>
            <a:r>
              <a:rPr lang="zh-CN" altLang="en-US" sz="1400" dirty="0">
                <a:sym typeface="Wingdings" panose="05000000000000000000" pitchFamily="2" charset="2"/>
              </a:rPr>
              <a:t> </a:t>
            </a:r>
            <a:r>
              <a:rPr lang="en-US" altLang="zh-CN" sz="1400" dirty="0">
                <a:sym typeface="Wingdings" panose="05000000000000000000" pitchFamily="2" charset="2"/>
              </a:rPr>
              <a:t>however UE#2 will suffer around 80ms delay</a:t>
            </a:r>
          </a:p>
          <a:p>
            <a:pPr marL="742950" lvl="1" indent="-2857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en-US" altLang="zh-CN" sz="1400" dirty="0">
                <a:sym typeface="Wingdings" panose="05000000000000000000" pitchFamily="2" charset="2"/>
              </a:rPr>
              <a:t>Multi EAS: UE#1 will suffer around 20ms+20ms delay;</a:t>
            </a:r>
            <a:r>
              <a:rPr lang="zh-CN" altLang="en-US" sz="1400" dirty="0">
                <a:sym typeface="Wingdings" panose="05000000000000000000" pitchFamily="2" charset="2"/>
              </a:rPr>
              <a:t> </a:t>
            </a:r>
            <a:r>
              <a:rPr lang="en-US" altLang="zh-CN" sz="1400" dirty="0">
                <a:sym typeface="Wingdings" panose="05000000000000000000" pitchFamily="2" charset="2"/>
              </a:rPr>
              <a:t>UE#2 will suffer around 10ms+20ms delay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altLang="zh-CN" b="1" dirty="0">
                <a:solidFill>
                  <a:prstClr val="black"/>
                </a:solidFill>
              </a:rPr>
              <a:t>Thus, for different deployment case selecting common EAS or multiple EASs may provide different service performance.</a:t>
            </a:r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B36570E-C54D-45B4-BD22-DA8209C4ADA9}"/>
              </a:ext>
            </a:extLst>
          </p:cNvPr>
          <p:cNvSpPr/>
          <p:nvPr/>
        </p:nvSpPr>
        <p:spPr>
          <a:xfrm>
            <a:off x="1744017" y="4296070"/>
            <a:ext cx="777875" cy="380642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4A30772-5531-49B5-B1F6-883D1DC181CC}"/>
              </a:ext>
            </a:extLst>
          </p:cNvPr>
          <p:cNvSpPr/>
          <p:nvPr/>
        </p:nvSpPr>
        <p:spPr>
          <a:xfrm>
            <a:off x="1744017" y="5294308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458EF02-A554-4919-9FD3-D72EE222509F}"/>
              </a:ext>
            </a:extLst>
          </p:cNvPr>
          <p:cNvSpPr/>
          <p:nvPr/>
        </p:nvSpPr>
        <p:spPr>
          <a:xfrm>
            <a:off x="4062797" y="5294309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6BE4C25-2A62-45F8-9436-F5B90B1F41E6}"/>
              </a:ext>
            </a:extLst>
          </p:cNvPr>
          <p:cNvSpPr/>
          <p:nvPr/>
        </p:nvSpPr>
        <p:spPr>
          <a:xfrm>
            <a:off x="4062797" y="4296070"/>
            <a:ext cx="777875" cy="380642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id="{39D9F47D-4CF7-40CD-8F89-903A0BE49268}"/>
              </a:ext>
            </a:extLst>
          </p:cNvPr>
          <p:cNvCxnSpPr>
            <a:cxnSpLocks/>
            <a:stCxn id="12" idx="0"/>
            <a:endCxn id="11" idx="2"/>
          </p:cNvCxnSpPr>
          <p:nvPr/>
        </p:nvCxnSpPr>
        <p:spPr>
          <a:xfrm flipV="1">
            <a:off x="2132955" y="4676712"/>
            <a:ext cx="0" cy="617596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id="{A3294F52-A463-4F79-9A44-D89A4AACBE96}"/>
              </a:ext>
            </a:extLst>
          </p:cNvPr>
          <p:cNvCxnSpPr>
            <a:cxnSpLocks/>
            <a:stCxn id="13" idx="0"/>
            <a:endCxn id="14" idx="2"/>
          </p:cNvCxnSpPr>
          <p:nvPr/>
        </p:nvCxnSpPr>
        <p:spPr>
          <a:xfrm flipV="1">
            <a:off x="4451735" y="4676712"/>
            <a:ext cx="0" cy="617597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:a16="http://schemas.microsoft.com/office/drawing/2014/main" id="{B2E2CC64-D70D-4370-9072-4E3D475114C7}"/>
              </a:ext>
            </a:extLst>
          </p:cNvPr>
          <p:cNvCxnSpPr>
            <a:cxnSpLocks/>
            <a:stCxn id="11" idx="3"/>
            <a:endCxn id="14" idx="1"/>
          </p:cNvCxnSpPr>
          <p:nvPr/>
        </p:nvCxnSpPr>
        <p:spPr>
          <a:xfrm>
            <a:off x="2521892" y="4486391"/>
            <a:ext cx="1540905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id="{EF168986-9015-4155-A84C-BC331DD434B5}"/>
              </a:ext>
            </a:extLst>
          </p:cNvPr>
          <p:cNvSpPr txBox="1"/>
          <p:nvPr/>
        </p:nvSpPr>
        <p:spPr>
          <a:xfrm>
            <a:off x="2227131" y="5911906"/>
            <a:ext cx="2130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Case#1</a:t>
            </a:r>
            <a:endParaRPr lang="zh-CN" altLang="en-US" sz="1200" b="1" dirty="0"/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D720AEB-2DE4-44EB-866C-C7AC34DA2E59}"/>
              </a:ext>
            </a:extLst>
          </p:cNvPr>
          <p:cNvSpPr txBox="1"/>
          <p:nvPr/>
        </p:nvSpPr>
        <p:spPr>
          <a:xfrm>
            <a:off x="2920536" y="4195972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40ms</a:t>
            </a:r>
            <a:endParaRPr lang="zh-CN" altLang="en-US" sz="1200" b="1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C2FE127-A30A-4529-B6C5-314FECDCCBD1}"/>
              </a:ext>
            </a:extLst>
          </p:cNvPr>
          <p:cNvSpPr txBox="1"/>
          <p:nvPr/>
        </p:nvSpPr>
        <p:spPr>
          <a:xfrm>
            <a:off x="1365489" y="4884235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40ms</a:t>
            </a:r>
            <a:endParaRPr lang="zh-CN" altLang="en-US" sz="1200" b="1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4C7A386-384D-4134-A98D-DCA85E951670}"/>
              </a:ext>
            </a:extLst>
          </p:cNvPr>
          <p:cNvSpPr txBox="1"/>
          <p:nvPr/>
        </p:nvSpPr>
        <p:spPr>
          <a:xfrm>
            <a:off x="4615115" y="4862241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50ms</a:t>
            </a:r>
            <a:endParaRPr lang="zh-CN" altLang="en-US" sz="1200" b="1" dirty="0"/>
          </a:p>
        </p:txBody>
      </p:sp>
      <p:cxnSp>
        <p:nvCxnSpPr>
          <p:cNvPr id="44" name="直接箭头连接符 43">
            <a:extLst>
              <a:ext uri="{FF2B5EF4-FFF2-40B4-BE49-F238E27FC236}">
                <a16:creationId xmlns:a16="http://schemas.microsoft.com/office/drawing/2014/main" id="{BA02015B-FFF2-4916-AC13-342429521C34}"/>
              </a:ext>
            </a:extLst>
          </p:cNvPr>
          <p:cNvCxnSpPr>
            <a:cxnSpLocks/>
            <a:stCxn id="11" idx="2"/>
            <a:endCxn id="13" idx="0"/>
          </p:cNvCxnSpPr>
          <p:nvPr/>
        </p:nvCxnSpPr>
        <p:spPr>
          <a:xfrm>
            <a:off x="2132955" y="4676712"/>
            <a:ext cx="2318780" cy="617597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C84B02A5-6804-4AE5-B2FA-8601B40564FF}"/>
              </a:ext>
            </a:extLst>
          </p:cNvPr>
          <p:cNvSpPr txBox="1"/>
          <p:nvPr/>
        </p:nvSpPr>
        <p:spPr>
          <a:xfrm>
            <a:off x="2870934" y="4937804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60ms</a:t>
            </a:r>
            <a:endParaRPr lang="zh-CN" altLang="en-US" sz="1200" b="1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01C93F0-FA37-4991-AC7F-B047F9BB92F1}"/>
              </a:ext>
            </a:extLst>
          </p:cNvPr>
          <p:cNvSpPr/>
          <p:nvPr/>
        </p:nvSpPr>
        <p:spPr>
          <a:xfrm>
            <a:off x="6845869" y="4282650"/>
            <a:ext cx="777875" cy="380642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59F98142-2CE2-4046-B3F4-4CC289DF85D3}"/>
              </a:ext>
            </a:extLst>
          </p:cNvPr>
          <p:cNvSpPr/>
          <p:nvPr/>
        </p:nvSpPr>
        <p:spPr>
          <a:xfrm>
            <a:off x="6845869" y="5280888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UE#1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B0AB4BB3-66A7-44C8-AE34-33A0E7733F16}"/>
              </a:ext>
            </a:extLst>
          </p:cNvPr>
          <p:cNvSpPr/>
          <p:nvPr/>
        </p:nvSpPr>
        <p:spPr>
          <a:xfrm>
            <a:off x="9164649" y="5280889"/>
            <a:ext cx="777875" cy="38064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UE#2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503CFA58-CB0E-4B16-9985-171F847D15DF}"/>
              </a:ext>
            </a:extLst>
          </p:cNvPr>
          <p:cNvSpPr/>
          <p:nvPr/>
        </p:nvSpPr>
        <p:spPr>
          <a:xfrm>
            <a:off x="9164649" y="4282650"/>
            <a:ext cx="777875" cy="380642"/>
          </a:xfrm>
          <a:prstGeom prst="rect">
            <a:avLst/>
          </a:prstGeom>
          <a:solidFill>
            <a:srgbClr val="FFF2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rgbClr val="000000"/>
                </a:solidFill>
              </a:rPr>
              <a:t>EAS#2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  <p:cxnSp>
        <p:nvCxnSpPr>
          <p:cNvPr id="55" name="直接箭头连接符 54">
            <a:extLst>
              <a:ext uri="{FF2B5EF4-FFF2-40B4-BE49-F238E27FC236}">
                <a16:creationId xmlns:a16="http://schemas.microsoft.com/office/drawing/2014/main" id="{296EFC00-345F-44CD-88C0-154CB6DEC033}"/>
              </a:ext>
            </a:extLst>
          </p:cNvPr>
          <p:cNvCxnSpPr>
            <a:cxnSpLocks/>
            <a:stCxn id="50" idx="0"/>
            <a:endCxn id="46" idx="2"/>
          </p:cNvCxnSpPr>
          <p:nvPr/>
        </p:nvCxnSpPr>
        <p:spPr>
          <a:xfrm flipV="1">
            <a:off x="7234807" y="4663292"/>
            <a:ext cx="0" cy="617596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>
            <a:extLst>
              <a:ext uri="{FF2B5EF4-FFF2-40B4-BE49-F238E27FC236}">
                <a16:creationId xmlns:a16="http://schemas.microsoft.com/office/drawing/2014/main" id="{20CED076-653A-4459-B474-5E0ECDF420B3}"/>
              </a:ext>
            </a:extLst>
          </p:cNvPr>
          <p:cNvCxnSpPr>
            <a:cxnSpLocks/>
            <a:stCxn id="51" idx="0"/>
            <a:endCxn id="54" idx="2"/>
          </p:cNvCxnSpPr>
          <p:nvPr/>
        </p:nvCxnSpPr>
        <p:spPr>
          <a:xfrm flipV="1">
            <a:off x="9553587" y="4663292"/>
            <a:ext cx="0" cy="617597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C9E36A4C-D291-4B05-A60B-4B0B48DFD95A}"/>
              </a:ext>
            </a:extLst>
          </p:cNvPr>
          <p:cNvCxnSpPr>
            <a:cxnSpLocks/>
            <a:stCxn id="46" idx="3"/>
            <a:endCxn id="54" idx="1"/>
          </p:cNvCxnSpPr>
          <p:nvPr/>
        </p:nvCxnSpPr>
        <p:spPr>
          <a:xfrm>
            <a:off x="7623744" y="4472971"/>
            <a:ext cx="1540905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>
            <a:extLst>
              <a:ext uri="{FF2B5EF4-FFF2-40B4-BE49-F238E27FC236}">
                <a16:creationId xmlns:a16="http://schemas.microsoft.com/office/drawing/2014/main" id="{CCB0AD77-5FD4-4BDB-8F30-751004CCFA4F}"/>
              </a:ext>
            </a:extLst>
          </p:cNvPr>
          <p:cNvSpPr txBox="1"/>
          <p:nvPr/>
        </p:nvSpPr>
        <p:spPr>
          <a:xfrm>
            <a:off x="8022388" y="4182552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20ms</a:t>
            </a:r>
            <a:endParaRPr lang="zh-CN" altLang="en-US" sz="1200" b="1" dirty="0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C1B6EEC-EBDA-41BD-8EFD-AA112DBA6094}"/>
              </a:ext>
            </a:extLst>
          </p:cNvPr>
          <p:cNvSpPr txBox="1"/>
          <p:nvPr/>
        </p:nvSpPr>
        <p:spPr>
          <a:xfrm>
            <a:off x="6467341" y="4870815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20ms</a:t>
            </a:r>
            <a:endParaRPr lang="zh-CN" altLang="en-US" sz="1200" b="1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E6D7ADC-44E6-4364-AFF0-660030640E2D}"/>
              </a:ext>
            </a:extLst>
          </p:cNvPr>
          <p:cNvSpPr txBox="1"/>
          <p:nvPr/>
        </p:nvSpPr>
        <p:spPr>
          <a:xfrm>
            <a:off x="9716967" y="4848821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10ms</a:t>
            </a:r>
            <a:endParaRPr lang="zh-CN" altLang="en-US" sz="1200" b="1" dirty="0"/>
          </a:p>
        </p:txBody>
      </p:sp>
      <p:cxnSp>
        <p:nvCxnSpPr>
          <p:cNvPr id="65" name="直接箭头连接符 64">
            <a:extLst>
              <a:ext uri="{FF2B5EF4-FFF2-40B4-BE49-F238E27FC236}">
                <a16:creationId xmlns:a16="http://schemas.microsoft.com/office/drawing/2014/main" id="{B177DF64-220B-4B48-A93D-AE1CF063B7AA}"/>
              </a:ext>
            </a:extLst>
          </p:cNvPr>
          <p:cNvCxnSpPr>
            <a:cxnSpLocks/>
            <a:stCxn id="46" idx="2"/>
            <a:endCxn id="51" idx="0"/>
          </p:cNvCxnSpPr>
          <p:nvPr/>
        </p:nvCxnSpPr>
        <p:spPr>
          <a:xfrm>
            <a:off x="7234807" y="4663292"/>
            <a:ext cx="2318780" cy="617597"/>
          </a:xfrm>
          <a:prstGeom prst="straightConnector1">
            <a:avLst/>
          </a:prstGeom>
          <a:ln w="1270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10736787-270E-4D04-AFB4-6FAF56C001FD}"/>
              </a:ext>
            </a:extLst>
          </p:cNvPr>
          <p:cNvSpPr txBox="1"/>
          <p:nvPr/>
        </p:nvSpPr>
        <p:spPr>
          <a:xfrm>
            <a:off x="7972786" y="4924384"/>
            <a:ext cx="10810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80ms</a:t>
            </a:r>
            <a:endParaRPr lang="zh-CN" altLang="en-US" sz="1200" b="1" dirty="0"/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27B6289-97F5-42D5-B89D-C17AD2A3CAC0}"/>
              </a:ext>
            </a:extLst>
          </p:cNvPr>
          <p:cNvSpPr txBox="1"/>
          <p:nvPr/>
        </p:nvSpPr>
        <p:spPr>
          <a:xfrm>
            <a:off x="7328983" y="5911906"/>
            <a:ext cx="21304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/>
              <a:t>Case#2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2957340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>
            <a:extLst>
              <a:ext uri="{FF2B5EF4-FFF2-40B4-BE49-F238E27FC236}">
                <a16:creationId xmlns:a16="http://schemas.microsoft.com/office/drawing/2014/main" id="{62078A6A-58DF-41E0-8A99-EE480A38FE24}"/>
              </a:ext>
            </a:extLst>
          </p:cNvPr>
          <p:cNvSpPr txBox="1"/>
          <p:nvPr/>
        </p:nvSpPr>
        <p:spPr>
          <a:xfrm>
            <a:off x="311364" y="445767"/>
            <a:ext cx="1116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Way Forward</a:t>
            </a:r>
            <a:endParaRPr lang="zh-CN" altLang="en-US" sz="2800" dirty="0"/>
          </a:p>
        </p:txBody>
      </p:sp>
      <p:sp>
        <p:nvSpPr>
          <p:cNvPr id="113" name="TextBox 112"/>
          <p:cNvSpPr txBox="1"/>
          <p:nvPr/>
        </p:nvSpPr>
        <p:spPr>
          <a:xfrm>
            <a:off x="311364" y="1383994"/>
            <a:ext cx="1091244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Whether to select common EAS or multi EASs need to be considered based on the delay between UE &amp;EAS and EAS synchronization delay</a:t>
            </a:r>
          </a:p>
          <a:p>
            <a:pPr marL="342900" lvl="0" indent="-34290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2000" b="1" dirty="0"/>
              <a:t>Thus the related procedure need to be enhanced</a:t>
            </a:r>
            <a:endParaRPr lang="en-US" b="1" dirty="0"/>
          </a:p>
          <a:p>
            <a:pPr marL="628650" lvl="1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rgbClr val="0070C0"/>
              </a:solidFill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473035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752" y="2773160"/>
            <a:ext cx="3566460" cy="1104917"/>
          </a:xfrm>
        </p:spPr>
        <p:txBody>
          <a:bodyPr/>
          <a:lstStyle/>
          <a:p>
            <a:r>
              <a:rPr lang="en-US" dirty="0"/>
              <a:t>The end </a:t>
            </a:r>
          </a:p>
        </p:txBody>
      </p:sp>
    </p:spTree>
    <p:extLst>
      <p:ext uri="{BB962C8B-B14F-4D97-AF65-F5344CB8AC3E}">
        <p14:creationId xmlns:p14="http://schemas.microsoft.com/office/powerpoint/2010/main" val="38041221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21159</TotalTime>
  <Words>549</Words>
  <Application>Microsoft Office PowerPoint</Application>
  <PresentationFormat>宽屏</PresentationFormat>
  <Paragraphs>72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.AppleSystemUIFont</vt:lpstr>
      <vt:lpstr>宋体</vt:lpstr>
      <vt:lpstr>Microsoft YaHei</vt:lpstr>
      <vt:lpstr>Arial</vt:lpstr>
      <vt:lpstr>Calibri</vt:lpstr>
      <vt:lpstr>Calibri Light</vt:lpstr>
      <vt:lpstr>Wingdings</vt:lpstr>
      <vt:lpstr>1_Office Theme</vt:lpstr>
      <vt:lpstr>Discussion on EAS selection for UE group</vt:lpstr>
      <vt:lpstr>PowerPoint 演示文稿</vt:lpstr>
      <vt:lpstr>PowerPoint 演示文稿</vt:lpstr>
      <vt:lpstr>PowerPoint 演示文稿</vt:lpstr>
      <vt:lpstr>The end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Huawei-SA6#58</cp:lastModifiedBy>
  <cp:revision>237</cp:revision>
  <dcterms:created xsi:type="dcterms:W3CDTF">2023-04-05T03:54:49Z</dcterms:created>
  <dcterms:modified xsi:type="dcterms:W3CDTF">2023-11-07T12:37:48Z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(3)DGFXAcz0ccKWORZ4fEkXWO//ocZhOCM/MvZ177CCB0LdWE9ZsRPkpSx1wo6o5liSRLA4kYHD
M+m2qkzGYk6etMne+9JbaCakv7Nlb2+ka3yWBnYN0O3CJmRIHVcUXRcs+6T0Sgn75mY47kdE
h8gDbO9vSI8SseBWssIQTJ1lxFkYZ9A0gpv4Z3oE9P3zCF34GVALR+ktY2apI80Nziemh82Y
bREzHA3POe99MnH203</vt:lpwstr>
  </property>
  <property fmtid="{D5CDD505-2E9C-101B-9397-08002B2CF9AE}" pid="3" name="_2015_ms_pID_7253431">
    <vt:lpwstr>9urCoS/C7Q+uPby4iEC4cna3TzFNGv4KKPAak0x8X0e1/45okEcf6O
TFQUkN73esTn7Jvssrx0vQ0kyCeRi4biadKAb0UdQld5Y6D9GtPXV0n9Job6TDkouG9mYOhb
kGBryPlM+0BY1eiDsf1teZ3B1wJSg8YPFqymFzjCPVblxJP1phNcEztyvhePfVp/iFNJT9wl
2EXMhPP49YvpGKot+2kZUsit3obZQBE8VwCz</vt:lpwstr>
  </property>
  <property fmtid="{D5CDD505-2E9C-101B-9397-08002B2CF9AE}" pid="4" name="_2015_ms_pID_7253432">
    <vt:lpwstr>Qg==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1698889871</vt:lpwstr>
  </property>
</Properties>
</file>