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0"/>
  </p:notesMasterIdLst>
  <p:sldIdLst>
    <p:sldId id="303" r:id="rId3"/>
    <p:sldId id="736" r:id="rId4"/>
    <p:sldId id="725" r:id="rId5"/>
    <p:sldId id="738" r:id="rId6"/>
    <p:sldId id="741" r:id="rId7"/>
    <p:sldId id="742" r:id="rId8"/>
    <p:sldId id="72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9894" autoAdjust="0"/>
  </p:normalViewPr>
  <p:slideViewPr>
    <p:cSldViewPr snapToGrid="0">
      <p:cViewPr varScale="1">
        <p:scale>
          <a:sx n="102" d="100"/>
          <a:sy n="102" d="100"/>
        </p:scale>
        <p:origin x="89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D0ED72-8839-453B-9B04-203054BE759F}" type="datetimeFigureOut">
              <a:rPr lang="en-US" smtClean="0"/>
              <a:t>11/7/2023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7E7364-56B1-4440-AF8B-0C0A6587111D}" type="slidenum">
              <a:rPr lang="en-US" smtClean="0"/>
              <a:t>‹#›</a:t>
            </a:fld>
            <a:endParaRPr lang="en-US"/>
          </a:p>
        </p:txBody>
      </p:sp>
    </p:spTree>
    <p:extLst>
      <p:ext uri="{BB962C8B-B14F-4D97-AF65-F5344CB8AC3E}">
        <p14:creationId xmlns:p14="http://schemas.microsoft.com/office/powerpoint/2010/main" val="4057096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lstStyle/>
          <a:p>
            <a:pPr marL="0" marR="0" lvl="0" indent="0" algn="r" defTabSz="930275" rtl="0" eaLnBrk="1" fontAlgn="base" latinLnBrk="0" hangingPunct="1">
              <a:lnSpc>
                <a:spcPct val="100000"/>
              </a:lnSpc>
              <a:spcBef>
                <a:spcPct val="0"/>
              </a:spcBef>
              <a:spcAft>
                <a:spcPct val="0"/>
              </a:spcAft>
              <a:buClrTx/>
              <a:buSzTx/>
              <a:buFontTx/>
              <a:buNone/>
              <a:tabLst/>
              <a:defRPr/>
            </a:pPr>
            <a:fld id="{9A0DB2DC-4C9A-4742-B13C-FB6460FD3503}" type="slidenum">
              <a:rPr kumimoji="0" lang="en-GB" alt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0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endParaRPr>
          </a:p>
        </p:txBody>
      </p:sp>
      <p:sp>
        <p:nvSpPr>
          <p:cNvPr id="6147" name="Rectangle 2"/>
          <p:cNvSpPr>
            <a:spLocks noGrp="1" noRot="1" noChangeAspect="1" noTextEdit="1"/>
          </p:cNvSpPr>
          <p:nvPr>
            <p:ph type="sldImg"/>
          </p:nvPr>
        </p:nvSpPr>
        <p:spPr>
          <a:xfrm>
            <a:off x="88900" y="742950"/>
            <a:ext cx="6621463" cy="3725863"/>
          </a:xfrm>
        </p:spPr>
      </p:sp>
      <p:sp>
        <p:nvSpPr>
          <p:cNvPr id="6148" name="Rectangle 3"/>
          <p:cNvSpPr>
            <a:spLocks noGrp="1"/>
          </p:cNvSpPr>
          <p:nvPr>
            <p:ph type="body" idx="1"/>
          </p:nvPr>
        </p:nvSpPr>
        <p:spPr>
          <a:xfrm>
            <a:off x="904875" y="4718050"/>
            <a:ext cx="4987925" cy="4467225"/>
          </a:xfrm>
        </p:spPr>
        <p:txBody>
          <a:bodyPr wrap="square" lIns="92859" tIns="46430" rIns="92859" bIns="46430" anchor="t" anchorCtr="0"/>
          <a:lstStyle/>
          <a:p>
            <a:pPr lvl="0"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543525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07E58-8347-6ACC-5B5D-59F8451CBC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CA3E608-6509-D435-2D1D-D8ADFA7350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714B2F7-4A86-B696-E781-E7AA111A4259}"/>
              </a:ext>
            </a:extLst>
          </p:cNvPr>
          <p:cNvSpPr>
            <a:spLocks noGrp="1"/>
          </p:cNvSpPr>
          <p:nvPr>
            <p:ph type="dt" sz="half" idx="10"/>
          </p:nvPr>
        </p:nvSpPr>
        <p:spPr/>
        <p:txBody>
          <a:bodyPr/>
          <a:lstStyle/>
          <a:p>
            <a:fld id="{A4212C23-B128-4C48-A750-3878AFC972A3}" type="datetimeFigureOut">
              <a:rPr lang="en-US" smtClean="0"/>
              <a:t>11/7/2023</a:t>
            </a:fld>
            <a:endParaRPr lang="en-US"/>
          </a:p>
        </p:txBody>
      </p:sp>
      <p:sp>
        <p:nvSpPr>
          <p:cNvPr id="5" name="Footer Placeholder 4">
            <a:extLst>
              <a:ext uri="{FF2B5EF4-FFF2-40B4-BE49-F238E27FC236}">
                <a16:creationId xmlns:a16="http://schemas.microsoft.com/office/drawing/2014/main" id="{FF90EEC7-5E06-DAB9-F9C1-196F78BCB1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842B30-1033-953D-7AA7-18F71D052C19}"/>
              </a:ext>
            </a:extLst>
          </p:cNvPr>
          <p:cNvSpPr>
            <a:spLocks noGrp="1"/>
          </p:cNvSpPr>
          <p:nvPr>
            <p:ph type="sldNum" sz="quarter" idx="12"/>
          </p:nvPr>
        </p:nvSpPr>
        <p:spPr/>
        <p:txBody>
          <a:bodyPr/>
          <a:lstStyle/>
          <a:p>
            <a:fld id="{22C61D60-CB38-453B-8B35-9117B005A751}" type="slidenum">
              <a:rPr lang="en-US" smtClean="0"/>
              <a:t>‹#›</a:t>
            </a:fld>
            <a:endParaRPr lang="en-US"/>
          </a:p>
        </p:txBody>
      </p:sp>
    </p:spTree>
    <p:extLst>
      <p:ext uri="{BB962C8B-B14F-4D97-AF65-F5344CB8AC3E}">
        <p14:creationId xmlns:p14="http://schemas.microsoft.com/office/powerpoint/2010/main" val="613566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29C60-C0BE-7357-4528-C27D6984F97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710495-77A2-1E68-1079-56EA26D5568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CDC057-0689-2A9A-3473-E1C230B79CC6}"/>
              </a:ext>
            </a:extLst>
          </p:cNvPr>
          <p:cNvSpPr>
            <a:spLocks noGrp="1"/>
          </p:cNvSpPr>
          <p:nvPr>
            <p:ph type="dt" sz="half" idx="10"/>
          </p:nvPr>
        </p:nvSpPr>
        <p:spPr/>
        <p:txBody>
          <a:bodyPr/>
          <a:lstStyle/>
          <a:p>
            <a:fld id="{A4212C23-B128-4C48-A750-3878AFC972A3}" type="datetimeFigureOut">
              <a:rPr lang="en-US" smtClean="0"/>
              <a:t>11/7/2023</a:t>
            </a:fld>
            <a:endParaRPr lang="en-US"/>
          </a:p>
        </p:txBody>
      </p:sp>
      <p:sp>
        <p:nvSpPr>
          <p:cNvPr id="5" name="Footer Placeholder 4">
            <a:extLst>
              <a:ext uri="{FF2B5EF4-FFF2-40B4-BE49-F238E27FC236}">
                <a16:creationId xmlns:a16="http://schemas.microsoft.com/office/drawing/2014/main" id="{7A53E0B6-869A-5574-A7E9-21A5D84545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E1C40A-BE29-08DB-FA6F-F53622DBB9C2}"/>
              </a:ext>
            </a:extLst>
          </p:cNvPr>
          <p:cNvSpPr>
            <a:spLocks noGrp="1"/>
          </p:cNvSpPr>
          <p:nvPr>
            <p:ph type="sldNum" sz="quarter" idx="12"/>
          </p:nvPr>
        </p:nvSpPr>
        <p:spPr/>
        <p:txBody>
          <a:bodyPr/>
          <a:lstStyle/>
          <a:p>
            <a:fld id="{22C61D60-CB38-453B-8B35-9117B005A751}" type="slidenum">
              <a:rPr lang="en-US" smtClean="0"/>
              <a:t>‹#›</a:t>
            </a:fld>
            <a:endParaRPr lang="en-US"/>
          </a:p>
        </p:txBody>
      </p:sp>
    </p:spTree>
    <p:extLst>
      <p:ext uri="{BB962C8B-B14F-4D97-AF65-F5344CB8AC3E}">
        <p14:creationId xmlns:p14="http://schemas.microsoft.com/office/powerpoint/2010/main" val="3411490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F32E70-3ADB-281B-C7B0-88B38117519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5CE477C-29D8-E3E1-44AD-687276D94C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5BA68E-5BDB-D113-A459-7DFBC4031A7D}"/>
              </a:ext>
            </a:extLst>
          </p:cNvPr>
          <p:cNvSpPr>
            <a:spLocks noGrp="1"/>
          </p:cNvSpPr>
          <p:nvPr>
            <p:ph type="dt" sz="half" idx="10"/>
          </p:nvPr>
        </p:nvSpPr>
        <p:spPr/>
        <p:txBody>
          <a:bodyPr/>
          <a:lstStyle/>
          <a:p>
            <a:fld id="{A4212C23-B128-4C48-A750-3878AFC972A3}" type="datetimeFigureOut">
              <a:rPr lang="en-US" smtClean="0"/>
              <a:t>11/7/2023</a:t>
            </a:fld>
            <a:endParaRPr lang="en-US"/>
          </a:p>
        </p:txBody>
      </p:sp>
      <p:sp>
        <p:nvSpPr>
          <p:cNvPr id="5" name="Footer Placeholder 4">
            <a:extLst>
              <a:ext uri="{FF2B5EF4-FFF2-40B4-BE49-F238E27FC236}">
                <a16:creationId xmlns:a16="http://schemas.microsoft.com/office/drawing/2014/main" id="{B4AFE55A-ED5F-AE25-4B4A-2267F4F8B6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EC4725-DEC3-7970-1422-CBF267F18681}"/>
              </a:ext>
            </a:extLst>
          </p:cNvPr>
          <p:cNvSpPr>
            <a:spLocks noGrp="1"/>
          </p:cNvSpPr>
          <p:nvPr>
            <p:ph type="sldNum" sz="quarter" idx="12"/>
          </p:nvPr>
        </p:nvSpPr>
        <p:spPr/>
        <p:txBody>
          <a:bodyPr/>
          <a:lstStyle/>
          <a:p>
            <a:fld id="{22C61D60-CB38-453B-8B35-9117B005A751}" type="slidenum">
              <a:rPr lang="en-US" smtClean="0"/>
              <a:t>‹#›</a:t>
            </a:fld>
            <a:endParaRPr lang="en-US"/>
          </a:p>
        </p:txBody>
      </p:sp>
    </p:spTree>
    <p:extLst>
      <p:ext uri="{BB962C8B-B14F-4D97-AF65-F5344CB8AC3E}">
        <p14:creationId xmlns:p14="http://schemas.microsoft.com/office/powerpoint/2010/main" val="1919612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4369129"/>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271396790"/>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2172050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9D67C-7BF1-6698-216C-370525514E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2A31F7-3885-C5D6-C184-DA7CEECAAF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842643-7C69-7DD1-7278-E03A33AE372A}"/>
              </a:ext>
            </a:extLst>
          </p:cNvPr>
          <p:cNvSpPr>
            <a:spLocks noGrp="1"/>
          </p:cNvSpPr>
          <p:nvPr>
            <p:ph type="dt" sz="half" idx="10"/>
          </p:nvPr>
        </p:nvSpPr>
        <p:spPr/>
        <p:txBody>
          <a:bodyPr/>
          <a:lstStyle/>
          <a:p>
            <a:fld id="{A4212C23-B128-4C48-A750-3878AFC972A3}" type="datetimeFigureOut">
              <a:rPr lang="en-US" smtClean="0"/>
              <a:t>11/7/2023</a:t>
            </a:fld>
            <a:endParaRPr lang="en-US"/>
          </a:p>
        </p:txBody>
      </p:sp>
      <p:sp>
        <p:nvSpPr>
          <p:cNvPr id="5" name="Footer Placeholder 4">
            <a:extLst>
              <a:ext uri="{FF2B5EF4-FFF2-40B4-BE49-F238E27FC236}">
                <a16:creationId xmlns:a16="http://schemas.microsoft.com/office/drawing/2014/main" id="{98EFD7D8-8577-2616-8448-AEAFFC91B7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EA29CF-C7AB-831A-B340-53207926964B}"/>
              </a:ext>
            </a:extLst>
          </p:cNvPr>
          <p:cNvSpPr>
            <a:spLocks noGrp="1"/>
          </p:cNvSpPr>
          <p:nvPr>
            <p:ph type="sldNum" sz="quarter" idx="12"/>
          </p:nvPr>
        </p:nvSpPr>
        <p:spPr/>
        <p:txBody>
          <a:bodyPr/>
          <a:lstStyle/>
          <a:p>
            <a:fld id="{22C61D60-CB38-453B-8B35-9117B005A751}" type="slidenum">
              <a:rPr lang="en-US" smtClean="0"/>
              <a:t>‹#›</a:t>
            </a:fld>
            <a:endParaRPr lang="en-US"/>
          </a:p>
        </p:txBody>
      </p:sp>
    </p:spTree>
    <p:extLst>
      <p:ext uri="{BB962C8B-B14F-4D97-AF65-F5344CB8AC3E}">
        <p14:creationId xmlns:p14="http://schemas.microsoft.com/office/powerpoint/2010/main" val="1564757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8B9A5-5E79-3DA1-6EDC-71C12A35B65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FCAEDA7-765B-8283-CD99-47C4EDBA4C6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36953D8-1C9C-86B1-8F4A-0D88FFDE4584}"/>
              </a:ext>
            </a:extLst>
          </p:cNvPr>
          <p:cNvSpPr>
            <a:spLocks noGrp="1"/>
          </p:cNvSpPr>
          <p:nvPr>
            <p:ph type="dt" sz="half" idx="10"/>
          </p:nvPr>
        </p:nvSpPr>
        <p:spPr/>
        <p:txBody>
          <a:bodyPr/>
          <a:lstStyle/>
          <a:p>
            <a:fld id="{A4212C23-B128-4C48-A750-3878AFC972A3}" type="datetimeFigureOut">
              <a:rPr lang="en-US" smtClean="0"/>
              <a:t>11/7/2023</a:t>
            </a:fld>
            <a:endParaRPr lang="en-US"/>
          </a:p>
        </p:txBody>
      </p:sp>
      <p:sp>
        <p:nvSpPr>
          <p:cNvPr id="5" name="Footer Placeholder 4">
            <a:extLst>
              <a:ext uri="{FF2B5EF4-FFF2-40B4-BE49-F238E27FC236}">
                <a16:creationId xmlns:a16="http://schemas.microsoft.com/office/drawing/2014/main" id="{4737D351-816A-9757-3B58-BA893590B5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B29E4A-D40A-1AD9-D424-B4D204A8A91D}"/>
              </a:ext>
            </a:extLst>
          </p:cNvPr>
          <p:cNvSpPr>
            <a:spLocks noGrp="1"/>
          </p:cNvSpPr>
          <p:nvPr>
            <p:ph type="sldNum" sz="quarter" idx="12"/>
          </p:nvPr>
        </p:nvSpPr>
        <p:spPr/>
        <p:txBody>
          <a:bodyPr/>
          <a:lstStyle/>
          <a:p>
            <a:fld id="{22C61D60-CB38-453B-8B35-9117B005A751}" type="slidenum">
              <a:rPr lang="en-US" smtClean="0"/>
              <a:t>‹#›</a:t>
            </a:fld>
            <a:endParaRPr lang="en-US"/>
          </a:p>
        </p:txBody>
      </p:sp>
    </p:spTree>
    <p:extLst>
      <p:ext uri="{BB962C8B-B14F-4D97-AF65-F5344CB8AC3E}">
        <p14:creationId xmlns:p14="http://schemas.microsoft.com/office/powerpoint/2010/main" val="2777990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DB92D-60C0-AA0F-B662-0658CEF247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9801E8-3637-7115-4452-7E784BAD0B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660DE8-FD3B-EFE8-8582-C18E64C298A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7967B14-EFE8-9AE2-1E11-D244EBEB8A73}"/>
              </a:ext>
            </a:extLst>
          </p:cNvPr>
          <p:cNvSpPr>
            <a:spLocks noGrp="1"/>
          </p:cNvSpPr>
          <p:nvPr>
            <p:ph type="dt" sz="half" idx="10"/>
          </p:nvPr>
        </p:nvSpPr>
        <p:spPr/>
        <p:txBody>
          <a:bodyPr/>
          <a:lstStyle/>
          <a:p>
            <a:fld id="{A4212C23-B128-4C48-A750-3878AFC972A3}" type="datetimeFigureOut">
              <a:rPr lang="en-US" smtClean="0"/>
              <a:t>11/7/2023</a:t>
            </a:fld>
            <a:endParaRPr lang="en-US"/>
          </a:p>
        </p:txBody>
      </p:sp>
      <p:sp>
        <p:nvSpPr>
          <p:cNvPr id="6" name="Footer Placeholder 5">
            <a:extLst>
              <a:ext uri="{FF2B5EF4-FFF2-40B4-BE49-F238E27FC236}">
                <a16:creationId xmlns:a16="http://schemas.microsoft.com/office/drawing/2014/main" id="{1129B6D1-4FA3-9DDD-7E8A-12B98D78F7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5CA594-BD45-9A60-4EBD-5ED78B70803E}"/>
              </a:ext>
            </a:extLst>
          </p:cNvPr>
          <p:cNvSpPr>
            <a:spLocks noGrp="1"/>
          </p:cNvSpPr>
          <p:nvPr>
            <p:ph type="sldNum" sz="quarter" idx="12"/>
          </p:nvPr>
        </p:nvSpPr>
        <p:spPr/>
        <p:txBody>
          <a:bodyPr/>
          <a:lstStyle/>
          <a:p>
            <a:fld id="{22C61D60-CB38-453B-8B35-9117B005A751}" type="slidenum">
              <a:rPr lang="en-US" smtClean="0"/>
              <a:t>‹#›</a:t>
            </a:fld>
            <a:endParaRPr lang="en-US"/>
          </a:p>
        </p:txBody>
      </p:sp>
    </p:spTree>
    <p:extLst>
      <p:ext uri="{BB962C8B-B14F-4D97-AF65-F5344CB8AC3E}">
        <p14:creationId xmlns:p14="http://schemas.microsoft.com/office/powerpoint/2010/main" val="1840504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0DB2A-568E-5586-8AE2-E2EC84EF928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D39DD6E-8921-793E-E7B6-FE5A8FCECF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19A4293-A044-243F-A9A1-3900D2A39C3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D34C970-AE68-4FD9-CFEF-449F3E55CE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F5A9E9-A574-5911-CBF2-51C0CA65B5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DC25C5-0F82-74E7-7F26-22435D9CF886}"/>
              </a:ext>
            </a:extLst>
          </p:cNvPr>
          <p:cNvSpPr>
            <a:spLocks noGrp="1"/>
          </p:cNvSpPr>
          <p:nvPr>
            <p:ph type="dt" sz="half" idx="10"/>
          </p:nvPr>
        </p:nvSpPr>
        <p:spPr/>
        <p:txBody>
          <a:bodyPr/>
          <a:lstStyle/>
          <a:p>
            <a:fld id="{A4212C23-B128-4C48-A750-3878AFC972A3}" type="datetimeFigureOut">
              <a:rPr lang="en-US" smtClean="0"/>
              <a:t>11/7/2023</a:t>
            </a:fld>
            <a:endParaRPr lang="en-US"/>
          </a:p>
        </p:txBody>
      </p:sp>
      <p:sp>
        <p:nvSpPr>
          <p:cNvPr id="8" name="Footer Placeholder 7">
            <a:extLst>
              <a:ext uri="{FF2B5EF4-FFF2-40B4-BE49-F238E27FC236}">
                <a16:creationId xmlns:a16="http://schemas.microsoft.com/office/drawing/2014/main" id="{503D3EDA-B2A0-8DEC-9F8E-4EE346E0146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29A97A0-4472-A409-544F-B8E80C42AA07}"/>
              </a:ext>
            </a:extLst>
          </p:cNvPr>
          <p:cNvSpPr>
            <a:spLocks noGrp="1"/>
          </p:cNvSpPr>
          <p:nvPr>
            <p:ph type="sldNum" sz="quarter" idx="12"/>
          </p:nvPr>
        </p:nvSpPr>
        <p:spPr/>
        <p:txBody>
          <a:bodyPr/>
          <a:lstStyle/>
          <a:p>
            <a:fld id="{22C61D60-CB38-453B-8B35-9117B005A751}" type="slidenum">
              <a:rPr lang="en-US" smtClean="0"/>
              <a:t>‹#›</a:t>
            </a:fld>
            <a:endParaRPr lang="en-US"/>
          </a:p>
        </p:txBody>
      </p:sp>
    </p:spTree>
    <p:extLst>
      <p:ext uri="{BB962C8B-B14F-4D97-AF65-F5344CB8AC3E}">
        <p14:creationId xmlns:p14="http://schemas.microsoft.com/office/powerpoint/2010/main" val="460317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F65C3-3ED4-C66B-1661-411740A6CC2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D6333B1-0AD9-9FDB-3C8A-C9FA0AEB1CB3}"/>
              </a:ext>
            </a:extLst>
          </p:cNvPr>
          <p:cNvSpPr>
            <a:spLocks noGrp="1"/>
          </p:cNvSpPr>
          <p:nvPr>
            <p:ph type="dt" sz="half" idx="10"/>
          </p:nvPr>
        </p:nvSpPr>
        <p:spPr/>
        <p:txBody>
          <a:bodyPr/>
          <a:lstStyle/>
          <a:p>
            <a:fld id="{A4212C23-B128-4C48-A750-3878AFC972A3}" type="datetimeFigureOut">
              <a:rPr lang="en-US" smtClean="0"/>
              <a:t>11/7/2023</a:t>
            </a:fld>
            <a:endParaRPr lang="en-US"/>
          </a:p>
        </p:txBody>
      </p:sp>
      <p:sp>
        <p:nvSpPr>
          <p:cNvPr id="4" name="Footer Placeholder 3">
            <a:extLst>
              <a:ext uri="{FF2B5EF4-FFF2-40B4-BE49-F238E27FC236}">
                <a16:creationId xmlns:a16="http://schemas.microsoft.com/office/drawing/2014/main" id="{FEF1D7FC-4F6D-BA86-011B-570B20A631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A9EA55-076B-435F-32A5-724B8CCA3A94}"/>
              </a:ext>
            </a:extLst>
          </p:cNvPr>
          <p:cNvSpPr>
            <a:spLocks noGrp="1"/>
          </p:cNvSpPr>
          <p:nvPr>
            <p:ph type="sldNum" sz="quarter" idx="12"/>
          </p:nvPr>
        </p:nvSpPr>
        <p:spPr/>
        <p:txBody>
          <a:bodyPr/>
          <a:lstStyle/>
          <a:p>
            <a:fld id="{22C61D60-CB38-453B-8B35-9117B005A751}" type="slidenum">
              <a:rPr lang="en-US" smtClean="0"/>
              <a:t>‹#›</a:t>
            </a:fld>
            <a:endParaRPr lang="en-US"/>
          </a:p>
        </p:txBody>
      </p:sp>
    </p:spTree>
    <p:extLst>
      <p:ext uri="{BB962C8B-B14F-4D97-AF65-F5344CB8AC3E}">
        <p14:creationId xmlns:p14="http://schemas.microsoft.com/office/powerpoint/2010/main" val="2003672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6CC29C4-391B-3096-9235-4D1E2CF5F9DA}"/>
              </a:ext>
            </a:extLst>
          </p:cNvPr>
          <p:cNvSpPr>
            <a:spLocks noGrp="1"/>
          </p:cNvSpPr>
          <p:nvPr>
            <p:ph type="dt" sz="half" idx="10"/>
          </p:nvPr>
        </p:nvSpPr>
        <p:spPr/>
        <p:txBody>
          <a:bodyPr/>
          <a:lstStyle/>
          <a:p>
            <a:fld id="{A4212C23-B128-4C48-A750-3878AFC972A3}" type="datetimeFigureOut">
              <a:rPr lang="en-US" smtClean="0"/>
              <a:t>11/7/2023</a:t>
            </a:fld>
            <a:endParaRPr lang="en-US"/>
          </a:p>
        </p:txBody>
      </p:sp>
      <p:sp>
        <p:nvSpPr>
          <p:cNvPr id="3" name="Footer Placeholder 2">
            <a:extLst>
              <a:ext uri="{FF2B5EF4-FFF2-40B4-BE49-F238E27FC236}">
                <a16:creationId xmlns:a16="http://schemas.microsoft.com/office/drawing/2014/main" id="{038D79CD-5598-6848-2207-864805BA517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D458F9-83E3-C2B5-85EB-55B9960D01DD}"/>
              </a:ext>
            </a:extLst>
          </p:cNvPr>
          <p:cNvSpPr>
            <a:spLocks noGrp="1"/>
          </p:cNvSpPr>
          <p:nvPr>
            <p:ph type="sldNum" sz="quarter" idx="12"/>
          </p:nvPr>
        </p:nvSpPr>
        <p:spPr/>
        <p:txBody>
          <a:bodyPr/>
          <a:lstStyle/>
          <a:p>
            <a:fld id="{22C61D60-CB38-453B-8B35-9117B005A751}" type="slidenum">
              <a:rPr lang="en-US" smtClean="0"/>
              <a:t>‹#›</a:t>
            </a:fld>
            <a:endParaRPr lang="en-US"/>
          </a:p>
        </p:txBody>
      </p:sp>
    </p:spTree>
    <p:extLst>
      <p:ext uri="{BB962C8B-B14F-4D97-AF65-F5344CB8AC3E}">
        <p14:creationId xmlns:p14="http://schemas.microsoft.com/office/powerpoint/2010/main" val="521973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06BB4-115F-43EF-E385-08166F6FFD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FBBB3B7-C331-0624-BA9C-559F090DD4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570339-19F3-A1E1-94C7-27E3CA1033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3B321B-0297-56EA-D793-43D1BC1FEA20}"/>
              </a:ext>
            </a:extLst>
          </p:cNvPr>
          <p:cNvSpPr>
            <a:spLocks noGrp="1"/>
          </p:cNvSpPr>
          <p:nvPr>
            <p:ph type="dt" sz="half" idx="10"/>
          </p:nvPr>
        </p:nvSpPr>
        <p:spPr/>
        <p:txBody>
          <a:bodyPr/>
          <a:lstStyle/>
          <a:p>
            <a:fld id="{A4212C23-B128-4C48-A750-3878AFC972A3}" type="datetimeFigureOut">
              <a:rPr lang="en-US" smtClean="0"/>
              <a:t>11/7/2023</a:t>
            </a:fld>
            <a:endParaRPr lang="en-US"/>
          </a:p>
        </p:txBody>
      </p:sp>
      <p:sp>
        <p:nvSpPr>
          <p:cNvPr id="6" name="Footer Placeholder 5">
            <a:extLst>
              <a:ext uri="{FF2B5EF4-FFF2-40B4-BE49-F238E27FC236}">
                <a16:creationId xmlns:a16="http://schemas.microsoft.com/office/drawing/2014/main" id="{353AC691-11A9-937D-AEE0-04D758527D6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49A89A-672A-278A-D71F-525B51D4E0D2}"/>
              </a:ext>
            </a:extLst>
          </p:cNvPr>
          <p:cNvSpPr>
            <a:spLocks noGrp="1"/>
          </p:cNvSpPr>
          <p:nvPr>
            <p:ph type="sldNum" sz="quarter" idx="12"/>
          </p:nvPr>
        </p:nvSpPr>
        <p:spPr/>
        <p:txBody>
          <a:bodyPr/>
          <a:lstStyle/>
          <a:p>
            <a:fld id="{22C61D60-CB38-453B-8B35-9117B005A751}" type="slidenum">
              <a:rPr lang="en-US" smtClean="0"/>
              <a:t>‹#›</a:t>
            </a:fld>
            <a:endParaRPr lang="en-US"/>
          </a:p>
        </p:txBody>
      </p:sp>
    </p:spTree>
    <p:extLst>
      <p:ext uri="{BB962C8B-B14F-4D97-AF65-F5344CB8AC3E}">
        <p14:creationId xmlns:p14="http://schemas.microsoft.com/office/powerpoint/2010/main" val="3544733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E12D9-1A26-D85C-1926-BF3EF115BE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ED7336F-4BE3-F59C-3716-A274A2C5D9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B7124DD-11D3-4670-5F11-5E85688D58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0C032C-14F8-D35C-AC99-120ADB014C19}"/>
              </a:ext>
            </a:extLst>
          </p:cNvPr>
          <p:cNvSpPr>
            <a:spLocks noGrp="1"/>
          </p:cNvSpPr>
          <p:nvPr>
            <p:ph type="dt" sz="half" idx="10"/>
          </p:nvPr>
        </p:nvSpPr>
        <p:spPr/>
        <p:txBody>
          <a:bodyPr/>
          <a:lstStyle/>
          <a:p>
            <a:fld id="{A4212C23-B128-4C48-A750-3878AFC972A3}" type="datetimeFigureOut">
              <a:rPr lang="en-US" smtClean="0"/>
              <a:t>11/7/2023</a:t>
            </a:fld>
            <a:endParaRPr lang="en-US"/>
          </a:p>
        </p:txBody>
      </p:sp>
      <p:sp>
        <p:nvSpPr>
          <p:cNvPr id="6" name="Footer Placeholder 5">
            <a:extLst>
              <a:ext uri="{FF2B5EF4-FFF2-40B4-BE49-F238E27FC236}">
                <a16:creationId xmlns:a16="http://schemas.microsoft.com/office/drawing/2014/main" id="{2CD7D297-8749-5E3E-84E5-730A9FDD4A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494CE1-0B79-0599-CA17-F7608E3BCE99}"/>
              </a:ext>
            </a:extLst>
          </p:cNvPr>
          <p:cNvSpPr>
            <a:spLocks noGrp="1"/>
          </p:cNvSpPr>
          <p:nvPr>
            <p:ph type="sldNum" sz="quarter" idx="12"/>
          </p:nvPr>
        </p:nvSpPr>
        <p:spPr/>
        <p:txBody>
          <a:bodyPr/>
          <a:lstStyle/>
          <a:p>
            <a:fld id="{22C61D60-CB38-453B-8B35-9117B005A751}" type="slidenum">
              <a:rPr lang="en-US" smtClean="0"/>
              <a:t>‹#›</a:t>
            </a:fld>
            <a:endParaRPr lang="en-US"/>
          </a:p>
        </p:txBody>
      </p:sp>
    </p:spTree>
    <p:extLst>
      <p:ext uri="{BB962C8B-B14F-4D97-AF65-F5344CB8AC3E}">
        <p14:creationId xmlns:p14="http://schemas.microsoft.com/office/powerpoint/2010/main" val="1997050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F85BF95-2456-6893-BB2C-95DDEFD0C3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4F7A05E-8EBF-6A16-AFC7-231477176E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5EDAFE-D7CE-15B7-68F8-D37003E00F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212C23-B128-4C48-A750-3878AFC972A3}" type="datetimeFigureOut">
              <a:rPr lang="en-US" smtClean="0"/>
              <a:t>11/7/2023</a:t>
            </a:fld>
            <a:endParaRPr lang="en-US"/>
          </a:p>
        </p:txBody>
      </p:sp>
      <p:sp>
        <p:nvSpPr>
          <p:cNvPr id="5" name="Footer Placeholder 4">
            <a:extLst>
              <a:ext uri="{FF2B5EF4-FFF2-40B4-BE49-F238E27FC236}">
                <a16:creationId xmlns:a16="http://schemas.microsoft.com/office/drawing/2014/main" id="{20EF3912-E54A-A493-AE58-554C15E124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70B4756-A183-7178-839C-1BB8ED26BE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C61D60-CB38-453B-8B35-9117B005A751}" type="slidenum">
              <a:rPr lang="en-US" smtClean="0"/>
              <a:t>‹#›</a:t>
            </a:fld>
            <a:endParaRPr lang="en-US"/>
          </a:p>
        </p:txBody>
      </p:sp>
    </p:spTree>
    <p:extLst>
      <p:ext uri="{BB962C8B-B14F-4D97-AF65-F5344CB8AC3E}">
        <p14:creationId xmlns:p14="http://schemas.microsoft.com/office/powerpoint/2010/main" val="3479917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87401" y="6373813"/>
            <a:ext cx="8225367" cy="323850"/>
          </a:xfrm>
          <a:prstGeom prst="homePlate">
            <a:avLst>
              <a:gd name="adj" fmla="val 91541"/>
            </a:avLst>
          </a:prstGeom>
          <a:solidFill>
            <a:srgbClr val="72AF2F">
              <a:alpha val="94901"/>
            </a:srgbClr>
          </a:solidFill>
          <a:ln>
            <a:noFill/>
          </a:ln>
        </p:spPr>
        <p:txBody>
          <a:bodyPr wrap="none" anchor="ctr"/>
          <a:lstStyle/>
          <a:p>
            <a:pPr lvl="0">
              <a:buNone/>
            </a:pPr>
            <a:endParaRPr lang="en-US" altLang="en-US" sz="1800" dirty="0">
              <a:latin typeface="Arial" panose="020B0604020202020204" pitchFamily="34" charset="0"/>
            </a:endParaRPr>
          </a:p>
        </p:txBody>
      </p:sp>
      <p:sp>
        <p:nvSpPr>
          <p:cNvPr id="1027" name="Title Placeholder 1"/>
          <p:cNvSpPr>
            <a:spLocks noGrp="1"/>
          </p:cNvSpPr>
          <p:nvPr>
            <p:ph type="title"/>
          </p:nvPr>
        </p:nvSpPr>
        <p:spPr>
          <a:xfrm>
            <a:off x="651933" y="228600"/>
            <a:ext cx="9103784"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a:xfrm>
            <a:off x="647700" y="1454151"/>
            <a:ext cx="11184467" cy="4830763"/>
          </a:xfrm>
          <a:prstGeom prst="rect">
            <a:avLst/>
          </a:prstGeom>
          <a:noFill/>
          <a:ln w="9525">
            <a:noFill/>
          </a:ln>
        </p:spPr>
        <p:txBody>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p:nvSpPr>
        <p:spPr bwMode="auto">
          <a:xfrm>
            <a:off x="11091334"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lvl="0" algn="ctr"/>
            <a:fld id="{9A0DB2DC-4C9A-4742-B13C-FB6460FD3503}" type="slidenum">
              <a:rPr lang="en-GB" altLang="en-US" sz="1800" b="1" dirty="0">
                <a:latin typeface="Arial" panose="020B0604020202020204" pitchFamily="34" charset="0"/>
              </a:rPr>
              <a:t>‹#›</a:t>
            </a:fld>
            <a:endParaRPr lang="en-GB" altLang="en-US" sz="1800" b="1" dirty="0">
              <a:latin typeface="Arial" panose="020B0604020202020204" pitchFamily="34" charset="0"/>
            </a:endParaRPr>
          </a:p>
          <a:p>
            <a:pPr lvl="0"/>
            <a:endParaRPr lang="en-GB" altLang="en-US" sz="1800" dirty="0">
              <a:latin typeface="Arial" panose="020B0604020202020204" pitchFamily="34" charset="0"/>
            </a:endParaRPr>
          </a:p>
        </p:txBody>
      </p:sp>
      <p:sp>
        <p:nvSpPr>
          <p:cNvPr id="1030" name="Rectangle 15"/>
          <p:cNvSpPr>
            <a:spLocks noChangeArrowheads="1"/>
          </p:cNvSpPr>
          <p:nvPr/>
        </p:nvSpPr>
        <p:spPr bwMode="auto">
          <a:xfrm>
            <a:off x="5448301" y="3303588"/>
            <a:ext cx="1607171" cy="369332"/>
          </a:xfrm>
          <a:prstGeom prst="rect">
            <a:avLst/>
          </a:prstGeom>
          <a:noFill/>
          <a:ln>
            <a:noFill/>
          </a:ln>
        </p:spPr>
        <p:txBody>
          <a:bodyPr wrap="none">
            <a:spAutoFit/>
          </a:bodyPr>
          <a:lstStyle/>
          <a:p>
            <a:pPr lvl="0" eaLnBrk="1" hangingPunct="1">
              <a:buNone/>
            </a:pPr>
            <a:r>
              <a:rPr lang="en-GB" altLang="en-US" sz="1800" dirty="0">
                <a:solidFill>
                  <a:schemeClr val="bg1"/>
                </a:solidFill>
                <a:latin typeface="Arial" panose="020B0604020202020204" pitchFamily="34" charset="0"/>
              </a:rPr>
              <a:t>© 3GPP 2012</a:t>
            </a:r>
            <a:endParaRPr lang="en-GB" altLang="en-US" sz="1800" dirty="0">
              <a:latin typeface="Arial" panose="020B0604020202020204" pitchFamily="34" charset="0"/>
            </a:endParaRPr>
          </a:p>
        </p:txBody>
      </p:sp>
      <p:sp>
        <p:nvSpPr>
          <p:cNvPr id="1031" name="Rectangle 16"/>
          <p:cNvSpPr>
            <a:spLocks noChangeArrowheads="1"/>
          </p:cNvSpPr>
          <p:nvPr/>
        </p:nvSpPr>
        <p:spPr bwMode="auto">
          <a:xfrm>
            <a:off x="9918701" y="6462713"/>
            <a:ext cx="824265" cy="215444"/>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2023</a:t>
            </a:r>
          </a:p>
        </p:txBody>
      </p:sp>
      <p:pic>
        <p:nvPicPr>
          <p:cNvPr id="1032" name="Picture 10"/>
          <p:cNvPicPr>
            <a:picLocks noChangeAspect="1"/>
          </p:cNvPicPr>
          <p:nvPr userDrawn="1"/>
        </p:nvPicPr>
        <p:blipFill>
          <a:blip r:embed="rId5"/>
          <a:stretch>
            <a:fillRect/>
          </a:stretch>
        </p:blipFill>
        <p:spPr>
          <a:xfrm>
            <a:off x="10035118" y="415925"/>
            <a:ext cx="1744133" cy="762000"/>
          </a:xfrm>
          <a:prstGeom prst="rect">
            <a:avLst/>
          </a:prstGeom>
          <a:noFill/>
          <a:ln w="9525">
            <a:noFill/>
          </a:ln>
        </p:spPr>
      </p:pic>
    </p:spTree>
    <p:extLst>
      <p:ext uri="{BB962C8B-B14F-4D97-AF65-F5344CB8AC3E}">
        <p14:creationId xmlns:p14="http://schemas.microsoft.com/office/powerpoint/2010/main" val="24427875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182813" y="1614489"/>
            <a:ext cx="7772400" cy="2466975"/>
          </a:xfrm>
        </p:spPr>
        <p:txBody>
          <a:bodyPr vert="horz" wrap="square" lIns="91440" tIns="45720" rIns="91440" bIns="45720" numCol="1" anchor="ctr" anchorCtr="0" compatLnSpc="1">
            <a:noAutofit/>
          </a:bodyPr>
          <a:lstStyle/>
          <a:p>
            <a:pPr>
              <a:defRPr/>
            </a:pPr>
            <a:r>
              <a:rPr lang="en-GB" altLang="zh-CN" sz="2400" b="1" i="1" dirty="0">
                <a:effectLst>
                  <a:outerShdw blurRad="38100" dist="38100" dir="2700000" algn="tl">
                    <a:srgbClr val="C0C0C0"/>
                  </a:outerShdw>
                </a:effectLst>
              </a:rPr>
              <a:t>  </a:t>
            </a:r>
            <a:br>
              <a:rPr lang="en-GB" altLang="zh-CN" sz="2400" dirty="0"/>
            </a:br>
            <a:r>
              <a:rPr lang="en-US" altLang="zh-CN" sz="4400" b="1" dirty="0"/>
              <a:t>AIMLAPP - DP on status </a:t>
            </a:r>
            <a:r>
              <a:rPr lang="en-US" altLang="zh-CN" sz="4400" b="1"/>
              <a:t>and proposed work </a:t>
            </a:r>
            <a:r>
              <a:rPr lang="en-US" altLang="zh-CN" sz="4400" b="1" dirty="0"/>
              <a:t>plan</a:t>
            </a:r>
            <a:br>
              <a:rPr lang="en-US" altLang="zh-CN" sz="2400" dirty="0">
                <a:effectLst>
                  <a:outerShdw blurRad="38100" dist="38100" dir="2700000" algn="tl">
                    <a:srgbClr val="C0C0C0"/>
                  </a:outerShdw>
                </a:effectLst>
                <a:latin typeface="Arial" panose="020B0604020202020204" pitchFamily="34" charset="0"/>
              </a:rPr>
            </a:br>
            <a:br>
              <a:rPr lang="en-US" altLang="zh-CN" sz="2000" dirty="0">
                <a:effectLst>
                  <a:outerShdw blurRad="38100" dist="38100" dir="2700000" algn="tl">
                    <a:srgbClr val="C0C0C0"/>
                  </a:outerShdw>
                </a:effectLst>
              </a:rPr>
            </a:br>
            <a:endParaRPr lang="en-GB" altLang="zh-CN" sz="2000" dirty="0">
              <a:effectLst>
                <a:outerShdw blurRad="38100" dist="38100" dir="2700000" algn="tl">
                  <a:srgbClr val="C0C0C0"/>
                </a:outerShdw>
              </a:effectLst>
            </a:endParaRPr>
          </a:p>
        </p:txBody>
      </p:sp>
      <p:sp>
        <p:nvSpPr>
          <p:cNvPr id="5123" name="Subtitle 6"/>
          <p:cNvSpPr>
            <a:spLocks noGrp="1"/>
          </p:cNvSpPr>
          <p:nvPr>
            <p:ph type="subTitle" idx="1"/>
          </p:nvPr>
        </p:nvSpPr>
        <p:spPr/>
        <p:txBody>
          <a:bodyPr vert="horz" wrap="square" lIns="91440" tIns="45720" rIns="91440" bIns="45720" anchor="t" anchorCtr="0"/>
          <a:lstStyle/>
          <a:p>
            <a:pPr>
              <a:lnSpc>
                <a:spcPct val="80000"/>
              </a:lnSpc>
              <a:buClrTx/>
              <a:buSzTx/>
              <a:buFontTx/>
              <a:buNone/>
            </a:pPr>
            <a:endParaRPr lang="en-US" altLang="en-US" sz="2000" dirty="0">
              <a:latin typeface="Arial" panose="020B0604020202020204" pitchFamily="34" charset="0"/>
            </a:endParaRPr>
          </a:p>
          <a:p>
            <a:pPr>
              <a:lnSpc>
                <a:spcPct val="80000"/>
              </a:lnSpc>
              <a:buClrTx/>
              <a:buSzTx/>
              <a:buFontTx/>
              <a:buNone/>
            </a:pPr>
            <a:r>
              <a:rPr lang="en-US" altLang="en-US" sz="2000" dirty="0">
                <a:latin typeface="Arial" panose="020B0604020202020204" pitchFamily="34" charset="0"/>
              </a:rPr>
              <a:t>Manos Pateromichelakis</a:t>
            </a:r>
          </a:p>
          <a:p>
            <a:pPr>
              <a:lnSpc>
                <a:spcPct val="80000"/>
              </a:lnSpc>
              <a:buClrTx/>
              <a:buSzTx/>
              <a:buFontTx/>
              <a:buNone/>
            </a:pPr>
            <a:r>
              <a:rPr lang="en-US" altLang="en-US" sz="2000" dirty="0">
                <a:latin typeface="Arial" panose="020B0604020202020204" pitchFamily="34" charset="0"/>
              </a:rPr>
              <a:t>Lenovo</a:t>
            </a:r>
            <a:endParaRPr lang="en-GB" altLang="en-US" sz="2000" dirty="0">
              <a:latin typeface="Arial" panose="020B0604020202020204" pitchFamily="34" charset="0"/>
            </a:endParaRPr>
          </a:p>
        </p:txBody>
      </p:sp>
      <p:sp>
        <p:nvSpPr>
          <p:cNvPr id="7" name="TextBox 6">
            <a:extLst>
              <a:ext uri="{FF2B5EF4-FFF2-40B4-BE49-F238E27FC236}">
                <a16:creationId xmlns:a16="http://schemas.microsoft.com/office/drawing/2014/main" id="{3482F4D6-B952-2782-B053-E0F432304E6C}"/>
              </a:ext>
            </a:extLst>
          </p:cNvPr>
          <p:cNvSpPr txBox="1"/>
          <p:nvPr/>
        </p:nvSpPr>
        <p:spPr>
          <a:xfrm>
            <a:off x="444617" y="218114"/>
            <a:ext cx="3884102" cy="369332"/>
          </a:xfrm>
          <a:prstGeom prst="rect">
            <a:avLst/>
          </a:prstGeom>
          <a:noFill/>
        </p:spPr>
        <p:txBody>
          <a:bodyPr wrap="square" rtlCol="0">
            <a:spAutoFit/>
          </a:bodyPr>
          <a:lstStyle/>
          <a:p>
            <a:r>
              <a:rPr lang="en-US" dirty="0"/>
              <a:t>S6-233561</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76CB1-0B75-4D09-B657-713240873765}"/>
              </a:ext>
            </a:extLst>
          </p:cNvPr>
          <p:cNvSpPr>
            <a:spLocks noGrp="1"/>
          </p:cNvSpPr>
          <p:nvPr>
            <p:ph type="title"/>
          </p:nvPr>
        </p:nvSpPr>
        <p:spPr/>
        <p:txBody>
          <a:bodyPr/>
          <a:lstStyle/>
          <a:p>
            <a:r>
              <a:rPr lang="en-US" dirty="0"/>
              <a:t>Contents </a:t>
            </a:r>
            <a:endParaRPr lang="de-DE" dirty="0"/>
          </a:p>
        </p:txBody>
      </p:sp>
      <p:sp>
        <p:nvSpPr>
          <p:cNvPr id="3" name="Content Placeholder 2">
            <a:extLst>
              <a:ext uri="{FF2B5EF4-FFF2-40B4-BE49-F238E27FC236}">
                <a16:creationId xmlns:a16="http://schemas.microsoft.com/office/drawing/2014/main" id="{548F950B-3858-4C81-89D2-0381F585ECC5}"/>
              </a:ext>
            </a:extLst>
          </p:cNvPr>
          <p:cNvSpPr>
            <a:spLocks noGrp="1"/>
          </p:cNvSpPr>
          <p:nvPr>
            <p:ph idx="1"/>
          </p:nvPr>
        </p:nvSpPr>
        <p:spPr>
          <a:xfrm>
            <a:off x="2009774" y="1454151"/>
            <a:ext cx="7645953" cy="4830763"/>
          </a:xfrm>
        </p:spPr>
        <p:txBody>
          <a:bodyPr/>
          <a:lstStyle/>
          <a:p>
            <a:r>
              <a:rPr lang="en-US" dirty="0"/>
              <a:t> AIMLAPP Status</a:t>
            </a:r>
          </a:p>
          <a:p>
            <a:endParaRPr lang="en-US" dirty="0"/>
          </a:p>
          <a:p>
            <a:r>
              <a:rPr lang="en-US" dirty="0"/>
              <a:t> Discussion on architecture considerations</a:t>
            </a:r>
          </a:p>
          <a:p>
            <a:endParaRPr lang="en-US" dirty="0"/>
          </a:p>
          <a:p>
            <a:r>
              <a:rPr lang="en-US" dirty="0"/>
              <a:t> Guidelines for next contributions </a:t>
            </a:r>
          </a:p>
          <a:p>
            <a:endParaRPr lang="en-US" dirty="0">
              <a:latin typeface="Calibri" panose="020F0502020204030204" pitchFamily="34" charset="0"/>
            </a:endParaRPr>
          </a:p>
          <a:p>
            <a:r>
              <a:rPr lang="en-US" dirty="0">
                <a:latin typeface="Calibri" panose="020F0502020204030204" pitchFamily="34" charset="0"/>
              </a:rPr>
              <a:t> Work Plan for endorsement</a:t>
            </a:r>
            <a:endParaRPr lang="en-US" dirty="0"/>
          </a:p>
          <a:p>
            <a:pPr lvl="1"/>
            <a:endParaRPr lang="en-US" dirty="0"/>
          </a:p>
        </p:txBody>
      </p:sp>
    </p:spTree>
    <p:extLst>
      <p:ext uri="{BB962C8B-B14F-4D97-AF65-F5344CB8AC3E}">
        <p14:creationId xmlns:p14="http://schemas.microsoft.com/office/powerpoint/2010/main" val="372019487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itle 1"/>
          <p:cNvSpPr>
            <a:spLocks noGrp="1"/>
          </p:cNvSpPr>
          <p:nvPr>
            <p:ph type="title"/>
          </p:nvPr>
        </p:nvSpPr>
        <p:spPr>
          <a:xfrm>
            <a:off x="2062162" y="226887"/>
            <a:ext cx="6827838" cy="529018"/>
          </a:xfrm>
        </p:spPr>
        <p:txBody>
          <a:bodyPr vert="horz" wrap="square" lIns="91440" tIns="45720" rIns="91440" bIns="45720" anchor="ctr" anchorCtr="0"/>
          <a:lstStyle/>
          <a:p>
            <a:r>
              <a:rPr lang="en-US" altLang="en-US" dirty="0"/>
              <a:t>AIML SID status</a:t>
            </a:r>
          </a:p>
        </p:txBody>
      </p:sp>
      <p:sp>
        <p:nvSpPr>
          <p:cNvPr id="8203" name="TextBox 16"/>
          <p:cNvSpPr txBox="1"/>
          <p:nvPr/>
        </p:nvSpPr>
        <p:spPr>
          <a:xfrm>
            <a:off x="1773598" y="1005162"/>
            <a:ext cx="8217069" cy="521553"/>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indent="0" defTabSz="913130">
              <a:spcBef>
                <a:spcPct val="0"/>
              </a:spcBef>
              <a:buNone/>
            </a:pPr>
            <a:endParaRPr lang="en-US" altLang="zh-CN" sz="1400" dirty="0">
              <a:solidFill>
                <a:prstClr val="black"/>
              </a:solidFill>
              <a:latin typeface="Calibri"/>
              <a:ea typeface="微软雅黑" panose="020B0503020204020204" pitchFamily="34" charset="-122"/>
            </a:endParaRPr>
          </a:p>
          <a:p>
            <a:pPr marL="171450" indent="-171450" defTabSz="913130">
              <a:lnSpc>
                <a:spcPct val="125000"/>
              </a:lnSpc>
              <a:spcBef>
                <a:spcPct val="0"/>
              </a:spcBef>
              <a:buFont typeface="Wingdings" panose="05000000000000000000" pitchFamily="2" charset="2"/>
              <a:buChar char="§"/>
            </a:pPr>
            <a:endParaRPr lang="en-US" altLang="zh-CN" sz="1200" dirty="0">
              <a:solidFill>
                <a:prstClr val="black"/>
              </a:solidFill>
              <a:latin typeface="Calibri"/>
              <a:ea typeface="微软雅黑" panose="020B0503020204020204" pitchFamily="34" charset="-122"/>
            </a:endParaRPr>
          </a:p>
        </p:txBody>
      </p:sp>
      <p:graphicFrame>
        <p:nvGraphicFramePr>
          <p:cNvPr id="2" name="Table 1">
            <a:extLst>
              <a:ext uri="{FF2B5EF4-FFF2-40B4-BE49-F238E27FC236}">
                <a16:creationId xmlns:a16="http://schemas.microsoft.com/office/drawing/2014/main" id="{D81CB3C9-AC65-490A-986B-8597F7A306FC}"/>
              </a:ext>
            </a:extLst>
          </p:cNvPr>
          <p:cNvGraphicFramePr>
            <a:graphicFrameLocks noGrp="1"/>
          </p:cNvGraphicFramePr>
          <p:nvPr>
            <p:extLst>
              <p:ext uri="{D42A27DB-BD31-4B8C-83A1-F6EECF244321}">
                <p14:modId xmlns:p14="http://schemas.microsoft.com/office/powerpoint/2010/main" val="848918538"/>
              </p:ext>
            </p:extLst>
          </p:nvPr>
        </p:nvGraphicFramePr>
        <p:xfrm>
          <a:off x="1521784" y="1105030"/>
          <a:ext cx="8184278" cy="5125665"/>
        </p:xfrm>
        <a:graphic>
          <a:graphicData uri="http://schemas.openxmlformats.org/drawingml/2006/table">
            <a:tbl>
              <a:tblPr firstRow="1" firstCol="1" bandRow="1"/>
              <a:tblGrid>
                <a:gridCol w="1749922">
                  <a:extLst>
                    <a:ext uri="{9D8B030D-6E8A-4147-A177-3AD203B41FA5}">
                      <a16:colId xmlns:a16="http://schemas.microsoft.com/office/drawing/2014/main" val="4037033648"/>
                    </a:ext>
                  </a:extLst>
                </a:gridCol>
                <a:gridCol w="3858936">
                  <a:extLst>
                    <a:ext uri="{9D8B030D-6E8A-4147-A177-3AD203B41FA5}">
                      <a16:colId xmlns:a16="http://schemas.microsoft.com/office/drawing/2014/main" val="3331040916"/>
                    </a:ext>
                  </a:extLst>
                </a:gridCol>
                <a:gridCol w="2575420">
                  <a:extLst>
                    <a:ext uri="{9D8B030D-6E8A-4147-A177-3AD203B41FA5}">
                      <a16:colId xmlns:a16="http://schemas.microsoft.com/office/drawing/2014/main" val="872545421"/>
                    </a:ext>
                  </a:extLst>
                </a:gridCol>
              </a:tblGrid>
              <a:tr h="337324">
                <a:tc>
                  <a:txBody>
                    <a:bodyPr/>
                    <a:lstStyle/>
                    <a:p>
                      <a:pPr algn="ctr"/>
                      <a:r>
                        <a:rPr lang="en-US" sz="1050" b="1" dirty="0">
                          <a:effectLst/>
                          <a:latin typeface="Calibri" panose="020F0502020204030204" pitchFamily="34" charset="0"/>
                          <a:ea typeface="Calibri" panose="020F0502020204030204" pitchFamily="34" charset="0"/>
                        </a:rPr>
                        <a:t>TR 23.700-82 structure</a:t>
                      </a:r>
                      <a:endParaRPr lang="en-US" sz="105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050" dirty="0">
                          <a:effectLst/>
                          <a:latin typeface="Calibri" panose="020F0502020204030204" pitchFamily="34" charset="0"/>
                          <a:ea typeface="Calibri" panose="020F0502020204030204" pitchFamily="34" charset="0"/>
                        </a:rPr>
                        <a:t>SID Objectives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050" b="1" dirty="0">
                          <a:effectLst/>
                          <a:latin typeface="Calibri" panose="020F0502020204030204" pitchFamily="34" charset="0"/>
                          <a:ea typeface="Calibri" panose="020F0502020204030204" pitchFamily="34" charset="0"/>
                        </a:rPr>
                        <a:t>SA6 #57</a:t>
                      </a:r>
                    </a:p>
                    <a:p>
                      <a:pPr marL="0" marR="0" lvl="0" indent="0" algn="ctr" defTabSz="1218987" rtl="0" eaLnBrk="1" fontAlgn="auto" latinLnBrk="0" hangingPunct="1">
                        <a:lnSpc>
                          <a:spcPct val="100000"/>
                        </a:lnSpc>
                        <a:spcBef>
                          <a:spcPts val="0"/>
                        </a:spcBef>
                        <a:spcAft>
                          <a:spcPts val="0"/>
                        </a:spcAft>
                        <a:buClrTx/>
                        <a:buSzTx/>
                        <a:buFontTx/>
                        <a:buNone/>
                        <a:tabLst/>
                        <a:defRPr/>
                      </a:pPr>
                      <a:r>
                        <a:rPr lang="en-US" sz="1050" b="1" dirty="0">
                          <a:effectLst/>
                          <a:latin typeface="Calibri" panose="020F0502020204030204" pitchFamily="34" charset="0"/>
                          <a:ea typeface="Calibri" panose="020F0502020204030204" pitchFamily="34" charset="0"/>
                        </a:rPr>
                        <a:t>(20%)</a:t>
                      </a:r>
                      <a:endParaRPr lang="en-US" sz="105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09060"/>
                  </a:ext>
                </a:extLst>
              </a:tr>
              <a:tr h="190725">
                <a:tc>
                  <a:txBody>
                    <a:bodyPr/>
                    <a:lstStyle/>
                    <a:p>
                      <a:r>
                        <a:rPr lang="en-US" sz="1050" dirty="0">
                          <a:effectLst/>
                          <a:latin typeface="Calibri" panose="020F0502020204030204" pitchFamily="34" charset="0"/>
                          <a:ea typeface="Calibri" panose="020F0502020204030204" pitchFamily="34" charset="0"/>
                        </a:rPr>
                        <a:t>Scope / Intro / Definitions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50" dirty="0">
                          <a:effectLst/>
                          <a:latin typeface="Calibri" panose="020F0502020204030204" pitchFamily="34" charset="0"/>
                          <a:ea typeface="Calibri" panose="020F0502020204030204" pitchFamily="34" charset="0"/>
                        </a:rPr>
                        <a:t>Added scope and intro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4054042"/>
                  </a:ext>
                </a:extLst>
              </a:tr>
              <a:tr h="371890">
                <a:tc rowSpan="2">
                  <a:txBody>
                    <a:bodyPr/>
                    <a:lstStyle/>
                    <a:p>
                      <a:r>
                        <a:rPr lang="en-US" sz="1050" dirty="0">
                          <a:effectLst/>
                          <a:latin typeface="Calibri" panose="020F0502020204030204" pitchFamily="34" charset="0"/>
                          <a:ea typeface="Calibri" panose="020F0502020204030204" pitchFamily="34" charset="0"/>
                        </a:rPr>
                        <a:t>Analysis of AI/ML Support in 3GPP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9">
                  <a:txBody>
                    <a:bodyPr/>
                    <a:lstStyle/>
                    <a:p>
                      <a:pPr marL="228600" indent="-228600">
                        <a:buAutoNum type="arabicParenR"/>
                      </a:pPr>
                      <a:endParaRPr lang="en-US" sz="1050" dirty="0">
                        <a:effectLst/>
                        <a:latin typeface="Calibri" panose="020F0502020204030204" pitchFamily="34" charset="0"/>
                        <a:ea typeface="Calibri" panose="020F0502020204030204" pitchFamily="34" charset="0"/>
                      </a:endParaRPr>
                    </a:p>
                    <a:p>
                      <a:pPr marL="228600" indent="-228600">
                        <a:buAutoNum type="arabicParenR"/>
                      </a:pPr>
                      <a:r>
                        <a:rPr lang="en-US" sz="1050" dirty="0">
                          <a:effectLst/>
                          <a:latin typeface="Calibri" panose="020F0502020204030204" pitchFamily="34" charset="0"/>
                          <a:ea typeface="Calibri" panose="020F0502020204030204" pitchFamily="34" charset="0"/>
                        </a:rPr>
                        <a:t>Analyze Rel-18 and Rel-19 requirements in 3GPP TS 22.261 related to AI/ML model distribution, transfer, training and further identify key issues, develop corresponding architectural requirements and potential enhancements to the application layer architecture, taking into consideration existing 5GC capabilities to assist with application AI/ML operations described in Re1-18 </a:t>
                      </a:r>
                      <a:r>
                        <a:rPr lang="en-US" sz="1050" dirty="0" err="1">
                          <a:effectLst/>
                          <a:latin typeface="Calibri" panose="020F0502020204030204" pitchFamily="34" charset="0"/>
                          <a:ea typeface="Calibri" panose="020F0502020204030204" pitchFamily="34" charset="0"/>
                        </a:rPr>
                        <a:t>AIMLsys</a:t>
                      </a:r>
                      <a:r>
                        <a:rPr lang="en-US" sz="1050" dirty="0">
                          <a:effectLst/>
                          <a:latin typeface="Calibri" panose="020F0502020204030204" pitchFamily="34" charset="0"/>
                          <a:ea typeface="Calibri" panose="020F0502020204030204" pitchFamily="34" charset="0"/>
                        </a:rPr>
                        <a:t> (TS 23.501 and TS 23.502). </a:t>
                      </a:r>
                    </a:p>
                    <a:p>
                      <a:pPr marL="228600" indent="-228600">
                        <a:buAutoNum type="arabicParenR"/>
                      </a:pPr>
                      <a:endParaRPr lang="en-US" sz="1050" dirty="0">
                        <a:effectLst/>
                        <a:latin typeface="Calibri" panose="020F0502020204030204" pitchFamily="34" charset="0"/>
                        <a:ea typeface="Calibri" panose="020F0502020204030204" pitchFamily="34" charset="0"/>
                      </a:endParaRPr>
                    </a:p>
                    <a:p>
                      <a:pPr marL="228600" indent="-228600">
                        <a:buAutoNum type="arabicParenR"/>
                      </a:pPr>
                      <a:r>
                        <a:rPr lang="en-US" sz="1050" dirty="0">
                          <a:solidFill>
                            <a:schemeClr val="tx1"/>
                          </a:solidFill>
                          <a:effectLst/>
                          <a:latin typeface="Calibri" panose="020F0502020204030204" pitchFamily="34" charset="0"/>
                        </a:rPr>
                        <a:t>Study architectural and functional implications on existing SA6 application enablers (e.g.  ADAES and other SEAL services, EDGEAPP) for supporting AI/ML lifecycle operations (e.g., operations including the data collection, data preparation, training/inference/federated learning for the ML models to be used for ADAE layer analytics).</a:t>
                      </a:r>
                    </a:p>
                    <a:p>
                      <a:pPr marL="228600" indent="-228600">
                        <a:buAutoNum type="arabicParenR"/>
                      </a:pPr>
                      <a:endParaRPr lang="en-US" sz="1050" dirty="0">
                        <a:solidFill>
                          <a:schemeClr val="tx1"/>
                        </a:solidFill>
                        <a:effectLst/>
                        <a:latin typeface="Calibri" panose="020F0502020204030204" pitchFamily="34" charset="0"/>
                      </a:endParaRPr>
                    </a:p>
                    <a:p>
                      <a:pPr marL="228600" indent="-228600">
                        <a:buAutoNum type="arabicParenR"/>
                      </a:pPr>
                      <a:r>
                        <a:rPr lang="en-US" sz="1050" dirty="0">
                          <a:solidFill>
                            <a:schemeClr val="tx1"/>
                          </a:solidFill>
                          <a:effectLst/>
                          <a:latin typeface="Calibri" panose="020F0502020204030204" pitchFamily="34" charset="0"/>
                        </a:rPr>
                        <a:t>Identify potential solutions, including the information flows and developer-friendly application enablement APIs, where necessary to satisfy the architectural requirements and enhancements identified in bullets 1) and 2).</a:t>
                      </a:r>
                    </a:p>
                    <a:p>
                      <a:pPr marL="228600" indent="-228600">
                        <a:buAutoNum type="arabicParenR"/>
                      </a:pPr>
                      <a:r>
                        <a:rPr lang="en-US" sz="1050" dirty="0">
                          <a:solidFill>
                            <a:schemeClr val="tx1"/>
                          </a:solidFill>
                          <a:effectLst/>
                          <a:latin typeface="Calibri" panose="020F0502020204030204" pitchFamily="34" charset="0"/>
                        </a:rPr>
                        <a:t>Investigate possible impacts of application layer support for AI/ML services for different deployments and business models.</a:t>
                      </a:r>
                    </a:p>
                    <a:p>
                      <a:pPr marL="228600" indent="-228600">
                        <a:buAutoNum type="arabicParenR"/>
                      </a:pPr>
                      <a:endParaRPr lang="en-US" sz="1050" dirty="0">
                        <a:solidFill>
                          <a:schemeClr val="tx1"/>
                        </a:solidFill>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50" dirty="0">
                          <a:effectLst/>
                          <a:latin typeface="Calibri" panose="020F0502020204030204" pitchFamily="34" charset="0"/>
                          <a:ea typeface="Calibri" panose="020F050202020403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04110403"/>
                  </a:ext>
                </a:extLst>
              </a:tr>
              <a:tr h="592517">
                <a:tc vMerge="1">
                  <a:txBody>
                    <a:bodyPr/>
                    <a:lstStyle/>
                    <a:p>
                      <a:endParaRPr lang="en-US" sz="105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rowSpan="2">
                  <a:txBody>
                    <a:bodyPr/>
                    <a:lstStyle/>
                    <a:p>
                      <a:r>
                        <a:rPr lang="en-GB" sz="1100" kern="1200" dirty="0">
                          <a:solidFill>
                            <a:schemeClr val="tx1"/>
                          </a:solidFill>
                          <a:effectLst/>
                          <a:latin typeface="+mn-lt"/>
                          <a:ea typeface="+mn-ea"/>
                          <a:cs typeface="+mn-cs"/>
                        </a:rPr>
                        <a:t>Key issue #1: Support of Architecture Enhancement and Functions for Application Layer AI/ML Services</a:t>
                      </a:r>
                    </a:p>
                    <a:p>
                      <a:r>
                        <a:rPr lang="en-US" sz="1100" kern="1200" dirty="0">
                          <a:solidFill>
                            <a:schemeClr val="tx1"/>
                          </a:solidFill>
                          <a:effectLst/>
                          <a:latin typeface="+mn-lt"/>
                          <a:ea typeface="+mn-ea"/>
                          <a:cs typeface="+mn-cs"/>
                        </a:rPr>
                        <a:t>Key issue #2: AI/ML-enhanced ADAES</a:t>
                      </a:r>
                    </a:p>
                    <a:p>
                      <a:r>
                        <a:rPr lang="en-US" sz="1100" kern="1200" dirty="0">
                          <a:solidFill>
                            <a:schemeClr val="tx1"/>
                          </a:solidFill>
                          <a:effectLst/>
                          <a:latin typeface="+mn-lt"/>
                          <a:ea typeface="+mn-ea"/>
                          <a:cs typeface="+mn-cs"/>
                        </a:rPr>
                        <a:t>Key issue #3: Support for federated learning</a:t>
                      </a:r>
                      <a:r>
                        <a:rPr lang="en-US" sz="1200" kern="1200" dirty="0">
                          <a:solidFill>
                            <a:schemeClr val="tx1"/>
                          </a:solidFill>
                          <a:effectLst/>
                          <a:latin typeface="+mn-lt"/>
                          <a:ea typeface="+mn-ea"/>
                          <a:cs typeface="+mn-cs"/>
                        </a:rPr>
                        <a:t> </a:t>
                      </a:r>
                      <a:endParaRPr lang="en-US" sz="105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8844390"/>
                  </a:ext>
                </a:extLst>
              </a:tr>
              <a:tr h="9266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latin typeface="Calibri" panose="020F0502020204030204" pitchFamily="34" charset="0"/>
                          <a:ea typeface="Calibri" panose="020F0502020204030204" pitchFamily="34" charset="0"/>
                        </a:rPr>
                        <a:t>Key Issues</a:t>
                      </a:r>
                    </a:p>
                    <a:p>
                      <a:endParaRPr lang="en-US" sz="105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sz="1050" dirty="0">
                        <a:solidFill>
                          <a:schemeClr val="tx1"/>
                        </a:solidFill>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r>
                        <a:rPr lang="en-GB" sz="1100" kern="1200" dirty="0">
                          <a:solidFill>
                            <a:schemeClr val="tx1"/>
                          </a:solidFill>
                          <a:effectLst/>
                          <a:latin typeface="+mn-lt"/>
                          <a:ea typeface="+mn-ea"/>
                          <a:cs typeface="+mn-cs"/>
                        </a:rPr>
                        <a:t>Key issue #1: Support of Architecture Enhancement and Functions for Application Layer AI/ML Services</a:t>
                      </a:r>
                    </a:p>
                    <a:p>
                      <a:r>
                        <a:rPr lang="en-US" sz="1100" kern="1200" dirty="0">
                          <a:solidFill>
                            <a:schemeClr val="tx1"/>
                          </a:solidFill>
                          <a:effectLst/>
                          <a:latin typeface="+mn-lt"/>
                          <a:ea typeface="+mn-ea"/>
                          <a:cs typeface="+mn-cs"/>
                        </a:rPr>
                        <a:t>Key issue #2: AI/ML-enhanced ADAES</a:t>
                      </a:r>
                    </a:p>
                    <a:p>
                      <a:r>
                        <a:rPr lang="en-US" sz="1100" kern="1200" dirty="0">
                          <a:solidFill>
                            <a:schemeClr val="tx1"/>
                          </a:solidFill>
                          <a:effectLst/>
                          <a:latin typeface="+mn-lt"/>
                          <a:ea typeface="+mn-ea"/>
                          <a:cs typeface="+mn-cs"/>
                        </a:rPr>
                        <a:t>Key issue #3: Support for federated learning</a:t>
                      </a:r>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23053308"/>
                  </a:ext>
                </a:extLst>
              </a:tr>
              <a:tr h="524430">
                <a:tc>
                  <a:txBody>
                    <a:bodyPr/>
                    <a:lstStyle/>
                    <a:p>
                      <a:r>
                        <a:rPr lang="en-US" sz="1050" dirty="0">
                          <a:effectLst/>
                          <a:latin typeface="Calibri" panose="020F0502020204030204" pitchFamily="34" charset="0"/>
                          <a:ea typeface="Calibri" panose="020F0502020204030204" pitchFamily="34" charset="0"/>
                        </a:rPr>
                        <a:t>Application enablement architecture requirements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solidFill>
                            <a:schemeClr val="tx1"/>
                          </a:solidFill>
                          <a:effectLst/>
                          <a:latin typeface="Calibri" panose="020F0502020204030204" pitchFamily="34" charset="0"/>
                          <a:ea typeface="Calibri" panose="020F0502020204030204" pitchFamily="34" charset="0"/>
                        </a:rPr>
                        <a:t>2) Study architectural and functional implications on existing SA6 application enablers (e.g.  ADAES and other SEAL services, EDGEAPP) for supporting AI/ML lifecycle operations (e.g. operations including the data collection, data preparation, training/inference/federated learning for the ML models to be used for ADAE layer analytics).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solidFill>
                            <a:schemeClr val="tx1"/>
                          </a:solidFill>
                          <a:effectLst/>
                          <a:latin typeface="Calibri" panose="020F0502020204030204" pitchFamily="34" charset="0"/>
                          <a:ea typeface="Calibri" panose="020F050202020403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1991341"/>
                  </a:ext>
                </a:extLst>
              </a:tr>
              <a:tr h="337324">
                <a:tc>
                  <a:txBody>
                    <a:bodyPr/>
                    <a:lstStyle/>
                    <a:p>
                      <a:r>
                        <a:rPr lang="en-US" sz="1050" dirty="0">
                          <a:effectLst/>
                          <a:latin typeface="Calibri" panose="020F0502020204030204" pitchFamily="34" charset="0"/>
                          <a:ea typeface="Calibri" panose="020F0502020204030204" pitchFamily="34" charset="0"/>
                        </a:rPr>
                        <a:t>Application architecture for enabling AI/ML services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sz="1050" dirty="0">
                        <a:solidFill>
                          <a:schemeClr val="tx1"/>
                        </a:solidFill>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50" dirty="0">
                          <a:solidFill>
                            <a:schemeClr val="tx1"/>
                          </a:solidFill>
                          <a:effectLst/>
                          <a:latin typeface="Calibri" panose="020F0502020204030204" pitchFamily="34" charset="0"/>
                          <a:ea typeface="Calibri" panose="020F050202020403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578578"/>
                  </a:ext>
                </a:extLst>
              </a:tr>
              <a:tr h="967750">
                <a:tc>
                  <a:txBody>
                    <a:bodyPr/>
                    <a:lstStyle/>
                    <a:p>
                      <a:r>
                        <a:rPr lang="en-US" sz="1050" dirty="0">
                          <a:effectLst/>
                          <a:latin typeface="Calibri" panose="020F0502020204030204" pitchFamily="34" charset="0"/>
                          <a:ea typeface="Calibri" panose="020F0502020204030204" pitchFamily="34" charset="0"/>
                        </a:rPr>
                        <a:t>Solutions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sz="1050" dirty="0">
                        <a:solidFill>
                          <a:schemeClr val="tx1"/>
                        </a:solidFill>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50" dirty="0">
                          <a:solidFill>
                            <a:schemeClr val="tx1"/>
                          </a:solidFill>
                          <a:effectLst/>
                          <a:latin typeface="Calibri" panose="020F0502020204030204" pitchFamily="34" charset="0"/>
                          <a:ea typeface="Calibri" panose="020F0502020204030204" pitchFamily="34" charset="0"/>
                        </a:rPr>
                        <a:t>Sol#1: ADAE Functional Architecture Enhancement to Support Application Layer AI/ML Services</a:t>
                      </a:r>
                    </a:p>
                    <a:p>
                      <a:r>
                        <a:rPr lang="en-US" sz="1050" dirty="0">
                          <a:solidFill>
                            <a:schemeClr val="tx1"/>
                          </a:solidFill>
                          <a:effectLst/>
                          <a:latin typeface="Calibri" panose="020F0502020204030204" pitchFamily="34" charset="0"/>
                          <a:ea typeface="Calibri" panose="020F0502020204030204" pitchFamily="34" charset="0"/>
                        </a:rPr>
                        <a:t>Sol#2: ML client information retrieval </a:t>
                      </a:r>
                    </a:p>
                    <a:p>
                      <a:r>
                        <a:rPr lang="en-US" sz="1050" dirty="0">
                          <a:solidFill>
                            <a:schemeClr val="tx1"/>
                          </a:solidFill>
                          <a:effectLst/>
                          <a:latin typeface="Calibri" panose="020F0502020204030204" pitchFamily="34" charset="0"/>
                          <a:ea typeface="Calibri" panose="020F0502020204030204" pitchFamily="34" charset="0"/>
                        </a:rPr>
                        <a:t>Sol#3: Provision of ML clients to support AI/ML at the application layer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80934666"/>
                  </a:ext>
                </a:extLst>
              </a:tr>
              <a:tr h="281968">
                <a:tc>
                  <a:txBody>
                    <a:bodyPr/>
                    <a:lstStyle/>
                    <a:p>
                      <a:r>
                        <a:rPr lang="en-US" sz="1050" dirty="0">
                          <a:effectLst/>
                          <a:latin typeface="Calibri" panose="020F0502020204030204" pitchFamily="34" charset="0"/>
                          <a:ea typeface="Calibri" panose="020F0502020204030204" pitchFamily="34" charset="0"/>
                        </a:rPr>
                        <a:t>Deployment Scenarios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sz="105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50" dirty="0">
                          <a:effectLst/>
                          <a:latin typeface="Calibri" panose="020F0502020204030204" pitchFamily="34" charset="0"/>
                          <a:ea typeface="Calibri" panose="020F050202020403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34411564"/>
                  </a:ext>
                </a:extLst>
              </a:tr>
              <a:tr h="339076">
                <a:tc>
                  <a:txBody>
                    <a:bodyPr/>
                    <a:lstStyle/>
                    <a:p>
                      <a:r>
                        <a:rPr lang="en-US" sz="1050" dirty="0">
                          <a:effectLst/>
                          <a:latin typeface="Calibri" panose="020F0502020204030204" pitchFamily="34" charset="0"/>
                          <a:ea typeface="Calibri" panose="020F0502020204030204" pitchFamily="34" charset="0"/>
                        </a:rPr>
                        <a:t>Business Relationships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sz="105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50" dirty="0">
                          <a:effectLst/>
                          <a:latin typeface="Calibri" panose="020F0502020204030204" pitchFamily="34" charset="0"/>
                          <a:ea typeface="Calibri" panose="020F050202020403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35114568"/>
                  </a:ext>
                </a:extLst>
              </a:tr>
              <a:tr h="255994">
                <a:tc>
                  <a:txBody>
                    <a:bodyPr/>
                    <a:lstStyle/>
                    <a:p>
                      <a:r>
                        <a:rPr lang="en-US" sz="1050" dirty="0">
                          <a:effectLst/>
                          <a:latin typeface="Calibri" panose="020F0502020204030204" pitchFamily="34" charset="0"/>
                          <a:ea typeface="Calibri" panose="020F0502020204030204" pitchFamily="34" charset="0"/>
                        </a:rPr>
                        <a:t>Evaluation and Conclusions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sz="105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lang="en-US" sz="1050" dirty="0">
                          <a:effectLst/>
                          <a:latin typeface="Calibri" panose="020F0502020204030204" pitchFamily="34" charset="0"/>
                          <a:ea typeface="Calibri" panose="020F050202020403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88895982"/>
                  </a:ext>
                </a:extLst>
              </a:tr>
            </a:tbl>
          </a:graphicData>
        </a:graphic>
      </p:graphicFrame>
    </p:spTree>
    <p:extLst>
      <p:ext uri="{BB962C8B-B14F-4D97-AF65-F5344CB8AC3E}">
        <p14:creationId xmlns:p14="http://schemas.microsoft.com/office/powerpoint/2010/main" val="385794470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E48C6-EDB3-6C2F-E7AA-47D70CD7BC0D}"/>
              </a:ext>
            </a:extLst>
          </p:cNvPr>
          <p:cNvSpPr>
            <a:spLocks noGrp="1"/>
          </p:cNvSpPr>
          <p:nvPr>
            <p:ph type="title"/>
          </p:nvPr>
        </p:nvSpPr>
        <p:spPr/>
        <p:txBody>
          <a:bodyPr/>
          <a:lstStyle/>
          <a:p>
            <a:r>
              <a:rPr lang="en-US" dirty="0"/>
              <a:t>Discussion on architecture considerations (1)</a:t>
            </a:r>
          </a:p>
        </p:txBody>
      </p:sp>
      <p:sp>
        <p:nvSpPr>
          <p:cNvPr id="3" name="Content Placeholder 2">
            <a:extLst>
              <a:ext uri="{FF2B5EF4-FFF2-40B4-BE49-F238E27FC236}">
                <a16:creationId xmlns:a16="http://schemas.microsoft.com/office/drawing/2014/main" id="{1D4643B4-0312-C6DD-69CD-A65AEC98D3B9}"/>
              </a:ext>
            </a:extLst>
          </p:cNvPr>
          <p:cNvSpPr>
            <a:spLocks noGrp="1"/>
          </p:cNvSpPr>
          <p:nvPr>
            <p:ph idx="1"/>
          </p:nvPr>
        </p:nvSpPr>
        <p:spPr>
          <a:xfrm>
            <a:off x="503766" y="1371600"/>
            <a:ext cx="11184467" cy="4830763"/>
          </a:xfrm>
        </p:spPr>
        <p:txBody>
          <a:bodyPr/>
          <a:lstStyle/>
          <a:p>
            <a:r>
              <a:rPr lang="en-US" sz="2400" dirty="0"/>
              <a:t>ADAES (TS 23.436) already provides a framework for application layer analytics (which can be ML-enabled)</a:t>
            </a:r>
          </a:p>
          <a:p>
            <a:pPr lvl="1"/>
            <a:r>
              <a:rPr lang="en-US" sz="2000" dirty="0"/>
              <a:t>ADAE layer includes: ADAES, ADAEC, A-ADRF, A-DCCF</a:t>
            </a:r>
          </a:p>
          <a:p>
            <a:r>
              <a:rPr lang="en-US" sz="2400" dirty="0"/>
              <a:t>AIMLAPP may also provide support for VAL applications (not coupled to an analytics event). </a:t>
            </a:r>
          </a:p>
          <a:p>
            <a:pPr lvl="1"/>
            <a:r>
              <a:rPr lang="en-US" sz="2000" dirty="0"/>
              <a:t>SA6 functionality may potentially provide the ML training/inference or generic support (e.g. for registration/discovery/grouping </a:t>
            </a:r>
            <a:r>
              <a:rPr lang="en-US" sz="2000" dirty="0" err="1"/>
              <a:t>etc</a:t>
            </a:r>
            <a:r>
              <a:rPr lang="en-US" sz="2000" dirty="0"/>
              <a:t>). Such functionality can be enhancement of ADAES or a new AI enabler or other enablers.</a:t>
            </a:r>
          </a:p>
          <a:p>
            <a:pPr lvl="1"/>
            <a:r>
              <a:rPr lang="en-US" sz="2000" dirty="0"/>
              <a:t>Currently, Sol#1 is using ADAES as placeholder for AI/ML support capabilities, however it could be also a new AI enabler based on deployment</a:t>
            </a:r>
          </a:p>
          <a:p>
            <a:pPr lvl="1"/>
            <a:r>
              <a:rPr lang="en-US" sz="2000" dirty="0"/>
              <a:t>All SA6 capabilities are logical functionalities which can be deployed as microservices in different server/platforms</a:t>
            </a:r>
          </a:p>
          <a:p>
            <a:pPr lvl="1"/>
            <a:r>
              <a:rPr lang="en-US" sz="2000" dirty="0"/>
              <a:t>Observation: It is best not to have multiple architectures, but to converge to one architecture. </a:t>
            </a:r>
          </a:p>
        </p:txBody>
      </p:sp>
    </p:spTree>
    <p:extLst>
      <p:ext uri="{BB962C8B-B14F-4D97-AF65-F5344CB8AC3E}">
        <p14:creationId xmlns:p14="http://schemas.microsoft.com/office/powerpoint/2010/main" val="139491763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E48C6-EDB3-6C2F-E7AA-47D70CD7BC0D}"/>
              </a:ext>
            </a:extLst>
          </p:cNvPr>
          <p:cNvSpPr>
            <a:spLocks noGrp="1"/>
          </p:cNvSpPr>
          <p:nvPr>
            <p:ph type="title"/>
          </p:nvPr>
        </p:nvSpPr>
        <p:spPr/>
        <p:txBody>
          <a:bodyPr/>
          <a:lstStyle/>
          <a:p>
            <a:r>
              <a:rPr lang="en-US" dirty="0"/>
              <a:t>Discussion on architecture considerations (2)</a:t>
            </a:r>
          </a:p>
        </p:txBody>
      </p:sp>
      <p:sp>
        <p:nvSpPr>
          <p:cNvPr id="3" name="Content Placeholder 2">
            <a:extLst>
              <a:ext uri="{FF2B5EF4-FFF2-40B4-BE49-F238E27FC236}">
                <a16:creationId xmlns:a16="http://schemas.microsoft.com/office/drawing/2014/main" id="{1D4643B4-0312-C6DD-69CD-A65AEC98D3B9}"/>
              </a:ext>
            </a:extLst>
          </p:cNvPr>
          <p:cNvSpPr>
            <a:spLocks noGrp="1"/>
          </p:cNvSpPr>
          <p:nvPr>
            <p:ph idx="1"/>
          </p:nvPr>
        </p:nvSpPr>
        <p:spPr>
          <a:xfrm>
            <a:off x="436653" y="1170264"/>
            <a:ext cx="10745872" cy="4830763"/>
          </a:xfrm>
        </p:spPr>
        <p:txBody>
          <a:bodyPr/>
          <a:lstStyle/>
          <a:p>
            <a:r>
              <a:rPr lang="en-US" dirty="0"/>
              <a:t>Proposal for way forward:</a:t>
            </a:r>
          </a:p>
          <a:p>
            <a:pPr lvl="1"/>
            <a:r>
              <a:rPr lang="en-US" sz="1600" dirty="0"/>
              <a:t>Focus on new/enhanced capabilities and define logical functionalities (when needed)</a:t>
            </a:r>
          </a:p>
          <a:p>
            <a:pPr lvl="1"/>
            <a:r>
              <a:rPr lang="en-US" sz="1600" dirty="0"/>
              <a:t>Create clear definitions of function / services and use producer/consumer relations (in service-oriented manner)</a:t>
            </a:r>
          </a:p>
          <a:p>
            <a:pPr lvl="2"/>
            <a:r>
              <a:rPr lang="en-US" sz="1400" dirty="0"/>
              <a:t>For example, an AI enabler function (or server) consists of N AI/ML enablement services</a:t>
            </a:r>
          </a:p>
          <a:p>
            <a:pPr lvl="1"/>
            <a:r>
              <a:rPr lang="en-US" sz="1600" dirty="0"/>
              <a:t>Possible AI/ML enablement services include:</a:t>
            </a:r>
          </a:p>
          <a:p>
            <a:pPr lvl="2"/>
            <a:r>
              <a:rPr lang="en-GB" sz="1600" dirty="0">
                <a:effectLst/>
                <a:latin typeface="Times New Roman" panose="02020603050405020304" pitchFamily="18" charset="0"/>
                <a:ea typeface="Times New Roman" panose="02020603050405020304" pitchFamily="18" charset="0"/>
              </a:rPr>
              <a:t>ML service registry/repository</a:t>
            </a:r>
          </a:p>
          <a:p>
            <a:pPr lvl="2"/>
            <a:r>
              <a:rPr lang="en-GB" sz="1600" dirty="0">
                <a:effectLst/>
                <a:latin typeface="Times New Roman" panose="02020603050405020304" pitchFamily="18" charset="0"/>
                <a:ea typeface="Times New Roman" panose="02020603050405020304" pitchFamily="18" charset="0"/>
              </a:rPr>
              <a:t>ML training support service </a:t>
            </a:r>
          </a:p>
          <a:p>
            <a:pPr lvl="2"/>
            <a:r>
              <a:rPr lang="en-GB" sz="1600" dirty="0">
                <a:latin typeface="Times New Roman" panose="02020603050405020304" pitchFamily="18" charset="0"/>
                <a:ea typeface="Times New Roman" panose="02020603050405020304" pitchFamily="18" charset="0"/>
              </a:rPr>
              <a:t>ML inference support service</a:t>
            </a:r>
          </a:p>
          <a:p>
            <a:pPr lvl="2"/>
            <a:r>
              <a:rPr lang="en-GB" sz="1600" dirty="0">
                <a:effectLst/>
                <a:latin typeface="Times New Roman" panose="02020603050405020304" pitchFamily="18" charset="0"/>
                <a:ea typeface="Times New Roman" panose="02020603050405020304" pitchFamily="18" charset="0"/>
              </a:rPr>
              <a:t>…</a:t>
            </a:r>
            <a:endParaRPr lang="en-GB" sz="1600" dirty="0">
              <a:latin typeface="Times New Roman" panose="02020603050405020304" pitchFamily="18" charset="0"/>
              <a:ea typeface="Times New Roman" panose="02020603050405020304" pitchFamily="18" charset="0"/>
            </a:endParaRPr>
          </a:p>
          <a:p>
            <a:pPr lvl="1"/>
            <a:r>
              <a:rPr lang="en-US" sz="1600" dirty="0"/>
              <a:t>The deployment models may include the mapping of services to the AI/ML enabler function</a:t>
            </a:r>
          </a:p>
          <a:p>
            <a:pPr lvl="1"/>
            <a:r>
              <a:rPr lang="en-US" sz="1600" dirty="0">
                <a:effectLst/>
                <a:latin typeface="Times New Roman" panose="02020603050405020304" pitchFamily="18" charset="0"/>
                <a:ea typeface="Times New Roman" panose="02020603050405020304" pitchFamily="18" charset="0"/>
              </a:rPr>
              <a:t>The architecture clause may </a:t>
            </a:r>
            <a:r>
              <a:rPr lang="en-US" sz="1600" dirty="0">
                <a:latin typeface="Times New Roman" panose="02020603050405020304" pitchFamily="18" charset="0"/>
                <a:ea typeface="Times New Roman" panose="02020603050405020304" pitchFamily="18" charset="0"/>
              </a:rPr>
              <a:t>include both service-based and reference-based representations, but not multiple servers with overlapping capabilities</a:t>
            </a:r>
          </a:p>
          <a:p>
            <a:pPr lvl="1"/>
            <a:r>
              <a:rPr lang="en-US" sz="1600" dirty="0">
                <a:effectLst/>
                <a:latin typeface="Times New Roman" panose="02020603050405020304" pitchFamily="18" charset="0"/>
                <a:ea typeface="Times New Roman" panose="02020603050405020304" pitchFamily="18" charset="0"/>
              </a:rPr>
              <a:t>At the end of the study, there can be </a:t>
            </a:r>
            <a:r>
              <a:rPr lang="en-US" sz="1600" dirty="0">
                <a:latin typeface="Times New Roman" panose="02020603050405020304" pitchFamily="18" charset="0"/>
                <a:ea typeface="Times New Roman" panose="02020603050405020304" pitchFamily="18" charset="0"/>
              </a:rPr>
              <a:t>decision on a </a:t>
            </a:r>
            <a:r>
              <a:rPr lang="en-US" sz="1600" dirty="0">
                <a:effectLst/>
                <a:latin typeface="Times New Roman" panose="02020603050405020304" pitchFamily="18" charset="0"/>
                <a:ea typeface="Times New Roman" panose="02020603050405020304" pitchFamily="18" charset="0"/>
              </a:rPr>
              <a:t>mapping of services to ADAES or new AI enabler or both (to be used as base for the normative work in enhancements in TS 23.436 or new TS or other impacted TSs).</a:t>
            </a:r>
            <a:endParaRPr lang="en-GB" sz="1600" dirty="0">
              <a:effectLst/>
              <a:latin typeface="Times New Roman" panose="02020603050405020304" pitchFamily="18" charset="0"/>
              <a:ea typeface="Times New Roman" panose="02020603050405020304" pitchFamily="18" charset="0"/>
            </a:endParaRPr>
          </a:p>
          <a:p>
            <a:pPr lvl="2"/>
            <a:endParaRPr lang="en-GB"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8484692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C4827-2048-D545-5D3E-DCAAA9BFE8D4}"/>
              </a:ext>
            </a:extLst>
          </p:cNvPr>
          <p:cNvSpPr>
            <a:spLocks noGrp="1"/>
          </p:cNvSpPr>
          <p:nvPr>
            <p:ph type="title"/>
          </p:nvPr>
        </p:nvSpPr>
        <p:spPr/>
        <p:txBody>
          <a:bodyPr/>
          <a:lstStyle/>
          <a:p>
            <a:r>
              <a:rPr lang="en-US" dirty="0"/>
              <a:t>Guidelines</a:t>
            </a:r>
            <a:br>
              <a:rPr lang="en-US" dirty="0"/>
            </a:br>
            <a:r>
              <a:rPr lang="en-US" dirty="0"/>
              <a:t>for following contributions</a:t>
            </a:r>
          </a:p>
        </p:txBody>
      </p:sp>
      <p:sp>
        <p:nvSpPr>
          <p:cNvPr id="3" name="Content Placeholder 2">
            <a:extLst>
              <a:ext uri="{FF2B5EF4-FFF2-40B4-BE49-F238E27FC236}">
                <a16:creationId xmlns:a16="http://schemas.microsoft.com/office/drawing/2014/main" id="{053477D5-0F27-563B-2B60-3FA4223BF03A}"/>
              </a:ext>
            </a:extLst>
          </p:cNvPr>
          <p:cNvSpPr>
            <a:spLocks noGrp="1"/>
          </p:cNvSpPr>
          <p:nvPr>
            <p:ph idx="1"/>
          </p:nvPr>
        </p:nvSpPr>
        <p:spPr>
          <a:xfrm>
            <a:off x="251671" y="1778466"/>
            <a:ext cx="11504996" cy="4263168"/>
          </a:xfrm>
        </p:spPr>
        <p:txBody>
          <a:bodyPr/>
          <a:lstStyle/>
          <a:p>
            <a:r>
              <a:rPr lang="en-US" sz="2000" dirty="0"/>
              <a:t> Guidelines for new/updated solutions </a:t>
            </a:r>
          </a:p>
          <a:p>
            <a:pPr lvl="1"/>
            <a:r>
              <a:rPr lang="en-US" sz="1800" dirty="0"/>
              <a:t>For solutions related to potentially new ADAE services (e.g. VAL server to VAL server, energy…), since KI on new services was merged to KI  #2 (bullet f), authors please provide a motivation and relevance to AI/ML, as part of the solution description to facilitate in-meeting discussions (not straightforward from KI)</a:t>
            </a:r>
          </a:p>
          <a:p>
            <a:pPr lvl="1"/>
            <a:r>
              <a:rPr lang="en-US" sz="1800" dirty="0"/>
              <a:t>Don’t forget filling clause 6.2 (architecture requirements based on Solution/new capability)</a:t>
            </a:r>
          </a:p>
          <a:p>
            <a:pPr lvl="2"/>
            <a:r>
              <a:rPr lang="en-US" sz="1800" dirty="0"/>
              <a:t>Such requirements are coupled with the architecture impact sub-clause of the solution</a:t>
            </a:r>
          </a:p>
          <a:p>
            <a:pPr lvl="1"/>
            <a:r>
              <a:rPr lang="en-US" sz="1800" dirty="0"/>
              <a:t>Please follow the structure based on the skeleton (even if some sub-clauses are empty)</a:t>
            </a:r>
          </a:p>
          <a:p>
            <a:pPr lvl="2"/>
            <a:r>
              <a:rPr lang="en-US" sz="1800" dirty="0"/>
              <a:t>Solution Description, Architecture Impacts, Corresponding APIs, Evaluation</a:t>
            </a:r>
          </a:p>
          <a:p>
            <a:pPr lvl="1"/>
            <a:r>
              <a:rPr lang="en-US" sz="1800" dirty="0"/>
              <a:t>A change to the mapping table of KI to Solutions in clause 8.0 needs to be added (ideally with the solution </a:t>
            </a:r>
            <a:r>
              <a:rPr lang="en-US" sz="1800" dirty="0" err="1"/>
              <a:t>pCR</a:t>
            </a:r>
            <a:r>
              <a:rPr lang="en-US" sz="1800" dirty="0"/>
              <a:t>)</a:t>
            </a:r>
          </a:p>
          <a:p>
            <a:pPr lvl="1"/>
            <a:r>
              <a:rPr lang="en-US" sz="1800" dirty="0"/>
              <a:t>At the evaluation of the solution, clearly capture any limitations / dependencies with other solutions or other WGs</a:t>
            </a:r>
            <a:endParaRPr lang="en-US" sz="2000" dirty="0"/>
          </a:p>
          <a:p>
            <a:pPr marL="0" indent="0">
              <a:buNone/>
            </a:pPr>
            <a:endParaRPr lang="en-US" sz="2000" dirty="0"/>
          </a:p>
        </p:txBody>
      </p:sp>
    </p:spTree>
    <p:extLst>
      <p:ext uri="{BB962C8B-B14F-4D97-AF65-F5344CB8AC3E}">
        <p14:creationId xmlns:p14="http://schemas.microsoft.com/office/powerpoint/2010/main" val="167806965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mn-ea"/>
              </a:rPr>
              <a:t>Work plan (for endorsement)</a:t>
            </a:r>
            <a:endParaRPr lang="zh-CN" altLang="en-US" dirty="0"/>
          </a:p>
        </p:txBody>
      </p:sp>
      <p:sp>
        <p:nvSpPr>
          <p:cNvPr id="3" name="内容占位符 2"/>
          <p:cNvSpPr>
            <a:spLocks noGrp="1"/>
          </p:cNvSpPr>
          <p:nvPr>
            <p:ph idx="1"/>
          </p:nvPr>
        </p:nvSpPr>
        <p:spPr>
          <a:xfrm>
            <a:off x="1266737" y="1146811"/>
            <a:ext cx="9999678" cy="4830763"/>
          </a:xfrm>
        </p:spPr>
        <p:txBody>
          <a:bodyPr/>
          <a:lstStyle/>
          <a:p>
            <a:pPr>
              <a:lnSpc>
                <a:spcPct val="200000"/>
              </a:lnSpc>
            </a:pPr>
            <a:r>
              <a:rPr lang="en-US" altLang="zh-CN" sz="1200" dirty="0">
                <a:sym typeface="+mn-ea"/>
              </a:rPr>
              <a:t>Based on SID/WID planning, AIMLAPP still has 6 meetings (including WID phase)</a:t>
            </a:r>
          </a:p>
          <a:p>
            <a:pPr>
              <a:lnSpc>
                <a:spcPct val="200000"/>
              </a:lnSpc>
            </a:pPr>
            <a:r>
              <a:rPr lang="en-US" altLang="zh-CN" sz="1200" dirty="0">
                <a:sym typeface="+mn-ea"/>
              </a:rPr>
              <a:t>Progress of the SID in SA6 #57 was 20% but consumed 2 TUs </a:t>
            </a:r>
          </a:p>
          <a:p>
            <a:pPr>
              <a:lnSpc>
                <a:spcPct val="200000"/>
              </a:lnSpc>
            </a:pPr>
            <a:endParaRPr lang="en-US" altLang="zh-CN" sz="1200" dirty="0">
              <a:sym typeface="+mn-ea"/>
            </a:endParaRPr>
          </a:p>
          <a:p>
            <a:pPr marL="0" indent="0">
              <a:lnSpc>
                <a:spcPct val="200000"/>
              </a:lnSpc>
              <a:buNone/>
            </a:pPr>
            <a:endParaRPr lang="en-US" altLang="zh-CN" sz="1100" dirty="0">
              <a:sym typeface="+mn-ea"/>
            </a:endParaRPr>
          </a:p>
          <a:p>
            <a:pPr>
              <a:lnSpc>
                <a:spcPct val="200000"/>
              </a:lnSpc>
            </a:pPr>
            <a:r>
              <a:rPr lang="en-US" altLang="zh-CN" sz="1200" dirty="0">
                <a:sym typeface="+mn-ea"/>
              </a:rPr>
              <a:t>Schedule for contributions is tight and we need to organize better contributions for next meetings, considering the high load in SA6 from numerous Rel-19 works</a:t>
            </a:r>
          </a:p>
          <a:p>
            <a:pPr>
              <a:lnSpc>
                <a:spcPct val="200000"/>
              </a:lnSpc>
            </a:pPr>
            <a:r>
              <a:rPr lang="en-US" altLang="zh-CN" sz="1400" dirty="0">
                <a:sym typeface="+mn-ea"/>
              </a:rPr>
              <a:t>Proposal for endorsement:</a:t>
            </a:r>
          </a:p>
          <a:p>
            <a:pPr lvl="1">
              <a:lnSpc>
                <a:spcPct val="200000"/>
              </a:lnSpc>
            </a:pPr>
            <a:r>
              <a:rPr lang="en-US" altLang="zh-CN" sz="1200" dirty="0">
                <a:sym typeface="+mn-ea"/>
              </a:rPr>
              <a:t>Contributions for </a:t>
            </a:r>
            <a:r>
              <a:rPr lang="en-US" altLang="zh-CN" sz="1200" dirty="0">
                <a:solidFill>
                  <a:srgbClr val="FF0000"/>
                </a:solidFill>
                <a:sym typeface="+mn-ea"/>
              </a:rPr>
              <a:t>new Key Issues </a:t>
            </a:r>
            <a:r>
              <a:rPr lang="en-US" altLang="zh-CN" sz="1200" u="sng" dirty="0">
                <a:solidFill>
                  <a:srgbClr val="FF0000"/>
                </a:solidFill>
                <a:sym typeface="+mn-ea"/>
              </a:rPr>
              <a:t>by SA6#59</a:t>
            </a:r>
          </a:p>
          <a:p>
            <a:pPr lvl="1">
              <a:lnSpc>
                <a:spcPct val="200000"/>
              </a:lnSpc>
            </a:pPr>
            <a:r>
              <a:rPr lang="en-US" altLang="zh-CN" sz="1200" dirty="0">
                <a:sym typeface="+mn-ea"/>
              </a:rPr>
              <a:t>Contributions for</a:t>
            </a:r>
            <a:r>
              <a:rPr lang="en-US" altLang="zh-CN" sz="1200" dirty="0">
                <a:solidFill>
                  <a:srgbClr val="FF0000"/>
                </a:solidFill>
                <a:sym typeface="+mn-ea"/>
              </a:rPr>
              <a:t> new Solutions </a:t>
            </a:r>
            <a:r>
              <a:rPr lang="en-US" altLang="zh-CN" sz="1200" u="sng" dirty="0">
                <a:solidFill>
                  <a:srgbClr val="FF0000"/>
                </a:solidFill>
                <a:sym typeface="+mn-ea"/>
              </a:rPr>
              <a:t>by SA6#60</a:t>
            </a:r>
          </a:p>
          <a:p>
            <a:pPr lvl="1">
              <a:lnSpc>
                <a:spcPct val="200000"/>
              </a:lnSpc>
            </a:pPr>
            <a:r>
              <a:rPr lang="en-US" altLang="zh-CN" sz="1200" dirty="0">
                <a:sym typeface="+mn-ea"/>
              </a:rPr>
              <a:t>Contributions related to </a:t>
            </a:r>
            <a:r>
              <a:rPr lang="en-US" altLang="zh-CN" sz="1200" u="sng" dirty="0">
                <a:solidFill>
                  <a:srgbClr val="FF0000"/>
                </a:solidFill>
                <a:sym typeface="+mn-ea"/>
              </a:rPr>
              <a:t>Architecture / Requirements / Deployments by SA6#59</a:t>
            </a:r>
          </a:p>
          <a:p>
            <a:pPr lvl="1">
              <a:lnSpc>
                <a:spcPct val="200000"/>
              </a:lnSpc>
            </a:pPr>
            <a:r>
              <a:rPr lang="en-US" altLang="zh-CN" sz="1200" dirty="0">
                <a:sym typeface="+mn-ea"/>
              </a:rPr>
              <a:t>SA6#61 to focus </a:t>
            </a:r>
            <a:r>
              <a:rPr lang="en-US" altLang="zh-CN" sz="1200" dirty="0">
                <a:solidFill>
                  <a:srgbClr val="FF0000"/>
                </a:solidFill>
                <a:sym typeface="+mn-ea"/>
              </a:rPr>
              <a:t>only to Overall Evaluations / Conclusions / APIs  / necessary updates and alignments</a:t>
            </a:r>
          </a:p>
          <a:p>
            <a:pPr marL="457200" lvl="1" indent="0">
              <a:lnSpc>
                <a:spcPct val="200000"/>
              </a:lnSpc>
              <a:buNone/>
            </a:pPr>
            <a:r>
              <a:rPr lang="en-US" altLang="zh-CN" sz="1200" dirty="0">
                <a:solidFill>
                  <a:srgbClr val="FF0000"/>
                </a:solidFill>
                <a:sym typeface="+mn-ea"/>
              </a:rPr>
              <a:t>NOTE: Only allow further contributions of all types (e.g. KI after SA6#59) if time allows (time as reserved for AIML or time based on remaining TUs by other SID/WIDs)</a:t>
            </a:r>
          </a:p>
          <a:p>
            <a:pPr lvl="1">
              <a:lnSpc>
                <a:spcPct val="200000"/>
              </a:lnSpc>
            </a:pPr>
            <a:endParaRPr lang="en-US" altLang="zh-CN" sz="1200" dirty="0">
              <a:sym typeface="+mn-ea"/>
            </a:endParaRPr>
          </a:p>
          <a:p>
            <a:pPr>
              <a:lnSpc>
                <a:spcPct val="200000"/>
              </a:lnSpc>
            </a:pPr>
            <a:endParaRPr lang="en-US" altLang="zh-CN" sz="1400" dirty="0">
              <a:sym typeface="+mn-ea"/>
            </a:endParaRPr>
          </a:p>
        </p:txBody>
      </p:sp>
      <p:graphicFrame>
        <p:nvGraphicFramePr>
          <p:cNvPr id="7" name="Table 6">
            <a:extLst>
              <a:ext uri="{FF2B5EF4-FFF2-40B4-BE49-F238E27FC236}">
                <a16:creationId xmlns:a16="http://schemas.microsoft.com/office/drawing/2014/main" id="{F6E51B3D-1786-461A-9C01-9EC4E808D506}"/>
              </a:ext>
            </a:extLst>
          </p:cNvPr>
          <p:cNvGraphicFramePr>
            <a:graphicFrameLocks noGrp="1"/>
          </p:cNvGraphicFramePr>
          <p:nvPr>
            <p:extLst>
              <p:ext uri="{D42A27DB-BD31-4B8C-83A1-F6EECF244321}">
                <p14:modId xmlns:p14="http://schemas.microsoft.com/office/powerpoint/2010/main" val="3023739924"/>
              </p:ext>
            </p:extLst>
          </p:nvPr>
        </p:nvGraphicFramePr>
        <p:xfrm>
          <a:off x="2443373" y="1998744"/>
          <a:ext cx="7732473" cy="778636"/>
        </p:xfrm>
        <a:graphic>
          <a:graphicData uri="http://schemas.openxmlformats.org/drawingml/2006/table">
            <a:tbl>
              <a:tblPr firstRow="1" firstCol="1" bandRow="1">
                <a:tableStyleId>{5C22544A-7EE6-4342-B048-85BDC9FD1C3A}</a:tableStyleId>
              </a:tblPr>
              <a:tblGrid>
                <a:gridCol w="1307526">
                  <a:extLst>
                    <a:ext uri="{9D8B030D-6E8A-4147-A177-3AD203B41FA5}">
                      <a16:colId xmlns:a16="http://schemas.microsoft.com/office/drawing/2014/main" val="2160490761"/>
                    </a:ext>
                  </a:extLst>
                </a:gridCol>
                <a:gridCol w="1061576">
                  <a:extLst>
                    <a:ext uri="{9D8B030D-6E8A-4147-A177-3AD203B41FA5}">
                      <a16:colId xmlns:a16="http://schemas.microsoft.com/office/drawing/2014/main" val="2382620836"/>
                    </a:ext>
                  </a:extLst>
                </a:gridCol>
                <a:gridCol w="704095">
                  <a:extLst>
                    <a:ext uri="{9D8B030D-6E8A-4147-A177-3AD203B41FA5}">
                      <a16:colId xmlns:a16="http://schemas.microsoft.com/office/drawing/2014/main" val="2575800986"/>
                    </a:ext>
                  </a:extLst>
                </a:gridCol>
                <a:gridCol w="682362">
                  <a:extLst>
                    <a:ext uri="{9D8B030D-6E8A-4147-A177-3AD203B41FA5}">
                      <a16:colId xmlns:a16="http://schemas.microsoft.com/office/drawing/2014/main" val="2340674157"/>
                    </a:ext>
                  </a:extLst>
                </a:gridCol>
                <a:gridCol w="693228">
                  <a:extLst>
                    <a:ext uri="{9D8B030D-6E8A-4147-A177-3AD203B41FA5}">
                      <a16:colId xmlns:a16="http://schemas.microsoft.com/office/drawing/2014/main" val="3662404933"/>
                    </a:ext>
                  </a:extLst>
                </a:gridCol>
                <a:gridCol w="589956">
                  <a:extLst>
                    <a:ext uri="{9D8B030D-6E8A-4147-A177-3AD203B41FA5}">
                      <a16:colId xmlns:a16="http://schemas.microsoft.com/office/drawing/2014/main" val="2464731683"/>
                    </a:ext>
                  </a:extLst>
                </a:gridCol>
                <a:gridCol w="669524">
                  <a:extLst>
                    <a:ext uri="{9D8B030D-6E8A-4147-A177-3AD203B41FA5}">
                      <a16:colId xmlns:a16="http://schemas.microsoft.com/office/drawing/2014/main" val="2997674688"/>
                    </a:ext>
                  </a:extLst>
                </a:gridCol>
                <a:gridCol w="765857">
                  <a:extLst>
                    <a:ext uri="{9D8B030D-6E8A-4147-A177-3AD203B41FA5}">
                      <a16:colId xmlns:a16="http://schemas.microsoft.com/office/drawing/2014/main" val="133362104"/>
                    </a:ext>
                  </a:extLst>
                </a:gridCol>
                <a:gridCol w="575987">
                  <a:extLst>
                    <a:ext uri="{9D8B030D-6E8A-4147-A177-3AD203B41FA5}">
                      <a16:colId xmlns:a16="http://schemas.microsoft.com/office/drawing/2014/main" val="3549420101"/>
                    </a:ext>
                  </a:extLst>
                </a:gridCol>
                <a:gridCol w="682362">
                  <a:extLst>
                    <a:ext uri="{9D8B030D-6E8A-4147-A177-3AD203B41FA5}">
                      <a16:colId xmlns:a16="http://schemas.microsoft.com/office/drawing/2014/main" val="2603025319"/>
                    </a:ext>
                  </a:extLst>
                </a:gridCol>
              </a:tblGrid>
              <a:tr h="349769">
                <a:tc>
                  <a:txBody>
                    <a:bodyPr/>
                    <a:lstStyle/>
                    <a:p>
                      <a:r>
                        <a:rPr lang="en-US" sz="1050">
                          <a:effectLst/>
                        </a:rPr>
                        <a:t>SID/WID</a:t>
                      </a:r>
                      <a:endParaRPr lang="de-DE" sz="105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a:effectLst/>
                        </a:rPr>
                        <a:t>Schedule dependencies (on other WG)*</a:t>
                      </a:r>
                      <a:endParaRPr lang="de-DE" sz="105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effectLst/>
                        </a:rPr>
                        <a:t>SA6#57 TUs</a:t>
                      </a:r>
                      <a:endParaRPr lang="de-DE" sz="105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effectLst/>
                        </a:rPr>
                        <a:t>SA6#58 TUs</a:t>
                      </a:r>
                      <a:endParaRPr lang="de-DE" sz="105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effectLst/>
                        </a:rPr>
                        <a:t>SA6#59 TUs</a:t>
                      </a:r>
                      <a:endParaRPr lang="de-DE" sz="105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effectLst/>
                        </a:rPr>
                        <a:t>SA6#60</a:t>
                      </a:r>
                      <a:endParaRPr lang="de-DE" sz="105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effectLst/>
                        </a:rPr>
                        <a:t>SA6#61</a:t>
                      </a:r>
                      <a:endParaRPr lang="de-DE" sz="105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effectLst/>
                        </a:rPr>
                        <a:t>SA6#62-ad hoc - e</a:t>
                      </a:r>
                    </a:p>
                    <a:p>
                      <a:endParaRPr lang="de-DE" sz="105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effectLst/>
                        </a:rPr>
                        <a:t>SA6#62</a:t>
                      </a:r>
                      <a:endParaRPr lang="de-DE" sz="105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effectLst/>
                        </a:rPr>
                        <a:t>Planned Total</a:t>
                      </a:r>
                      <a:endParaRPr lang="de-DE" sz="1050" dirty="0">
                        <a:effectLst/>
                        <a:latin typeface="Calibri" panose="020F0502020204030204" pitchFamily="34" charset="0"/>
                        <a:ea typeface="Calibri" panose="020F0502020204030204" pitchFamily="34" charset="0"/>
                      </a:endParaRPr>
                    </a:p>
                  </a:txBody>
                  <a:tcPr marL="69277" marR="69277" marT="34639" marB="34639"/>
                </a:tc>
                <a:extLst>
                  <a:ext uri="{0D108BD9-81ED-4DB2-BD59-A6C34878D82A}">
                    <a16:rowId xmlns:a16="http://schemas.microsoft.com/office/drawing/2014/main" val="1167104838"/>
                  </a:ext>
                </a:extLst>
              </a:tr>
              <a:tr h="168184">
                <a:tc>
                  <a:txBody>
                    <a:bodyPr/>
                    <a:lstStyle/>
                    <a:p>
                      <a:r>
                        <a:rPr lang="en-US" sz="1050" dirty="0">
                          <a:effectLst/>
                        </a:rPr>
                        <a:t>AIMLAPP</a:t>
                      </a:r>
                      <a:endParaRPr lang="de-DE" sz="1050" dirty="0">
                        <a:effectLst/>
                        <a:latin typeface="Calibri" panose="020F0502020204030204" pitchFamily="34" charset="0"/>
                        <a:ea typeface="Calibri" panose="020F0502020204030204" pitchFamily="34" charset="0"/>
                      </a:endParaRPr>
                    </a:p>
                  </a:txBody>
                  <a:tcPr marL="69277" marR="69277" marT="34639" marB="34639"/>
                </a:tc>
                <a:tc>
                  <a:txBody>
                    <a:bodyPr/>
                    <a:lstStyle/>
                    <a:p>
                      <a:endParaRPr lang="de-DE" sz="1050" dirty="0">
                        <a:effectLst/>
                        <a:latin typeface="Times New Roman" panose="02020603050405020304" pitchFamily="18" charset="0"/>
                      </a:endParaRPr>
                    </a:p>
                  </a:txBody>
                  <a:tcPr marL="69277" marR="69277" marT="34639" marB="34639"/>
                </a:tc>
                <a:tc>
                  <a:txBody>
                    <a:bodyPr/>
                    <a:lstStyle/>
                    <a:p>
                      <a:r>
                        <a:rPr lang="en-US" sz="1050" dirty="0">
                          <a:solidFill>
                            <a:srgbClr val="FF0000"/>
                          </a:solidFill>
                          <a:effectLst/>
                        </a:rPr>
                        <a:t>2</a:t>
                      </a:r>
                      <a:r>
                        <a:rPr lang="en-US" sz="1050" dirty="0">
                          <a:effectLst/>
                        </a:rPr>
                        <a:t> (SID)</a:t>
                      </a:r>
                      <a:endParaRPr lang="de-DE" sz="105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solidFill>
                            <a:schemeClr val="tx1"/>
                          </a:solidFill>
                          <a:effectLst/>
                        </a:rPr>
                        <a:t>1. (SID)</a:t>
                      </a:r>
                      <a:endParaRPr lang="de-DE" sz="1050" dirty="0">
                        <a:solidFill>
                          <a:schemeClr val="tx1"/>
                        </a:solidFill>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solidFill>
                            <a:schemeClr val="tx1"/>
                          </a:solidFill>
                          <a:effectLst/>
                        </a:rPr>
                        <a:t>1 (SID)</a:t>
                      </a:r>
                      <a:endParaRPr lang="de-DE" sz="1050" dirty="0">
                        <a:solidFill>
                          <a:schemeClr val="tx1"/>
                        </a:solidFill>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solidFill>
                            <a:schemeClr val="tx1"/>
                          </a:solidFill>
                          <a:effectLst/>
                        </a:rPr>
                        <a:t>1 (SID)</a:t>
                      </a:r>
                      <a:endParaRPr lang="de-DE" sz="1050" dirty="0">
                        <a:solidFill>
                          <a:schemeClr val="tx1"/>
                        </a:solidFill>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solidFill>
                            <a:schemeClr val="tx1"/>
                          </a:solidFill>
                          <a:effectLst/>
                        </a:rPr>
                        <a:t>1 (SID)</a:t>
                      </a:r>
                      <a:endParaRPr lang="de-DE" sz="1050" dirty="0">
                        <a:solidFill>
                          <a:schemeClr val="tx1"/>
                        </a:solidFill>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effectLst/>
                        </a:rPr>
                        <a:t>2 (WID)</a:t>
                      </a:r>
                      <a:endParaRPr lang="de-DE" sz="105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effectLst/>
                        </a:rPr>
                        <a:t>2 (WID)</a:t>
                      </a:r>
                      <a:endParaRPr lang="de-DE" sz="105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1050" dirty="0">
                          <a:solidFill>
                            <a:srgbClr val="FF0000"/>
                          </a:solidFill>
                          <a:effectLst/>
                        </a:rPr>
                        <a:t>10</a:t>
                      </a:r>
                      <a:r>
                        <a:rPr lang="en-US" sz="1050" dirty="0">
                          <a:effectLst/>
                        </a:rPr>
                        <a:t> TUs</a:t>
                      </a:r>
                      <a:endParaRPr lang="de-DE" sz="1050" dirty="0">
                        <a:effectLst/>
                        <a:latin typeface="Calibri" panose="020F0502020204030204" pitchFamily="34" charset="0"/>
                        <a:ea typeface="Calibri" panose="020F0502020204030204" pitchFamily="34" charset="0"/>
                      </a:endParaRPr>
                    </a:p>
                  </a:txBody>
                  <a:tcPr marL="69277" marR="69277" marT="34639" marB="34639"/>
                </a:tc>
                <a:extLst>
                  <a:ext uri="{0D108BD9-81ED-4DB2-BD59-A6C34878D82A}">
                    <a16:rowId xmlns:a16="http://schemas.microsoft.com/office/drawing/2014/main" val="3495479071"/>
                  </a:ext>
                </a:extLst>
              </a:tr>
            </a:tbl>
          </a:graphicData>
        </a:graphic>
      </p:graphicFrame>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TotalTime>
  <Words>1049</Words>
  <Application>Microsoft Office PowerPoint</Application>
  <PresentationFormat>Widescreen</PresentationFormat>
  <Paragraphs>109</Paragraphs>
  <Slides>7</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vt:i4>
      </vt:variant>
    </vt:vector>
  </HeadingPairs>
  <TitlesOfParts>
    <vt:vector size="14" baseType="lpstr">
      <vt:lpstr>Arial</vt:lpstr>
      <vt:lpstr>Calibri</vt:lpstr>
      <vt:lpstr>Calibri Light</vt:lpstr>
      <vt:lpstr>Times New Roman</vt:lpstr>
      <vt:lpstr>Wingdings</vt:lpstr>
      <vt:lpstr>Office Theme</vt:lpstr>
      <vt:lpstr>1_Office Theme</vt:lpstr>
      <vt:lpstr>   AIMLAPP - DP on status and proposed work plan  </vt:lpstr>
      <vt:lpstr>Contents </vt:lpstr>
      <vt:lpstr>AIML SID status</vt:lpstr>
      <vt:lpstr>Discussion on architecture considerations (1)</vt:lpstr>
      <vt:lpstr>Discussion on architecture considerations (2)</vt:lpstr>
      <vt:lpstr>Guidelines for following contributions</vt:lpstr>
      <vt:lpstr>Work plan (for endorsement)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AIMLAPP - DP on status and directions  </dc:title>
  <dc:creator>auth1</dc:creator>
  <cp:lastModifiedBy>auth1</cp:lastModifiedBy>
  <cp:revision>27</cp:revision>
  <dcterms:created xsi:type="dcterms:W3CDTF">2023-10-30T07:24:25Z</dcterms:created>
  <dcterms:modified xsi:type="dcterms:W3CDTF">2023-11-07T08:57:31Z</dcterms:modified>
</cp:coreProperties>
</file>