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67" r:id="rId7"/>
    <p:sldId id="366" r:id="rId8"/>
    <p:sldId id="369" r:id="rId9"/>
    <p:sldId id="368" r:id="rId10"/>
    <p:sldId id="370" r:id="rId11"/>
    <p:sldId id="371" r:id="rId12"/>
    <p:sldId id="365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86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#58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Chicago, USA,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November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S6-23xxxx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udipto.biswas@motorolasolutions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373" y="1475468"/>
            <a:ext cx="10297885" cy="2852737"/>
          </a:xfrm>
        </p:spPr>
        <p:txBody>
          <a:bodyPr/>
          <a:lstStyle/>
          <a:p>
            <a:pPr eaLnBrk="1" hangingPunct="1"/>
            <a:r>
              <a:rPr lang="en-US" sz="6000" dirty="0"/>
              <a:t>3GPP Broadband Callout Feature</a:t>
            </a:r>
            <a:br>
              <a:rPr lang="en-US" sz="6000" dirty="0"/>
            </a:br>
            <a:br>
              <a:rPr lang="en-US" sz="6000" dirty="0"/>
            </a:br>
            <a:r>
              <a:rPr lang="en-US" sz="4400" dirty="0"/>
              <a:t>A Discussion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059316" y="4687434"/>
            <a:ext cx="7886700" cy="1500187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800"/>
              <a:buNone/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Harish </a:t>
            </a:r>
            <a:r>
              <a:rPr lang="en-US" sz="2000" b="0" i="0" dirty="0" err="1">
                <a:effectLst/>
                <a:latin typeface="Arial" panose="020B0604020202020204" pitchFamily="34" charset="0"/>
              </a:rPr>
              <a:t>Negalaguli</a:t>
            </a:r>
            <a:r>
              <a:rPr lang="en-US" sz="1400" b="0" i="0" dirty="0">
                <a:solidFill>
                  <a:srgbClr val="50005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0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Harish.Negalaguli@motorolasolutions.com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Sudipto Biswas (</a:t>
            </a:r>
            <a:r>
              <a:rPr lang="en-US" sz="20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Sudipto.biswas@motorolasolutions.com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)</a:t>
            </a:r>
            <a:endParaRPr lang="en-US" sz="20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Motorola Solutions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000" dirty="0">
                <a:latin typeface="Arial"/>
                <a:cs typeface="Arial"/>
                <a:sym typeface="Arial"/>
              </a:rPr>
              <a:t>Last Updated: 2023-11-07</a:t>
            </a:r>
            <a:endParaRPr lang="en-US" sz="2000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Tetra Callout Feature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Introduction</a:t>
            </a: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This is a high-level proposal for a 3GPP-standard-based Broadband Callout feature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Broadband Callout feature can be implemented like the Tetra Callout Feature; A simple scenario could be: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Room Operator receives emergency call from Public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Operator selects personnel to be alerted and sends a </a:t>
            </a:r>
            <a:r>
              <a:rPr lang="en-US" sz="1800" i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Callout Alert 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message to the personnel</a:t>
            </a:r>
            <a:endParaRPr lang="en-US"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Personnel can respond to the alert (</a:t>
            </a:r>
            <a:r>
              <a:rPr lang="en-US" sz="1800" i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Callout Accept or Standby or Reject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)</a:t>
            </a:r>
            <a:endParaRPr lang="en-US"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The operator can send further </a:t>
            </a:r>
            <a:r>
              <a:rPr lang="en-US" sz="1800" i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Callout Message 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with text or voice message to Callout group</a:t>
            </a:r>
            <a:endParaRPr lang="en-US"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Personnel can also respond with </a:t>
            </a:r>
            <a:r>
              <a:rPr lang="en-US" sz="1800" i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Callout Message 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with text or voice</a:t>
            </a:r>
            <a:endParaRPr lang="en-US" sz="18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Control room sends a </a:t>
            </a:r>
            <a:r>
              <a:rPr lang="en-US" sz="1800" i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Callout End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endParaRPr lang="en-US" sz="1800" i="1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More details available in ‘Broadband Callout’ presentation (S6-232258) by Hans Petter </a:t>
            </a:r>
            <a:r>
              <a:rPr lang="en-US" sz="18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Naper</a:t>
            </a:r>
            <a:r>
              <a:rPr lang="en-US" sz="18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in SA6#56 Gothenburg meeting.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Broadband Callout Solution – Schematic Plan</a:t>
            </a:r>
            <a:endParaRPr lang="en-GB" altLang="en-US" sz="3200" dirty="0"/>
          </a:p>
        </p:txBody>
      </p:sp>
      <p:grpSp>
        <p:nvGrpSpPr>
          <p:cNvPr id="2" name="Google Shape;132;p4">
            <a:extLst>
              <a:ext uri="{FF2B5EF4-FFF2-40B4-BE49-F238E27FC236}">
                <a16:creationId xmlns:a16="http://schemas.microsoft.com/office/drawing/2014/main" id="{C080CA91-CC3A-47BD-5D11-464FD889E419}"/>
              </a:ext>
            </a:extLst>
          </p:cNvPr>
          <p:cNvGrpSpPr/>
          <p:nvPr/>
        </p:nvGrpSpPr>
        <p:grpSpPr>
          <a:xfrm>
            <a:off x="3374571" y="2100187"/>
            <a:ext cx="6215743" cy="3815736"/>
            <a:chOff x="681" y="0"/>
            <a:chExt cx="5583601" cy="3815736"/>
          </a:xfrm>
        </p:grpSpPr>
        <p:sp>
          <p:nvSpPr>
            <p:cNvPr id="4" name="Google Shape;133;p4">
              <a:extLst>
                <a:ext uri="{FF2B5EF4-FFF2-40B4-BE49-F238E27FC236}">
                  <a16:creationId xmlns:a16="http://schemas.microsoft.com/office/drawing/2014/main" id="{D1E66A7A-398B-5386-2846-9364D68E3210}"/>
                </a:ext>
              </a:extLst>
            </p:cNvPr>
            <p:cNvSpPr/>
            <p:nvPr/>
          </p:nvSpPr>
          <p:spPr>
            <a:xfrm>
              <a:off x="681" y="0"/>
              <a:ext cx="1772355" cy="3815736"/>
            </a:xfrm>
            <a:prstGeom prst="roundRect">
              <a:avLst>
                <a:gd name="adj" fmla="val 10000"/>
              </a:avLst>
            </a:prstGeom>
            <a:solidFill>
              <a:srgbClr val="CFD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" name="Google Shape;134;p4">
              <a:extLst>
                <a:ext uri="{FF2B5EF4-FFF2-40B4-BE49-F238E27FC236}">
                  <a16:creationId xmlns:a16="http://schemas.microsoft.com/office/drawing/2014/main" id="{8596AD63-D681-B018-F047-3B8424844F36}"/>
                </a:ext>
              </a:extLst>
            </p:cNvPr>
            <p:cNvSpPr txBox="1"/>
            <p:nvPr/>
          </p:nvSpPr>
          <p:spPr>
            <a:xfrm>
              <a:off x="681" y="0"/>
              <a:ext cx="1772355" cy="11447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87625" rIns="87625" bIns="876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Arial"/>
                <a:buNone/>
              </a:pPr>
              <a:r>
                <a:rPr lang="en-US" sz="23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Control Room MCX Client</a:t>
              </a:r>
              <a:endParaRPr dirty="0"/>
            </a:p>
          </p:txBody>
        </p:sp>
        <p:sp>
          <p:nvSpPr>
            <p:cNvPr id="6" name="Google Shape;135;p4">
              <a:extLst>
                <a:ext uri="{FF2B5EF4-FFF2-40B4-BE49-F238E27FC236}">
                  <a16:creationId xmlns:a16="http://schemas.microsoft.com/office/drawing/2014/main" id="{4B64B7C9-F6AF-7F9B-5557-439A37BBCC6F}"/>
                </a:ext>
              </a:extLst>
            </p:cNvPr>
            <p:cNvSpPr/>
            <p:nvPr/>
          </p:nvSpPr>
          <p:spPr>
            <a:xfrm>
              <a:off x="177917" y="1145838"/>
              <a:ext cx="1417884" cy="1150496"/>
            </a:xfrm>
            <a:prstGeom prst="roundRect">
              <a:avLst>
                <a:gd name="adj" fmla="val 1000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" name="Google Shape;136;p4">
              <a:extLst>
                <a:ext uri="{FF2B5EF4-FFF2-40B4-BE49-F238E27FC236}">
                  <a16:creationId xmlns:a16="http://schemas.microsoft.com/office/drawing/2014/main" id="{3DF76B45-212D-CECE-110A-E28C4614D892}"/>
                </a:ext>
              </a:extLst>
            </p:cNvPr>
            <p:cNvSpPr txBox="1"/>
            <p:nvPr/>
          </p:nvSpPr>
          <p:spPr>
            <a:xfrm>
              <a:off x="211614" y="1179535"/>
              <a:ext cx="1350490" cy="10831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175" tIns="32375" rIns="43175" bIns="3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700"/>
                <a:buFont typeface="Arial"/>
                <a:buNone/>
              </a:pPr>
              <a:r>
                <a:rPr lang="en-US" sz="1700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Callout Feature Enhancement</a:t>
              </a:r>
              <a:endParaRPr dirty="0"/>
            </a:p>
          </p:txBody>
        </p:sp>
        <p:sp>
          <p:nvSpPr>
            <p:cNvPr id="8" name="Google Shape;137;p4">
              <a:extLst>
                <a:ext uri="{FF2B5EF4-FFF2-40B4-BE49-F238E27FC236}">
                  <a16:creationId xmlns:a16="http://schemas.microsoft.com/office/drawing/2014/main" id="{97FAC2B1-9C39-8790-7E8A-FF9BF3068278}"/>
                </a:ext>
              </a:extLst>
            </p:cNvPr>
            <p:cNvSpPr/>
            <p:nvPr/>
          </p:nvSpPr>
          <p:spPr>
            <a:xfrm>
              <a:off x="177917" y="2473334"/>
              <a:ext cx="1417884" cy="1150496"/>
            </a:xfrm>
            <a:prstGeom prst="roundRect">
              <a:avLst>
                <a:gd name="adj" fmla="val 10000"/>
              </a:avLst>
            </a:prstGeom>
            <a:solidFill>
              <a:srgbClr val="8DA9DB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" name="Google Shape;138;p4">
              <a:extLst>
                <a:ext uri="{FF2B5EF4-FFF2-40B4-BE49-F238E27FC236}">
                  <a16:creationId xmlns:a16="http://schemas.microsoft.com/office/drawing/2014/main" id="{9C67A1BE-839C-6E24-3A70-5499A0C56533}"/>
                </a:ext>
              </a:extLst>
            </p:cNvPr>
            <p:cNvSpPr txBox="1"/>
            <p:nvPr/>
          </p:nvSpPr>
          <p:spPr>
            <a:xfrm>
              <a:off x="211614" y="2507031"/>
              <a:ext cx="1350490" cy="10831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175" tIns="32375" rIns="43175" bIns="3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700"/>
                <a:buFont typeface="Arial"/>
                <a:buNone/>
              </a:pPr>
              <a:r>
                <a:rPr lang="en-US" sz="1700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Existing MC</a:t>
              </a:r>
              <a:r>
                <a:rPr lang="en-US" sz="1700" dirty="0">
                  <a:solidFill>
                    <a:schemeClr val="lt1"/>
                  </a:solidFill>
                </a:rPr>
                <a:t>X</a:t>
              </a:r>
              <a:r>
                <a:rPr lang="en-US" sz="1700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Features</a:t>
              </a:r>
              <a:endParaRPr dirty="0"/>
            </a:p>
          </p:txBody>
        </p:sp>
        <p:sp>
          <p:nvSpPr>
            <p:cNvPr id="10" name="Google Shape;139;p4">
              <a:extLst>
                <a:ext uri="{FF2B5EF4-FFF2-40B4-BE49-F238E27FC236}">
                  <a16:creationId xmlns:a16="http://schemas.microsoft.com/office/drawing/2014/main" id="{49B93C72-095D-BDB3-7C34-9ADA9F532DFA}"/>
                </a:ext>
              </a:extLst>
            </p:cNvPr>
            <p:cNvSpPr/>
            <p:nvPr/>
          </p:nvSpPr>
          <p:spPr>
            <a:xfrm>
              <a:off x="1905963" y="0"/>
              <a:ext cx="1772355" cy="3815736"/>
            </a:xfrm>
            <a:prstGeom prst="roundRect">
              <a:avLst>
                <a:gd name="adj" fmla="val 10000"/>
              </a:avLst>
            </a:prstGeom>
            <a:solidFill>
              <a:srgbClr val="CFD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" name="Google Shape;140;p4">
              <a:extLst>
                <a:ext uri="{FF2B5EF4-FFF2-40B4-BE49-F238E27FC236}">
                  <a16:creationId xmlns:a16="http://schemas.microsoft.com/office/drawing/2014/main" id="{5F7168ED-49D5-CF73-FD1D-44F366B46CA6}"/>
                </a:ext>
              </a:extLst>
            </p:cNvPr>
            <p:cNvSpPr txBox="1"/>
            <p:nvPr/>
          </p:nvSpPr>
          <p:spPr>
            <a:xfrm>
              <a:off x="1905963" y="0"/>
              <a:ext cx="1772355" cy="11447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87625" rIns="87625" bIns="876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Arial"/>
                <a:buNone/>
              </a:pPr>
              <a:r>
                <a:rPr lang="en-US" sz="23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MCX Server</a:t>
              </a:r>
              <a:endParaRPr dirty="0"/>
            </a:p>
          </p:txBody>
        </p:sp>
        <p:sp>
          <p:nvSpPr>
            <p:cNvPr id="12" name="Google Shape;141;p4">
              <a:extLst>
                <a:ext uri="{FF2B5EF4-FFF2-40B4-BE49-F238E27FC236}">
                  <a16:creationId xmlns:a16="http://schemas.microsoft.com/office/drawing/2014/main" id="{9493FF7E-9E19-99AF-766F-B647A2B75EBE}"/>
                </a:ext>
              </a:extLst>
            </p:cNvPr>
            <p:cNvSpPr/>
            <p:nvPr/>
          </p:nvSpPr>
          <p:spPr>
            <a:xfrm>
              <a:off x="2083199" y="1802737"/>
              <a:ext cx="1417884" cy="1164194"/>
            </a:xfrm>
            <a:prstGeom prst="roundRect">
              <a:avLst>
                <a:gd name="adj" fmla="val 10000"/>
              </a:avLst>
            </a:prstGeom>
            <a:solidFill>
              <a:srgbClr val="8DA9DB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142;p4">
              <a:extLst>
                <a:ext uri="{FF2B5EF4-FFF2-40B4-BE49-F238E27FC236}">
                  <a16:creationId xmlns:a16="http://schemas.microsoft.com/office/drawing/2014/main" id="{08E9C4F7-7776-0C9C-3D34-8EFEE0BCDCBF}"/>
                </a:ext>
              </a:extLst>
            </p:cNvPr>
            <p:cNvSpPr txBox="1"/>
            <p:nvPr/>
          </p:nvSpPr>
          <p:spPr>
            <a:xfrm>
              <a:off x="2117297" y="1836835"/>
              <a:ext cx="1349688" cy="10959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175" tIns="32375" rIns="43175" bIns="3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700"/>
                <a:buFont typeface="Calibri"/>
                <a:buNone/>
              </a:pPr>
              <a:r>
                <a:rPr lang="en-US" sz="1700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Existing MCX Features</a:t>
              </a:r>
              <a:endParaRPr dirty="0"/>
            </a:p>
          </p:txBody>
        </p:sp>
        <p:sp>
          <p:nvSpPr>
            <p:cNvPr id="14" name="Google Shape;143;p4">
              <a:extLst>
                <a:ext uri="{FF2B5EF4-FFF2-40B4-BE49-F238E27FC236}">
                  <a16:creationId xmlns:a16="http://schemas.microsoft.com/office/drawing/2014/main" id="{7D336A91-5A41-128F-21DD-1990C2247E94}"/>
                </a:ext>
              </a:extLst>
            </p:cNvPr>
            <p:cNvSpPr/>
            <p:nvPr/>
          </p:nvSpPr>
          <p:spPr>
            <a:xfrm>
              <a:off x="3811927" y="0"/>
              <a:ext cx="1772355" cy="3815736"/>
            </a:xfrm>
            <a:prstGeom prst="roundRect">
              <a:avLst>
                <a:gd name="adj" fmla="val 10000"/>
              </a:avLst>
            </a:prstGeom>
            <a:solidFill>
              <a:srgbClr val="CFD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" name="Google Shape;144;p4">
              <a:extLst>
                <a:ext uri="{FF2B5EF4-FFF2-40B4-BE49-F238E27FC236}">
                  <a16:creationId xmlns:a16="http://schemas.microsoft.com/office/drawing/2014/main" id="{33390633-EA28-58E0-C87E-1BF9C74214D0}"/>
                </a:ext>
              </a:extLst>
            </p:cNvPr>
            <p:cNvSpPr txBox="1"/>
            <p:nvPr/>
          </p:nvSpPr>
          <p:spPr>
            <a:xfrm>
              <a:off x="3811927" y="0"/>
              <a:ext cx="1772355" cy="11447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87625" rIns="87625" bIns="876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Arial"/>
                <a:buNone/>
              </a:pPr>
              <a:r>
                <a:rPr lang="en-US" sz="23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UE MCX Clients</a:t>
              </a:r>
              <a:endParaRPr dirty="0"/>
            </a:p>
          </p:txBody>
        </p:sp>
        <p:sp>
          <p:nvSpPr>
            <p:cNvPr id="16" name="Google Shape;145;p4">
              <a:extLst>
                <a:ext uri="{FF2B5EF4-FFF2-40B4-BE49-F238E27FC236}">
                  <a16:creationId xmlns:a16="http://schemas.microsoft.com/office/drawing/2014/main" id="{890EDAF8-8AFC-3912-AF84-074A3284E5DE}"/>
                </a:ext>
              </a:extLst>
            </p:cNvPr>
            <p:cNvSpPr/>
            <p:nvPr/>
          </p:nvSpPr>
          <p:spPr>
            <a:xfrm>
              <a:off x="3988481" y="1145838"/>
              <a:ext cx="1417884" cy="1150496"/>
            </a:xfrm>
            <a:prstGeom prst="roundRect">
              <a:avLst>
                <a:gd name="adj" fmla="val 1000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" name="Google Shape;146;p4">
              <a:extLst>
                <a:ext uri="{FF2B5EF4-FFF2-40B4-BE49-F238E27FC236}">
                  <a16:creationId xmlns:a16="http://schemas.microsoft.com/office/drawing/2014/main" id="{2F8BB264-2A9A-1302-8635-26D9642A896A}"/>
                </a:ext>
              </a:extLst>
            </p:cNvPr>
            <p:cNvSpPr txBox="1"/>
            <p:nvPr/>
          </p:nvSpPr>
          <p:spPr>
            <a:xfrm>
              <a:off x="4022178" y="1179535"/>
              <a:ext cx="1350490" cy="10831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175" tIns="32375" rIns="43175" bIns="3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700"/>
                <a:buFont typeface="Arial"/>
                <a:buNone/>
              </a:pPr>
              <a:r>
                <a:rPr lang="en-US" sz="1700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Callout Feature Enhancement</a:t>
              </a:r>
              <a:endParaRPr dirty="0"/>
            </a:p>
          </p:txBody>
        </p:sp>
        <p:sp>
          <p:nvSpPr>
            <p:cNvPr id="18" name="Google Shape;147;p4">
              <a:extLst>
                <a:ext uri="{FF2B5EF4-FFF2-40B4-BE49-F238E27FC236}">
                  <a16:creationId xmlns:a16="http://schemas.microsoft.com/office/drawing/2014/main" id="{2BC75650-D231-364D-111B-706376AF9475}"/>
                </a:ext>
              </a:extLst>
            </p:cNvPr>
            <p:cNvSpPr/>
            <p:nvPr/>
          </p:nvSpPr>
          <p:spPr>
            <a:xfrm>
              <a:off x="3988481" y="2473334"/>
              <a:ext cx="1417884" cy="1150496"/>
            </a:xfrm>
            <a:prstGeom prst="roundRect">
              <a:avLst>
                <a:gd name="adj" fmla="val 10000"/>
              </a:avLst>
            </a:prstGeom>
            <a:solidFill>
              <a:srgbClr val="8DA9DB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148;p4">
              <a:extLst>
                <a:ext uri="{FF2B5EF4-FFF2-40B4-BE49-F238E27FC236}">
                  <a16:creationId xmlns:a16="http://schemas.microsoft.com/office/drawing/2014/main" id="{594A6F56-3DF8-D31B-111B-831BB757D681}"/>
                </a:ext>
              </a:extLst>
            </p:cNvPr>
            <p:cNvSpPr txBox="1"/>
            <p:nvPr/>
          </p:nvSpPr>
          <p:spPr>
            <a:xfrm>
              <a:off x="4022178" y="2507031"/>
              <a:ext cx="1350490" cy="10831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175" tIns="32375" rIns="43175" bIns="323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700"/>
                <a:buFont typeface="Calibri"/>
                <a:buNone/>
              </a:pPr>
              <a:r>
                <a:rPr lang="en-US" sz="1700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Existing MCX Features</a:t>
              </a:r>
              <a:endParaRPr dirty="0"/>
            </a:p>
          </p:txBody>
        </p:sp>
      </p:grpSp>
      <p:sp>
        <p:nvSpPr>
          <p:cNvPr id="20" name="Google Shape;151;p4">
            <a:extLst>
              <a:ext uri="{FF2B5EF4-FFF2-40B4-BE49-F238E27FC236}">
                <a16:creationId xmlns:a16="http://schemas.microsoft.com/office/drawing/2014/main" id="{207E2F96-C2C0-D8D8-6696-EB01E1B4E7E6}"/>
              </a:ext>
            </a:extLst>
          </p:cNvPr>
          <p:cNvSpPr/>
          <p:nvPr/>
        </p:nvSpPr>
        <p:spPr>
          <a:xfrm>
            <a:off x="9791950" y="2684325"/>
            <a:ext cx="1910100" cy="3231598"/>
          </a:xfrm>
          <a:prstGeom prst="roundRect">
            <a:avLst>
              <a:gd name="adj" fmla="val 16667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 changes expected in MCX Server, except forwarding the Broadband Callout Application Id in the SDS Message</a:t>
            </a:r>
            <a:endParaRPr dirty="0"/>
          </a:p>
        </p:txBody>
      </p:sp>
      <p:sp>
        <p:nvSpPr>
          <p:cNvPr id="21" name="Google Shape;149;p4">
            <a:extLst>
              <a:ext uri="{FF2B5EF4-FFF2-40B4-BE49-F238E27FC236}">
                <a16:creationId xmlns:a16="http://schemas.microsoft.com/office/drawing/2014/main" id="{A3BE16B2-3CCA-0C0F-98EB-79DDBF76B9D6}"/>
              </a:ext>
            </a:extLst>
          </p:cNvPr>
          <p:cNvSpPr/>
          <p:nvPr/>
        </p:nvSpPr>
        <p:spPr>
          <a:xfrm>
            <a:off x="402770" y="2104149"/>
            <a:ext cx="2598233" cy="1509908"/>
          </a:xfrm>
          <a:prstGeom prst="wedgeRoundRectCallout">
            <a:avLst>
              <a:gd name="adj1" fmla="val 84616"/>
              <a:gd name="adj2" fmla="val 43698"/>
              <a:gd name="adj3" fmla="val 16667"/>
            </a:avLst>
          </a:prstGeom>
          <a:solidFill>
            <a:schemeClr val="accent1"/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Callout Feature Enhancement required in </a:t>
            </a:r>
            <a:r>
              <a:rPr lang="en-US" sz="1800" i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MCX Clients in Control Room and in UE</a:t>
            </a:r>
            <a:endParaRPr sz="18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150;p4">
            <a:extLst>
              <a:ext uri="{FF2B5EF4-FFF2-40B4-BE49-F238E27FC236}">
                <a16:creationId xmlns:a16="http://schemas.microsoft.com/office/drawing/2014/main" id="{9B5D33D2-935D-9F73-9512-93BF6EFB6E36}"/>
              </a:ext>
            </a:extLst>
          </p:cNvPr>
          <p:cNvSpPr/>
          <p:nvPr/>
        </p:nvSpPr>
        <p:spPr>
          <a:xfrm>
            <a:off x="512150" y="4021449"/>
            <a:ext cx="2598300" cy="2122500"/>
          </a:xfrm>
          <a:prstGeom prst="wedgeRoundRectCallout">
            <a:avLst>
              <a:gd name="adj1" fmla="val 101660"/>
              <a:gd name="adj2" fmla="val -28165"/>
              <a:gd name="adj3" fmla="val 16667"/>
            </a:avLst>
          </a:prstGeom>
          <a:solidFill>
            <a:srgbClr val="8DA9DB"/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Callout Feature uses existing underlying features like: SDS,</a:t>
            </a:r>
            <a:r>
              <a:rPr lang="en-US" sz="1800" dirty="0">
                <a:solidFill>
                  <a:schemeClr val="lt1"/>
                </a:solidFill>
              </a:rPr>
              <a:t> </a:t>
            </a:r>
            <a:r>
              <a:rPr lang="en-US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Private and Group</a:t>
            </a:r>
            <a:r>
              <a:rPr lang="en-US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Communication</a:t>
            </a:r>
            <a:endParaRPr dirty="0"/>
          </a:p>
        </p:txBody>
      </p:sp>
      <p:sp>
        <p:nvSpPr>
          <p:cNvPr id="23" name="Google Shape;152;p4">
            <a:extLst>
              <a:ext uri="{FF2B5EF4-FFF2-40B4-BE49-F238E27FC236}">
                <a16:creationId xmlns:a16="http://schemas.microsoft.com/office/drawing/2014/main" id="{53C885D9-6FFC-39D3-D19C-A1051EA74660}"/>
              </a:ext>
            </a:extLst>
          </p:cNvPr>
          <p:cNvSpPr/>
          <p:nvPr/>
        </p:nvSpPr>
        <p:spPr>
          <a:xfrm>
            <a:off x="4410178" y="4249350"/>
            <a:ext cx="267600" cy="494400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153;p4">
            <a:extLst>
              <a:ext uri="{FF2B5EF4-FFF2-40B4-BE49-F238E27FC236}">
                <a16:creationId xmlns:a16="http://schemas.microsoft.com/office/drawing/2014/main" id="{605ADB1A-0158-F82A-AAB4-9A1F3B9F7DA6}"/>
              </a:ext>
            </a:extLst>
          </p:cNvPr>
          <p:cNvSpPr/>
          <p:nvPr/>
        </p:nvSpPr>
        <p:spPr>
          <a:xfrm>
            <a:off x="8522317" y="4249350"/>
            <a:ext cx="267600" cy="494400"/>
          </a:xfrm>
          <a:prstGeom prst="up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438459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Broadband Callout using 3GPP MCX Features</a:t>
            </a:r>
            <a:endParaRPr lang="en-GB" altLang="en-US" sz="3200" dirty="0"/>
          </a:p>
        </p:txBody>
      </p:sp>
      <p:graphicFrame>
        <p:nvGraphicFramePr>
          <p:cNvPr id="3" name="Google Shape;124;p3">
            <a:extLst>
              <a:ext uri="{FF2B5EF4-FFF2-40B4-BE49-F238E27FC236}">
                <a16:creationId xmlns:a16="http://schemas.microsoft.com/office/drawing/2014/main" id="{2701B349-9ECD-FC4B-51A9-C656730F3F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5888537"/>
              </p:ext>
            </p:extLst>
          </p:nvPr>
        </p:nvGraphicFramePr>
        <p:xfrm>
          <a:off x="550660" y="2194560"/>
          <a:ext cx="10903425" cy="274323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0903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2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Existing 3GPP MCData Features can be used to realize Broadband Callout feature</a:t>
                      </a:r>
                      <a:endParaRPr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Callout messages can be sent using MCData SDS feature as Application Payload Data</a:t>
                      </a: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 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The SDS feature is a basic protocol carrying a limited size, but variable content, payload message.</a:t>
                      </a: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* SDS provides option to include a content payload of at least [1000] bytes of binary data to be used by a local running application and the necessary addressing detail to identify the intended application.</a:t>
                      </a:r>
                      <a:endParaRPr sz="18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270">
                <a:tc>
                  <a:txBody>
                    <a:bodyPr/>
                    <a:lstStyle/>
                    <a:p>
                      <a:pPr marL="0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kern="1200" cap="none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One to One or Group Communication can be initiated to reach out to MCX Users nearby</a:t>
                      </a:r>
                      <a:endParaRPr sz="1800" b="1" u="none" strike="noStrike" kern="1200" cap="none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* Ad hoc Group Communication allows the combination of a random set of MCX Users into groups</a:t>
                      </a:r>
                    </a:p>
                    <a:p>
                      <a:pPr marL="0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* Alternately Group regrouping enables temporary combination of MCX Service Groups.</a:t>
                      </a:r>
                      <a:endParaRPr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* Private Communication enables authorized users to communicate with a selected MCX User</a:t>
                      </a:r>
                      <a:endParaRPr sz="18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2164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3GPP MCData Spec Impact Analysis 1/3</a:t>
            </a:r>
            <a:endParaRPr lang="en-GB" altLang="en-US" sz="3200" dirty="0"/>
          </a:p>
        </p:txBody>
      </p:sp>
      <p:graphicFrame>
        <p:nvGraphicFramePr>
          <p:cNvPr id="2" name="Google Shape;162;p5">
            <a:extLst>
              <a:ext uri="{FF2B5EF4-FFF2-40B4-BE49-F238E27FC236}">
                <a16:creationId xmlns:a16="http://schemas.microsoft.com/office/drawing/2014/main" id="{3B61AAB2-874E-E9F1-53D9-7A13A92DAA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7660582"/>
              </p:ext>
            </p:extLst>
          </p:nvPr>
        </p:nvGraphicFramePr>
        <p:xfrm>
          <a:off x="913164" y="2097135"/>
          <a:ext cx="9961668" cy="64009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99616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4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u="none" dirty="0"/>
                        <a:t>Stage-2 document already mentions architectural support for applications such as the Callout feature over MCData SDS feature.</a:t>
                      </a:r>
                      <a:endParaRPr lang="en-US" b="1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765281666"/>
                  </a:ext>
                </a:extLst>
              </a:tr>
            </a:tbl>
          </a:graphicData>
        </a:graphic>
      </p:graphicFrame>
      <p:graphicFrame>
        <p:nvGraphicFramePr>
          <p:cNvPr id="3" name="Google Shape;179;p7">
            <a:extLst>
              <a:ext uri="{FF2B5EF4-FFF2-40B4-BE49-F238E27FC236}">
                <a16:creationId xmlns:a16="http://schemas.microsoft.com/office/drawing/2014/main" id="{0779CEC5-3307-948C-8486-A2214D0C06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0867377"/>
              </p:ext>
            </p:extLst>
          </p:nvPr>
        </p:nvGraphicFramePr>
        <p:xfrm>
          <a:off x="335067" y="3045492"/>
          <a:ext cx="11351950" cy="128018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877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/>
                        <a:t>Specification Number &amp; Section</a:t>
                      </a:r>
                      <a:endParaRPr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/>
                        <a:t>Relevant Extract/Summary</a:t>
                      </a:r>
                      <a:endParaRPr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/>
                        <a:t>Analysis</a:t>
                      </a:r>
                      <a:endParaRPr b="1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dirty="0"/>
                        <a:t>23282-i50 - MCData Stage-2; Section 5.3 SDS Capability</a:t>
                      </a:r>
                      <a:endParaRPr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/>
                        <a:t>This section states the Architectural Requirements associated with SDS</a:t>
                      </a:r>
                      <a:endParaRPr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dirty="0"/>
                        <a:t>No changes expected</a:t>
                      </a:r>
                      <a:endParaRPr sz="1800" b="1" u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9850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3GPP MCData Spec Impact Analysis 2/3</a:t>
            </a:r>
            <a:endParaRPr lang="en-GB" altLang="en-US" sz="3200" dirty="0"/>
          </a:p>
        </p:txBody>
      </p:sp>
      <p:graphicFrame>
        <p:nvGraphicFramePr>
          <p:cNvPr id="2" name="Google Shape;161;p5">
            <a:extLst>
              <a:ext uri="{FF2B5EF4-FFF2-40B4-BE49-F238E27FC236}">
                <a16:creationId xmlns:a16="http://schemas.microsoft.com/office/drawing/2014/main" id="{99DB9AB7-A580-B3F1-F7DC-7E59EBB30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8097839"/>
              </p:ext>
            </p:extLst>
          </p:nvPr>
        </p:nvGraphicFramePr>
        <p:xfrm>
          <a:off x="420029" y="2927609"/>
          <a:ext cx="11351925" cy="2748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422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2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6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/>
                        <a:t>Specification Number &amp; Section</a:t>
                      </a:r>
                      <a:endParaRPr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/>
                        <a:t>Relevant Extract/Summary</a:t>
                      </a:r>
                      <a:endParaRPr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/>
                        <a:t>Analysis</a:t>
                      </a:r>
                      <a:endParaRPr b="1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24.282-i40 – MCData Signaling Stage-3; 15.2.7 Application Id</a:t>
                      </a:r>
                      <a:endParaRPr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 The purpose of the Application ID information element is to uniquely identify the application for which the payload is intended</a:t>
                      </a:r>
                      <a:endParaRPr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 </a:t>
                      </a:r>
                      <a:r>
                        <a:rPr lang="en-US" sz="1800" b="1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‘Application Id Value’ contains a number that uniquely identifies the destination application.</a:t>
                      </a:r>
                      <a:endParaRPr sz="1800" b="1" dirty="0"/>
                    </a:p>
                  </a:txBody>
                  <a:tcPr marL="91450" marR="91450" marT="45725" marB="45725"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sng" dirty="0"/>
                        <a:t>Changes proposed;</a:t>
                      </a:r>
                      <a:r>
                        <a:rPr lang="en-US" sz="1800" b="1" dirty="0"/>
                        <a:t> </a:t>
                      </a:r>
                      <a:endParaRPr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1. A specific value to be allocated to Callout feature</a:t>
                      </a:r>
                      <a:r>
                        <a:rPr lang="en-US" sz="1800" b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so that </a:t>
                      </a:r>
                      <a:r>
                        <a:rPr lang="en-US" sz="1800" b="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MCData</a:t>
                      </a:r>
                      <a:r>
                        <a:rPr lang="en-US" sz="1800" b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Client can pass the relevant messages to the Broadband Callout feature.</a:t>
                      </a:r>
                      <a:endParaRPr sz="1800" b="0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24.282-i40 - </a:t>
                      </a:r>
                      <a:r>
                        <a:rPr lang="en-US" sz="1800" b="0" i="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MCData</a:t>
                      </a:r>
                      <a:r>
                        <a:rPr lang="en-US" sz="1800" b="0" i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-Signaling Stage-3; 6.2.2.1 Generating an SDS Message, and other sections</a:t>
                      </a:r>
                      <a:endParaRPr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The value chosen for the ‘Application ID Value’ is decided by the mission critical organization.</a:t>
                      </a:r>
                      <a:endParaRPr sz="1800" b="1" dirty="0"/>
                    </a:p>
                  </a:txBody>
                  <a:tcPr marL="91450" marR="91450" marT="45725" marB="45725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Google Shape;162;p5">
            <a:extLst>
              <a:ext uri="{FF2B5EF4-FFF2-40B4-BE49-F238E27FC236}">
                <a16:creationId xmlns:a16="http://schemas.microsoft.com/office/drawing/2014/main" id="{C314FF61-1FE5-3606-C429-D285263B98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3819058"/>
              </p:ext>
            </p:extLst>
          </p:nvPr>
        </p:nvGraphicFramePr>
        <p:xfrm>
          <a:off x="913164" y="2042705"/>
          <a:ext cx="9961668" cy="64009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99616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42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Calibri"/>
                        </a:rPr>
                        <a:t>In Stage-3 specification, addressing mechanism to be defined to identify Callout application for which SDS payload is intended</a:t>
                      </a:r>
                      <a:endParaRPr lang="en-US" sz="1800" b="1" u="sng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765281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585491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3GPP MCData Spec Change Requirement 3/3</a:t>
            </a:r>
            <a:endParaRPr lang="en-GB" altLang="en-US" sz="3200" dirty="0"/>
          </a:p>
        </p:txBody>
      </p:sp>
      <p:graphicFrame>
        <p:nvGraphicFramePr>
          <p:cNvPr id="2" name="Google Shape;162;p5">
            <a:extLst>
              <a:ext uri="{FF2B5EF4-FFF2-40B4-BE49-F238E27FC236}">
                <a16:creationId xmlns:a16="http://schemas.microsoft.com/office/drawing/2014/main" id="{2EE8F039-59AE-D531-37DD-50F0830E31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477508"/>
              </p:ext>
            </p:extLst>
          </p:nvPr>
        </p:nvGraphicFramePr>
        <p:xfrm>
          <a:off x="913164" y="2126230"/>
          <a:ext cx="9961668" cy="570816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99616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587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Following </a:t>
                      </a:r>
                      <a:r>
                        <a:rPr lang="en-US" sz="1600" b="1" u="non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Callout messages need to be defined: Alert, Accept, Standby, Reject, Message, </a:t>
                      </a:r>
                      <a:r>
                        <a:rPr lang="en-US" sz="16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Device Acknowledge, User Exit, User Availability Request, User </a:t>
                      </a:r>
                      <a:r>
                        <a:rPr lang="en-US" sz="1600" b="1" u="none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Availability</a:t>
                      </a:r>
                      <a:r>
                        <a:rPr lang="en-US" sz="16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Delivery Report, </a:t>
                      </a:r>
                      <a:r>
                        <a:rPr lang="en-US" sz="1600" b="1" u="non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End.</a:t>
                      </a:r>
                      <a:endParaRPr 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1568" marB="41568"/>
                </a:tc>
                <a:extLst>
                  <a:ext uri="{0D108BD9-81ED-4DB2-BD59-A6C34878D82A}">
                    <a16:rowId xmlns:a16="http://schemas.microsoft.com/office/drawing/2014/main" val="765281666"/>
                  </a:ext>
                </a:extLst>
              </a:tr>
            </a:tbl>
          </a:graphicData>
        </a:graphic>
      </p:graphicFrame>
      <p:graphicFrame>
        <p:nvGraphicFramePr>
          <p:cNvPr id="3" name="Google Shape;170;p6">
            <a:extLst>
              <a:ext uri="{FF2B5EF4-FFF2-40B4-BE49-F238E27FC236}">
                <a16:creationId xmlns:a16="http://schemas.microsoft.com/office/drawing/2014/main" id="{C756295D-D6CA-FF0C-7662-071B082512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9407708"/>
              </p:ext>
            </p:extLst>
          </p:nvPr>
        </p:nvGraphicFramePr>
        <p:xfrm>
          <a:off x="345953" y="3180366"/>
          <a:ext cx="11351950" cy="265178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877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/>
                        <a:t>Specification Number &amp; Section</a:t>
                      </a:r>
                      <a:endParaRPr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/>
                        <a:t>Relevant Extract/Summary</a:t>
                      </a:r>
                      <a:endParaRPr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/>
                        <a:t>Analysis</a:t>
                      </a:r>
                      <a:endParaRPr b="1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0" i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24.282-i40 - MCData-</a:t>
                      </a:r>
                      <a:r>
                        <a:rPr lang="en-US" sz="1800" b="0" i="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Signalling</a:t>
                      </a:r>
                      <a:r>
                        <a:rPr lang="en-US" sz="1800" b="0" i="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Stage-3; 15.2.13 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Payload</a:t>
                      </a:r>
                      <a:endParaRPr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section defines the Payload information element, which contains the payload intended for the recipient user or application;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sng" dirty="0"/>
                        <a:t>Change proposed;</a:t>
                      </a:r>
                      <a:r>
                        <a:rPr lang="en-US" sz="1800" b="1" dirty="0"/>
                        <a:t> </a:t>
                      </a:r>
                      <a:endParaRPr dirty="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sz="1800" b="0" dirty="0"/>
                        <a:t>An a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dditional ‘Payload content type’ will be defined for ‘BROADBAND CALLOUT‘</a:t>
                      </a:r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Associated ‘Payload data’ will be encoded as defined  in the </a:t>
                      </a:r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TCCA Broadband Callout Service Overview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</a:t>
                      </a:r>
                      <a:r>
                        <a:rPr lang="en-US" sz="18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Definition 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documents.</a:t>
                      </a:r>
                      <a:endParaRPr sz="1800" b="1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1311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Summary</a:t>
            </a:r>
            <a:endParaRPr lang="en-GB" altLang="en-US" sz="3200" dirty="0"/>
          </a:p>
        </p:txBody>
      </p:sp>
      <p:graphicFrame>
        <p:nvGraphicFramePr>
          <p:cNvPr id="2" name="Google Shape;162;p5">
            <a:extLst>
              <a:ext uri="{FF2B5EF4-FFF2-40B4-BE49-F238E27FC236}">
                <a16:creationId xmlns:a16="http://schemas.microsoft.com/office/drawing/2014/main" id="{DC5195B8-7850-EF16-6D25-6CBA897B1A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0604860"/>
              </p:ext>
            </p:extLst>
          </p:nvPr>
        </p:nvGraphicFramePr>
        <p:xfrm>
          <a:off x="913164" y="2097135"/>
          <a:ext cx="9961668" cy="193877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99616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4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u="none" dirty="0"/>
                        <a:t>Tetra Callout Feature helps to dispatch operations efficiently. </a:t>
                      </a:r>
                      <a:endParaRPr lang="en-US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765281666"/>
                  </a:ext>
                </a:extLst>
              </a:tr>
              <a:tr h="384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dirty="0"/>
                        <a:t>A similar 3GPP Broadband Callout Feature can be implemented on top of existing 3GPP MCX features like: MCData SDS, Private &amp; Group Communication, </a:t>
                      </a:r>
                      <a:r>
                        <a:rPr lang="en-US" dirty="0" err="1"/>
                        <a:t>Adhoc</a:t>
                      </a:r>
                      <a:r>
                        <a:rPr lang="en-US" dirty="0"/>
                        <a:t> &amp; Regroup Group-creation;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dirty="0"/>
                        <a:t>Minimal changes would be required in 3GPP MCData Standards.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3792791028"/>
                  </a:ext>
                </a:extLst>
              </a:tr>
              <a:tr h="384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b="1" u="none" dirty="0"/>
                        <a:t>3GPP standard based Broadband Callout implementation should enable Interoperation of such solutions from different vendors.</a:t>
                      </a:r>
                      <a:endParaRPr b="1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39519638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452582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3429000"/>
            <a:ext cx="10515600" cy="1104917"/>
          </a:xfrm>
        </p:spPr>
        <p:txBody>
          <a:bodyPr/>
          <a:lstStyle/>
          <a:p>
            <a:pPr algn="ctr"/>
            <a:r>
              <a:rPr lang="en-GB" altLang="en-US" dirty="0"/>
              <a:t>Thank You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7656</TotalTime>
  <Words>764</Words>
  <Application>Microsoft Office PowerPoint</Application>
  <PresentationFormat>Widescreen</PresentationFormat>
  <Paragraphs>76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3GPP Broadband Callout Feature  A Discussion</vt:lpstr>
      <vt:lpstr>Tetra Callout Feature</vt:lpstr>
      <vt:lpstr>Broadband Callout Solution – Schematic Plan</vt:lpstr>
      <vt:lpstr>Broadband Callout using 3GPP MCX Features</vt:lpstr>
      <vt:lpstr>3GPP MCData Spec Impact Analysis 1/3</vt:lpstr>
      <vt:lpstr>3GPP MCData Spec Impact Analysis 2/3</vt:lpstr>
      <vt:lpstr>3GPP MCData Spec Change Requirement 3/3</vt:lpstr>
      <vt:lpstr>Summary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Ravi Shanker</cp:lastModifiedBy>
  <cp:revision>639</cp:revision>
  <dcterms:created xsi:type="dcterms:W3CDTF">2010-02-05T13:52:04Z</dcterms:created>
  <dcterms:modified xsi:type="dcterms:W3CDTF">2023-11-07T06:31:33Z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