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2" r:id="rId1"/>
  </p:sldMasterIdLst>
  <p:notesMasterIdLst>
    <p:notesMasterId r:id="rId14"/>
  </p:notesMasterIdLst>
  <p:sldIdLst>
    <p:sldId id="376" r:id="rId2"/>
    <p:sldId id="497" r:id="rId3"/>
    <p:sldId id="504" r:id="rId4"/>
    <p:sldId id="492" r:id="rId5"/>
    <p:sldId id="498" r:id="rId6"/>
    <p:sldId id="503" r:id="rId7"/>
    <p:sldId id="501" r:id="rId8"/>
    <p:sldId id="499" r:id="rId9"/>
    <p:sldId id="460" r:id="rId10"/>
    <p:sldId id="347" r:id="rId11"/>
    <p:sldId id="506" r:id="rId12"/>
    <p:sldId id="49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柯小婉" initials="柯小婉" lastIdx="1" clrIdx="0">
    <p:extLst>
      <p:ext uri="{19B8F6BF-5375-455C-9EA6-DF929625EA0E}">
        <p15:presenceInfo xmlns:p15="http://schemas.microsoft.com/office/powerpoint/2012/main" userId="S-1-5-21-2660122827-3251746268-3620619969-4803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00F9"/>
    <a:srgbClr val="FF0000"/>
    <a:srgbClr val="A8EEF8"/>
    <a:srgbClr val="375FFF"/>
    <a:srgbClr val="00C9FF"/>
    <a:srgbClr val="E848EC"/>
    <a:srgbClr val="1D00E6"/>
    <a:srgbClr val="415FFF"/>
    <a:srgbClr val="436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409" autoAdjust="0"/>
    <p:restoredTop sz="84687" autoAdjust="0"/>
  </p:normalViewPr>
  <p:slideViewPr>
    <p:cSldViewPr snapToGrid="0">
      <p:cViewPr varScale="1">
        <p:scale>
          <a:sx n="57" d="100"/>
          <a:sy n="57" d="100"/>
        </p:scale>
        <p:origin x="1368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0406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026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简 Heavy" panose="02000900000000000000" pitchFamily="2" charset="-122"/>
                <a:ea typeface="vivo type 简 Heavy" panose="02000900000000000000" pitchFamily="2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84180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694">
          <p15:clr>
            <a:srgbClr val="FBAE40"/>
          </p15:clr>
        </p15:guide>
        <p15:guide id="2" pos="354">
          <p15:clr>
            <a:srgbClr val="FBAE40"/>
          </p15:clr>
        </p15:guide>
        <p15:guide id="3" pos="14620">
          <p15:clr>
            <a:srgbClr val="FBAE40"/>
          </p15:clr>
        </p15:guide>
        <p15:guide id="4" pos="15006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487">
          <p15:clr>
            <a:srgbClr val="FBAE40"/>
          </p15:clr>
        </p15:guide>
        <p15:guide id="7" orient="horz" pos="168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28064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694">
          <p15:clr>
            <a:srgbClr val="FBAE40"/>
          </p15:clr>
        </p15:guide>
        <p15:guide id="2" pos="354">
          <p15:clr>
            <a:srgbClr val="FBAE40"/>
          </p15:clr>
        </p15:guide>
        <p15:guide id="3" pos="14620">
          <p15:clr>
            <a:srgbClr val="FBAE40"/>
          </p15:clr>
        </p15:guide>
        <p15:guide id="4" pos="15006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487">
          <p15:clr>
            <a:srgbClr val="FBAE40"/>
          </p15:clr>
        </p15:guide>
        <p15:guide id="7" orient="horz" pos="168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2447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694">
          <p15:clr>
            <a:srgbClr val="FBAE40"/>
          </p15:clr>
        </p15:guide>
        <p15:guide id="2" pos="354">
          <p15:clr>
            <a:srgbClr val="FBAE40"/>
          </p15:clr>
        </p15:guide>
        <p15:guide id="3" pos="14620">
          <p15:clr>
            <a:srgbClr val="FBAE40"/>
          </p15:clr>
        </p15:guide>
        <p15:guide id="4" pos="15006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487">
          <p15:clr>
            <a:srgbClr val="FBAE40"/>
          </p15:clr>
        </p15:guide>
        <p15:guide id="7" orient="horz" pos="168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4.emf"/><Relationship Id="rId7" Type="http://schemas.openxmlformats.org/officeDocument/2006/relationships/image" Target="../media/image13.emf"/><Relationship Id="rId12" Type="http://schemas.openxmlformats.org/officeDocument/2006/relationships/image" Target="../media/image18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emf"/><Relationship Id="rId11" Type="http://schemas.openxmlformats.org/officeDocument/2006/relationships/image" Target="../media/image17.emf"/><Relationship Id="rId5" Type="http://schemas.openxmlformats.org/officeDocument/2006/relationships/image" Target="../media/image10.emf"/><Relationship Id="rId10" Type="http://schemas.openxmlformats.org/officeDocument/2006/relationships/image" Target="../media/image27.jpeg"/><Relationship Id="rId4" Type="http://schemas.openxmlformats.org/officeDocument/2006/relationships/image" Target="../media/image15.emf"/><Relationship Id="rId9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image" Target="../media/image10.emf"/><Relationship Id="rId7" Type="http://schemas.openxmlformats.org/officeDocument/2006/relationships/image" Target="../media/image14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emf"/><Relationship Id="rId11" Type="http://schemas.openxmlformats.org/officeDocument/2006/relationships/image" Target="../media/image18.emf"/><Relationship Id="rId5" Type="http://schemas.openxmlformats.org/officeDocument/2006/relationships/image" Target="../media/image12.emf"/><Relationship Id="rId10" Type="http://schemas.openxmlformats.org/officeDocument/2006/relationships/image" Target="../media/image17.emf"/><Relationship Id="rId4" Type="http://schemas.openxmlformats.org/officeDocument/2006/relationships/image" Target="../media/image11.emf"/><Relationship Id="rId9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14.emf"/><Relationship Id="rId7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emf"/><Relationship Id="rId5" Type="http://schemas.openxmlformats.org/officeDocument/2006/relationships/image" Target="../media/image17.emf"/><Relationship Id="rId10" Type="http://schemas.openxmlformats.org/officeDocument/2006/relationships/image" Target="../media/image18.emf"/><Relationship Id="rId4" Type="http://schemas.openxmlformats.org/officeDocument/2006/relationships/image" Target="../media/image15.emf"/><Relationship Id="rId9" Type="http://schemas.openxmlformats.org/officeDocument/2006/relationships/image" Target="../media/image16.emf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>
            <a:extLst>
              <a:ext uri="{FF2B5EF4-FFF2-40B4-BE49-F238E27FC236}">
                <a16:creationId xmlns:a16="http://schemas.microsoft.com/office/drawing/2014/main" id="{E70936A9-FA99-4F41-BCBC-AFE8CD3063E4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altLang="zh-CN" sz="2200" dirty="0">
                <a:latin typeface="+mn-lt"/>
              </a:rPr>
              <a:t>2021.11</a:t>
            </a:r>
            <a:endParaRPr lang="zh-CN" altLang="en-US" sz="2200" dirty="0">
              <a:latin typeface="+mn-lt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857306" y="3755487"/>
            <a:ext cx="7393613" cy="855842"/>
          </a:xfrm>
        </p:spPr>
        <p:txBody>
          <a:bodyPr/>
          <a:lstStyle/>
          <a:p>
            <a:r>
              <a:rPr lang="en-US" altLang="zh-CN" sz="2800" b="1" dirty="0">
                <a:latin typeface="+mn-lt"/>
              </a:rPr>
              <a:t>Study on Application layer support for Personal IoT and Residential Networks (</a:t>
            </a:r>
            <a:r>
              <a:rPr lang="en-US" altLang="zh-CN" sz="2800" b="1" dirty="0" err="1">
                <a:latin typeface="+mn-lt"/>
              </a:rPr>
              <a:t>PIRateAPP</a:t>
            </a:r>
            <a:r>
              <a:rPr lang="en-US" altLang="zh-CN" sz="2800" b="1" dirty="0">
                <a:latin typeface="+mn-lt"/>
              </a:rPr>
              <a:t>)</a:t>
            </a:r>
            <a:endParaRPr lang="zh-CN" altLang="en-US" sz="2800" b="1" dirty="0">
              <a:latin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3398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>
            <a:extLst>
              <a:ext uri="{FF2B5EF4-FFF2-40B4-BE49-F238E27FC236}">
                <a16:creationId xmlns:a16="http://schemas.microsoft.com/office/drawing/2014/main" id="{E70936A9-FA99-4F41-BCBC-AFE8CD3063E4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857306" y="3755487"/>
            <a:ext cx="7393613" cy="855842"/>
          </a:xfrm>
        </p:spPr>
        <p:txBody>
          <a:bodyPr/>
          <a:lstStyle/>
          <a:p>
            <a:r>
              <a:rPr lang="en-US" altLang="zh-CN" sz="2800" b="1" dirty="0">
                <a:latin typeface="+mn-lt"/>
              </a:rPr>
              <a:t>Annex</a:t>
            </a:r>
            <a:endParaRPr lang="zh-CN" altLang="en-US" sz="2800" b="1" dirty="0">
              <a:latin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D33EEFF-BD9F-42EE-A038-7E8534220A9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75915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F93EB00-415A-4845-951C-ED094E99F10E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343337" y="1151577"/>
            <a:ext cx="5955636" cy="5426351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sz="2600" b="1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Requirements from TS 22.261 of connection: </a:t>
            </a:r>
          </a:p>
          <a:p>
            <a:pPr lvl="1"/>
            <a:r>
              <a:rPr lang="en-US" altLang="zh-CN" sz="1900" dirty="0">
                <a:latin typeface="+mn-lt"/>
              </a:rPr>
              <a:t>The 5G system shall allow PIN Elements to communicate when there is no connectivity between a PIN Element with Gateway Capability and a 5G network.</a:t>
            </a:r>
            <a:endParaRPr lang="en-US" altLang="zh-CN" sz="1900" dirty="0">
              <a:solidFill>
                <a:srgbClr val="000000"/>
              </a:solidFill>
              <a:latin typeface="+mn-lt"/>
              <a:ea typeface="宋体" panose="02010600030101010101" pitchFamily="2" charset="-122"/>
            </a:endParaRPr>
          </a:p>
          <a:p>
            <a:pPr lvl="1"/>
            <a:r>
              <a:rPr lang="en-US" altLang="zh-CN" sz="1900" dirty="0">
                <a:latin typeface="+mn-lt"/>
              </a:rPr>
              <a:t>The 5G system shall support applications on an Application Server connected to a CPN or PIN.</a:t>
            </a:r>
          </a:p>
          <a:p>
            <a:pPr lvl="1"/>
            <a:r>
              <a:rPr lang="en-GB" altLang="zh-CN" sz="1900" dirty="0">
                <a:latin typeface="+mn-lt"/>
              </a:rPr>
              <a:t>Subject to regulatory requirements and operator policy, the 5G system shall support an efficient data path within the CPN for intra-CPN communications.</a:t>
            </a:r>
            <a:endParaRPr lang="en-US" altLang="zh-CN" sz="1900" dirty="0">
              <a:solidFill>
                <a:srgbClr val="000000"/>
              </a:solidFill>
              <a:latin typeface="+mn-lt"/>
              <a:ea typeface="宋体" panose="02010600030101010101" pitchFamily="2" charset="-122"/>
            </a:endParaRPr>
          </a:p>
          <a:p>
            <a:pPr lvl="0"/>
            <a:r>
              <a:rPr lang="en-US" altLang="zh-CN" sz="2600" b="1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Requirements from TS 22.261 of service discovery: </a:t>
            </a:r>
            <a:endParaRPr lang="en-US" altLang="zh-CN" sz="1900" dirty="0">
              <a:solidFill>
                <a:srgbClr val="000000"/>
              </a:solidFill>
              <a:latin typeface="+mn-lt"/>
              <a:ea typeface="宋体" panose="02010600030101010101" pitchFamily="2" charset="-122"/>
            </a:endParaRPr>
          </a:p>
          <a:p>
            <a:pPr lvl="1"/>
            <a:r>
              <a:rPr lang="en-US" altLang="zh-CN" sz="19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The 5G system shall efficiently support service discovery mechanisms where a UE or non-3GPP device in a CPN or PIN can discover, subject to access rights:</a:t>
            </a:r>
          </a:p>
          <a:p>
            <a:pPr lvl="2"/>
            <a:r>
              <a:rPr lang="en-US" altLang="zh-CN" sz="19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availability and reachability of other entities (e.g. other UEs or non-3GPP devices) on the CPN or PIN;</a:t>
            </a:r>
          </a:p>
          <a:p>
            <a:pPr lvl="2"/>
            <a:r>
              <a:rPr lang="en-US" altLang="zh-CN" sz="19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capabilities of other entities on the CPN or PIN (e.g. </a:t>
            </a:r>
            <a:r>
              <a:rPr lang="en-US" altLang="zh-CN" sz="19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eRG</a:t>
            </a:r>
            <a:r>
              <a:rPr lang="en-US" altLang="zh-CN" sz="19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, relay UE, connection types) and/or;</a:t>
            </a:r>
          </a:p>
          <a:p>
            <a:pPr lvl="2"/>
            <a:r>
              <a:rPr lang="en-US" altLang="zh-CN" sz="19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services provided by other entities on the CPN or PIN (e.g. the entity is a printer).The 5G system shall support a mechanism for the PIN user to indicate whether a PIN element is discoverable by other PIN elements of the same PIN.</a:t>
            </a:r>
          </a:p>
          <a:p>
            <a:pPr lvl="1"/>
            <a:r>
              <a:rPr lang="en-US" altLang="zh-CN" sz="19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The 5G system shall support a mechanism for the PIN user to indicate whether a PIN element is discoverable by UEs that are not members of the PIN.</a:t>
            </a:r>
            <a:endParaRPr lang="en-US" altLang="zh-CN" sz="2200" dirty="0">
              <a:solidFill>
                <a:srgbClr val="00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lvl="1"/>
            <a:endParaRPr lang="en-US" altLang="zh-CN" sz="1800" dirty="0">
              <a:solidFill>
                <a:srgbClr val="000000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561756" cy="456860"/>
          </a:xfrm>
        </p:spPr>
        <p:txBody>
          <a:bodyPr/>
          <a:lstStyle/>
          <a:p>
            <a:r>
              <a:rPr lang="en-US" altLang="zh-CN" sz="2800" b="1" dirty="0">
                <a:solidFill>
                  <a:srgbClr val="4362FF"/>
                </a:solidFill>
                <a:latin typeface="+mn-lt"/>
                <a:ea typeface="vivo type 简 Heavy" panose="02000900000000000000" pitchFamily="2" charset="-122"/>
              </a:rPr>
              <a:t>Requirements from SA1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8C0F39B-A956-42B8-8EEF-5A416C15A9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6" name="文本占位符 3">
            <a:extLst>
              <a:ext uri="{FF2B5EF4-FFF2-40B4-BE49-F238E27FC236}">
                <a16:creationId xmlns:a16="http://schemas.microsoft.com/office/drawing/2014/main" id="{1F368923-F86B-48EF-830D-5DAE43DA2DE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810738"/>
            <a:ext cx="9194219" cy="267033"/>
          </a:xfrm>
        </p:spPr>
        <p:txBody>
          <a:bodyPr/>
          <a:lstStyle/>
          <a:p>
            <a:r>
              <a:rPr lang="en-US" altLang="zh-CN" dirty="0">
                <a:solidFill>
                  <a:srgbClr val="375FFF"/>
                </a:solidFill>
                <a:latin typeface="+mn-lt"/>
                <a:ea typeface="vivo type 简 Regular" panose="02000500000000000000" pitchFamily="2" charset="-122"/>
              </a:rPr>
              <a:t>Application connection and service discovery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C94F2FEC-0809-4302-9A9F-4B9FB8108B21}"/>
              </a:ext>
            </a:extLst>
          </p:cNvPr>
          <p:cNvGrpSpPr/>
          <p:nvPr/>
        </p:nvGrpSpPr>
        <p:grpSpPr>
          <a:xfrm>
            <a:off x="6096000" y="1431308"/>
            <a:ext cx="6030646" cy="4822007"/>
            <a:chOff x="5342048" y="1137142"/>
            <a:chExt cx="6599474" cy="4904995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E84AEFC3-69CA-405C-805C-82A1D72AE1F6}"/>
                </a:ext>
              </a:extLst>
            </p:cNvPr>
            <p:cNvSpPr/>
            <p:nvPr/>
          </p:nvSpPr>
          <p:spPr>
            <a:xfrm>
              <a:off x="5704114" y="1137142"/>
              <a:ext cx="5905499" cy="4895964"/>
            </a:xfrm>
            <a:prstGeom prst="ellipse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BF85DC7C-47E7-4143-A2CE-9837FB0B56E6}"/>
                </a:ext>
              </a:extLst>
            </p:cNvPr>
            <p:cNvSpPr/>
            <p:nvPr/>
          </p:nvSpPr>
          <p:spPr>
            <a:xfrm>
              <a:off x="7793268" y="2784290"/>
              <a:ext cx="1756800" cy="1757539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88231816-D41B-42D0-9489-DC2958B0BCE5}"/>
                </a:ext>
              </a:extLst>
            </p:cNvPr>
            <p:cNvSpPr/>
            <p:nvPr/>
          </p:nvSpPr>
          <p:spPr>
            <a:xfrm>
              <a:off x="6498915" y="4052981"/>
              <a:ext cx="1804180" cy="1615403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tIns="0" rtlCol="0" anchor="t" anchorCtr="0"/>
            <a:lstStyle/>
            <a:p>
              <a:pPr algn="ctr"/>
              <a:endParaRPr kumimoji="1" lang="zh-CN" altLang="en-US" dirty="0"/>
            </a:p>
          </p:txBody>
        </p:sp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FF27EC14-6910-4E46-A191-61A77D42E8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68652" y="4708941"/>
              <a:ext cx="221070" cy="404951"/>
            </a:xfrm>
            <a:prstGeom prst="rect">
              <a:avLst/>
            </a:prstGeom>
          </p:spPr>
        </p:pic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id="{69A4D865-90E8-4726-84A7-A12D0E839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31028" y="5278009"/>
              <a:ext cx="539954" cy="267222"/>
            </a:xfrm>
            <a:prstGeom prst="rect">
              <a:avLst/>
            </a:prstGeom>
          </p:spPr>
        </p:pic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id="{A875202D-3669-4AD1-8AB0-B81B36AF4B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57926" y="4671131"/>
              <a:ext cx="502094" cy="374009"/>
            </a:xfrm>
            <a:prstGeom prst="rect">
              <a:avLst/>
            </a:prstGeom>
          </p:spPr>
        </p:pic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522F9529-C7E3-4F58-AB4A-DF84EA252200}"/>
                </a:ext>
              </a:extLst>
            </p:cNvPr>
            <p:cNvSpPr txBox="1"/>
            <p:nvPr/>
          </p:nvSpPr>
          <p:spPr>
            <a:xfrm>
              <a:off x="7134746" y="4689746"/>
              <a:ext cx="53251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CPN</a:t>
              </a:r>
              <a:endParaRPr lang="zh-CN" altLang="en-US" sz="1600" dirty="0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07B3729B-925E-4540-B23C-91701CA9CDDA}"/>
                </a:ext>
              </a:extLst>
            </p:cNvPr>
            <p:cNvSpPr/>
            <p:nvPr/>
          </p:nvSpPr>
          <p:spPr>
            <a:xfrm>
              <a:off x="9038679" y="4036771"/>
              <a:ext cx="1804180" cy="1615403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tIns="0" rtlCol="0" anchor="t" anchorCtr="0"/>
            <a:lstStyle/>
            <a:p>
              <a:pPr algn="ctr"/>
              <a:endParaRPr kumimoji="1" lang="zh-CN" altLang="en-US" dirty="0"/>
            </a:p>
          </p:txBody>
        </p:sp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D93DDF87-9CEC-44BA-8A39-014DCD4DB7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19274" y="4688974"/>
              <a:ext cx="221070" cy="404951"/>
            </a:xfrm>
            <a:prstGeom prst="rect">
              <a:avLst/>
            </a:prstGeom>
          </p:spPr>
        </p:pic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BBB916FC-E3A1-4277-8E0D-A386EDA10A77}"/>
                </a:ext>
              </a:extLst>
            </p:cNvPr>
            <p:cNvSpPr txBox="1"/>
            <p:nvPr/>
          </p:nvSpPr>
          <p:spPr>
            <a:xfrm>
              <a:off x="9611010" y="4673536"/>
              <a:ext cx="53251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CPN</a:t>
              </a:r>
              <a:endParaRPr lang="zh-CN" altLang="en-US" sz="1600" dirty="0"/>
            </a:p>
          </p:txBody>
        </p:sp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id="{1C8837FB-8331-4C5A-855E-6B5C4FF1A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62818" y="4229597"/>
              <a:ext cx="355901" cy="350852"/>
            </a:xfrm>
            <a:prstGeom prst="rect">
              <a:avLst/>
            </a:prstGeom>
          </p:spPr>
        </p:pic>
        <p:pic>
          <p:nvPicPr>
            <p:cNvPr id="106" name="图片 105">
              <a:extLst>
                <a:ext uri="{FF2B5EF4-FFF2-40B4-BE49-F238E27FC236}">
                  <a16:creationId xmlns:a16="http://schemas.microsoft.com/office/drawing/2014/main" id="{CBD22B23-F83E-406F-85D6-563DB69215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20327" y="5261799"/>
              <a:ext cx="453660" cy="289324"/>
            </a:xfrm>
            <a:prstGeom prst="rect">
              <a:avLst/>
            </a:prstGeom>
          </p:spPr>
        </p:pic>
        <p:pic>
          <p:nvPicPr>
            <p:cNvPr id="107" name="图片 106">
              <a:extLst>
                <a:ext uri="{FF2B5EF4-FFF2-40B4-BE49-F238E27FC236}">
                  <a16:creationId xmlns:a16="http://schemas.microsoft.com/office/drawing/2014/main" id="{065FA4AB-4AEB-4BBB-AB80-9190DA9C11A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232721" y="4688974"/>
              <a:ext cx="560408" cy="291641"/>
            </a:xfrm>
            <a:prstGeom prst="rect">
              <a:avLst/>
            </a:prstGeom>
          </p:spPr>
        </p:pic>
        <p:pic>
          <p:nvPicPr>
            <p:cNvPr id="108" name="Picture 4">
              <a:extLst>
                <a:ext uri="{FF2B5EF4-FFF2-40B4-BE49-F238E27FC236}">
                  <a16:creationId xmlns:a16="http://schemas.microsoft.com/office/drawing/2014/main" id="{77E4C4D4-5DA1-457F-8C74-8E73BF1D5F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7562" y="3938903"/>
              <a:ext cx="269184" cy="41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19A319F6-964A-4DDB-8011-5DF58935EC92}"/>
                </a:ext>
              </a:extLst>
            </p:cNvPr>
            <p:cNvSpPr/>
            <p:nvPr/>
          </p:nvSpPr>
          <p:spPr>
            <a:xfrm>
              <a:off x="7748829" y="1160832"/>
              <a:ext cx="1804180" cy="1615403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tIns="0" rtlCol="0" anchor="t" anchorCtr="0"/>
            <a:lstStyle/>
            <a:p>
              <a:pPr algn="ctr"/>
              <a:endParaRPr kumimoji="1" lang="zh-CN" altLang="en-US" dirty="0"/>
            </a:p>
          </p:txBody>
        </p:sp>
        <p:pic>
          <p:nvPicPr>
            <p:cNvPr id="111" name="图片 110">
              <a:extLst>
                <a:ext uri="{FF2B5EF4-FFF2-40B4-BE49-F238E27FC236}">
                  <a16:creationId xmlns:a16="http://schemas.microsoft.com/office/drawing/2014/main" id="{F3D58B64-D9CF-4D32-942B-65D42D1011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18566" y="1816792"/>
              <a:ext cx="221070" cy="404951"/>
            </a:xfrm>
            <a:prstGeom prst="rect">
              <a:avLst/>
            </a:prstGeom>
          </p:spPr>
        </p:pic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D240E2F5-983B-4CE5-913F-867EE0FD30E4}"/>
                </a:ext>
              </a:extLst>
            </p:cNvPr>
            <p:cNvSpPr txBox="1"/>
            <p:nvPr/>
          </p:nvSpPr>
          <p:spPr>
            <a:xfrm>
              <a:off x="8261265" y="1684645"/>
              <a:ext cx="8179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/>
                <a:t>PIN</a:t>
              </a:r>
            </a:p>
            <a:p>
              <a:pPr algn="ctr"/>
              <a:r>
                <a:rPr lang="en-US" altLang="zh-CN" sz="1200" dirty="0"/>
                <a:t>(localized)</a:t>
              </a:r>
              <a:endParaRPr lang="zh-CN" altLang="en-US" sz="1200" dirty="0"/>
            </a:p>
          </p:txBody>
        </p:sp>
        <p:pic>
          <p:nvPicPr>
            <p:cNvPr id="114" name="图片 113">
              <a:extLst>
                <a:ext uri="{FF2B5EF4-FFF2-40B4-BE49-F238E27FC236}">
                  <a16:creationId xmlns:a16="http://schemas.microsoft.com/office/drawing/2014/main" id="{9E19353D-F7B9-41D0-AA16-771968FECCA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401162" y="1258247"/>
              <a:ext cx="535224" cy="502455"/>
            </a:xfrm>
            <a:prstGeom prst="rect">
              <a:avLst/>
            </a:prstGeom>
          </p:spPr>
        </p:pic>
        <p:pic>
          <p:nvPicPr>
            <p:cNvPr id="115" name="图片 114">
              <a:extLst>
                <a:ext uri="{FF2B5EF4-FFF2-40B4-BE49-F238E27FC236}">
                  <a16:creationId xmlns:a16="http://schemas.microsoft.com/office/drawing/2014/main" id="{246E107C-CA3F-4258-A24C-0DFA92B309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19274" y="1816792"/>
              <a:ext cx="221070" cy="404951"/>
            </a:xfrm>
            <a:prstGeom prst="rect">
              <a:avLst/>
            </a:prstGeom>
          </p:spPr>
        </p:pic>
        <p:pic>
          <p:nvPicPr>
            <p:cNvPr id="116" name="Picture 4">
              <a:extLst>
                <a:ext uri="{FF2B5EF4-FFF2-40B4-BE49-F238E27FC236}">
                  <a16:creationId xmlns:a16="http://schemas.microsoft.com/office/drawing/2014/main" id="{2C5C75FB-18A3-46D5-B257-E3876F011D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29159" y="2723958"/>
              <a:ext cx="252890" cy="3905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7" name="Picture 4">
              <a:extLst>
                <a:ext uri="{FF2B5EF4-FFF2-40B4-BE49-F238E27FC236}">
                  <a16:creationId xmlns:a16="http://schemas.microsoft.com/office/drawing/2014/main" id="{DA0C2C9E-31D6-4098-B32C-5E973DAD3C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3527" y="3938903"/>
              <a:ext cx="269184" cy="41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4B88568B-6957-49B0-96DA-BF9F9396F727}"/>
                </a:ext>
              </a:extLst>
            </p:cNvPr>
            <p:cNvSpPr txBox="1"/>
            <p:nvPr/>
          </p:nvSpPr>
          <p:spPr>
            <a:xfrm>
              <a:off x="8397360" y="3506467"/>
              <a:ext cx="5533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5GS</a:t>
              </a:r>
              <a:endParaRPr lang="zh-CN" altLang="en-US" dirty="0"/>
            </a:p>
          </p:txBody>
        </p:sp>
        <p:pic>
          <p:nvPicPr>
            <p:cNvPr id="119" name="图片 118">
              <a:extLst>
                <a:ext uri="{FF2B5EF4-FFF2-40B4-BE49-F238E27FC236}">
                  <a16:creationId xmlns:a16="http://schemas.microsoft.com/office/drawing/2014/main" id="{5A1B6A73-858E-4169-A8BC-51D390831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07932" y="2949483"/>
              <a:ext cx="221070" cy="404951"/>
            </a:xfrm>
            <a:prstGeom prst="rect">
              <a:avLst/>
            </a:prstGeom>
            <a:solidFill>
              <a:srgbClr val="FFFF00"/>
            </a:solidFill>
          </p:spPr>
        </p:pic>
        <p:pic>
          <p:nvPicPr>
            <p:cNvPr id="120" name="图片 119">
              <a:extLst>
                <a:ext uri="{FF2B5EF4-FFF2-40B4-BE49-F238E27FC236}">
                  <a16:creationId xmlns:a16="http://schemas.microsoft.com/office/drawing/2014/main" id="{EAD7BB01-F6BF-4A04-8ACD-FA4AA3A789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19674" y="2989225"/>
              <a:ext cx="221070" cy="404951"/>
            </a:xfrm>
            <a:prstGeom prst="rect">
              <a:avLst/>
            </a:prstGeom>
            <a:solidFill>
              <a:srgbClr val="FFC000"/>
            </a:solidFill>
          </p:spPr>
        </p:pic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E387CFE8-38CE-4C74-A482-E7315726CF81}"/>
                </a:ext>
              </a:extLst>
            </p:cNvPr>
            <p:cNvSpPr/>
            <p:nvPr/>
          </p:nvSpPr>
          <p:spPr>
            <a:xfrm>
              <a:off x="8317148" y="5518917"/>
              <a:ext cx="708847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altLang="zh-CN" sz="2800" b="1" dirty="0">
                  <a:ln/>
                  <a:solidFill>
                    <a:schemeClr val="accent3"/>
                  </a:solidFill>
                </a:rPr>
                <a:t>PIN</a:t>
              </a:r>
              <a:endParaRPr lang="zh-CN" altLang="en-US" sz="2800" b="1" dirty="0">
                <a:ln/>
                <a:solidFill>
                  <a:schemeClr val="accent3"/>
                </a:solidFill>
              </a:endParaRPr>
            </a:p>
          </p:txBody>
        </p:sp>
        <p:pic>
          <p:nvPicPr>
            <p:cNvPr id="122" name="图片 121">
              <a:extLst>
                <a:ext uri="{FF2B5EF4-FFF2-40B4-BE49-F238E27FC236}">
                  <a16:creationId xmlns:a16="http://schemas.microsoft.com/office/drawing/2014/main" id="{619D6A69-3EBC-4079-ABF1-90D0BE181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59547" y="1965021"/>
              <a:ext cx="221070" cy="404951"/>
            </a:xfrm>
            <a:prstGeom prst="rect">
              <a:avLst/>
            </a:prstGeom>
            <a:solidFill>
              <a:srgbClr val="92D050"/>
            </a:solidFill>
          </p:spPr>
        </p:pic>
        <p:pic>
          <p:nvPicPr>
            <p:cNvPr id="123" name="图片 122">
              <a:extLst>
                <a:ext uri="{FF2B5EF4-FFF2-40B4-BE49-F238E27FC236}">
                  <a16:creationId xmlns:a16="http://schemas.microsoft.com/office/drawing/2014/main" id="{CF86D0F5-4C15-4F65-BB7C-D7F5E94230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27267" y="1965021"/>
              <a:ext cx="221070" cy="40495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</p:pic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82A46F10-E000-40F0-9C6E-EE60A4D0215B}"/>
                </a:ext>
              </a:extLst>
            </p:cNvPr>
            <p:cNvSpPr txBox="1"/>
            <p:nvPr/>
          </p:nvSpPr>
          <p:spPr>
            <a:xfrm>
              <a:off x="6523418" y="3357021"/>
              <a:ext cx="12146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/>
                <a:t>PIN Element</a:t>
              </a:r>
            </a:p>
            <a:p>
              <a:pPr algn="ctr"/>
              <a:r>
                <a:rPr lang="en-US" altLang="zh-CN" sz="1400" dirty="0"/>
                <a:t>(not localized)</a:t>
              </a:r>
              <a:endParaRPr lang="zh-CN" altLang="en-US" sz="1400" dirty="0"/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7976AC3E-C8C5-46DB-8EB6-707BD6AF7CE4}"/>
                </a:ext>
              </a:extLst>
            </p:cNvPr>
            <p:cNvSpPr txBox="1"/>
            <p:nvPr/>
          </p:nvSpPr>
          <p:spPr>
            <a:xfrm>
              <a:off x="9608515" y="3357021"/>
              <a:ext cx="12146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/>
                <a:t>PIN Element</a:t>
              </a:r>
            </a:p>
            <a:p>
              <a:pPr algn="ctr"/>
              <a:r>
                <a:rPr lang="en-US" altLang="zh-CN" sz="1400" dirty="0"/>
                <a:t>(not localized)</a:t>
              </a:r>
              <a:endParaRPr lang="zh-CN" altLang="en-US" sz="1400" dirty="0"/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962468A0-413A-4245-8DE3-80A8DC517093}"/>
                </a:ext>
              </a:extLst>
            </p:cNvPr>
            <p:cNvSpPr txBox="1"/>
            <p:nvPr/>
          </p:nvSpPr>
          <p:spPr>
            <a:xfrm>
              <a:off x="5342048" y="1450946"/>
              <a:ext cx="97828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/>
                <a:t>UE outside</a:t>
              </a:r>
            </a:p>
            <a:p>
              <a:pPr algn="ctr"/>
              <a:r>
                <a:rPr lang="en-US" altLang="zh-CN" sz="1400" dirty="0"/>
                <a:t>PIN</a:t>
              </a:r>
              <a:endParaRPr lang="zh-CN" altLang="en-US" sz="1400" dirty="0"/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2C39C469-8AC0-411A-B2F7-3C130476CD1A}"/>
                </a:ext>
              </a:extLst>
            </p:cNvPr>
            <p:cNvSpPr txBox="1"/>
            <p:nvPr/>
          </p:nvSpPr>
          <p:spPr>
            <a:xfrm>
              <a:off x="10966575" y="1450946"/>
              <a:ext cx="9749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/>
                <a:t>UE outside</a:t>
              </a:r>
            </a:p>
            <a:p>
              <a:pPr algn="ctr"/>
              <a:r>
                <a:rPr lang="en-US" altLang="zh-CN" sz="1400" dirty="0"/>
                <a:t>PIN</a:t>
              </a:r>
              <a:endParaRPr lang="zh-CN" altLang="en-US" sz="1400" dirty="0"/>
            </a:p>
          </p:txBody>
        </p:sp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id="{A47D1B09-A360-48CD-8B9C-01D63CD227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215705" y="4221394"/>
              <a:ext cx="314640" cy="437760"/>
            </a:xfrm>
            <a:prstGeom prst="rect">
              <a:avLst/>
            </a:prstGeom>
          </p:spPr>
        </p:pic>
        <p:pic>
          <p:nvPicPr>
            <p:cNvPr id="129" name="图片 128">
              <a:extLst>
                <a:ext uri="{FF2B5EF4-FFF2-40B4-BE49-F238E27FC236}">
                  <a16:creationId xmlns:a16="http://schemas.microsoft.com/office/drawing/2014/main" id="{11A85E37-65C9-427E-B2C4-42322FCBA0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10800000">
              <a:off x="8434497" y="2072819"/>
              <a:ext cx="417469" cy="521837"/>
            </a:xfrm>
            <a:prstGeom prst="rect">
              <a:avLst/>
            </a:prstGeom>
          </p:spPr>
        </p:pic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5A68597F-2E54-4E39-9D14-44208241DB48}"/>
                </a:ext>
              </a:extLst>
            </p:cNvPr>
            <p:cNvSpPr txBox="1"/>
            <p:nvPr/>
          </p:nvSpPr>
          <p:spPr>
            <a:xfrm>
              <a:off x="7092339" y="4005340"/>
              <a:ext cx="5613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/>
                <a:t>PRAS</a:t>
              </a:r>
              <a:endParaRPr lang="zh-CN" altLang="en-US" sz="1400" dirty="0"/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B8E8B08B-0C55-478F-8646-0C38F81F5DDD}"/>
                </a:ext>
              </a:extLst>
            </p:cNvPr>
            <p:cNvSpPr txBox="1"/>
            <p:nvPr/>
          </p:nvSpPr>
          <p:spPr>
            <a:xfrm>
              <a:off x="9696427" y="3977295"/>
              <a:ext cx="4843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err="1"/>
                <a:t>eRG</a:t>
              </a:r>
              <a:endParaRPr lang="zh-CN" altLang="en-US" sz="1400" dirty="0"/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5A36EE3A-8F97-4B8B-879F-E1E16BEB7793}"/>
                </a:ext>
              </a:extLst>
            </p:cNvPr>
            <p:cNvSpPr txBox="1"/>
            <p:nvPr/>
          </p:nvSpPr>
          <p:spPr>
            <a:xfrm>
              <a:off x="8781558" y="2247798"/>
              <a:ext cx="5736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/>
                <a:t>PEGC</a:t>
              </a:r>
              <a:endParaRPr lang="zh-CN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87794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8CF4CE6-69C9-4586-9A0B-65CBAAAC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117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7CC6B5F7-91F7-4365-919F-B6981E7A784A}"/>
              </a:ext>
            </a:extLst>
          </p:cNvPr>
          <p:cNvSpPr/>
          <p:nvPr/>
        </p:nvSpPr>
        <p:spPr>
          <a:xfrm flipH="1">
            <a:off x="-2" y="0"/>
            <a:ext cx="12222117" cy="6858000"/>
          </a:xfrm>
          <a:prstGeom prst="rect">
            <a:avLst/>
          </a:prstGeom>
          <a:gradFill flip="none" rotWithShape="1">
            <a:gsLst>
              <a:gs pos="0">
                <a:srgbClr val="EAF6F6">
                  <a:alpha val="58000"/>
                </a:srgbClr>
              </a:gs>
              <a:gs pos="50000">
                <a:srgbClr val="E3F4F8">
                  <a:shade val="67500"/>
                  <a:satMod val="115000"/>
                  <a:alpha val="92000"/>
                </a:srgbClr>
              </a:gs>
              <a:gs pos="100000">
                <a:schemeClr val="bg1">
                  <a:alpha val="79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8173A753-3808-4624-AA1F-00413DC172F9}"/>
              </a:ext>
            </a:extLst>
          </p:cNvPr>
          <p:cNvSpPr/>
          <p:nvPr/>
        </p:nvSpPr>
        <p:spPr>
          <a:xfrm>
            <a:off x="2561336" y="2487887"/>
            <a:ext cx="2495550" cy="2769913"/>
          </a:xfrm>
          <a:prstGeom prst="parallelogram">
            <a:avLst>
              <a:gd name="adj" fmla="val 15068"/>
            </a:avLst>
          </a:prstGeom>
          <a:solidFill>
            <a:srgbClr val="07728B">
              <a:alpha val="47059"/>
            </a:srgbClr>
          </a:solidFill>
          <a:ln>
            <a:noFill/>
          </a:ln>
          <a:effectLst>
            <a:outerShdw blurRad="254000" dist="101600" dir="13020000" sx="108000" sy="108000" algn="r" rotWithShape="0">
              <a:srgbClr val="07728B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F2CE5149-5190-495E-B8B3-45CFBA1C1EBC}"/>
              </a:ext>
            </a:extLst>
          </p:cNvPr>
          <p:cNvSpPr/>
          <p:nvPr/>
        </p:nvSpPr>
        <p:spPr>
          <a:xfrm>
            <a:off x="5141024" y="2487887"/>
            <a:ext cx="2495550" cy="2769913"/>
          </a:xfrm>
          <a:prstGeom prst="parallelogram">
            <a:avLst>
              <a:gd name="adj" fmla="val 15068"/>
            </a:avLst>
          </a:prstGeom>
          <a:solidFill>
            <a:srgbClr val="8ED5E6">
              <a:alpha val="47059"/>
            </a:srgb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37DEA6-E5D6-4F12-AAB4-1AE382F857F9}"/>
              </a:ext>
            </a:extLst>
          </p:cNvPr>
          <p:cNvSpPr txBox="1"/>
          <p:nvPr/>
        </p:nvSpPr>
        <p:spPr>
          <a:xfrm>
            <a:off x="6060867" y="3006445"/>
            <a:ext cx="85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5EAADE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02.</a:t>
            </a:r>
            <a:endParaRPr lang="zh-CN" altLang="en-US" sz="4000" b="1" dirty="0">
              <a:solidFill>
                <a:srgbClr val="5EAADE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002B85D-50D0-4137-B2E1-58117715DF34}"/>
              </a:ext>
            </a:extLst>
          </p:cNvPr>
          <p:cNvSpPr txBox="1"/>
          <p:nvPr/>
        </p:nvSpPr>
        <p:spPr>
          <a:xfrm>
            <a:off x="5288520" y="4088252"/>
            <a:ext cx="19768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5EAADE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Requirements, Scenarios, Motivations</a:t>
            </a:r>
            <a:endParaRPr lang="zh-CN" altLang="en-US" sz="2400" b="1" dirty="0">
              <a:solidFill>
                <a:srgbClr val="5EAADE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2F035A40-2935-45EA-9C48-1F4D25C4E3FA}"/>
              </a:ext>
            </a:extLst>
          </p:cNvPr>
          <p:cNvSpPr/>
          <p:nvPr/>
        </p:nvSpPr>
        <p:spPr>
          <a:xfrm>
            <a:off x="7720712" y="2487887"/>
            <a:ext cx="2495550" cy="2769913"/>
          </a:xfrm>
          <a:prstGeom prst="parallelogram">
            <a:avLst>
              <a:gd name="adj" fmla="val 15068"/>
            </a:avLst>
          </a:prstGeom>
          <a:solidFill>
            <a:srgbClr val="8ED5E6">
              <a:alpha val="47059"/>
            </a:srgb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EFE8EA9-AC7E-4461-93F5-812C55AA800A}"/>
              </a:ext>
            </a:extLst>
          </p:cNvPr>
          <p:cNvSpPr txBox="1"/>
          <p:nvPr/>
        </p:nvSpPr>
        <p:spPr>
          <a:xfrm>
            <a:off x="8640555" y="3006445"/>
            <a:ext cx="85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5EAADE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03.</a:t>
            </a:r>
            <a:endParaRPr lang="zh-CN" altLang="en-US" sz="4000" b="1" dirty="0">
              <a:solidFill>
                <a:srgbClr val="5EAADE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F8F48F3-BD31-4113-BD08-4C3E5225A8A8}"/>
              </a:ext>
            </a:extLst>
          </p:cNvPr>
          <p:cNvSpPr txBox="1"/>
          <p:nvPr/>
        </p:nvSpPr>
        <p:spPr>
          <a:xfrm>
            <a:off x="7636574" y="4088252"/>
            <a:ext cx="2472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5EAADE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Objects</a:t>
            </a:r>
            <a:endParaRPr lang="zh-CN" altLang="en-US" sz="2400" b="1" dirty="0">
              <a:solidFill>
                <a:srgbClr val="5EAADE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5D206308-D7E0-4E71-BE88-9527BAACF6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1" r="23804"/>
          <a:stretch/>
        </p:blipFill>
        <p:spPr>
          <a:xfrm rot="5400000">
            <a:off x="2864414" y="2864417"/>
            <a:ext cx="1129172" cy="68580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D8DE953C-D813-4F7A-AAFA-5F809439AE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601"/>
          <a:stretch/>
        </p:blipFill>
        <p:spPr>
          <a:xfrm rot="5400000" flipH="1">
            <a:off x="7810132" y="-2377677"/>
            <a:ext cx="1929271" cy="68580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D251943F-B96C-49F7-B4DA-CF591E18098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3947" y="311605"/>
            <a:ext cx="979572" cy="25770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9FAB641A-771F-44D6-B8B2-6CCA7E4C650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186" b="12052"/>
          <a:stretch/>
        </p:blipFill>
        <p:spPr>
          <a:xfrm>
            <a:off x="2202130" y="2336681"/>
            <a:ext cx="3265918" cy="237632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098E878-4F7A-42A8-90ED-54EB93899969}"/>
              </a:ext>
            </a:extLst>
          </p:cNvPr>
          <p:cNvSpPr txBox="1"/>
          <p:nvPr/>
        </p:nvSpPr>
        <p:spPr>
          <a:xfrm>
            <a:off x="3481179" y="3006445"/>
            <a:ext cx="85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FFFFFF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01.</a:t>
            </a:r>
            <a:endParaRPr lang="zh-CN" altLang="en-US" sz="4000" b="1" dirty="0">
              <a:solidFill>
                <a:srgbClr val="FFFFFF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2932DE-E76F-4393-9AE5-9049F7BBD841}"/>
              </a:ext>
            </a:extLst>
          </p:cNvPr>
          <p:cNvSpPr txBox="1"/>
          <p:nvPr/>
        </p:nvSpPr>
        <p:spPr>
          <a:xfrm>
            <a:off x="2701336" y="4088252"/>
            <a:ext cx="2016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Aspects</a:t>
            </a:r>
            <a:endParaRPr lang="zh-CN" altLang="en-US" sz="2400" b="1" dirty="0">
              <a:solidFill>
                <a:srgbClr val="FFFFFF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C4CE82F2-F97B-4852-91C4-0F6C91AE225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186" b="12052"/>
          <a:stretch/>
        </p:blipFill>
        <p:spPr>
          <a:xfrm>
            <a:off x="166380" y="265085"/>
            <a:ext cx="3265918" cy="2376329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0B1B3BF7-A64B-4F53-BDE4-076933A54A7A}"/>
              </a:ext>
            </a:extLst>
          </p:cNvPr>
          <p:cNvSpPr txBox="1"/>
          <p:nvPr/>
        </p:nvSpPr>
        <p:spPr>
          <a:xfrm>
            <a:off x="611826" y="781877"/>
            <a:ext cx="28807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FFFFFF"/>
                </a:solidFill>
                <a:effectLst>
                  <a:outerShdw blurRad="38100" dist="38100" dir="2100000" sx="103000" sy="103000" algn="tl">
                    <a:srgbClr val="000000">
                      <a:alpha val="43137"/>
                    </a:srgbClr>
                  </a:outerShdw>
                </a:effectLst>
                <a:ea typeface="vivo type CN简 Regular" panose="02000500000000000000" charset="-122"/>
                <a:cs typeface="Arial" panose="020B0604020202020204" pitchFamily="34" charset="0"/>
              </a:rPr>
              <a:t>C</a:t>
            </a:r>
            <a:r>
              <a:rPr lang="en-US" altLang="zh-CN" sz="4400" b="1" dirty="0">
                <a:solidFill>
                  <a:srgbClr val="FFFFFF"/>
                </a:solidFill>
                <a:effectLst>
                  <a:outerShdw blurRad="38100" dist="38100" dir="2100000" sx="103000" sy="103000" algn="tl">
                    <a:srgbClr val="000000">
                      <a:alpha val="43137"/>
                    </a:srgbClr>
                  </a:outerShdw>
                </a:effectLst>
                <a:ea typeface="vivo type CN简 Regular" panose="02000500000000000000" charset="-122"/>
                <a:cs typeface="Arial" panose="020B0604020202020204" pitchFamily="34" charset="0"/>
              </a:rPr>
              <a:t>ONTENTS</a:t>
            </a:r>
            <a:endParaRPr lang="zh-CN" altLang="en-US" sz="4400" b="1" dirty="0">
              <a:solidFill>
                <a:srgbClr val="FFFFFF"/>
              </a:solidFill>
              <a:effectLst>
                <a:outerShdw blurRad="38100" dist="38100" dir="2100000" sx="103000" sy="103000" algn="tl">
                  <a:srgbClr val="000000">
                    <a:alpha val="43137"/>
                  </a:srgbClr>
                </a:outerShdw>
              </a:effectLst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689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F93EB00-415A-4845-951C-ED094E99F10E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461147" y="933040"/>
            <a:ext cx="6514681" cy="5783954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PIRates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= PIN (Personal IoT Networks) + 5G Residential (CPN, customer premise network)</a:t>
            </a:r>
          </a:p>
          <a:p>
            <a:pPr lvl="1"/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CPNs and PINs have in common that in general they are owned, installed and/or (at least partially) configured by a customer of a public network operator. </a:t>
            </a:r>
          </a:p>
          <a:p>
            <a:pPr lvl="1"/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Personal IoT Networks (PINs) and Customer Premises Networks (CPNs) provide local connectivity between UEs and/or non-3GPP devices in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PIRates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network. </a:t>
            </a:r>
          </a:p>
          <a:p>
            <a:pPr lvl="2"/>
            <a:r>
              <a:rPr lang="en-US" altLang="zh-CN" sz="15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CPN: </a:t>
            </a:r>
          </a:p>
          <a:p>
            <a:pPr lvl="3"/>
            <a:r>
              <a:rPr lang="en-US" altLang="zh-CN" sz="1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via </a:t>
            </a:r>
            <a:r>
              <a:rPr lang="en-US" altLang="zh-CN" sz="14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eRG</a:t>
            </a:r>
            <a:r>
              <a:rPr lang="en-US" altLang="zh-CN" sz="1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(evolved Residential Gateway), provide access to 5G network </a:t>
            </a:r>
          </a:p>
          <a:p>
            <a:pPr lvl="3"/>
            <a:r>
              <a:rPr lang="en-US" altLang="zh-CN" sz="1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Via PRAS (Premises Radio Access Station), UEs can get access to the CPN and/or 5G network services.</a:t>
            </a:r>
          </a:p>
          <a:p>
            <a:pPr lvl="2"/>
            <a:r>
              <a:rPr lang="en-US" altLang="zh-CN" sz="15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PIN: </a:t>
            </a:r>
          </a:p>
          <a:p>
            <a:pPr lvl="3"/>
            <a:r>
              <a:rPr lang="en-US" altLang="zh-CN" sz="1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via PIN elements with Gateway capability, provide access to 5G network; Can communicate with PIN Elements that are not within range to use PIN Direct Connection.</a:t>
            </a:r>
          </a:p>
          <a:p>
            <a:pPr lvl="3"/>
            <a:r>
              <a:rPr lang="en-US" altLang="zh-CN" sz="1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PIN elements communicate each other using PIN Direct Connection;</a:t>
            </a:r>
            <a:r>
              <a:rPr lang="zh-CN" altLang="en-US" sz="1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</a:t>
            </a:r>
            <a:endParaRPr lang="en-US" altLang="zh-CN" sz="1400" dirty="0">
              <a:solidFill>
                <a:srgbClr val="000000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561756" cy="456860"/>
          </a:xfrm>
        </p:spPr>
        <p:txBody>
          <a:bodyPr/>
          <a:lstStyle/>
          <a:p>
            <a:r>
              <a:rPr lang="en-US" altLang="zh-CN" sz="2800" b="1" dirty="0" err="1">
                <a:solidFill>
                  <a:srgbClr val="4362FF"/>
                </a:solidFill>
                <a:latin typeface="+mn-lt"/>
                <a:ea typeface="vivo type 简 Heavy" panose="02000900000000000000" pitchFamily="2" charset="-122"/>
              </a:rPr>
              <a:t>PIRate</a:t>
            </a:r>
            <a:r>
              <a:rPr lang="en-US" altLang="zh-CN" sz="2800" b="1" dirty="0">
                <a:solidFill>
                  <a:srgbClr val="4362FF"/>
                </a:solidFill>
                <a:latin typeface="+mn-lt"/>
                <a:ea typeface="vivo type 简 Heavy" panose="02000900000000000000" pitchFamily="2" charset="-122"/>
              </a:rPr>
              <a:t> network introduction (clause 6.38, TS 22.261)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8C0F39B-A956-42B8-8EEF-5A416C15A9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93183F1C-B860-4FBA-AD12-11E182971638}"/>
              </a:ext>
            </a:extLst>
          </p:cNvPr>
          <p:cNvGrpSpPr/>
          <p:nvPr/>
        </p:nvGrpSpPr>
        <p:grpSpPr>
          <a:xfrm>
            <a:off x="7243916" y="1617208"/>
            <a:ext cx="4341658" cy="4415618"/>
            <a:chOff x="6192268" y="875436"/>
            <a:chExt cx="5148000" cy="5592896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F5A551B8-3BF9-4CDB-BD78-A557DB4E2AE2}"/>
                </a:ext>
              </a:extLst>
            </p:cNvPr>
            <p:cNvGrpSpPr/>
            <p:nvPr/>
          </p:nvGrpSpPr>
          <p:grpSpPr>
            <a:xfrm>
              <a:off x="6192268" y="875436"/>
              <a:ext cx="5148000" cy="5592896"/>
              <a:chOff x="6192268" y="875436"/>
              <a:chExt cx="5148000" cy="5592896"/>
            </a:xfrm>
          </p:grpSpPr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id="{F5E89A32-8B07-4781-BA32-E2CB2DDD3A46}"/>
                  </a:ext>
                </a:extLst>
              </p:cNvPr>
              <p:cNvGrpSpPr/>
              <p:nvPr/>
            </p:nvGrpSpPr>
            <p:grpSpPr>
              <a:xfrm>
                <a:off x="6192268" y="875436"/>
                <a:ext cx="5148000" cy="5592896"/>
                <a:chOff x="6406012" y="615246"/>
                <a:chExt cx="5148000" cy="5592896"/>
              </a:xfrm>
            </p:grpSpPr>
            <p:sp>
              <p:nvSpPr>
                <p:cNvPr id="96" name="椭圆 95">
                  <a:extLst>
                    <a:ext uri="{FF2B5EF4-FFF2-40B4-BE49-F238E27FC236}">
                      <a16:creationId xmlns:a16="http://schemas.microsoft.com/office/drawing/2014/main" id="{8529E988-49FC-44AE-B881-EE954B0EBD23}"/>
                    </a:ext>
                  </a:extLst>
                </p:cNvPr>
                <p:cNvSpPr/>
                <p:nvPr/>
              </p:nvSpPr>
              <p:spPr>
                <a:xfrm>
                  <a:off x="6406012" y="615246"/>
                  <a:ext cx="5148000" cy="5148000"/>
                </a:xfrm>
                <a:prstGeom prst="ellipse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tIns="0" rtlCol="0" anchor="t" anchorCtr="0"/>
                <a:lstStyle/>
                <a:p>
                  <a:pPr algn="ctr"/>
                  <a:endParaRPr kumimoji="1" lang="zh-CN" altLang="en-US" dirty="0"/>
                </a:p>
              </p:txBody>
            </p:sp>
            <p:sp>
              <p:nvSpPr>
                <p:cNvPr id="97" name="椭圆 96">
                  <a:extLst>
                    <a:ext uri="{FF2B5EF4-FFF2-40B4-BE49-F238E27FC236}">
                      <a16:creationId xmlns:a16="http://schemas.microsoft.com/office/drawing/2014/main" id="{01172387-381A-4D78-9BC5-C4989D8982DC}"/>
                    </a:ext>
                  </a:extLst>
                </p:cNvPr>
                <p:cNvSpPr/>
                <p:nvPr/>
              </p:nvSpPr>
              <p:spPr>
                <a:xfrm>
                  <a:off x="7161627" y="1396761"/>
                  <a:ext cx="3585600" cy="3584971"/>
                </a:xfrm>
                <a:prstGeom prst="ellipse">
                  <a:avLst/>
                </a:prstGeom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tIns="0" rtlCol="0" anchor="t" anchorCtr="0"/>
                <a:lstStyle/>
                <a:p>
                  <a:pPr algn="ctr"/>
                  <a:endParaRPr kumimoji="1" lang="zh-CN" altLang="en-US" dirty="0"/>
                </a:p>
              </p:txBody>
            </p:sp>
            <p:sp>
              <p:nvSpPr>
                <p:cNvPr id="98" name="椭圆 97">
                  <a:extLst>
                    <a:ext uri="{FF2B5EF4-FFF2-40B4-BE49-F238E27FC236}">
                      <a16:creationId xmlns:a16="http://schemas.microsoft.com/office/drawing/2014/main" id="{3027DD69-FD7E-4AFB-818A-EBDC97C7D91D}"/>
                    </a:ext>
                  </a:extLst>
                </p:cNvPr>
                <p:cNvSpPr/>
                <p:nvPr/>
              </p:nvSpPr>
              <p:spPr>
                <a:xfrm>
                  <a:off x="8101612" y="2310478"/>
                  <a:ext cx="1756800" cy="1757539"/>
                </a:xfrm>
                <a:prstGeom prst="ellipse">
                  <a:avLst/>
                </a:prstGeom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/>
                </a:p>
              </p:txBody>
            </p:sp>
            <p:pic>
              <p:nvPicPr>
                <p:cNvPr id="99" name="Picture 4">
                  <a:extLst>
                    <a:ext uri="{FF2B5EF4-FFF2-40B4-BE49-F238E27FC236}">
                      <a16:creationId xmlns:a16="http://schemas.microsoft.com/office/drawing/2014/main" id="{7D81CCD5-4B24-421D-83A0-8176A75253F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851792" y="2288250"/>
                  <a:ext cx="205273" cy="3170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0" name="Picture 4">
                  <a:extLst>
                    <a:ext uri="{FF2B5EF4-FFF2-40B4-BE49-F238E27FC236}">
                      <a16:creationId xmlns:a16="http://schemas.microsoft.com/office/drawing/2014/main" id="{5D0781A5-FCC1-46E5-B820-3EEA7DF339E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525906" y="3465091"/>
                  <a:ext cx="205273" cy="3170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1" name="Picture 4">
                  <a:extLst>
                    <a:ext uri="{FF2B5EF4-FFF2-40B4-BE49-F238E27FC236}">
                      <a16:creationId xmlns:a16="http://schemas.microsoft.com/office/drawing/2014/main" id="{36519B0C-B000-4A99-8564-CE9BFB26289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255781" y="3465091"/>
                  <a:ext cx="205273" cy="3170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2" name="图片 101">
                  <a:extLst>
                    <a:ext uri="{FF2B5EF4-FFF2-40B4-BE49-F238E27FC236}">
                      <a16:creationId xmlns:a16="http://schemas.microsoft.com/office/drawing/2014/main" id="{486C452E-12C2-4E7D-95EF-FCF5D5C0AB4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0091435" y="2520936"/>
                  <a:ext cx="355901" cy="350852"/>
                </a:xfrm>
                <a:prstGeom prst="rect">
                  <a:avLst/>
                </a:prstGeom>
              </p:spPr>
            </p:pic>
            <p:sp>
              <p:nvSpPr>
                <p:cNvPr id="103" name="矩形 102">
                  <a:extLst>
                    <a:ext uri="{FF2B5EF4-FFF2-40B4-BE49-F238E27FC236}">
                      <a16:creationId xmlns:a16="http://schemas.microsoft.com/office/drawing/2014/main" id="{C3E93CE7-93D1-41C5-B58E-582EAC592E57}"/>
                    </a:ext>
                  </a:extLst>
                </p:cNvPr>
                <p:cNvSpPr/>
                <p:nvPr/>
              </p:nvSpPr>
              <p:spPr>
                <a:xfrm>
                  <a:off x="8561993" y="2866618"/>
                  <a:ext cx="808185" cy="58475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soft" dir="t">
                      <a:rot lat="0" lon="0" rev="15600000"/>
                    </a:lightRig>
                  </a:scene3d>
                  <a:sp3d extrusionH="57150" prstMaterial="softEdge">
                    <a:bevelT w="25400" h="38100"/>
                  </a:sp3d>
                </a:bodyPr>
                <a:lstStyle/>
                <a:p>
                  <a:pPr algn="ctr"/>
                  <a:r>
                    <a:rPr lang="en-US" altLang="zh-CN" sz="2400" b="1" dirty="0">
                      <a:ln/>
                      <a:solidFill>
                        <a:schemeClr val="accent4"/>
                      </a:solidFill>
                    </a:rPr>
                    <a:t>5GS</a:t>
                  </a:r>
                  <a:endParaRPr lang="zh-CN" altLang="en-US" sz="2400" b="1" dirty="0">
                    <a:ln/>
                    <a:solidFill>
                      <a:schemeClr val="accent4"/>
                    </a:solidFill>
                  </a:endParaRPr>
                </a:p>
              </p:txBody>
            </p:sp>
            <p:sp>
              <p:nvSpPr>
                <p:cNvPr id="104" name="矩形 103">
                  <a:extLst>
                    <a:ext uri="{FF2B5EF4-FFF2-40B4-BE49-F238E27FC236}">
                      <a16:creationId xmlns:a16="http://schemas.microsoft.com/office/drawing/2014/main" id="{FB5D000C-1F84-433B-AD7B-CB80C4B77F9B}"/>
                    </a:ext>
                  </a:extLst>
                </p:cNvPr>
                <p:cNvSpPr/>
                <p:nvPr/>
              </p:nvSpPr>
              <p:spPr>
                <a:xfrm>
                  <a:off x="7820421" y="1661137"/>
                  <a:ext cx="2268011" cy="467802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altLang="zh-CN" b="1" dirty="0">
                      <a:ln w="9525">
                        <a:solidFill>
                          <a:schemeClr val="bg1"/>
                        </a:solidFill>
                        <a:prstDash val="solid"/>
                      </a:ln>
                      <a:effectLst>
                        <a:outerShdw blurRad="12700" dist="38100" dir="2700000" algn="tl" rotWithShape="0">
                          <a:schemeClr val="bg1">
                            <a:lumMod val="50000"/>
                          </a:schemeClr>
                        </a:outerShdw>
                      </a:effectLst>
                    </a:rPr>
                    <a:t>Gateway Accesses</a:t>
                  </a:r>
                  <a:endParaRPr lang="zh-CN" altLang="en-US" b="1" dirty="0">
                    <a:ln w="9525">
                      <a:solidFill>
                        <a:schemeClr val="bg1"/>
                      </a:solidFill>
                      <a:prstDash val="solid"/>
                    </a:ln>
                    <a:effectLst>
                      <a:outerShdw blurRad="12700" dist="38100" dir="2700000" algn="tl" rotWithShape="0">
                        <a:schemeClr val="bg1">
                          <a:lumMod val="50000"/>
                        </a:schemeClr>
                      </a:outerShdw>
                    </a:effectLst>
                  </a:endParaRPr>
                </a:p>
              </p:txBody>
            </p:sp>
            <p:pic>
              <p:nvPicPr>
                <p:cNvPr id="105" name="图片 104">
                  <a:extLst>
                    <a:ext uri="{FF2B5EF4-FFF2-40B4-BE49-F238E27FC236}">
                      <a16:creationId xmlns:a16="http://schemas.microsoft.com/office/drawing/2014/main" id="{F278DF31-6F09-40ED-8AC5-AA91C3884F0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532608" y="1225354"/>
                  <a:ext cx="221070" cy="404951"/>
                </a:xfrm>
                <a:prstGeom prst="rect">
                  <a:avLst/>
                </a:prstGeom>
              </p:spPr>
            </p:pic>
            <p:pic>
              <p:nvPicPr>
                <p:cNvPr id="106" name="图片 105">
                  <a:extLst>
                    <a:ext uri="{FF2B5EF4-FFF2-40B4-BE49-F238E27FC236}">
                      <a16:creationId xmlns:a16="http://schemas.microsoft.com/office/drawing/2014/main" id="{B99DAAA5-101F-4590-BE32-BD54276891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759137" y="2165816"/>
                  <a:ext cx="453660" cy="289324"/>
                </a:xfrm>
                <a:prstGeom prst="rect">
                  <a:avLst/>
                </a:prstGeom>
              </p:spPr>
            </p:pic>
            <p:pic>
              <p:nvPicPr>
                <p:cNvPr id="107" name="图片 106">
                  <a:extLst>
                    <a:ext uri="{FF2B5EF4-FFF2-40B4-BE49-F238E27FC236}">
                      <a16:creationId xmlns:a16="http://schemas.microsoft.com/office/drawing/2014/main" id="{57AA96F6-587A-4405-88FA-323C10F820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478933" y="3100412"/>
                  <a:ext cx="560408" cy="291641"/>
                </a:xfrm>
                <a:prstGeom prst="rect">
                  <a:avLst/>
                </a:prstGeom>
              </p:spPr>
            </p:pic>
            <p:sp>
              <p:nvSpPr>
                <p:cNvPr id="108" name="矩形 107">
                  <a:extLst>
                    <a:ext uri="{FF2B5EF4-FFF2-40B4-BE49-F238E27FC236}">
                      <a16:creationId xmlns:a16="http://schemas.microsoft.com/office/drawing/2014/main" id="{02B26059-E7CC-438F-A2FD-D05E136B61B3}"/>
                    </a:ext>
                  </a:extLst>
                </p:cNvPr>
                <p:cNvSpPr/>
                <p:nvPr/>
              </p:nvSpPr>
              <p:spPr>
                <a:xfrm>
                  <a:off x="8049466" y="800399"/>
                  <a:ext cx="1882469" cy="5067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altLang="zh-CN" sz="2000" b="1" dirty="0">
                      <a:ln w="10160">
                        <a:solidFill>
                          <a:schemeClr val="accent5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38100" dist="22860" dir="5400000" algn="tl" rotWithShape="0">
                          <a:srgbClr val="000000">
                            <a:alpha val="30000"/>
                          </a:srgbClr>
                        </a:outerShdw>
                      </a:effectLst>
                    </a:rPr>
                    <a:t>UE &amp; Devices</a:t>
                  </a:r>
                  <a:endParaRPr lang="zh-CN" altLang="en-US" sz="2000" b="1" dirty="0">
                    <a:ln w="10160">
                      <a:solidFill>
                        <a:schemeClr val="accent5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09" name="矩形 108">
                  <a:extLst>
                    <a:ext uri="{FF2B5EF4-FFF2-40B4-BE49-F238E27FC236}">
                      <a16:creationId xmlns:a16="http://schemas.microsoft.com/office/drawing/2014/main" id="{A77B8B71-62A7-4E69-8376-7C5830B90147}"/>
                    </a:ext>
                  </a:extLst>
                </p:cNvPr>
                <p:cNvSpPr/>
                <p:nvPr/>
              </p:nvSpPr>
              <p:spPr>
                <a:xfrm>
                  <a:off x="9588321" y="5684922"/>
                  <a:ext cx="1382559" cy="523220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altLang="zh-CN" sz="2800" b="1" dirty="0">
                      <a:ln/>
                      <a:solidFill>
                        <a:schemeClr val="accent3"/>
                      </a:solidFill>
                    </a:rPr>
                    <a:t>PIRATES</a:t>
                  </a:r>
                  <a:endParaRPr lang="zh-CN" altLang="en-US" sz="2800" b="1" dirty="0">
                    <a:ln/>
                    <a:solidFill>
                      <a:schemeClr val="accent3"/>
                    </a:solidFill>
                  </a:endParaRPr>
                </a:p>
              </p:txBody>
            </p:sp>
            <p:pic>
              <p:nvPicPr>
                <p:cNvPr id="110" name="图片 109">
                  <a:extLst>
                    <a:ext uri="{FF2B5EF4-FFF2-40B4-BE49-F238E27FC236}">
                      <a16:creationId xmlns:a16="http://schemas.microsoft.com/office/drawing/2014/main" id="{4B48B428-554F-40FF-AC20-729F5000499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211078" y="1225354"/>
                  <a:ext cx="221070" cy="404951"/>
                </a:xfrm>
                <a:prstGeom prst="rect">
                  <a:avLst/>
                </a:prstGeom>
              </p:spPr>
            </p:pic>
            <p:pic>
              <p:nvPicPr>
                <p:cNvPr id="111" name="图片 110">
                  <a:extLst>
                    <a:ext uri="{FF2B5EF4-FFF2-40B4-BE49-F238E27FC236}">
                      <a16:creationId xmlns:a16="http://schemas.microsoft.com/office/drawing/2014/main" id="{C1EB3FE7-5CEB-4C56-90D3-BB62F8F92FF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766650" y="2165816"/>
                  <a:ext cx="453660" cy="289324"/>
                </a:xfrm>
                <a:prstGeom prst="rect">
                  <a:avLst/>
                </a:prstGeom>
              </p:spPr>
            </p:pic>
            <p:pic>
              <p:nvPicPr>
                <p:cNvPr id="112" name="图片 111">
                  <a:extLst>
                    <a:ext uri="{FF2B5EF4-FFF2-40B4-BE49-F238E27FC236}">
                      <a16:creationId xmlns:a16="http://schemas.microsoft.com/office/drawing/2014/main" id="{A6EAAEA4-E926-4951-9F5E-E5D581D45D8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855934" y="3100412"/>
                  <a:ext cx="560408" cy="291641"/>
                </a:xfrm>
                <a:prstGeom prst="rect">
                  <a:avLst/>
                </a:prstGeom>
              </p:spPr>
            </p:pic>
            <p:pic>
              <p:nvPicPr>
                <p:cNvPr id="113" name="图片 112">
                  <a:extLst>
                    <a:ext uri="{FF2B5EF4-FFF2-40B4-BE49-F238E27FC236}">
                      <a16:creationId xmlns:a16="http://schemas.microsoft.com/office/drawing/2014/main" id="{D01F0E3B-9C71-42F2-B291-DD37A006BDB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769364" y="4090245"/>
                  <a:ext cx="539954" cy="267222"/>
                </a:xfrm>
                <a:prstGeom prst="rect">
                  <a:avLst/>
                </a:prstGeom>
              </p:spPr>
            </p:pic>
            <p:pic>
              <p:nvPicPr>
                <p:cNvPr id="114" name="图片 113">
                  <a:extLst>
                    <a:ext uri="{FF2B5EF4-FFF2-40B4-BE49-F238E27FC236}">
                      <a16:creationId xmlns:a16="http://schemas.microsoft.com/office/drawing/2014/main" id="{800609CD-60C6-421D-8B82-E74DDF85AC2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599536" y="4090245"/>
                  <a:ext cx="539954" cy="267222"/>
                </a:xfrm>
                <a:prstGeom prst="rect">
                  <a:avLst/>
                </a:prstGeom>
              </p:spPr>
            </p:pic>
            <p:pic>
              <p:nvPicPr>
                <p:cNvPr id="115" name="图片 114">
                  <a:extLst>
                    <a:ext uri="{FF2B5EF4-FFF2-40B4-BE49-F238E27FC236}">
                      <a16:creationId xmlns:a16="http://schemas.microsoft.com/office/drawing/2014/main" id="{7FE66EC4-A05C-45B2-B022-627086AC11C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55223" y="4872099"/>
                  <a:ext cx="502094" cy="374009"/>
                </a:xfrm>
                <a:prstGeom prst="rect">
                  <a:avLst/>
                </a:prstGeom>
              </p:spPr>
            </p:pic>
            <p:pic>
              <p:nvPicPr>
                <p:cNvPr id="116" name="图片 115">
                  <a:extLst>
                    <a:ext uri="{FF2B5EF4-FFF2-40B4-BE49-F238E27FC236}">
                      <a16:creationId xmlns:a16="http://schemas.microsoft.com/office/drawing/2014/main" id="{8BDD093B-DA91-4D44-8ADE-FDE69DCE125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9871453" y="4872099"/>
                  <a:ext cx="502094" cy="374009"/>
                </a:xfrm>
                <a:prstGeom prst="rect">
                  <a:avLst/>
                </a:prstGeom>
              </p:spPr>
            </p:pic>
            <p:pic>
              <p:nvPicPr>
                <p:cNvPr id="117" name="图片 116">
                  <a:extLst>
                    <a:ext uri="{FF2B5EF4-FFF2-40B4-BE49-F238E27FC236}">
                      <a16:creationId xmlns:a16="http://schemas.microsoft.com/office/drawing/2014/main" id="{17E707DB-AF0D-4687-98C3-A8943F91135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761196" y="5200590"/>
                  <a:ext cx="535224" cy="502455"/>
                </a:xfrm>
                <a:prstGeom prst="rect">
                  <a:avLst/>
                </a:prstGeom>
              </p:spPr>
            </p:pic>
          </p:grp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F8247090-53CC-450B-A288-02FAAF321A99}"/>
                  </a:ext>
                </a:extLst>
              </p:cNvPr>
              <p:cNvSpPr txBox="1"/>
              <p:nvPr/>
            </p:nvSpPr>
            <p:spPr>
              <a:xfrm>
                <a:off x="7141587" y="2430004"/>
                <a:ext cx="561372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/>
                  <a:t>PRAS</a:t>
                </a:r>
                <a:endParaRPr lang="zh-CN" altLang="en-US" sz="1400" dirty="0"/>
              </a:p>
            </p:txBody>
          </p: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006B9FCD-CB4F-4FE4-A8ED-A0EF47FDB840}"/>
                  </a:ext>
                </a:extLst>
              </p:cNvPr>
              <p:cNvSpPr txBox="1"/>
              <p:nvPr/>
            </p:nvSpPr>
            <p:spPr>
              <a:xfrm>
                <a:off x="9769027" y="2473591"/>
                <a:ext cx="484363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err="1"/>
                  <a:t>eRG</a:t>
                </a:r>
                <a:endParaRPr lang="zh-CN" altLang="en-US" sz="1400" dirty="0"/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9ABC6838-6CA7-4866-82EF-D0590A39AB24}"/>
                  </a:ext>
                </a:extLst>
              </p:cNvPr>
              <p:cNvSpPr txBox="1"/>
              <p:nvPr/>
            </p:nvSpPr>
            <p:spPr>
              <a:xfrm>
                <a:off x="8478780" y="4406764"/>
                <a:ext cx="573683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/>
                  <a:t>PEGC</a:t>
                </a:r>
                <a:endParaRPr lang="zh-CN" altLang="en-US" sz="1400" dirty="0"/>
              </a:p>
            </p:txBody>
          </p:sp>
        </p:grpSp>
        <p:pic>
          <p:nvPicPr>
            <p:cNvPr id="82" name="图片 81">
              <a:extLst>
                <a:ext uri="{FF2B5EF4-FFF2-40B4-BE49-F238E27FC236}">
                  <a16:creationId xmlns:a16="http://schemas.microsoft.com/office/drawing/2014/main" id="{CD110DDB-D165-4091-870A-645232D90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307932" y="2740961"/>
              <a:ext cx="314640" cy="437760"/>
            </a:xfrm>
            <a:prstGeom prst="rect">
              <a:avLst/>
            </a:prstGeom>
          </p:spPr>
        </p:pic>
        <p:pic>
          <p:nvPicPr>
            <p:cNvPr id="88" name="图片 87">
              <a:extLst>
                <a:ext uri="{FF2B5EF4-FFF2-40B4-BE49-F238E27FC236}">
                  <a16:creationId xmlns:a16="http://schemas.microsoft.com/office/drawing/2014/main" id="{D0FFC1A6-2F87-4133-9BA1-62753BDE78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615788" y="4700212"/>
              <a:ext cx="300960" cy="376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3435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F93EB00-415A-4845-951C-ED094E99F10E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461147" y="933040"/>
            <a:ext cx="10879121" cy="4911052"/>
          </a:xfrm>
        </p:spPr>
        <p:txBody>
          <a:bodyPr>
            <a:normAutofit/>
          </a:bodyPr>
          <a:lstStyle/>
          <a:p>
            <a:pPr lvl="1"/>
            <a:r>
              <a:rPr lang="en-US" altLang="zh-CN" sz="1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Types of gateway</a:t>
            </a:r>
          </a:p>
          <a:p>
            <a:pPr lvl="2"/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PIN Element with Gateway Capabilities (PEGC) (e.g., relay UE)</a:t>
            </a:r>
          </a:p>
          <a:p>
            <a:pPr lvl="2"/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Premises Radio Access Station (PRAS)</a:t>
            </a:r>
          </a:p>
          <a:p>
            <a:pPr lvl="2"/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evolved Residential Gateway (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eRG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)</a:t>
            </a:r>
          </a:p>
          <a:p>
            <a:pPr lvl="1"/>
            <a:r>
              <a:rPr lang="en-US" altLang="zh-CN" sz="1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Personal </a:t>
            </a:r>
            <a:r>
              <a:rPr lang="en-US" altLang="zh-CN" sz="1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IoT</a:t>
            </a:r>
            <a:r>
              <a:rPr lang="en-US" altLang="zh-CN" sz="1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Network (PIN)</a:t>
            </a:r>
          </a:p>
          <a:p>
            <a:pPr lvl="2"/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Localized with PEGC (</a:t>
            </a:r>
            <a:r>
              <a:rPr lang="en-US" altLang="zh-CN" b="1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at least one within a PIN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)</a:t>
            </a:r>
          </a:p>
          <a:p>
            <a:pPr lvl="2"/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Direct 5GS access (not localized)</a:t>
            </a:r>
          </a:p>
          <a:p>
            <a:pPr lvl="1"/>
            <a:r>
              <a:rPr lang="en-US" altLang="zh-CN" sz="1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Customer Premises Network (CPN)</a:t>
            </a:r>
          </a:p>
          <a:p>
            <a:pPr lvl="2"/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Localized with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eRG</a:t>
            </a:r>
            <a:endParaRPr lang="en-US" altLang="zh-CN" dirty="0">
              <a:solidFill>
                <a:srgbClr val="000000"/>
              </a:solidFill>
              <a:latin typeface="+mn-lt"/>
              <a:ea typeface="宋体" panose="02010600030101010101" pitchFamily="2" charset="-122"/>
            </a:endParaRPr>
          </a:p>
          <a:p>
            <a:pPr lvl="2"/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Localized with PRAS</a:t>
            </a:r>
          </a:p>
          <a:p>
            <a:pPr lvl="2"/>
            <a:r>
              <a:rPr lang="en-US" altLang="zh-CN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Localized with </a:t>
            </a:r>
            <a:r>
              <a:rPr lang="en-US" altLang="zh-CN" dirty="0" err="1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PRAS+eRG</a:t>
            </a:r>
            <a:endParaRPr lang="en-US" altLang="zh-CN" dirty="0">
              <a:solidFill>
                <a:srgbClr val="00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lvl="2"/>
            <a:endParaRPr lang="en-US" altLang="zh-CN" sz="1800" dirty="0">
              <a:solidFill>
                <a:srgbClr val="000000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561756" cy="456860"/>
          </a:xfrm>
        </p:spPr>
        <p:txBody>
          <a:bodyPr/>
          <a:lstStyle/>
          <a:p>
            <a:r>
              <a:rPr lang="en-US" altLang="zh-CN" sz="2800" b="1" dirty="0">
                <a:solidFill>
                  <a:srgbClr val="4362FF"/>
                </a:solidFill>
                <a:latin typeface="+mn-lt"/>
                <a:ea typeface="vivo type 简 Heavy" panose="02000900000000000000" pitchFamily="2" charset="-122"/>
              </a:rPr>
              <a:t>Aspects within Personal IoT and Resident networks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8C0F39B-A956-42B8-8EEF-5A416C15A9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968276" y="2332382"/>
            <a:ext cx="5660433" cy="2590962"/>
            <a:chOff x="1028197" y="4246838"/>
            <a:chExt cx="5660433" cy="2590962"/>
          </a:xfrm>
        </p:grpSpPr>
        <p:sp>
          <p:nvSpPr>
            <p:cNvPr id="86" name="椭圆 85"/>
            <p:cNvSpPr/>
            <p:nvPr/>
          </p:nvSpPr>
          <p:spPr>
            <a:xfrm>
              <a:off x="1290259" y="4246838"/>
              <a:ext cx="5103090" cy="1132143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tIns="0" rtlCol="0" anchor="t" anchorCtr="0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694216" y="4308758"/>
              <a:ext cx="5950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5GS</a:t>
              </a:r>
              <a:endParaRPr lang="zh-CN" altLang="en-US" sz="2000" dirty="0"/>
            </a:p>
          </p:txBody>
        </p:sp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9525" y="5982591"/>
              <a:ext cx="221070" cy="404951"/>
            </a:xfrm>
            <a:prstGeom prst="rect">
              <a:avLst/>
            </a:prstGeom>
            <a:solidFill>
              <a:srgbClr val="FFFF00"/>
            </a:solidFill>
          </p:spPr>
        </p:pic>
        <p:sp>
          <p:nvSpPr>
            <p:cNvPr id="70" name="文本框 69"/>
            <p:cNvSpPr txBox="1"/>
            <p:nvPr/>
          </p:nvSpPr>
          <p:spPr>
            <a:xfrm>
              <a:off x="2287748" y="6314580"/>
              <a:ext cx="12146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/>
                <a:t>PIN Element</a:t>
              </a:r>
            </a:p>
            <a:p>
              <a:pPr algn="ctr"/>
              <a:r>
                <a:rPr lang="en-US" altLang="zh-CN" sz="1400" dirty="0"/>
                <a:t>(not localized)</a:t>
              </a:r>
              <a:endParaRPr lang="zh-CN" altLang="en-US" sz="1400" dirty="0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218515" y="6314580"/>
              <a:ext cx="12146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/>
                <a:t>PIN Element</a:t>
              </a:r>
            </a:p>
            <a:p>
              <a:pPr algn="ctr"/>
              <a:r>
                <a:rPr lang="en-US" altLang="zh-CN" sz="1400" dirty="0"/>
                <a:t>(not localized)</a:t>
              </a:r>
              <a:endParaRPr lang="zh-CN" altLang="en-US" sz="1400" dirty="0"/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97705" y="5982591"/>
              <a:ext cx="221070" cy="404951"/>
            </a:xfrm>
            <a:prstGeom prst="rect">
              <a:avLst/>
            </a:prstGeom>
            <a:solidFill>
              <a:srgbClr val="FFC000"/>
            </a:solidFill>
          </p:spPr>
        </p:pic>
        <p:grpSp>
          <p:nvGrpSpPr>
            <p:cNvPr id="18" name="组合 17"/>
            <p:cNvGrpSpPr/>
            <p:nvPr/>
          </p:nvGrpSpPr>
          <p:grpSpPr>
            <a:xfrm>
              <a:off x="1028197" y="4726994"/>
              <a:ext cx="1804180" cy="1630626"/>
              <a:chOff x="1028197" y="4726994"/>
              <a:chExt cx="1804180" cy="1630626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1028197" y="4742217"/>
                <a:ext cx="1804180" cy="1615403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tIns="0" rtlCol="0" anchor="t" anchorCtr="0"/>
              <a:lstStyle/>
              <a:p>
                <a:pPr algn="ctr"/>
                <a:endParaRPr kumimoji="1" lang="zh-CN" altLang="en-US" dirty="0"/>
              </a:p>
            </p:txBody>
          </p:sp>
          <p:pic>
            <p:nvPicPr>
              <p:cNvPr id="62" name="图片 6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7934" y="5398177"/>
                <a:ext cx="221070" cy="404951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60310" y="5967245"/>
                <a:ext cx="539954" cy="267222"/>
              </a:xfrm>
              <a:prstGeom prst="rect">
                <a:avLst/>
              </a:prstGeom>
            </p:spPr>
          </p:pic>
          <p:pic>
            <p:nvPicPr>
              <p:cNvPr id="65" name="图片 6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87208" y="5360367"/>
                <a:ext cx="502094" cy="374009"/>
              </a:xfrm>
              <a:prstGeom prst="rect">
                <a:avLst/>
              </a:prstGeom>
            </p:spPr>
          </p:pic>
          <p:sp>
            <p:nvSpPr>
              <p:cNvPr id="67" name="文本框 66"/>
              <p:cNvSpPr txBox="1"/>
              <p:nvPr/>
            </p:nvSpPr>
            <p:spPr>
              <a:xfrm>
                <a:off x="1654196" y="5462554"/>
                <a:ext cx="53251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/>
                  <a:t>CPN</a:t>
                </a:r>
                <a:endParaRPr lang="zh-CN" altLang="en-US" sz="1600" dirty="0"/>
              </a:p>
            </p:txBody>
          </p:sp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769684" y="4947790"/>
                <a:ext cx="314640" cy="437760"/>
              </a:xfrm>
              <a:prstGeom prst="rect">
                <a:avLst/>
              </a:prstGeom>
            </p:spPr>
          </p:pic>
          <p:sp>
            <p:nvSpPr>
              <p:cNvPr id="63" name="文本框 62"/>
              <p:cNvSpPr txBox="1"/>
              <p:nvPr/>
            </p:nvSpPr>
            <p:spPr>
              <a:xfrm>
                <a:off x="1643213" y="4726994"/>
                <a:ext cx="56137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/>
                  <a:t>PRAS</a:t>
                </a:r>
                <a:endParaRPr lang="zh-CN" altLang="en-US" sz="1400" dirty="0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966335" y="4716594"/>
              <a:ext cx="1804180" cy="1641026"/>
              <a:chOff x="3089138" y="4716594"/>
              <a:chExt cx="1804180" cy="1641026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3089138" y="4742217"/>
                <a:ext cx="1804180" cy="1615403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tIns="0" rtlCol="0" anchor="t" anchorCtr="0"/>
              <a:lstStyle/>
              <a:p>
                <a:pPr algn="ctr"/>
                <a:endParaRPr kumimoji="1" lang="zh-CN" altLang="en-US" dirty="0"/>
              </a:p>
            </p:txBody>
          </p:sp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8875" y="5398177"/>
                <a:ext cx="221070" cy="404951"/>
              </a:xfrm>
              <a:prstGeom prst="rect">
                <a:avLst/>
              </a:prstGeom>
            </p:spPr>
          </p:pic>
          <p:sp>
            <p:nvSpPr>
              <p:cNvPr id="73" name="文本框 72"/>
              <p:cNvSpPr txBox="1"/>
              <p:nvPr/>
            </p:nvSpPr>
            <p:spPr>
              <a:xfrm>
                <a:off x="3715137" y="5457638"/>
                <a:ext cx="53251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/>
                  <a:t>CPN</a:t>
                </a:r>
                <a:endParaRPr lang="zh-CN" altLang="en-US" sz="1600" dirty="0"/>
              </a:p>
            </p:txBody>
          </p:sp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813277" y="4975935"/>
                <a:ext cx="355901" cy="35085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770786" y="5967245"/>
                <a:ext cx="453660" cy="289324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283180" y="5394420"/>
                <a:ext cx="560408" cy="291641"/>
              </a:xfrm>
              <a:prstGeom prst="rect">
                <a:avLst/>
              </a:prstGeom>
            </p:spPr>
          </p:pic>
          <p:sp>
            <p:nvSpPr>
              <p:cNvPr id="80" name="文本框 79"/>
              <p:cNvSpPr txBox="1"/>
              <p:nvPr/>
            </p:nvSpPr>
            <p:spPr>
              <a:xfrm>
                <a:off x="3724969" y="4716594"/>
                <a:ext cx="48436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err="1"/>
                  <a:t>eRG</a:t>
                </a:r>
                <a:endParaRPr lang="zh-CN" altLang="en-US" sz="1400" dirty="0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4884450" y="4729708"/>
              <a:ext cx="1804180" cy="1627912"/>
              <a:chOff x="4884450" y="4729708"/>
              <a:chExt cx="1804180" cy="1627912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4884450" y="4742217"/>
                <a:ext cx="1804180" cy="1615403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tIns="0" rtlCol="0" anchor="t" anchorCtr="0"/>
              <a:lstStyle/>
              <a:p>
                <a:pPr algn="ctr"/>
                <a:endParaRPr kumimoji="1" lang="zh-CN" altLang="en-US" dirty="0"/>
              </a:p>
            </p:txBody>
          </p:sp>
          <p:pic>
            <p:nvPicPr>
              <p:cNvPr id="78" name="图片 7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054187" y="5398177"/>
                <a:ext cx="221070" cy="404951"/>
              </a:xfrm>
              <a:prstGeom prst="rect">
                <a:avLst/>
              </a:prstGeom>
            </p:spPr>
          </p:pic>
          <p:sp>
            <p:nvSpPr>
              <p:cNvPr id="79" name="文本框 78"/>
              <p:cNvSpPr txBox="1"/>
              <p:nvPr/>
            </p:nvSpPr>
            <p:spPr>
              <a:xfrm>
                <a:off x="5296997" y="5272392"/>
                <a:ext cx="102790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600" dirty="0"/>
                  <a:t>PIN</a:t>
                </a:r>
              </a:p>
              <a:p>
                <a:pPr algn="ctr"/>
                <a:r>
                  <a:rPr lang="en-US" altLang="zh-CN" sz="1600" dirty="0"/>
                  <a:t>(localized)</a:t>
                </a:r>
                <a:endParaRPr lang="zh-CN" altLang="en-US" sz="1600" dirty="0"/>
              </a:p>
            </p:txBody>
          </p:sp>
          <p:pic>
            <p:nvPicPr>
              <p:cNvPr id="84" name="图片 83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548607" y="5793474"/>
                <a:ext cx="535224" cy="502455"/>
              </a:xfrm>
              <a:prstGeom prst="rect">
                <a:avLst/>
              </a:prstGeom>
            </p:spPr>
          </p:pic>
          <p:pic>
            <p:nvPicPr>
              <p:cNvPr id="85" name="图片 8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354895" y="5398177"/>
                <a:ext cx="221070" cy="404951"/>
              </a:xfrm>
              <a:prstGeom prst="rect">
                <a:avLst/>
              </a:pr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639500" y="4943193"/>
                <a:ext cx="300960" cy="376200"/>
              </a:xfrm>
              <a:prstGeom prst="rect">
                <a:avLst/>
              </a:prstGeom>
            </p:spPr>
          </p:pic>
          <p:sp>
            <p:nvSpPr>
              <p:cNvPr id="83" name="文本框 82"/>
              <p:cNvSpPr txBox="1"/>
              <p:nvPr/>
            </p:nvSpPr>
            <p:spPr>
              <a:xfrm>
                <a:off x="5489902" y="4729708"/>
                <a:ext cx="57368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/>
                  <a:t>PEGC</a:t>
                </a:r>
                <a:endParaRPr lang="zh-CN" altLang="en-US" sz="1400" dirty="0"/>
              </a:p>
            </p:txBody>
          </p:sp>
        </p:grpSp>
        <p:cxnSp>
          <p:nvCxnSpPr>
            <p:cNvPr id="23" name="直接连接符 22"/>
            <p:cNvCxnSpPr>
              <a:stCxn id="89" idx="0"/>
            </p:cNvCxnSpPr>
            <p:nvPr/>
          </p:nvCxnSpPr>
          <p:spPr>
            <a:xfrm flipH="1" flipV="1">
              <a:off x="2906790" y="5341975"/>
              <a:ext cx="1450" cy="640616"/>
            </a:xfrm>
            <a:prstGeom prst="line">
              <a:avLst/>
            </a:prstGeom>
            <a:ln w="25400"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>
              <a:stCxn id="90" idx="0"/>
            </p:cNvCxnSpPr>
            <p:nvPr/>
          </p:nvCxnSpPr>
          <p:spPr>
            <a:xfrm flipV="1">
              <a:off x="4830060" y="5341975"/>
              <a:ext cx="4660" cy="640616"/>
            </a:xfrm>
            <a:prstGeom prst="line">
              <a:avLst/>
            </a:prstGeom>
            <a:ln w="254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6137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8CF4CE6-69C9-4586-9A0B-65CBAAAC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117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7CC6B5F7-91F7-4365-919F-B6981E7A784A}"/>
              </a:ext>
            </a:extLst>
          </p:cNvPr>
          <p:cNvSpPr/>
          <p:nvPr/>
        </p:nvSpPr>
        <p:spPr>
          <a:xfrm flipH="1">
            <a:off x="-2" y="0"/>
            <a:ext cx="12222117" cy="6858000"/>
          </a:xfrm>
          <a:prstGeom prst="rect">
            <a:avLst/>
          </a:prstGeom>
          <a:gradFill flip="none" rotWithShape="1">
            <a:gsLst>
              <a:gs pos="0">
                <a:srgbClr val="EAF6F6">
                  <a:alpha val="58000"/>
                </a:srgbClr>
              </a:gs>
              <a:gs pos="50000">
                <a:srgbClr val="E3F4F8">
                  <a:shade val="67500"/>
                  <a:satMod val="115000"/>
                  <a:alpha val="92000"/>
                </a:srgbClr>
              </a:gs>
              <a:gs pos="100000">
                <a:schemeClr val="bg1">
                  <a:alpha val="79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8173A753-3808-4624-AA1F-00413DC172F9}"/>
              </a:ext>
            </a:extLst>
          </p:cNvPr>
          <p:cNvSpPr/>
          <p:nvPr/>
        </p:nvSpPr>
        <p:spPr>
          <a:xfrm>
            <a:off x="2108410" y="2487887"/>
            <a:ext cx="2495550" cy="2769913"/>
          </a:xfrm>
          <a:prstGeom prst="parallelogram">
            <a:avLst>
              <a:gd name="adj" fmla="val 15068"/>
            </a:avLst>
          </a:prstGeom>
          <a:solidFill>
            <a:srgbClr val="8ED5E6">
              <a:alpha val="47059"/>
            </a:srgb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F2CE5149-5190-495E-B8B3-45CFBA1C1EBC}"/>
              </a:ext>
            </a:extLst>
          </p:cNvPr>
          <p:cNvSpPr/>
          <p:nvPr/>
        </p:nvSpPr>
        <p:spPr>
          <a:xfrm>
            <a:off x="4688098" y="2487887"/>
            <a:ext cx="2495550" cy="2769913"/>
          </a:xfrm>
          <a:prstGeom prst="parallelogram">
            <a:avLst>
              <a:gd name="adj" fmla="val 15068"/>
            </a:avLst>
          </a:prstGeom>
          <a:solidFill>
            <a:srgbClr val="07728B">
              <a:alpha val="47059"/>
            </a:srgbClr>
          </a:solidFill>
          <a:ln>
            <a:noFill/>
          </a:ln>
          <a:effectLst>
            <a:outerShdw blurRad="254000" dist="101600" dir="13020000" sx="108000" sy="108000" algn="r" rotWithShape="0">
              <a:srgbClr val="07728B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2F035A40-2935-45EA-9C48-1F4D25C4E3FA}"/>
              </a:ext>
            </a:extLst>
          </p:cNvPr>
          <p:cNvSpPr/>
          <p:nvPr/>
        </p:nvSpPr>
        <p:spPr>
          <a:xfrm>
            <a:off x="7267786" y="2487887"/>
            <a:ext cx="2495550" cy="2769913"/>
          </a:xfrm>
          <a:prstGeom prst="parallelogram">
            <a:avLst>
              <a:gd name="adj" fmla="val 15068"/>
            </a:avLst>
          </a:prstGeom>
          <a:solidFill>
            <a:srgbClr val="8ED5E6">
              <a:alpha val="47059"/>
            </a:srgb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EFE8EA9-AC7E-4461-93F5-812C55AA800A}"/>
              </a:ext>
            </a:extLst>
          </p:cNvPr>
          <p:cNvSpPr txBox="1"/>
          <p:nvPr/>
        </p:nvSpPr>
        <p:spPr>
          <a:xfrm>
            <a:off x="8187629" y="3006445"/>
            <a:ext cx="85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rgbClr val="5EAADE"/>
                </a:solidFill>
                <a:latin typeface="vivo(bold)"/>
                <a:ea typeface="vivo type CN简 Regular" panose="02000500000000000000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latin typeface="+mn-lt"/>
              </a:rPr>
              <a:t>03.</a:t>
            </a:r>
            <a:endParaRPr lang="zh-CN" altLang="en-US" dirty="0">
              <a:latin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F8F48F3-BD31-4113-BD08-4C3E5225A8A8}"/>
              </a:ext>
            </a:extLst>
          </p:cNvPr>
          <p:cNvSpPr txBox="1"/>
          <p:nvPr/>
        </p:nvSpPr>
        <p:spPr>
          <a:xfrm>
            <a:off x="7183648" y="4097389"/>
            <a:ext cx="2472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5EAADE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Objectives</a:t>
            </a:r>
            <a:endParaRPr lang="zh-CN" altLang="en-US" sz="2400" b="1" dirty="0">
              <a:solidFill>
                <a:srgbClr val="5EAADE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5D206308-D7E0-4E71-BE88-9527BAACF6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1" r="23804"/>
          <a:stretch/>
        </p:blipFill>
        <p:spPr>
          <a:xfrm rot="5400000">
            <a:off x="2864414" y="2864417"/>
            <a:ext cx="1129172" cy="68580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D8DE953C-D813-4F7A-AAFA-5F809439AE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601"/>
          <a:stretch/>
        </p:blipFill>
        <p:spPr>
          <a:xfrm rot="5400000" flipH="1">
            <a:off x="7810132" y="-2377677"/>
            <a:ext cx="1929271" cy="68580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D251943F-B96C-49F7-B4DA-CF591E18098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3947" y="311605"/>
            <a:ext cx="979572" cy="25770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9FAB641A-771F-44D6-B8B2-6CCA7E4C650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186" b="12052"/>
          <a:stretch/>
        </p:blipFill>
        <p:spPr>
          <a:xfrm>
            <a:off x="4314809" y="2172223"/>
            <a:ext cx="3265918" cy="237632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098E878-4F7A-42A8-90ED-54EB93899969}"/>
              </a:ext>
            </a:extLst>
          </p:cNvPr>
          <p:cNvSpPr txBox="1"/>
          <p:nvPr/>
        </p:nvSpPr>
        <p:spPr>
          <a:xfrm>
            <a:off x="3028253" y="3006445"/>
            <a:ext cx="85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rgbClr val="5EAADE"/>
                </a:solidFill>
                <a:latin typeface="vivo(bold)"/>
                <a:ea typeface="vivo type CN简 Regular" panose="02000500000000000000" charset="-122"/>
                <a:cs typeface="Arial" panose="020B0604020202020204" pitchFamily="34" charset="0"/>
              </a:defRPr>
            </a:lvl1pPr>
          </a:lstStyle>
          <a:p>
            <a:r>
              <a:rPr lang="en-US" altLang="zh-CN">
                <a:latin typeface="+mn-lt"/>
              </a:rPr>
              <a:t>01.</a:t>
            </a:r>
            <a:endParaRPr lang="zh-CN" altLang="en-US" dirty="0">
              <a:latin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2932DE-E76F-4393-9AE5-9049F7BBD841}"/>
              </a:ext>
            </a:extLst>
          </p:cNvPr>
          <p:cNvSpPr txBox="1"/>
          <p:nvPr/>
        </p:nvSpPr>
        <p:spPr>
          <a:xfrm>
            <a:off x="2247272" y="4097389"/>
            <a:ext cx="2009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5EAADE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Aspects</a:t>
            </a:r>
            <a:endParaRPr lang="zh-CN" altLang="en-US" sz="2400" b="1" dirty="0">
              <a:solidFill>
                <a:srgbClr val="5EAADE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37DEA6-E5D6-4F12-AAB4-1AE382F857F9}"/>
              </a:ext>
            </a:extLst>
          </p:cNvPr>
          <p:cNvSpPr txBox="1"/>
          <p:nvPr/>
        </p:nvSpPr>
        <p:spPr>
          <a:xfrm>
            <a:off x="5607941" y="3006445"/>
            <a:ext cx="85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FFFFFF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02.</a:t>
            </a:r>
            <a:endParaRPr lang="zh-CN" altLang="en-US" sz="4000" b="1" dirty="0">
              <a:solidFill>
                <a:srgbClr val="FFFFFF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002B85D-50D0-4137-B2E1-58117715DF34}"/>
              </a:ext>
            </a:extLst>
          </p:cNvPr>
          <p:cNvSpPr txBox="1"/>
          <p:nvPr/>
        </p:nvSpPr>
        <p:spPr>
          <a:xfrm>
            <a:off x="4841212" y="4097389"/>
            <a:ext cx="19768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Requirements, Scenarios, Motivations</a:t>
            </a:r>
            <a:endParaRPr lang="zh-CN" altLang="en-US" sz="2400" b="1" dirty="0">
              <a:solidFill>
                <a:srgbClr val="FFFFFF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8BF06F75-0C53-4DCC-BE93-8CA436660CE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186" b="12052"/>
          <a:stretch/>
        </p:blipFill>
        <p:spPr>
          <a:xfrm>
            <a:off x="166380" y="265085"/>
            <a:ext cx="3265918" cy="2376329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CA66A634-0CF2-4DEE-BB02-16F6B0975D23}"/>
              </a:ext>
            </a:extLst>
          </p:cNvPr>
          <p:cNvSpPr txBox="1"/>
          <p:nvPr/>
        </p:nvSpPr>
        <p:spPr>
          <a:xfrm>
            <a:off x="611826" y="781877"/>
            <a:ext cx="28807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FFFFFF"/>
                </a:solidFill>
                <a:effectLst>
                  <a:outerShdw blurRad="38100" dist="38100" dir="2100000" sx="103000" sy="103000" algn="tl">
                    <a:srgbClr val="000000">
                      <a:alpha val="43137"/>
                    </a:srgbClr>
                  </a:outerShdw>
                </a:effectLst>
                <a:ea typeface="vivo type CN简 Regular" panose="02000500000000000000" charset="-122"/>
                <a:cs typeface="Arial" panose="020B0604020202020204" pitchFamily="34" charset="0"/>
              </a:rPr>
              <a:t>C</a:t>
            </a:r>
            <a:r>
              <a:rPr lang="en-US" altLang="zh-CN" sz="4400" b="1" dirty="0">
                <a:solidFill>
                  <a:srgbClr val="FFFFFF"/>
                </a:solidFill>
                <a:effectLst>
                  <a:outerShdw blurRad="38100" dist="38100" dir="2100000" sx="103000" sy="103000" algn="tl">
                    <a:srgbClr val="000000">
                      <a:alpha val="43137"/>
                    </a:srgbClr>
                  </a:outerShdw>
                </a:effectLst>
                <a:ea typeface="vivo type CN简 Regular" panose="02000500000000000000" charset="-122"/>
                <a:cs typeface="Arial" panose="020B0604020202020204" pitchFamily="34" charset="0"/>
              </a:rPr>
              <a:t>ONTENTS</a:t>
            </a:r>
            <a:endParaRPr lang="zh-CN" altLang="en-US" sz="4400" b="1" dirty="0">
              <a:solidFill>
                <a:srgbClr val="FFFFFF"/>
              </a:solidFill>
              <a:effectLst>
                <a:outerShdw blurRad="38100" dist="38100" dir="2100000" sx="103000" sy="103000" algn="tl">
                  <a:srgbClr val="000000">
                    <a:alpha val="43137"/>
                  </a:srgbClr>
                </a:outerShdw>
              </a:effectLst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668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椭圆 82">
            <a:extLst>
              <a:ext uri="{FF2B5EF4-FFF2-40B4-BE49-F238E27FC236}">
                <a16:creationId xmlns:a16="http://schemas.microsoft.com/office/drawing/2014/main" id="{39C5D687-2FCA-48B6-866E-516F26D33C04}"/>
              </a:ext>
            </a:extLst>
          </p:cNvPr>
          <p:cNvSpPr/>
          <p:nvPr/>
        </p:nvSpPr>
        <p:spPr>
          <a:xfrm>
            <a:off x="203198" y="1833951"/>
            <a:ext cx="3743557" cy="3252509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246933" cy="456860"/>
          </a:xfrm>
        </p:spPr>
        <p:txBody>
          <a:bodyPr/>
          <a:lstStyle/>
          <a:p>
            <a:pPr lvl="0"/>
            <a:r>
              <a:rPr lang="en-US" altLang="zh-CN" sz="2800" b="1" dirty="0">
                <a:solidFill>
                  <a:srgbClr val="4362FF"/>
                </a:solidFill>
                <a:latin typeface="Calibri" panose="020F0502020204030204"/>
                <a:ea typeface="vivo type 简 Heavy" panose="02000900000000000000" pitchFamily="2" charset="-122"/>
              </a:rPr>
              <a:t>Scenarios and Motivations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8C0F39B-A956-42B8-8EEF-5A416C15A9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0" name="内容占位符 1">
            <a:extLst>
              <a:ext uri="{FF2B5EF4-FFF2-40B4-BE49-F238E27FC236}">
                <a16:creationId xmlns:a16="http://schemas.microsoft.com/office/drawing/2014/main" id="{00C7A796-8185-4D4F-9602-B4BB316B1C42}"/>
              </a:ext>
            </a:extLst>
          </p:cNvPr>
          <p:cNvSpPr txBox="1">
            <a:spLocks/>
          </p:cNvSpPr>
          <p:nvPr/>
        </p:nvSpPr>
        <p:spPr>
          <a:xfrm>
            <a:off x="6668347" y="960729"/>
            <a:ext cx="5210272" cy="21540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355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1800" b="1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UE inside </a:t>
            </a:r>
            <a:r>
              <a:rPr lang="en-US" altLang="zh-CN" sz="1800" b="1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PIRates</a:t>
            </a:r>
            <a:r>
              <a:rPr lang="en-US" altLang="zh-CN" sz="1800" b="1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network: 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UE inside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PIRate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network discovers a printer and this printer’s service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UE has direct communication with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PIRates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element and delivers the picture to this printer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UE triggers the application to print the picture</a:t>
            </a:r>
          </a:p>
        </p:txBody>
      </p:sp>
      <p:sp>
        <p:nvSpPr>
          <p:cNvPr id="40" name="文本占位符 3">
            <a:extLst>
              <a:ext uri="{FF2B5EF4-FFF2-40B4-BE49-F238E27FC236}">
                <a16:creationId xmlns:a16="http://schemas.microsoft.com/office/drawing/2014/main" id="{1F368923-F86B-48EF-830D-5DAE43DA2DE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328968" y="5226824"/>
            <a:ext cx="5038872" cy="274178"/>
          </a:xfrm>
        </p:spPr>
        <p:txBody>
          <a:bodyPr/>
          <a:lstStyle/>
          <a:p>
            <a:r>
              <a:rPr lang="en-US" altLang="zh-CN" sz="1800" b="1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Figure: Application and service discovery 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4EFC599-C11C-4928-BF83-D8FD67B503A8}"/>
              </a:ext>
            </a:extLst>
          </p:cNvPr>
          <p:cNvSpPr txBox="1"/>
          <p:nvPr/>
        </p:nvSpPr>
        <p:spPr>
          <a:xfrm>
            <a:off x="5223031" y="3777042"/>
            <a:ext cx="1269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000000"/>
                </a:solidFill>
                <a:ea typeface="宋体" panose="02010600030101010101" pitchFamily="2" charset="-122"/>
              </a:rPr>
              <a:t>UE B outside </a:t>
            </a:r>
            <a:r>
              <a:rPr lang="en-US" altLang="zh-CN" sz="1400" dirty="0" err="1">
                <a:solidFill>
                  <a:srgbClr val="000000"/>
                </a:solidFill>
                <a:ea typeface="宋体" panose="02010600030101010101" pitchFamily="2" charset="-122"/>
              </a:rPr>
              <a:t>PIRate</a:t>
            </a:r>
            <a:endParaRPr lang="zh-CN" altLang="en-US" sz="1400" dirty="0"/>
          </a:p>
        </p:txBody>
      </p:sp>
      <p:pic>
        <p:nvPicPr>
          <p:cNvPr id="72" name="图片 71">
            <a:extLst>
              <a:ext uri="{FF2B5EF4-FFF2-40B4-BE49-F238E27FC236}">
                <a16:creationId xmlns:a16="http://schemas.microsoft.com/office/drawing/2014/main" id="{689F811C-F146-4473-A728-0AD3432BBB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54" y="2628362"/>
            <a:ext cx="1364583" cy="1364583"/>
          </a:xfrm>
          <a:prstGeom prst="rect">
            <a:avLst/>
          </a:prstGeom>
        </p:spPr>
      </p:pic>
      <p:cxnSp>
        <p:nvCxnSpPr>
          <p:cNvPr id="75" name="直接箭头连接符 107">
            <a:extLst>
              <a:ext uri="{FF2B5EF4-FFF2-40B4-BE49-F238E27FC236}">
                <a16:creationId xmlns:a16="http://schemas.microsoft.com/office/drawing/2014/main" id="{8E30F43C-88EA-4226-988E-E6D61F01BF12}"/>
              </a:ext>
            </a:extLst>
          </p:cNvPr>
          <p:cNvCxnSpPr>
            <a:cxnSpLocks/>
          </p:cNvCxnSpPr>
          <p:nvPr/>
        </p:nvCxnSpPr>
        <p:spPr>
          <a:xfrm rot="10800000" flipV="1">
            <a:off x="4792552" y="3360870"/>
            <a:ext cx="796711" cy="1629"/>
          </a:xfrm>
          <a:prstGeom prst="bentConnector3">
            <a:avLst>
              <a:gd name="adj1" fmla="val 50000"/>
            </a:avLst>
          </a:prstGeom>
          <a:ln w="38100">
            <a:solidFill>
              <a:srgbClr val="FF00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D3894986-CC04-49DE-9AFA-A61EF30026A9}"/>
              </a:ext>
            </a:extLst>
          </p:cNvPr>
          <p:cNvCxnSpPr>
            <a:cxnSpLocks/>
          </p:cNvCxnSpPr>
          <p:nvPr/>
        </p:nvCxnSpPr>
        <p:spPr>
          <a:xfrm>
            <a:off x="1479499" y="3360870"/>
            <a:ext cx="2037570" cy="0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60246298-0376-458C-91C8-35865265562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7839" y="2884961"/>
            <a:ext cx="951817" cy="951817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id="{7178D390-E59C-4BA3-AA4D-8FA76FBA6AE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5571" y="2209882"/>
            <a:ext cx="951817" cy="951817"/>
          </a:xfrm>
          <a:prstGeom prst="rect">
            <a:avLst/>
          </a:prstGeom>
        </p:spPr>
      </p:pic>
      <p:cxnSp>
        <p:nvCxnSpPr>
          <p:cNvPr id="85" name="直接箭头连接符 84">
            <a:extLst>
              <a:ext uri="{FF2B5EF4-FFF2-40B4-BE49-F238E27FC236}">
                <a16:creationId xmlns:a16="http://schemas.microsoft.com/office/drawing/2014/main" id="{2A80E95A-37F6-4D5F-B939-358D287C9C29}"/>
              </a:ext>
            </a:extLst>
          </p:cNvPr>
          <p:cNvCxnSpPr>
            <a:cxnSpLocks/>
          </p:cNvCxnSpPr>
          <p:nvPr/>
        </p:nvCxnSpPr>
        <p:spPr>
          <a:xfrm flipV="1">
            <a:off x="1479499" y="2657646"/>
            <a:ext cx="958729" cy="645356"/>
          </a:xfrm>
          <a:prstGeom prst="straightConnector1">
            <a:avLst/>
          </a:prstGeom>
          <a:ln w="38100">
            <a:solidFill>
              <a:srgbClr val="00B05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88">
            <a:extLst>
              <a:ext uri="{FF2B5EF4-FFF2-40B4-BE49-F238E27FC236}">
                <a16:creationId xmlns:a16="http://schemas.microsoft.com/office/drawing/2014/main" id="{A2541544-3DAC-4163-9DFD-4FCE0CA9E800}"/>
              </a:ext>
            </a:extLst>
          </p:cNvPr>
          <p:cNvSpPr txBox="1"/>
          <p:nvPr/>
        </p:nvSpPr>
        <p:spPr>
          <a:xfrm>
            <a:off x="1155629" y="4444337"/>
            <a:ext cx="1646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PIRate</a:t>
            </a:r>
            <a:r>
              <a:rPr lang="en-US" altLang="zh-CN" dirty="0"/>
              <a:t> Network</a:t>
            </a:r>
            <a:endParaRPr lang="zh-CN" altLang="en-US" dirty="0"/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80E6A718-49FD-49FA-BBBC-FEFEF7CD2061}"/>
              </a:ext>
            </a:extLst>
          </p:cNvPr>
          <p:cNvSpPr txBox="1"/>
          <p:nvPr/>
        </p:nvSpPr>
        <p:spPr>
          <a:xfrm>
            <a:off x="2677054" y="2364055"/>
            <a:ext cx="1269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000000"/>
                </a:solidFill>
                <a:ea typeface="宋体" panose="02010600030101010101" pitchFamily="2" charset="-122"/>
              </a:rPr>
              <a:t>UE A inside </a:t>
            </a:r>
            <a:r>
              <a:rPr lang="en-US" altLang="zh-CN" sz="1400" dirty="0" err="1">
                <a:solidFill>
                  <a:srgbClr val="000000"/>
                </a:solidFill>
                <a:ea typeface="宋体" panose="02010600030101010101" pitchFamily="2" charset="-122"/>
              </a:rPr>
              <a:t>PIRate</a:t>
            </a:r>
            <a:endParaRPr lang="zh-CN" altLang="en-US" sz="1400" dirty="0"/>
          </a:p>
        </p:txBody>
      </p:sp>
      <p:sp>
        <p:nvSpPr>
          <p:cNvPr id="2" name="云形 1">
            <a:extLst>
              <a:ext uri="{FF2B5EF4-FFF2-40B4-BE49-F238E27FC236}">
                <a16:creationId xmlns:a16="http://schemas.microsoft.com/office/drawing/2014/main" id="{5CD2E535-F0F9-4A04-9F45-259F72D840DF}"/>
              </a:ext>
            </a:extLst>
          </p:cNvPr>
          <p:cNvSpPr/>
          <p:nvPr/>
        </p:nvSpPr>
        <p:spPr>
          <a:xfrm>
            <a:off x="3517069" y="3041448"/>
            <a:ext cx="1318186" cy="628156"/>
          </a:xfrm>
          <a:prstGeom prst="cloud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5GS</a:t>
            </a:r>
            <a:endParaRPr kumimoji="1" lang="zh-CN" altLang="en-US" dirty="0"/>
          </a:p>
        </p:txBody>
      </p: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A55E2554-371A-4C9F-ADAA-6319215F8264}"/>
              </a:ext>
            </a:extLst>
          </p:cNvPr>
          <p:cNvCxnSpPr>
            <a:cxnSpLocks/>
          </p:cNvCxnSpPr>
          <p:nvPr/>
        </p:nvCxnSpPr>
        <p:spPr>
          <a:xfrm>
            <a:off x="2358719" y="1206267"/>
            <a:ext cx="805811" cy="0"/>
          </a:xfrm>
          <a:prstGeom prst="straightConnector1">
            <a:avLst/>
          </a:prstGeom>
          <a:ln w="38100">
            <a:solidFill>
              <a:srgbClr val="00B05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1FE82125-786C-4A3D-8B98-83220D10C3BB}"/>
              </a:ext>
            </a:extLst>
          </p:cNvPr>
          <p:cNvSpPr txBox="1"/>
          <p:nvPr/>
        </p:nvSpPr>
        <p:spPr>
          <a:xfrm>
            <a:off x="3164530" y="1014717"/>
            <a:ext cx="2982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PIRates</a:t>
            </a:r>
            <a:r>
              <a:rPr lang="en-US" altLang="zh-CN" dirty="0"/>
              <a:t> direct communication</a:t>
            </a:r>
            <a:endParaRPr lang="zh-CN" altLang="en-US" dirty="0"/>
          </a:p>
        </p:txBody>
      </p: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B8D42824-EE66-4C50-AC74-857C834B023B}"/>
              </a:ext>
            </a:extLst>
          </p:cNvPr>
          <p:cNvCxnSpPr>
            <a:cxnSpLocks/>
          </p:cNvCxnSpPr>
          <p:nvPr/>
        </p:nvCxnSpPr>
        <p:spPr>
          <a:xfrm>
            <a:off x="2358719" y="1593630"/>
            <a:ext cx="805811" cy="0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id="{E1120095-B68E-40A4-85F3-5BC8B308923B}"/>
              </a:ext>
            </a:extLst>
          </p:cNvPr>
          <p:cNvSpPr txBox="1"/>
          <p:nvPr/>
        </p:nvSpPr>
        <p:spPr>
          <a:xfrm>
            <a:off x="3164530" y="1402080"/>
            <a:ext cx="2465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External communication</a:t>
            </a:r>
            <a:endParaRPr lang="zh-CN" altLang="en-US" dirty="0"/>
          </a:p>
        </p:txBody>
      </p:sp>
      <p:sp>
        <p:nvSpPr>
          <p:cNvPr id="44" name="内容占位符 1">
            <a:extLst>
              <a:ext uri="{FF2B5EF4-FFF2-40B4-BE49-F238E27FC236}">
                <a16:creationId xmlns:a16="http://schemas.microsoft.com/office/drawing/2014/main" id="{CB2C277F-7D1F-40CB-B66F-90869EC0BD32}"/>
              </a:ext>
            </a:extLst>
          </p:cNvPr>
          <p:cNvSpPr txBox="1">
            <a:spLocks/>
          </p:cNvSpPr>
          <p:nvPr/>
        </p:nvSpPr>
        <p:spPr>
          <a:xfrm>
            <a:off x="6668347" y="3114827"/>
            <a:ext cx="5210272" cy="27113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355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1800" b="1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UE outside </a:t>
            </a:r>
            <a:r>
              <a:rPr lang="en-US" altLang="zh-CN" sz="1800" b="1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PIRates</a:t>
            </a:r>
            <a:r>
              <a:rPr lang="en-US" altLang="zh-CN" sz="1800" b="1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network: 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UE outside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PIRate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network discovers a printer and this printer’s service via 5GS. 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5GS does potential Authentication and authentication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For allowed UE, UE delivers the picture to this printer via 5GS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For allowed UE, UE triggers the application to print the picture via 5GS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64677DF-9422-40C0-BCC1-78951F1701DE}"/>
              </a:ext>
            </a:extLst>
          </p:cNvPr>
          <p:cNvSpPr txBox="1"/>
          <p:nvPr/>
        </p:nvSpPr>
        <p:spPr>
          <a:xfrm>
            <a:off x="313381" y="3690664"/>
            <a:ext cx="1502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err="1">
                <a:solidFill>
                  <a:srgbClr val="000000"/>
                </a:solidFill>
                <a:ea typeface="宋体" panose="02010600030101010101" pitchFamily="2" charset="-122"/>
              </a:rPr>
              <a:t>PIRates</a:t>
            </a:r>
            <a:r>
              <a:rPr lang="en-US" altLang="zh-CN" sz="1400" dirty="0">
                <a:solidFill>
                  <a:srgbClr val="000000"/>
                </a:solidFill>
                <a:ea typeface="宋体" panose="02010600030101010101" pitchFamily="2" charset="-122"/>
              </a:rPr>
              <a:t> element: printer</a:t>
            </a:r>
            <a:endParaRPr lang="zh-CN" altLang="en-US" sz="1400" dirty="0"/>
          </a:p>
        </p:txBody>
      </p:sp>
      <p:sp>
        <p:nvSpPr>
          <p:cNvPr id="23" name="文本占位符 3">
            <a:extLst>
              <a:ext uri="{FF2B5EF4-FFF2-40B4-BE49-F238E27FC236}">
                <a16:creationId xmlns:a16="http://schemas.microsoft.com/office/drawing/2014/main" id="{323C7CE8-52FF-4397-872F-25D9B1D3BAB7}"/>
              </a:ext>
            </a:extLst>
          </p:cNvPr>
          <p:cNvSpPr txBox="1">
            <a:spLocks/>
          </p:cNvSpPr>
          <p:nvPr/>
        </p:nvSpPr>
        <p:spPr>
          <a:xfrm>
            <a:off x="328967" y="6194888"/>
            <a:ext cx="9941306" cy="33109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355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200" b="0" i="0" kern="120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solidFill>
                  <a:srgbClr val="375FFF"/>
                </a:solidFill>
                <a:latin typeface="+mn-lt"/>
                <a:ea typeface="vivo type 简 Regular" panose="02000500000000000000" pitchFamily="2" charset="-122"/>
              </a:rPr>
              <a:t>Note: SA2 focus on UE/PIN elements discovery, and SA6 focus on service/application discovery</a:t>
            </a:r>
          </a:p>
        </p:txBody>
      </p:sp>
    </p:spTree>
    <p:extLst>
      <p:ext uri="{BB962C8B-B14F-4D97-AF65-F5344CB8AC3E}">
        <p14:creationId xmlns:p14="http://schemas.microsoft.com/office/powerpoint/2010/main" val="3463985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F93EB00-415A-4845-951C-ED094E99F10E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6086945" y="1923788"/>
            <a:ext cx="5816625" cy="3193281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1800" b="1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When UE A located outside of room, the UE display the video on UE screen. 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1800" b="1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When UE A move inside the room, the UE may have the actions below: 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UE discovers the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PIRates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elements and applications which can display the video in room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UE switches the video from UE to the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PIRate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elements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The application in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PIRate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network interacts with server and display the video. 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246933" cy="456860"/>
          </a:xfrm>
        </p:spPr>
        <p:txBody>
          <a:bodyPr/>
          <a:lstStyle/>
          <a:p>
            <a:pPr lvl="0"/>
            <a:r>
              <a:rPr lang="en-US" altLang="zh-CN" sz="2800" b="1" dirty="0">
                <a:solidFill>
                  <a:srgbClr val="4362FF"/>
                </a:solidFill>
                <a:latin typeface="Calibri" panose="020F0502020204030204"/>
                <a:ea typeface="vivo type 简 Heavy" panose="02000900000000000000" pitchFamily="2" charset="-122"/>
              </a:rPr>
              <a:t>Scenarios and Motivations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8C0F39B-A956-42B8-8EEF-5A416C15A9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B5F94D2-7E75-4E0B-AB02-DFD4F1E24304}"/>
              </a:ext>
            </a:extLst>
          </p:cNvPr>
          <p:cNvSpPr txBox="1"/>
          <p:nvPr/>
        </p:nvSpPr>
        <p:spPr>
          <a:xfrm>
            <a:off x="4015961" y="3656912"/>
            <a:ext cx="1269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000000"/>
                </a:solidFill>
                <a:ea typeface="宋体" panose="02010600030101010101" pitchFamily="2" charset="-122"/>
              </a:rPr>
              <a:t>UE A outside room</a:t>
            </a:r>
            <a:endParaRPr lang="zh-CN" altLang="en-US" sz="1400" dirty="0"/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7390EC5E-E3FD-49A5-A650-F16C6B8C07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7829" y="2831969"/>
            <a:ext cx="951817" cy="951817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799C85BB-4A9F-45DE-BEBB-8CA18C974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9098" y="1056793"/>
            <a:ext cx="1059881" cy="902991"/>
          </a:xfrm>
          <a:prstGeom prst="rect">
            <a:avLst/>
          </a:prstGeom>
        </p:spPr>
      </p:pic>
      <p:pic>
        <p:nvPicPr>
          <p:cNvPr id="70" name="Picture 6" descr="https://gimg2.baidu.com/image_search/src=http%3A%2F%2Fphoto.macw.com%2F180524%2FEPS-180524_184%2FqYlV61lMFe_small.jpg&amp;refer=http%3A%2F%2Fphoto.macw.com&amp;app=2002&amp;size=f9999,10000&amp;q=a80&amp;n=0&amp;g=0n&amp;fmt=jpeg?sec=1638442583&amp;t=d9bf44c93506b6fcdf9315bc9febb7f3">
            <a:extLst>
              <a:ext uri="{FF2B5EF4-FFF2-40B4-BE49-F238E27FC236}">
                <a16:creationId xmlns:a16="http://schemas.microsoft.com/office/drawing/2014/main" id="{628AD49F-CBC8-4EA0-BDFF-526D4F169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680" y="782350"/>
            <a:ext cx="884713" cy="79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文本框 71">
            <a:extLst>
              <a:ext uri="{FF2B5EF4-FFF2-40B4-BE49-F238E27FC236}">
                <a16:creationId xmlns:a16="http://schemas.microsoft.com/office/drawing/2014/main" id="{1891C5D7-81B9-409E-934C-CADA9B382653}"/>
              </a:ext>
            </a:extLst>
          </p:cNvPr>
          <p:cNvSpPr txBox="1"/>
          <p:nvPr/>
        </p:nvSpPr>
        <p:spPr>
          <a:xfrm>
            <a:off x="3994187" y="1487622"/>
            <a:ext cx="1269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000000"/>
                </a:solidFill>
                <a:ea typeface="宋体" panose="02010600030101010101" pitchFamily="2" charset="-122"/>
              </a:rPr>
              <a:t>server</a:t>
            </a:r>
            <a:endParaRPr lang="zh-CN" altLang="en-US" sz="1400" dirty="0"/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B9F66182-331A-4A19-968A-DA32C9D9AFDA}"/>
              </a:ext>
            </a:extLst>
          </p:cNvPr>
          <p:cNvSpPr/>
          <p:nvPr/>
        </p:nvSpPr>
        <p:spPr>
          <a:xfrm>
            <a:off x="348552" y="4072292"/>
            <a:ext cx="3387026" cy="2186173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AF32F14F-8395-48D2-A516-91A17261B7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6419" y="4123078"/>
            <a:ext cx="951817" cy="951817"/>
          </a:xfrm>
          <a:prstGeom prst="rect">
            <a:avLst/>
          </a:prstGeom>
        </p:spPr>
      </p:pic>
      <p:cxnSp>
        <p:nvCxnSpPr>
          <p:cNvPr id="81" name="直接箭头连接符 80">
            <a:extLst>
              <a:ext uri="{FF2B5EF4-FFF2-40B4-BE49-F238E27FC236}">
                <a16:creationId xmlns:a16="http://schemas.microsoft.com/office/drawing/2014/main" id="{4A274FC5-363F-4F70-8D7F-F31BFEB44F0A}"/>
              </a:ext>
            </a:extLst>
          </p:cNvPr>
          <p:cNvCxnSpPr>
            <a:cxnSpLocks/>
          </p:cNvCxnSpPr>
          <p:nvPr/>
        </p:nvCxnSpPr>
        <p:spPr>
          <a:xfrm flipV="1">
            <a:off x="1685739" y="4570842"/>
            <a:ext cx="733337" cy="724156"/>
          </a:xfrm>
          <a:prstGeom prst="straightConnector1">
            <a:avLst/>
          </a:prstGeom>
          <a:ln w="38100">
            <a:solidFill>
              <a:srgbClr val="00B05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文本框 81">
            <a:extLst>
              <a:ext uri="{FF2B5EF4-FFF2-40B4-BE49-F238E27FC236}">
                <a16:creationId xmlns:a16="http://schemas.microsoft.com/office/drawing/2014/main" id="{F33B9003-AF62-4047-98D5-FF86E8486F10}"/>
              </a:ext>
            </a:extLst>
          </p:cNvPr>
          <p:cNvSpPr txBox="1"/>
          <p:nvPr/>
        </p:nvSpPr>
        <p:spPr>
          <a:xfrm>
            <a:off x="1229072" y="5742762"/>
            <a:ext cx="1902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Localized Network</a:t>
            </a:r>
            <a:endParaRPr lang="zh-CN" altLang="en-US" dirty="0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484BC80B-9A98-40E1-A41B-8A87A4528C6E}"/>
              </a:ext>
            </a:extLst>
          </p:cNvPr>
          <p:cNvSpPr txBox="1"/>
          <p:nvPr/>
        </p:nvSpPr>
        <p:spPr>
          <a:xfrm>
            <a:off x="2657902" y="4277251"/>
            <a:ext cx="1269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000000"/>
                </a:solidFill>
                <a:ea typeface="宋体" panose="02010600030101010101" pitchFamily="2" charset="-122"/>
              </a:rPr>
              <a:t>UE A inside room</a:t>
            </a:r>
            <a:endParaRPr lang="zh-CN" altLang="en-US" sz="1400" dirty="0"/>
          </a:p>
        </p:txBody>
      </p:sp>
      <p:pic>
        <p:nvPicPr>
          <p:cNvPr id="84" name="Picture 2" descr="https://img1.baidu.com/it/u=956751582,197748370&amp;fm=224&amp;fmt=auto&amp;gp=0.jpg">
            <a:extLst>
              <a:ext uri="{FF2B5EF4-FFF2-40B4-BE49-F238E27FC236}">
                <a16:creationId xmlns:a16="http://schemas.microsoft.com/office/drawing/2014/main" id="{502AB8CD-BE49-480B-B099-ABD839F88B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15" y="4798157"/>
            <a:ext cx="849528" cy="849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2" name="连接符: 肘形 91">
            <a:extLst>
              <a:ext uri="{FF2B5EF4-FFF2-40B4-BE49-F238E27FC236}">
                <a16:creationId xmlns:a16="http://schemas.microsoft.com/office/drawing/2014/main" id="{19745DE9-1B78-4C24-A6A8-EA64C11D560A}"/>
              </a:ext>
            </a:extLst>
          </p:cNvPr>
          <p:cNvCxnSpPr>
            <a:cxnSpLocks/>
            <a:stCxn id="39" idx="0"/>
          </p:cNvCxnSpPr>
          <p:nvPr/>
        </p:nvCxnSpPr>
        <p:spPr>
          <a:xfrm flipH="1">
            <a:off x="1705233" y="2447252"/>
            <a:ext cx="3557686" cy="2827831"/>
          </a:xfrm>
          <a:prstGeom prst="bentConnector3">
            <a:avLst>
              <a:gd name="adj1" fmla="val -6453"/>
            </a:avLst>
          </a:prstGeom>
          <a:ln w="38100">
            <a:solidFill>
              <a:schemeClr val="tx1">
                <a:lumMod val="95000"/>
                <a:lumOff val="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https://gimg2.baidu.com/image_search/src=http%3A%2F%2Fphoto.16pic.com%2F00%2F21%2F59%2F16pic_2159713_b.jpg&amp;refer=http%3A%2F%2Fphoto.16pic.com&amp;app=2002&amp;size=f9999,10000&amp;q=a80&amp;n=0&amp;g=0n&amp;fmt=jpeg?sec=1638443567&amp;t=0cac9e5fda74db7ebce2858aef7ee3d1">
            <a:extLst>
              <a:ext uri="{FF2B5EF4-FFF2-40B4-BE49-F238E27FC236}">
                <a16:creationId xmlns:a16="http://schemas.microsoft.com/office/drawing/2014/main" id="{B986E60A-CE8E-4C81-BD38-ACCC14CBE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827" y="2877162"/>
            <a:ext cx="534542" cy="531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https://gimg2.baidu.com/image_search/src=http%3A%2F%2Fphoto.16pic.com%2F00%2F21%2F59%2F16pic_2159713_b.jpg&amp;refer=http%3A%2F%2Fphoto.16pic.com&amp;app=2002&amp;size=f9999,10000&amp;q=a80&amp;n=0&amp;g=0n&amp;fmt=jpeg?sec=1638443567&amp;t=0cac9e5fda74db7ebce2858aef7ee3d1">
            <a:extLst>
              <a:ext uri="{FF2B5EF4-FFF2-40B4-BE49-F238E27FC236}">
                <a16:creationId xmlns:a16="http://schemas.microsoft.com/office/drawing/2014/main" id="{3E3635F5-F587-43F5-BC8E-45C34BCC70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87" y="3751989"/>
            <a:ext cx="1163979" cy="115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连接符: 肘形 5">
            <a:extLst>
              <a:ext uri="{FF2B5EF4-FFF2-40B4-BE49-F238E27FC236}">
                <a16:creationId xmlns:a16="http://schemas.microsoft.com/office/drawing/2014/main" id="{FC495A2B-7FD3-4E26-B2A1-4E7BBE402169}"/>
              </a:ext>
            </a:extLst>
          </p:cNvPr>
          <p:cNvCxnSpPr>
            <a:cxnSpLocks/>
            <a:endCxn id="80" idx="0"/>
          </p:cNvCxnSpPr>
          <p:nvPr/>
        </p:nvCxnSpPr>
        <p:spPr>
          <a:xfrm rot="10800000" flipV="1">
            <a:off x="2582328" y="3498328"/>
            <a:ext cx="1744014" cy="624749"/>
          </a:xfrm>
          <a:prstGeom prst="bentConnector2">
            <a:avLst/>
          </a:prstGeom>
          <a:ln w="3810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5D53F249-FFF8-4F9C-8DE9-2D06B9B4745C}"/>
              </a:ext>
            </a:extLst>
          </p:cNvPr>
          <p:cNvSpPr txBox="1"/>
          <p:nvPr/>
        </p:nvSpPr>
        <p:spPr>
          <a:xfrm>
            <a:off x="657445" y="3133692"/>
            <a:ext cx="1930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000000"/>
                </a:solidFill>
                <a:ea typeface="宋体" panose="02010600030101010101" pitchFamily="2" charset="-122"/>
              </a:rPr>
              <a:t>UE A move from outside to inside room</a:t>
            </a:r>
            <a:endParaRPr lang="zh-CN" altLang="en-US" sz="1400" dirty="0"/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FB5A990B-3245-4147-8038-303BA30B553F}"/>
              </a:ext>
            </a:extLst>
          </p:cNvPr>
          <p:cNvCxnSpPr>
            <a:cxnSpLocks/>
          </p:cNvCxnSpPr>
          <p:nvPr/>
        </p:nvCxnSpPr>
        <p:spPr>
          <a:xfrm>
            <a:off x="285146" y="1240757"/>
            <a:ext cx="805811" cy="0"/>
          </a:xfrm>
          <a:prstGeom prst="straightConnector1">
            <a:avLst/>
          </a:prstGeom>
          <a:ln w="38100">
            <a:solidFill>
              <a:srgbClr val="00B05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9F68D345-895E-4CFF-8845-AB39D5707D51}"/>
              </a:ext>
            </a:extLst>
          </p:cNvPr>
          <p:cNvSpPr txBox="1"/>
          <p:nvPr/>
        </p:nvSpPr>
        <p:spPr>
          <a:xfrm>
            <a:off x="1090957" y="1049207"/>
            <a:ext cx="2982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PIRates</a:t>
            </a:r>
            <a:r>
              <a:rPr lang="en-US" altLang="zh-CN" dirty="0"/>
              <a:t> direct communication</a:t>
            </a:r>
            <a:endParaRPr lang="zh-CN" altLang="en-US" dirty="0"/>
          </a:p>
        </p:txBody>
      </p:sp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id="{A1F1FF15-35FD-486A-8AEA-A876F5E65C22}"/>
              </a:ext>
            </a:extLst>
          </p:cNvPr>
          <p:cNvCxnSpPr>
            <a:cxnSpLocks/>
          </p:cNvCxnSpPr>
          <p:nvPr/>
        </p:nvCxnSpPr>
        <p:spPr>
          <a:xfrm>
            <a:off x="285146" y="1628120"/>
            <a:ext cx="805811" cy="0"/>
          </a:xfrm>
          <a:prstGeom prst="straightConnector1">
            <a:avLst/>
          </a:prstGeom>
          <a:ln w="38100">
            <a:solidFill>
              <a:srgbClr val="7800F9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id="{92ED5F15-4824-4F62-9379-4E5BC236EDAB}"/>
              </a:ext>
            </a:extLst>
          </p:cNvPr>
          <p:cNvSpPr txBox="1"/>
          <p:nvPr/>
        </p:nvSpPr>
        <p:spPr>
          <a:xfrm>
            <a:off x="1090957" y="1436570"/>
            <a:ext cx="2185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UE A move into room</a:t>
            </a:r>
            <a:endParaRPr lang="zh-CN" altLang="en-US" dirty="0"/>
          </a:p>
        </p:txBody>
      </p:sp>
      <p:cxnSp>
        <p:nvCxnSpPr>
          <p:cNvPr id="34" name="直接箭头连接符 33">
            <a:extLst>
              <a:ext uri="{FF2B5EF4-FFF2-40B4-BE49-F238E27FC236}">
                <a16:creationId xmlns:a16="http://schemas.microsoft.com/office/drawing/2014/main" id="{7FE12512-F378-4221-874F-28EF5FF2EEC4}"/>
              </a:ext>
            </a:extLst>
          </p:cNvPr>
          <p:cNvCxnSpPr>
            <a:cxnSpLocks/>
          </p:cNvCxnSpPr>
          <p:nvPr/>
        </p:nvCxnSpPr>
        <p:spPr>
          <a:xfrm>
            <a:off x="285146" y="2007893"/>
            <a:ext cx="805811" cy="0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D908D838-C387-43E0-AC6D-5A044253B4D8}"/>
              </a:ext>
            </a:extLst>
          </p:cNvPr>
          <p:cNvSpPr txBox="1"/>
          <p:nvPr/>
        </p:nvSpPr>
        <p:spPr>
          <a:xfrm>
            <a:off x="1090957" y="1816343"/>
            <a:ext cx="2893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Service flow for UE A outside</a:t>
            </a:r>
            <a:endParaRPr lang="zh-CN" altLang="en-US" dirty="0"/>
          </a:p>
        </p:txBody>
      </p:sp>
      <p:sp>
        <p:nvSpPr>
          <p:cNvPr id="39" name="云形 38">
            <a:extLst>
              <a:ext uri="{FF2B5EF4-FFF2-40B4-BE49-F238E27FC236}">
                <a16:creationId xmlns:a16="http://schemas.microsoft.com/office/drawing/2014/main" id="{5BFB98C2-CF82-48A3-A23A-F68529C19523}"/>
              </a:ext>
            </a:extLst>
          </p:cNvPr>
          <p:cNvSpPr/>
          <p:nvPr/>
        </p:nvSpPr>
        <p:spPr>
          <a:xfrm>
            <a:off x="4099098" y="2249174"/>
            <a:ext cx="1164792" cy="396156"/>
          </a:xfrm>
          <a:prstGeom prst="cloud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5GS</a:t>
            </a:r>
            <a:endParaRPr kumimoji="1" lang="zh-CN" altLang="en-US" dirty="0"/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FA2412E8-DED8-49A3-82D6-216476CB1BC7}"/>
              </a:ext>
            </a:extLst>
          </p:cNvPr>
          <p:cNvCxnSpPr>
            <a:cxnSpLocks/>
          </p:cNvCxnSpPr>
          <p:nvPr/>
        </p:nvCxnSpPr>
        <p:spPr>
          <a:xfrm>
            <a:off x="4471639" y="1795399"/>
            <a:ext cx="0" cy="453775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>
            <a:extLst>
              <a:ext uri="{FF2B5EF4-FFF2-40B4-BE49-F238E27FC236}">
                <a16:creationId xmlns:a16="http://schemas.microsoft.com/office/drawing/2014/main" id="{7A55411C-FA2E-4520-8FE2-D085142E803E}"/>
              </a:ext>
            </a:extLst>
          </p:cNvPr>
          <p:cNvCxnSpPr>
            <a:cxnSpLocks/>
          </p:cNvCxnSpPr>
          <p:nvPr/>
        </p:nvCxnSpPr>
        <p:spPr>
          <a:xfrm>
            <a:off x="4633172" y="2605081"/>
            <a:ext cx="10565" cy="424696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>
            <a:extLst>
              <a:ext uri="{FF2B5EF4-FFF2-40B4-BE49-F238E27FC236}">
                <a16:creationId xmlns:a16="http://schemas.microsoft.com/office/drawing/2014/main" id="{221606EA-91B9-4CD7-AA37-E4AE715F55B4}"/>
              </a:ext>
            </a:extLst>
          </p:cNvPr>
          <p:cNvCxnSpPr>
            <a:cxnSpLocks/>
          </p:cNvCxnSpPr>
          <p:nvPr/>
        </p:nvCxnSpPr>
        <p:spPr>
          <a:xfrm>
            <a:off x="4769004" y="1795398"/>
            <a:ext cx="0" cy="453775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占位符 3">
            <a:extLst>
              <a:ext uri="{FF2B5EF4-FFF2-40B4-BE49-F238E27FC236}">
                <a16:creationId xmlns:a16="http://schemas.microsoft.com/office/drawing/2014/main" id="{6CB27472-A96A-4753-91DD-23D9442D4EBB}"/>
              </a:ext>
            </a:extLst>
          </p:cNvPr>
          <p:cNvSpPr txBox="1">
            <a:spLocks/>
          </p:cNvSpPr>
          <p:nvPr/>
        </p:nvSpPr>
        <p:spPr>
          <a:xfrm>
            <a:off x="348552" y="6328608"/>
            <a:ext cx="5038872" cy="27417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355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200" b="0" i="0" kern="120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b="1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Figure: Service switch in when UE moves inside</a:t>
            </a:r>
          </a:p>
        </p:txBody>
      </p: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0FFC8D81-A945-41E6-B6B7-6A1E9FBDA98D}"/>
              </a:ext>
            </a:extLst>
          </p:cNvPr>
          <p:cNvCxnSpPr>
            <a:cxnSpLocks/>
          </p:cNvCxnSpPr>
          <p:nvPr/>
        </p:nvCxnSpPr>
        <p:spPr>
          <a:xfrm>
            <a:off x="302751" y="2375465"/>
            <a:ext cx="805811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D5BD0F9F-EC2B-4A4B-9A57-C260BA0258CD}"/>
              </a:ext>
            </a:extLst>
          </p:cNvPr>
          <p:cNvSpPr txBox="1"/>
          <p:nvPr/>
        </p:nvSpPr>
        <p:spPr>
          <a:xfrm>
            <a:off x="1108562" y="2183915"/>
            <a:ext cx="2747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Service flow for UE A inside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4694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8CF4CE6-69C9-4586-9A0B-65CBAAAC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117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7CC6B5F7-91F7-4365-919F-B6981E7A784A}"/>
              </a:ext>
            </a:extLst>
          </p:cNvPr>
          <p:cNvSpPr/>
          <p:nvPr/>
        </p:nvSpPr>
        <p:spPr>
          <a:xfrm flipH="1">
            <a:off x="-2" y="0"/>
            <a:ext cx="12222117" cy="6858000"/>
          </a:xfrm>
          <a:prstGeom prst="rect">
            <a:avLst/>
          </a:prstGeom>
          <a:gradFill flip="none" rotWithShape="1">
            <a:gsLst>
              <a:gs pos="0">
                <a:srgbClr val="EAF6F6">
                  <a:alpha val="65000"/>
                </a:srgbClr>
              </a:gs>
              <a:gs pos="50000">
                <a:srgbClr val="E3F4F8">
                  <a:shade val="67500"/>
                  <a:satMod val="115000"/>
                  <a:alpha val="92000"/>
                </a:srgbClr>
              </a:gs>
              <a:gs pos="100000">
                <a:schemeClr val="bg1">
                  <a:alpha val="94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8173A753-3808-4624-AA1F-00413DC172F9}"/>
              </a:ext>
            </a:extLst>
          </p:cNvPr>
          <p:cNvSpPr/>
          <p:nvPr/>
        </p:nvSpPr>
        <p:spPr>
          <a:xfrm>
            <a:off x="2168230" y="2487887"/>
            <a:ext cx="2495550" cy="2769913"/>
          </a:xfrm>
          <a:prstGeom prst="parallelogram">
            <a:avLst>
              <a:gd name="adj" fmla="val 15068"/>
            </a:avLst>
          </a:prstGeom>
          <a:solidFill>
            <a:srgbClr val="8ED5E6">
              <a:alpha val="47059"/>
            </a:srgb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F2CE5149-5190-495E-B8B3-45CFBA1C1EBC}"/>
              </a:ext>
            </a:extLst>
          </p:cNvPr>
          <p:cNvSpPr/>
          <p:nvPr/>
        </p:nvSpPr>
        <p:spPr>
          <a:xfrm>
            <a:off x="4747918" y="2487887"/>
            <a:ext cx="2495550" cy="2769913"/>
          </a:xfrm>
          <a:prstGeom prst="parallelogram">
            <a:avLst>
              <a:gd name="adj" fmla="val 15068"/>
            </a:avLst>
          </a:prstGeom>
          <a:solidFill>
            <a:srgbClr val="8ED5E6">
              <a:alpha val="47059"/>
            </a:srgb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37DEA6-E5D6-4F12-AAB4-1AE382F857F9}"/>
              </a:ext>
            </a:extLst>
          </p:cNvPr>
          <p:cNvSpPr txBox="1"/>
          <p:nvPr/>
        </p:nvSpPr>
        <p:spPr>
          <a:xfrm>
            <a:off x="5667761" y="3006445"/>
            <a:ext cx="85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5EAADE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02.</a:t>
            </a:r>
            <a:endParaRPr lang="zh-CN" altLang="en-US" sz="4000" b="1" dirty="0">
              <a:solidFill>
                <a:srgbClr val="5EAADE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002B85D-50D0-4137-B2E1-58117715DF34}"/>
              </a:ext>
            </a:extLst>
          </p:cNvPr>
          <p:cNvSpPr txBox="1"/>
          <p:nvPr/>
        </p:nvSpPr>
        <p:spPr>
          <a:xfrm>
            <a:off x="4895414" y="4092600"/>
            <a:ext cx="19768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5EAADE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Requirements, Scenarios, Motivations</a:t>
            </a:r>
            <a:endParaRPr lang="zh-CN" altLang="en-US" sz="2400" b="1" dirty="0">
              <a:solidFill>
                <a:srgbClr val="5EAADE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2F035A40-2935-45EA-9C48-1F4D25C4E3FA}"/>
              </a:ext>
            </a:extLst>
          </p:cNvPr>
          <p:cNvSpPr/>
          <p:nvPr/>
        </p:nvSpPr>
        <p:spPr>
          <a:xfrm>
            <a:off x="7327606" y="2487887"/>
            <a:ext cx="2495550" cy="2769913"/>
          </a:xfrm>
          <a:prstGeom prst="parallelogram">
            <a:avLst>
              <a:gd name="adj" fmla="val 15068"/>
            </a:avLst>
          </a:prstGeom>
          <a:solidFill>
            <a:srgbClr val="07728B">
              <a:alpha val="47059"/>
            </a:srgbClr>
          </a:solidFill>
          <a:ln>
            <a:noFill/>
          </a:ln>
          <a:effectLst>
            <a:outerShdw blurRad="254000" dist="101600" dir="13020000" sx="108000" sy="108000" algn="r" rotWithShape="0">
              <a:srgbClr val="07728B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F8F48F3-BD31-4113-BD08-4C3E5225A8A8}"/>
              </a:ext>
            </a:extLst>
          </p:cNvPr>
          <p:cNvSpPr txBox="1"/>
          <p:nvPr/>
        </p:nvSpPr>
        <p:spPr>
          <a:xfrm>
            <a:off x="7243468" y="4092600"/>
            <a:ext cx="2472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Objectives</a:t>
            </a:r>
            <a:endParaRPr lang="zh-CN" altLang="en-US" sz="2400" b="1" dirty="0">
              <a:solidFill>
                <a:srgbClr val="FFFFFF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5D206308-D7E0-4E71-BE88-9527BAACF6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1" r="23804"/>
          <a:stretch/>
        </p:blipFill>
        <p:spPr>
          <a:xfrm rot="5400000">
            <a:off x="2864414" y="2864417"/>
            <a:ext cx="1129172" cy="68580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D8DE953C-D813-4F7A-AAFA-5F809439AE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601"/>
          <a:stretch/>
        </p:blipFill>
        <p:spPr>
          <a:xfrm rot="5400000" flipH="1">
            <a:off x="7810132" y="-2377677"/>
            <a:ext cx="1929271" cy="68580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D251943F-B96C-49F7-B4DA-CF591E18098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3947" y="311605"/>
            <a:ext cx="979572" cy="25770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9FAB641A-771F-44D6-B8B2-6CCA7E4C650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186" b="12052"/>
          <a:stretch/>
        </p:blipFill>
        <p:spPr>
          <a:xfrm>
            <a:off x="6799899" y="2028771"/>
            <a:ext cx="3265918" cy="237632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098E878-4F7A-42A8-90ED-54EB93899969}"/>
              </a:ext>
            </a:extLst>
          </p:cNvPr>
          <p:cNvSpPr txBox="1"/>
          <p:nvPr/>
        </p:nvSpPr>
        <p:spPr>
          <a:xfrm>
            <a:off x="3088073" y="3006445"/>
            <a:ext cx="85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5EAADE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01.</a:t>
            </a:r>
            <a:endParaRPr lang="zh-CN" altLang="en-US" sz="4000" b="1" dirty="0">
              <a:solidFill>
                <a:srgbClr val="5EAADE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2932DE-E76F-4393-9AE5-9049F7BBD841}"/>
              </a:ext>
            </a:extLst>
          </p:cNvPr>
          <p:cNvSpPr txBox="1"/>
          <p:nvPr/>
        </p:nvSpPr>
        <p:spPr>
          <a:xfrm>
            <a:off x="2479153" y="4092600"/>
            <a:ext cx="1736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5EAADE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Aspects</a:t>
            </a:r>
            <a:endParaRPr lang="zh-CN" altLang="en-US" sz="2400" b="1" dirty="0">
              <a:solidFill>
                <a:srgbClr val="5EAADE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C4CE82F2-F97B-4852-91C4-0F6C91AE225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186" b="12052"/>
          <a:stretch/>
        </p:blipFill>
        <p:spPr>
          <a:xfrm>
            <a:off x="166380" y="265085"/>
            <a:ext cx="3265918" cy="2376329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0B1B3BF7-A64B-4F53-BDE4-076933A54A7A}"/>
              </a:ext>
            </a:extLst>
          </p:cNvPr>
          <p:cNvSpPr txBox="1"/>
          <p:nvPr/>
        </p:nvSpPr>
        <p:spPr>
          <a:xfrm>
            <a:off x="611826" y="781877"/>
            <a:ext cx="28807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FFFFFF"/>
                </a:solidFill>
                <a:effectLst>
                  <a:outerShdw blurRad="38100" dist="38100" dir="2100000" sx="103000" sy="103000" algn="tl">
                    <a:srgbClr val="000000">
                      <a:alpha val="43137"/>
                    </a:srgbClr>
                  </a:outerShdw>
                </a:effectLst>
                <a:ea typeface="vivo type CN简 Regular" panose="02000500000000000000" charset="-122"/>
                <a:cs typeface="Arial" panose="020B0604020202020204" pitchFamily="34" charset="0"/>
              </a:rPr>
              <a:t>C</a:t>
            </a:r>
            <a:r>
              <a:rPr lang="en-US" altLang="zh-CN" sz="4400" b="1" dirty="0">
                <a:solidFill>
                  <a:srgbClr val="FFFFFF"/>
                </a:solidFill>
                <a:effectLst>
                  <a:outerShdw blurRad="38100" dist="38100" dir="2100000" sx="103000" sy="103000" algn="tl">
                    <a:srgbClr val="000000">
                      <a:alpha val="43137"/>
                    </a:srgbClr>
                  </a:outerShdw>
                </a:effectLst>
                <a:ea typeface="vivo type CN简 Regular" panose="02000500000000000000" charset="-122"/>
                <a:cs typeface="Arial" panose="020B0604020202020204" pitchFamily="34" charset="0"/>
              </a:rPr>
              <a:t>ONTENTS</a:t>
            </a:r>
            <a:endParaRPr lang="zh-CN" altLang="en-US" sz="4400" b="1" dirty="0">
              <a:solidFill>
                <a:srgbClr val="FFFFFF"/>
              </a:solidFill>
              <a:effectLst>
                <a:outerShdw blurRad="38100" dist="38100" dir="2100000" sx="103000" sy="103000" algn="tl">
                  <a:srgbClr val="000000">
                    <a:alpha val="43137"/>
                  </a:srgbClr>
                </a:outerShdw>
              </a:effectLst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EFE8EA9-AC7E-4461-93F5-812C55AA800A}"/>
              </a:ext>
            </a:extLst>
          </p:cNvPr>
          <p:cNvSpPr txBox="1"/>
          <p:nvPr/>
        </p:nvSpPr>
        <p:spPr>
          <a:xfrm>
            <a:off x="8247449" y="3006445"/>
            <a:ext cx="85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FFFFFF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03.</a:t>
            </a:r>
            <a:endParaRPr lang="zh-CN" altLang="en-US" sz="4000" b="1" dirty="0">
              <a:solidFill>
                <a:srgbClr val="FFFFFF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603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F93EB00-415A-4845-951C-ED094E99F10E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388685" y="871462"/>
            <a:ext cx="11071225" cy="5710662"/>
          </a:xfrm>
        </p:spPr>
        <p:txBody>
          <a:bodyPr>
            <a:normAutofit/>
          </a:bodyPr>
          <a:lstStyle/>
          <a:p>
            <a:pPr lvl="1"/>
            <a:r>
              <a:rPr lang="en-US" altLang="zh-CN" sz="1900" dirty="0" err="1">
                <a:latin typeface="+mn-lt"/>
              </a:rPr>
              <a:t>Analyse</a:t>
            </a:r>
            <a:r>
              <a:rPr lang="en-US" altLang="zh-CN" sz="1900" dirty="0">
                <a:latin typeface="+mn-lt"/>
              </a:rPr>
              <a:t> the Stage 1 specifications (TS 22.261, TR 22.859 and TR 22.858) to determine which requirements of </a:t>
            </a:r>
            <a:r>
              <a:rPr lang="en-US" altLang="zh-CN" sz="1900" dirty="0" err="1">
                <a:latin typeface="+mn-lt"/>
              </a:rPr>
              <a:t>PIRates</a:t>
            </a:r>
            <a:r>
              <a:rPr lang="en-US" altLang="zh-CN" sz="1900" dirty="0">
                <a:latin typeface="+mn-lt"/>
              </a:rPr>
              <a:t> have potential application level impacts;</a:t>
            </a:r>
          </a:p>
          <a:p>
            <a:pPr lvl="1"/>
            <a:r>
              <a:rPr lang="en-US" altLang="zh-CN" sz="1900" dirty="0">
                <a:latin typeface="+mn-lt"/>
              </a:rPr>
              <a:t>Develop key issues, corresponding architecture requirements and solution recommendations to enable the application layer support for </a:t>
            </a:r>
            <a:r>
              <a:rPr lang="en-US" altLang="zh-CN" sz="1900" dirty="0" err="1">
                <a:latin typeface="+mn-lt"/>
              </a:rPr>
              <a:t>PIRates</a:t>
            </a:r>
            <a:r>
              <a:rPr lang="en-US" altLang="zh-CN" sz="1900" dirty="0">
                <a:latin typeface="+mn-lt"/>
              </a:rPr>
              <a:t> services over 3GPP systems</a:t>
            </a:r>
          </a:p>
          <a:p>
            <a:pPr lvl="1"/>
            <a:r>
              <a:rPr lang="en-US" altLang="zh-CN" sz="1900" dirty="0">
                <a:latin typeface="+mn-lt"/>
              </a:rPr>
              <a:t>Service or applications discovery within a </a:t>
            </a:r>
            <a:r>
              <a:rPr lang="en-US" altLang="zh-CN" sz="1900" dirty="0" err="1">
                <a:latin typeface="+mn-lt"/>
              </a:rPr>
              <a:t>PIRates</a:t>
            </a:r>
            <a:r>
              <a:rPr lang="en-US" altLang="zh-CN" sz="1900" dirty="0">
                <a:latin typeface="+mn-lt"/>
              </a:rPr>
              <a:t> network.</a:t>
            </a:r>
          </a:p>
          <a:p>
            <a:pPr lvl="1"/>
            <a:r>
              <a:rPr lang="en-US" altLang="zh-CN" sz="1900" dirty="0">
                <a:latin typeface="+mn-lt"/>
              </a:rPr>
              <a:t>To study the service path switch from between </a:t>
            </a:r>
            <a:r>
              <a:rPr lang="en-US" altLang="zh-CN" sz="1900" dirty="0" err="1">
                <a:latin typeface="+mn-lt"/>
              </a:rPr>
              <a:t>PIRates</a:t>
            </a:r>
            <a:r>
              <a:rPr lang="en-US" altLang="zh-CN" sz="1900" dirty="0">
                <a:latin typeface="+mn-lt"/>
              </a:rPr>
              <a:t> entity.</a:t>
            </a:r>
          </a:p>
          <a:p>
            <a:pPr lvl="1"/>
            <a:endParaRPr lang="en-US" altLang="zh-CN" sz="1900" dirty="0">
              <a:latin typeface="+mn-lt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871282" cy="456860"/>
          </a:xfrm>
        </p:spPr>
        <p:txBody>
          <a:bodyPr/>
          <a:lstStyle/>
          <a:p>
            <a:r>
              <a:rPr lang="en-US" altLang="zh-CN" sz="2400" b="1" dirty="0">
                <a:solidFill>
                  <a:srgbClr val="4362FF"/>
                </a:solidFill>
                <a:latin typeface="+mn-lt"/>
                <a:ea typeface="vivo type 简 Heavy" panose="02000900000000000000" pitchFamily="2" charset="-122"/>
              </a:rPr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132401149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19985</TotalTime>
  <Words>940</Words>
  <Application>Microsoft Office PowerPoint</Application>
  <PresentationFormat>宽屏</PresentationFormat>
  <Paragraphs>137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Helvetica Neue</vt:lpstr>
      <vt:lpstr>Helvetica Neue Medium</vt:lpstr>
      <vt:lpstr>vivo type CNS</vt:lpstr>
      <vt:lpstr>vivo type CNS Light</vt:lpstr>
      <vt:lpstr>vivo type CN简 Bold</vt:lpstr>
      <vt:lpstr>vivo type CN简 Light</vt:lpstr>
      <vt:lpstr>vivo type CN简 Regular</vt:lpstr>
      <vt:lpstr>vivo type 简 Heavy</vt:lpstr>
      <vt:lpstr>vivo type 简 Regular</vt:lpstr>
      <vt:lpstr>等线</vt:lpstr>
      <vt:lpstr>方正兰亭黑简体</vt:lpstr>
      <vt:lpstr>宋体</vt:lpstr>
      <vt:lpstr>Arial</vt:lpstr>
      <vt:lpstr>Calibri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Lyu Huazhang - 11.4</cp:lastModifiedBy>
  <cp:revision>3086</cp:revision>
  <dcterms:created xsi:type="dcterms:W3CDTF">2019-03-21T01:16:59Z</dcterms:created>
  <dcterms:modified xsi:type="dcterms:W3CDTF">2021-11-08T07:55:15Z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