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7" r:id="rId2"/>
    <p:sldId id="309" r:id="rId3"/>
    <p:sldId id="308" r:id="rId4"/>
    <p:sldId id="319" r:id="rId5"/>
    <p:sldId id="318" r:id="rId6"/>
    <p:sldId id="333" r:id="rId7"/>
    <p:sldId id="310" r:id="rId8"/>
    <p:sldId id="329" r:id="rId9"/>
    <p:sldId id="311" r:id="rId10"/>
    <p:sldId id="326" r:id="rId11"/>
    <p:sldId id="327" r:id="rId12"/>
    <p:sldId id="330" r:id="rId13"/>
    <p:sldId id="328" r:id="rId14"/>
    <p:sldId id="331" r:id="rId15"/>
    <p:sldId id="313" r:id="rId16"/>
    <p:sldId id="332" r:id="rId17"/>
    <p:sldId id="314" r:id="rId18"/>
    <p:sldId id="335" r:id="rId19"/>
    <p:sldId id="322" r:id="rId20"/>
    <p:sldId id="323" r:id="rId21"/>
    <p:sldId id="336" r:id="rId22"/>
    <p:sldId id="334" r:id="rId23"/>
    <p:sldId id="338" r:id="rId24"/>
    <p:sldId id="337" r:id="rId25"/>
    <p:sldId id="339" r:id="rId26"/>
    <p:sldId id="344" r:id="rId27"/>
    <p:sldId id="325" r:id="rId28"/>
    <p:sldId id="340" r:id="rId29"/>
    <p:sldId id="341" r:id="rId30"/>
    <p:sldId id="342" r:id="rId31"/>
    <p:sldId id="343" r:id="rId32"/>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72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66"/>
    <a:srgbClr val="003399"/>
    <a:srgbClr val="FF66CC"/>
    <a:srgbClr val="FF7C80"/>
    <a:srgbClr val="00FF00"/>
    <a:srgbClr val="FF0000"/>
    <a:srgbClr val="FFFF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03" autoAdjust="0"/>
    <p:restoredTop sz="86401" autoAdjust="0"/>
  </p:normalViewPr>
  <p:slideViewPr>
    <p:cSldViewPr>
      <p:cViewPr varScale="1">
        <p:scale>
          <a:sx n="91" d="100"/>
          <a:sy n="91" d="100"/>
        </p:scale>
        <p:origin x="1332" y="96"/>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842038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302990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497276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647681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964517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3554786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008294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497131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140182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483582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061701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4021623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837942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087546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407085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3322696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029298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2702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835012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37798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605303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3686202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241402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7666700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1440462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272434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4195855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045858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3075932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4055003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dirty="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dirty="0"/>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dirty="0"/>
          </a:p>
        </p:txBody>
      </p:sp>
    </p:spTree>
    <p:extLst>
      <p:ext uri="{BB962C8B-B14F-4D97-AF65-F5344CB8AC3E}">
        <p14:creationId xmlns:p14="http://schemas.microsoft.com/office/powerpoint/2010/main" val="2314717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a:t>Click to edit Master subtitle style</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val="10492497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a:t>Click to edit Master title style</a:t>
            </a:r>
          </a:p>
        </p:txBody>
      </p:sp>
      <p:sp>
        <p:nvSpPr>
          <p:cNvPr id="3" name="Content Placeholder 2"/>
          <p:cNvSpPr>
            <a:spLocks noGrp="1"/>
          </p:cNvSpPr>
          <p:nvPr>
            <p:ph idx="1"/>
          </p:nvPr>
        </p:nvSpPr>
        <p:spPr>
          <a:xfrm>
            <a:off x="395536" y="1268760"/>
            <a:ext cx="8352928" cy="5112568"/>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val="30036207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a:t>Click to edit Master title style</a:t>
            </a:r>
          </a:p>
        </p:txBody>
      </p:sp>
      <p:pic>
        <p:nvPicPr>
          <p:cNvPr id="1028" name="Picture 9" descr="3GPP_TM"/>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ransition spd="slow"/>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cid:6BF449195A2BD046B3C2231903B10E47@adrail.ch"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1196753"/>
            <a:ext cx="7772400" cy="2403698"/>
          </a:xfrm>
        </p:spPr>
        <p:txBody>
          <a:bodyPr/>
          <a:lstStyle/>
          <a:p>
            <a:r>
              <a:rPr lang="en-US" dirty="0"/>
              <a:t>FRMCS</a:t>
            </a:r>
            <a:br>
              <a:rPr lang="en-US" dirty="0"/>
            </a:br>
            <a:r>
              <a:rPr lang="en-GB" sz="2800" dirty="0"/>
              <a:t>Future Railway Mobile Communication System</a:t>
            </a:r>
            <a:br>
              <a:rPr lang="en-GB" sz="2800" dirty="0"/>
            </a:br>
            <a:br>
              <a:rPr lang="en-GB" sz="2800" dirty="0"/>
            </a:br>
            <a:r>
              <a:rPr lang="en-GB" sz="2800" dirty="0"/>
              <a:t>TR 22.889 Introduction</a:t>
            </a:r>
            <a:endParaRPr lang="en-US" sz="2800" dirty="0">
              <a:solidFill>
                <a:srgbClr val="FF0000"/>
              </a:solidFill>
            </a:endParaRPr>
          </a:p>
        </p:txBody>
      </p:sp>
      <p:sp>
        <p:nvSpPr>
          <p:cNvPr id="4099" name="Rectangle 3"/>
          <p:cNvSpPr>
            <a:spLocks noGrp="1" noChangeArrowheads="1"/>
          </p:cNvSpPr>
          <p:nvPr>
            <p:ph type="subTitle" idx="1"/>
          </p:nvPr>
        </p:nvSpPr>
        <p:spPr/>
        <p:txBody>
          <a:bodyPr/>
          <a:lstStyle/>
          <a:p>
            <a:r>
              <a:rPr lang="en-US" dirty="0"/>
              <a:t>Martin Oettl</a:t>
            </a:r>
          </a:p>
          <a:p>
            <a:r>
              <a:rPr lang="en-US" dirty="0"/>
              <a:t>Nokia</a:t>
            </a:r>
          </a:p>
          <a:p>
            <a:r>
              <a:rPr lang="en-US" dirty="0"/>
              <a:t>Rapporteur</a:t>
            </a:r>
          </a:p>
        </p:txBody>
      </p:sp>
      <p:sp>
        <p:nvSpPr>
          <p:cNvPr id="4100" name="Footer Placeholder 3"/>
          <p:cNvSpPr>
            <a:spLocks noGrp="1"/>
          </p:cNvSpPr>
          <p:nvPr>
            <p:ph type="ftr" sz="quarter" idx="4294967295"/>
          </p:nvPr>
        </p:nvSpPr>
        <p:spPr>
          <a:xfrm>
            <a:off x="0" y="0"/>
            <a:ext cx="2860675" cy="836712"/>
          </a:xfrm>
          <a:prstGeom prst="rect">
            <a:avLst/>
          </a:prstGeo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r>
              <a:rPr lang="en-GB" b="1" dirty="0"/>
              <a:t>S6-170228</a:t>
            </a:r>
          </a:p>
          <a:p>
            <a:r>
              <a:rPr lang="en-GB" sz="1800" b="1" i="1" dirty="0">
                <a:solidFill>
                  <a:srgbClr val="0070C0"/>
                </a:solidFill>
                <a:ea typeface="MS Mincho" pitchFamily="49" charset="-128"/>
              </a:rPr>
              <a:t>(revision of S6-17xxxx)</a:t>
            </a:r>
            <a:endParaRPr lang="en-GB" b="1" dirty="0"/>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dirty="0"/>
          </a:p>
        </p:txBody>
      </p:sp>
      <p:sp>
        <p:nvSpPr>
          <p:cNvPr id="4102" name="Text Box 5"/>
          <p:cNvSpPr txBox="1">
            <a:spLocks noChangeArrowheads="1"/>
          </p:cNvSpPr>
          <p:nvPr/>
        </p:nvSpPr>
        <p:spPr bwMode="auto">
          <a:xfrm>
            <a:off x="0" y="6291263"/>
            <a:ext cx="2527488" cy="572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WG6 Meeting #16</a:t>
            </a:r>
          </a:p>
          <a:p>
            <a:pPr>
              <a:spcBef>
                <a:spcPct val="20000"/>
              </a:spcBef>
              <a:spcAft>
                <a:spcPts val="600"/>
              </a:spcAft>
            </a:pPr>
            <a:r>
              <a:rPr lang="en-GB" sz="1200" b="1" dirty="0"/>
              <a:t>Dali, China</a:t>
            </a:r>
            <a:endParaRPr lang="en-GB" sz="1200"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GB" dirty="0"/>
              <a:t>Critical communication applications</a:t>
            </a:r>
          </a:p>
        </p:txBody>
      </p:sp>
      <p:sp>
        <p:nvSpPr>
          <p:cNvPr id="5123" name="Rectangle 18"/>
          <p:cNvSpPr>
            <a:spLocks noGrp="1" noChangeArrowheads="1"/>
          </p:cNvSpPr>
          <p:nvPr>
            <p:ph idx="1"/>
          </p:nvPr>
        </p:nvSpPr>
        <p:spPr>
          <a:xfrm>
            <a:off x="398463" y="1775412"/>
            <a:ext cx="8497192" cy="4029852"/>
          </a:xfrm>
        </p:spPr>
        <p:txBody>
          <a:bodyPr/>
          <a:lstStyle/>
          <a:p>
            <a:pPr lvl="0"/>
            <a:r>
              <a:rPr lang="en-GB" sz="2000" dirty="0"/>
              <a:t>Railway emergency communication</a:t>
            </a:r>
          </a:p>
          <a:p>
            <a:pPr marL="685800" lvl="1"/>
            <a:r>
              <a:rPr lang="en-US" sz="1600" dirty="0">
                <a:solidFill>
                  <a:schemeClr val="tx1"/>
                </a:solidFill>
              </a:rPr>
              <a:t>Initiation of the Railway emergency alert</a:t>
            </a:r>
          </a:p>
          <a:p>
            <a:pPr marL="857250" lvl="2" indent="0">
              <a:buNone/>
            </a:pPr>
            <a:r>
              <a:rPr lang="en-US" sz="1200" b="0" i="1" dirty="0">
                <a:solidFill>
                  <a:schemeClr val="tx1"/>
                </a:solidFill>
              </a:rPr>
              <a:t>An FRMCS-user is able to initiate a Railway emergency alert to another FRMCS-user, e.g. a mobile FRMCS User, a Driver, an External System, a Controller, maintenance staff or a member of a shunting team.</a:t>
            </a:r>
          </a:p>
          <a:p>
            <a:pPr marL="685800" lvl="1"/>
            <a:r>
              <a:rPr lang="en-US" sz="1600" dirty="0">
                <a:solidFill>
                  <a:schemeClr val="tx1"/>
                </a:solidFill>
              </a:rPr>
              <a:t>New entry to the Railway emergency alert</a:t>
            </a:r>
          </a:p>
          <a:p>
            <a:pPr marL="857250" lvl="2" indent="0">
              <a:buNone/>
            </a:pPr>
            <a:r>
              <a:rPr lang="en-US" sz="1200" b="0" i="1" dirty="0">
                <a:solidFill>
                  <a:schemeClr val="tx1"/>
                </a:solidFill>
              </a:rPr>
              <a:t>The FRMCS System shall continuously check if additional FRMCS Users meet the conditions of the Railway emergency alert. The additional FRMCS-users receive the Railway emergency alert.</a:t>
            </a:r>
          </a:p>
          <a:p>
            <a:pPr marL="685800" lvl="1"/>
            <a:r>
              <a:rPr lang="en-US" sz="1600" dirty="0">
                <a:solidFill>
                  <a:schemeClr val="tx1"/>
                </a:solidFill>
              </a:rPr>
              <a:t>Changing of the Railway emergency alert</a:t>
            </a:r>
          </a:p>
          <a:p>
            <a:pPr marL="857250" lvl="2" indent="0">
              <a:buNone/>
            </a:pPr>
            <a:r>
              <a:rPr lang="en-US" sz="1200" b="0" i="1" dirty="0">
                <a:solidFill>
                  <a:schemeClr val="tx1"/>
                </a:solidFill>
              </a:rPr>
              <a:t>The Controller or an External System is able to change the conditions selecting the appropriate recipients of the Railway emergency alert. The change may result in an expansion or a reduction of FRMCS Users that shall be informed about the emergency situation.</a:t>
            </a:r>
          </a:p>
          <a:p>
            <a:pPr marL="685800" lvl="1"/>
            <a:r>
              <a:rPr lang="en-US" sz="1600" dirty="0">
                <a:solidFill>
                  <a:schemeClr val="tx1"/>
                </a:solidFill>
              </a:rPr>
              <a:t>Leaving of the Railway emergency alert</a:t>
            </a:r>
          </a:p>
          <a:p>
            <a:pPr marL="857250" lvl="2" indent="0">
              <a:buNone/>
            </a:pPr>
            <a:r>
              <a:rPr lang="en-US" sz="1200" b="0" i="1" dirty="0">
                <a:solidFill>
                  <a:schemeClr val="tx1"/>
                </a:solidFill>
              </a:rPr>
              <a:t>The FRMCS System shall continuously check if FRMCS Users do match to the condition of the Railway emergency alert. If not, FRMCS System terminates the alert of the concerned FRMCS-user.</a:t>
            </a:r>
          </a:p>
          <a:p>
            <a:pPr marL="685800" lvl="1"/>
            <a:r>
              <a:rPr lang="en-US" sz="1600" dirty="0">
                <a:solidFill>
                  <a:schemeClr val="tx1"/>
                </a:solidFill>
              </a:rPr>
              <a:t>Termination of the Railway emergency alert</a:t>
            </a:r>
          </a:p>
          <a:p>
            <a:pPr marL="857250" lvl="2" indent="0">
              <a:buNone/>
            </a:pPr>
            <a:r>
              <a:rPr lang="en-US" sz="1200" b="0" i="1" dirty="0">
                <a:solidFill>
                  <a:schemeClr val="tx1"/>
                </a:solidFill>
              </a:rPr>
              <a:t>The Controller is able to terminate the Railway emergency alert.</a:t>
            </a:r>
          </a:p>
          <a:p>
            <a:pPr marL="0" indent="0">
              <a:buNone/>
            </a:pPr>
            <a:endParaRPr lang="en-GB" sz="20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10</a:t>
            </a:fld>
            <a:endParaRPr lang="en-GB" sz="1600" dirty="0"/>
          </a:p>
        </p:txBody>
      </p:sp>
    </p:spTree>
    <p:extLst>
      <p:ext uri="{BB962C8B-B14F-4D97-AF65-F5344CB8AC3E}">
        <p14:creationId xmlns:p14="http://schemas.microsoft.com/office/powerpoint/2010/main" val="10551347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GB" dirty="0"/>
              <a:t>Critical communication applications</a:t>
            </a:r>
          </a:p>
        </p:txBody>
      </p:sp>
      <p:sp>
        <p:nvSpPr>
          <p:cNvPr id="5123" name="Rectangle 18"/>
          <p:cNvSpPr>
            <a:spLocks noGrp="1" noChangeArrowheads="1"/>
          </p:cNvSpPr>
          <p:nvPr>
            <p:ph idx="1"/>
          </p:nvPr>
        </p:nvSpPr>
        <p:spPr>
          <a:xfrm>
            <a:off x="398463" y="1556792"/>
            <a:ext cx="8497192" cy="4536504"/>
          </a:xfrm>
        </p:spPr>
        <p:txBody>
          <a:bodyPr/>
          <a:lstStyle/>
          <a:p>
            <a:pPr lvl="0"/>
            <a:r>
              <a:rPr lang="en-GB" sz="2000" dirty="0"/>
              <a:t>Railway emergency communication</a:t>
            </a:r>
          </a:p>
          <a:p>
            <a:pPr marL="685800" lvl="1"/>
            <a:r>
              <a:rPr lang="en-US" sz="1600" dirty="0">
                <a:solidFill>
                  <a:schemeClr val="tx1"/>
                </a:solidFill>
              </a:rPr>
              <a:t>Initiation of railway emergency voice communication</a:t>
            </a:r>
          </a:p>
          <a:p>
            <a:pPr marL="857250" lvl="2" indent="0">
              <a:buNone/>
            </a:pPr>
            <a:r>
              <a:rPr lang="en-US" sz="1200" b="0" i="1" dirty="0">
                <a:solidFill>
                  <a:schemeClr val="tx1"/>
                </a:solidFill>
              </a:rPr>
              <a:t>Based on operational rules, additional information about the emergency situation can be exchanged using voice communication, e.g. the initiator of the railway emergency voice communication may inform other involved FRMCS-users about the emergency situation.</a:t>
            </a:r>
          </a:p>
          <a:p>
            <a:pPr marL="685800" lvl="1"/>
            <a:r>
              <a:rPr lang="en-US" sz="1600" dirty="0">
                <a:solidFill>
                  <a:schemeClr val="tx1"/>
                </a:solidFill>
              </a:rPr>
              <a:t>Initiation of Data communication during Railway Emergency Alert</a:t>
            </a:r>
          </a:p>
          <a:p>
            <a:pPr marL="857250" lvl="2" indent="0">
              <a:buNone/>
            </a:pPr>
            <a:r>
              <a:rPr lang="en-US" sz="1200" b="0" i="1" dirty="0">
                <a:solidFill>
                  <a:schemeClr val="tx1"/>
                </a:solidFill>
              </a:rPr>
              <a:t>Based on operational rules, additional information about the emergency situation can be exchanged using data communication, e.g. a system or a user is able to send the additional information like text or voice prompts.</a:t>
            </a:r>
            <a:endParaRPr lang="en-US" sz="1600" dirty="0">
              <a:solidFill>
                <a:schemeClr val="tx1"/>
              </a:solidFill>
            </a:endParaRPr>
          </a:p>
          <a:p>
            <a:pPr marL="685800" lvl="1"/>
            <a:r>
              <a:rPr lang="en-US" sz="1600" dirty="0">
                <a:solidFill>
                  <a:schemeClr val="tx1"/>
                </a:solidFill>
              </a:rPr>
              <a:t>Service interworking and service continuation with GSM-R</a:t>
            </a:r>
          </a:p>
          <a:p>
            <a:pPr marL="857250" lvl="2" indent="0">
              <a:buNone/>
            </a:pPr>
            <a:r>
              <a:rPr lang="en-US" sz="1200" b="0" i="1" dirty="0">
                <a:solidFill>
                  <a:schemeClr val="tx1"/>
                </a:solidFill>
              </a:rPr>
              <a:t>For migration purposes, the service interworking and service continuation between the GSM-R system and FRMCS System for Railway emergency alerts and Railway emergency voice communication needs to be defined.</a:t>
            </a:r>
            <a:endParaRPr lang="en-US" sz="1600" dirty="0">
              <a:solidFill>
                <a:schemeClr val="tx1"/>
              </a:solidFill>
            </a:endParaRPr>
          </a:p>
          <a:p>
            <a:pPr marL="685800" lvl="1"/>
            <a:r>
              <a:rPr lang="en-US" sz="1600" dirty="0">
                <a:solidFill>
                  <a:schemeClr val="tx1"/>
                </a:solidFill>
              </a:rPr>
              <a:t>Interface to train borne recorder</a:t>
            </a:r>
          </a:p>
          <a:p>
            <a:pPr marL="857250" lvl="2" indent="0">
              <a:buNone/>
            </a:pPr>
            <a:r>
              <a:rPr lang="en-US" sz="1200" b="0" i="1" dirty="0">
                <a:solidFill>
                  <a:schemeClr val="tx1"/>
                </a:solidFill>
              </a:rPr>
              <a:t>The FRMCS Equipment shall provide information about Railway emergency communication to the train borne recorder or other equipment via a dedicated interface.</a:t>
            </a:r>
            <a:endParaRPr lang="en-GB" sz="2000" dirty="0"/>
          </a:p>
          <a:p>
            <a:pPr lvl="0"/>
            <a:r>
              <a:rPr lang="en-US" sz="2000" dirty="0"/>
              <a:t>Automatic Train Control (ATC) support by the FRMCS System</a:t>
            </a:r>
          </a:p>
          <a:p>
            <a:pPr marL="857250" lvl="2" indent="0">
              <a:buNone/>
            </a:pPr>
            <a:r>
              <a:rPr lang="en-US" sz="1200" b="0" i="1" dirty="0">
                <a:solidFill>
                  <a:schemeClr val="tx1"/>
                </a:solidFill>
              </a:rPr>
              <a:t>For Automatic Train Control (ATC) the train transmits its information (such as current location, current speed, etc.) to a radio block center (RBC). The RBC uses the received information to decide about the movement of the train.</a:t>
            </a:r>
          </a:p>
          <a:p>
            <a:pPr lvl="0"/>
            <a:endParaRPr lang="en-US" sz="2000" dirty="0"/>
          </a:p>
          <a:p>
            <a:pPr marL="0" indent="0">
              <a:buNone/>
            </a:pPr>
            <a:endParaRPr lang="en-GB" sz="20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11</a:t>
            </a:fld>
            <a:endParaRPr lang="en-GB" sz="1600" dirty="0"/>
          </a:p>
        </p:txBody>
      </p:sp>
    </p:spTree>
    <p:extLst>
      <p:ext uri="{BB962C8B-B14F-4D97-AF65-F5344CB8AC3E}">
        <p14:creationId xmlns:p14="http://schemas.microsoft.com/office/powerpoint/2010/main" val="350449566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ouble Bracket 14"/>
          <p:cNvSpPr/>
          <p:nvPr/>
        </p:nvSpPr>
        <p:spPr bwMode="auto">
          <a:xfrm>
            <a:off x="4313831" y="3592480"/>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7"/>
          <p:cNvSpPr>
            <a:spLocks noGrp="1" noChangeArrowheads="1"/>
          </p:cNvSpPr>
          <p:nvPr>
            <p:ph type="title"/>
          </p:nvPr>
        </p:nvSpPr>
        <p:spPr>
          <a:xfrm>
            <a:off x="398463" y="414338"/>
            <a:ext cx="6910387" cy="782637"/>
          </a:xfrm>
        </p:spPr>
        <p:txBody>
          <a:bodyPr/>
          <a:lstStyle/>
          <a:p>
            <a:r>
              <a:rPr lang="en-US" dirty="0"/>
              <a:t>Performance communication applications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12</a:t>
            </a:fld>
            <a:endParaRPr lang="en-GB" sz="1600" dirty="0"/>
          </a:p>
        </p:txBody>
      </p:sp>
    </p:spTree>
    <p:extLst>
      <p:ext uri="{BB962C8B-B14F-4D97-AF65-F5344CB8AC3E}">
        <p14:creationId xmlns:p14="http://schemas.microsoft.com/office/powerpoint/2010/main" val="232801687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GB" dirty="0"/>
              <a:t>Performance communication applications</a:t>
            </a:r>
          </a:p>
        </p:txBody>
      </p:sp>
      <p:sp>
        <p:nvSpPr>
          <p:cNvPr id="5123" name="Rectangle 18"/>
          <p:cNvSpPr>
            <a:spLocks noGrp="1" noChangeArrowheads="1"/>
          </p:cNvSpPr>
          <p:nvPr>
            <p:ph idx="1"/>
          </p:nvPr>
        </p:nvSpPr>
        <p:spPr>
          <a:xfrm>
            <a:off x="398463" y="1556792"/>
            <a:ext cx="8497192" cy="4680520"/>
          </a:xfrm>
        </p:spPr>
        <p:txBody>
          <a:bodyPr/>
          <a:lstStyle/>
          <a:p>
            <a:pPr lvl="0"/>
            <a:r>
              <a:rPr lang="en-US" sz="2000" dirty="0"/>
              <a:t>Transmission of real time video</a:t>
            </a:r>
            <a:endParaRPr lang="en-GB" sz="2000" dirty="0"/>
          </a:p>
          <a:p>
            <a:pPr marL="857250" lvl="2" indent="0">
              <a:buNone/>
            </a:pPr>
            <a:r>
              <a:rPr lang="en-US" sz="1600" b="0" i="1" dirty="0">
                <a:solidFill>
                  <a:schemeClr val="tx1"/>
                </a:solidFill>
              </a:rPr>
              <a:t>An FRMCS User requesting another FRMCS User to transmit real time video</a:t>
            </a:r>
          </a:p>
          <a:p>
            <a:pPr marL="857250" lvl="2" indent="0">
              <a:buNone/>
            </a:pPr>
            <a:r>
              <a:rPr lang="en-US" sz="1600" b="0" i="1" dirty="0">
                <a:solidFill>
                  <a:schemeClr val="tx1"/>
                </a:solidFill>
              </a:rPr>
              <a:t>An FRMCS User receiving a real time video request to transmit real time video</a:t>
            </a:r>
          </a:p>
          <a:p>
            <a:pPr marL="857250" lvl="2" indent="0">
              <a:buNone/>
            </a:pPr>
            <a:r>
              <a:rPr lang="en-US" sz="1600" b="0" i="1" dirty="0">
                <a:solidFill>
                  <a:schemeClr val="tx1"/>
                </a:solidFill>
              </a:rPr>
              <a:t>An FRMCS User accepting a request to transmit real time video</a:t>
            </a:r>
          </a:p>
          <a:p>
            <a:pPr marL="857250" lvl="2" indent="0">
              <a:buNone/>
            </a:pPr>
            <a:r>
              <a:rPr lang="en-US" sz="1600" b="0" i="1" dirty="0">
                <a:solidFill>
                  <a:schemeClr val="tx1"/>
                </a:solidFill>
              </a:rPr>
              <a:t>An FRMCS User rejecting a request to transmit real time video</a:t>
            </a:r>
          </a:p>
          <a:p>
            <a:pPr marL="857250" lvl="2" indent="0">
              <a:buNone/>
            </a:pPr>
            <a:r>
              <a:rPr lang="en-US" sz="1600" b="0" i="1" dirty="0">
                <a:solidFill>
                  <a:schemeClr val="tx1"/>
                </a:solidFill>
              </a:rPr>
              <a:t>An FRMCS User ignoring a request to transmit real time video</a:t>
            </a:r>
          </a:p>
          <a:p>
            <a:pPr lvl="0"/>
            <a:r>
              <a:rPr lang="en-US" sz="2000" dirty="0"/>
              <a:t>Transfer of CCTV archives</a:t>
            </a:r>
          </a:p>
          <a:p>
            <a:pPr marL="857250" lvl="2" indent="0">
              <a:buNone/>
            </a:pPr>
            <a:r>
              <a:rPr lang="en-US" sz="1600" b="0" i="1" dirty="0">
                <a:solidFill>
                  <a:schemeClr val="tx1"/>
                </a:solidFill>
              </a:rPr>
              <a:t>CCTV archives are uploaded via bulk transfer from the on-board system to the ground system.</a:t>
            </a:r>
          </a:p>
          <a:p>
            <a:pPr marL="857250" lvl="2" indent="0">
              <a:buNone/>
            </a:pPr>
            <a:r>
              <a:rPr lang="en-US" sz="1600" b="0" i="1" dirty="0">
                <a:solidFill>
                  <a:schemeClr val="tx1"/>
                </a:solidFill>
              </a:rPr>
              <a:t>Transfer of CCTV archives inside the train between different storages and through Inter-carriage links into the FRMCS node providing the uplink connection with the ground system.</a:t>
            </a:r>
          </a:p>
          <a:p>
            <a:r>
              <a:rPr lang="en-US" sz="2000" dirty="0"/>
              <a:t>Data transmission in real time</a:t>
            </a:r>
          </a:p>
          <a:p>
            <a:pPr marL="857250" lvl="2" indent="0">
              <a:buNone/>
            </a:pPr>
            <a:r>
              <a:rPr lang="en-US" sz="1600" b="0" i="1" dirty="0">
                <a:solidFill>
                  <a:schemeClr val="tx1"/>
                </a:solidFill>
              </a:rPr>
              <a:t>Authorized FRMCS Users can exchange data in real time between each other</a:t>
            </a:r>
            <a:r>
              <a:rPr lang="en-US" sz="1600" b="0" i="1" dirty="0">
                <a:solidFill>
                  <a:schemeClr val="tx1"/>
                </a:solidFill>
              </a:rPr>
              <a:t>, for example, health and status of train are transferred between intelligent on-train systems and train maintenance.</a:t>
            </a:r>
            <a:r>
              <a:rPr lang="en-US" sz="1600" b="0" i="1" dirty="0">
                <a:solidFill>
                  <a:schemeClr val="tx1"/>
                </a:solidFill>
              </a:rPr>
              <a:t>.</a:t>
            </a:r>
          </a:p>
          <a:p>
            <a:pPr marL="685800" lvl="1"/>
            <a:endParaRPr lang="en-US" sz="1600" dirty="0">
              <a:solidFill>
                <a:schemeClr val="tx1"/>
              </a:solidFill>
            </a:endParaRP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13</a:t>
            </a:fld>
            <a:endParaRPr lang="en-GB" sz="1600" dirty="0"/>
          </a:p>
        </p:txBody>
      </p:sp>
    </p:spTree>
    <p:extLst>
      <p:ext uri="{BB962C8B-B14F-4D97-AF65-F5344CB8AC3E}">
        <p14:creationId xmlns:p14="http://schemas.microsoft.com/office/powerpoint/2010/main" val="84061028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ouble Bracket 14"/>
          <p:cNvSpPr/>
          <p:nvPr/>
        </p:nvSpPr>
        <p:spPr bwMode="auto">
          <a:xfrm>
            <a:off x="6330638" y="3583934"/>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7"/>
          <p:cNvSpPr>
            <a:spLocks noGrp="1" noChangeArrowheads="1"/>
          </p:cNvSpPr>
          <p:nvPr>
            <p:ph type="title"/>
          </p:nvPr>
        </p:nvSpPr>
        <p:spPr>
          <a:xfrm>
            <a:off x="398463" y="414338"/>
            <a:ext cx="6910387" cy="782637"/>
          </a:xfrm>
        </p:spPr>
        <p:txBody>
          <a:bodyPr/>
          <a:lstStyle/>
          <a:p>
            <a:r>
              <a:rPr lang="en-US" dirty="0"/>
              <a:t>Business communication applications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14</a:t>
            </a:fld>
            <a:endParaRPr lang="en-GB" sz="1600" dirty="0"/>
          </a:p>
        </p:txBody>
      </p:sp>
    </p:spTree>
    <p:extLst>
      <p:ext uri="{BB962C8B-B14F-4D97-AF65-F5344CB8AC3E}">
        <p14:creationId xmlns:p14="http://schemas.microsoft.com/office/powerpoint/2010/main" val="48006755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US" dirty="0"/>
              <a:t>Business communication applications</a:t>
            </a:r>
            <a:endParaRPr lang="en-GB" dirty="0"/>
          </a:p>
        </p:txBody>
      </p:sp>
      <p:sp>
        <p:nvSpPr>
          <p:cNvPr id="5123" name="Rectangle 18"/>
          <p:cNvSpPr>
            <a:spLocks noGrp="1" noChangeArrowheads="1"/>
          </p:cNvSpPr>
          <p:nvPr>
            <p:ph idx="1"/>
          </p:nvPr>
        </p:nvSpPr>
        <p:spPr>
          <a:xfrm>
            <a:off x="395288" y="1988840"/>
            <a:ext cx="8497192" cy="3096344"/>
          </a:xfrm>
        </p:spPr>
        <p:txBody>
          <a:bodyPr/>
          <a:lstStyle/>
          <a:p>
            <a:r>
              <a:rPr lang="en-US" sz="2000" dirty="0"/>
              <a:t>Live streaming of multimedia</a:t>
            </a:r>
          </a:p>
          <a:p>
            <a:pPr marL="857250" lvl="2" indent="0">
              <a:buNone/>
            </a:pPr>
            <a:r>
              <a:rPr lang="en-US" sz="1600" b="0" i="1" dirty="0">
                <a:solidFill>
                  <a:schemeClr val="tx1"/>
                </a:solidFill>
              </a:rPr>
              <a:t>Live streaming of multimedia content from ground to train to allow passengers having access to live streaming services through the FRMCS System in the train.</a:t>
            </a:r>
          </a:p>
          <a:p>
            <a:r>
              <a:rPr lang="en-US" sz="2000" dirty="0"/>
              <a:t>Bulk transfer of multimedia data bases from ground to train</a:t>
            </a:r>
          </a:p>
          <a:p>
            <a:pPr marL="857250" lvl="2" indent="0">
              <a:buNone/>
            </a:pPr>
            <a:r>
              <a:rPr lang="en-US" sz="1600" b="0" i="1" dirty="0">
                <a:solidFill>
                  <a:schemeClr val="tx1"/>
                </a:solidFill>
              </a:rPr>
              <a:t>The FRMCS System enables transfer of multimedia databases from ground to train while the train stops at the stations or is at the depot. The multimedia may contain movies, TV shows, cached webpages etc.</a:t>
            </a:r>
          </a:p>
          <a:p>
            <a:pPr marL="0" indent="0">
              <a:buNone/>
            </a:pPr>
            <a:endParaRPr lang="en-US" sz="20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15</a:t>
            </a:fld>
            <a:endParaRPr lang="en-GB" sz="1600" dirty="0"/>
          </a:p>
        </p:txBody>
      </p:sp>
    </p:spTree>
    <p:extLst>
      <p:ext uri="{BB962C8B-B14F-4D97-AF65-F5344CB8AC3E}">
        <p14:creationId xmlns:p14="http://schemas.microsoft.com/office/powerpoint/2010/main" val="27183805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ouble Bracket 14"/>
          <p:cNvSpPr/>
          <p:nvPr/>
        </p:nvSpPr>
        <p:spPr bwMode="auto">
          <a:xfrm>
            <a:off x="2314115" y="2729355"/>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7"/>
          <p:cNvSpPr>
            <a:spLocks noGrp="1" noChangeArrowheads="1"/>
          </p:cNvSpPr>
          <p:nvPr>
            <p:ph type="title"/>
          </p:nvPr>
        </p:nvSpPr>
        <p:spPr>
          <a:xfrm>
            <a:off x="398463" y="414338"/>
            <a:ext cx="6910387" cy="782637"/>
          </a:xfrm>
        </p:spPr>
        <p:txBody>
          <a:bodyPr/>
          <a:lstStyle/>
          <a:p>
            <a:r>
              <a:rPr lang="en-US" dirty="0"/>
              <a:t>Critical support applications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16</a:t>
            </a:fld>
            <a:endParaRPr lang="en-GB" sz="1600" dirty="0"/>
          </a:p>
        </p:txBody>
      </p:sp>
    </p:spTree>
    <p:extLst>
      <p:ext uri="{BB962C8B-B14F-4D97-AF65-F5344CB8AC3E}">
        <p14:creationId xmlns:p14="http://schemas.microsoft.com/office/powerpoint/2010/main" val="47135247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5288" y="1628800"/>
            <a:ext cx="8497192" cy="3816424"/>
          </a:xfrm>
        </p:spPr>
        <p:txBody>
          <a:bodyPr/>
          <a:lstStyle/>
          <a:p>
            <a:pPr marL="0" indent="0">
              <a:buNone/>
            </a:pPr>
            <a:r>
              <a:rPr lang="en-US" sz="1600" dirty="0">
                <a:solidFill>
                  <a:schemeClr val="tx1"/>
                </a:solidFill>
              </a:rPr>
              <a:t>Critical applications are essential for train movements, safety, shunting, presence, trackside maintenance, legal aspects such as emergency communications, etc.</a:t>
            </a:r>
          </a:p>
          <a:p>
            <a:pPr marL="0" indent="0">
              <a:buNone/>
            </a:pPr>
            <a:endParaRPr lang="en-US" sz="1600" dirty="0">
              <a:solidFill>
                <a:schemeClr val="tx1"/>
              </a:solidFill>
            </a:endParaRPr>
          </a:p>
          <a:p>
            <a:r>
              <a:rPr lang="en-GB" sz="2000" dirty="0"/>
              <a:t>Assured voice communication (AVC)</a:t>
            </a:r>
          </a:p>
          <a:p>
            <a:pPr marL="857250" lvl="2" indent="0">
              <a:buNone/>
            </a:pPr>
            <a:r>
              <a:rPr lang="en-US" sz="1600" b="0" i="1" dirty="0">
                <a:solidFill>
                  <a:schemeClr val="tx1"/>
                </a:solidFill>
              </a:rPr>
              <a:t>Assured Voice Communication (AVC) provides an indication to FRMCS-users as soon as a voice communication link is interrupted. It is invoked on an existing voice communication between two or more FRMCS-users: </a:t>
            </a:r>
          </a:p>
          <a:p>
            <a:pPr marL="857250" lvl="2" indent="0">
              <a:buNone/>
            </a:pPr>
            <a:r>
              <a:rPr lang="en-US" sz="1600" b="0" i="1" dirty="0">
                <a:solidFill>
                  <a:schemeClr val="tx1"/>
                </a:solidFill>
              </a:rPr>
              <a:t>- Invocation of AVC</a:t>
            </a:r>
          </a:p>
          <a:p>
            <a:pPr marL="857250" lvl="2" indent="0">
              <a:buNone/>
            </a:pPr>
            <a:r>
              <a:rPr lang="en-US" sz="1600" b="0" i="1" dirty="0">
                <a:solidFill>
                  <a:schemeClr val="tx1"/>
                </a:solidFill>
              </a:rPr>
              <a:t>- Stopping AVC</a:t>
            </a:r>
          </a:p>
          <a:p>
            <a:pPr marL="857250" lvl="2" indent="0">
              <a:buNone/>
            </a:pPr>
            <a:r>
              <a:rPr lang="en-US" sz="1600" b="0" i="1" dirty="0">
                <a:solidFill>
                  <a:schemeClr val="tx1"/>
                </a:solidFill>
              </a:rPr>
              <a:t>- </a:t>
            </a:r>
            <a:r>
              <a:rPr lang="en-US" sz="1600" b="0" i="1" dirty="0">
                <a:solidFill>
                  <a:schemeClr val="tx1"/>
                </a:solidFill>
              </a:rPr>
              <a:t>Interruption</a:t>
            </a:r>
            <a:r>
              <a:rPr lang="en-US" sz="1600" b="0" i="1" dirty="0">
                <a:solidFill>
                  <a:schemeClr val="tx1"/>
                </a:solidFill>
              </a:rPr>
              <a:t> of a communication link</a:t>
            </a:r>
          </a:p>
          <a:p>
            <a:pPr marL="857250" lvl="2" indent="0">
              <a:buNone/>
            </a:pPr>
            <a:r>
              <a:rPr lang="en-US" sz="1600" b="0" i="1" dirty="0">
                <a:solidFill>
                  <a:schemeClr val="tx1"/>
                </a:solidFill>
              </a:rPr>
              <a:t>- Extension of AVC to a new user</a:t>
            </a:r>
            <a:endParaRPr lang="en-GB" sz="2000" dirty="0"/>
          </a:p>
          <a:p>
            <a:pPr marL="0" indent="0">
              <a:buNone/>
            </a:pPr>
            <a:r>
              <a:rPr lang="de-DE" sz="2000" dirty="0"/>
              <a:t>	</a:t>
            </a:r>
          </a:p>
          <a:p>
            <a:endParaRPr lang="en-GB" sz="2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17</a:t>
            </a:fld>
            <a:endParaRPr lang="en-GB" sz="1600" dirty="0"/>
          </a:p>
        </p:txBody>
      </p:sp>
    </p:spTree>
    <p:extLst>
      <p:ext uri="{BB962C8B-B14F-4D97-AF65-F5344CB8AC3E}">
        <p14:creationId xmlns:p14="http://schemas.microsoft.com/office/powerpoint/2010/main" val="423644273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260648"/>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3851" y="1412776"/>
            <a:ext cx="8497192" cy="4464496"/>
          </a:xfrm>
        </p:spPr>
        <p:txBody>
          <a:bodyPr/>
          <a:lstStyle/>
          <a:p>
            <a:r>
              <a:rPr lang="en-US" sz="2000" dirty="0"/>
              <a:t>Role management and presence</a:t>
            </a:r>
          </a:p>
          <a:p>
            <a:pPr marL="685800" lvl="1"/>
            <a:r>
              <a:rPr lang="en-US" sz="1600" dirty="0">
                <a:solidFill>
                  <a:schemeClr val="tx1"/>
                </a:solidFill>
              </a:rPr>
              <a:t>Registration to a functional identity</a:t>
            </a:r>
          </a:p>
          <a:p>
            <a:pPr marL="857250" lvl="2" indent="0">
              <a:buNone/>
            </a:pPr>
            <a:r>
              <a:rPr lang="en-US" sz="1200" b="0" i="1" dirty="0">
                <a:solidFill>
                  <a:schemeClr val="tx1"/>
                </a:solidFill>
              </a:rPr>
              <a:t>A FRMCS-user or the FRMCS Equipment shall be able to register to one or multiple functional identities. A functional identity can therefore be equipment related or user related.</a:t>
            </a:r>
          </a:p>
          <a:p>
            <a:pPr marL="685800" lvl="1"/>
            <a:r>
              <a:rPr lang="en-US" sz="1600" dirty="0">
                <a:solidFill>
                  <a:schemeClr val="tx1"/>
                </a:solidFill>
              </a:rPr>
              <a:t>Deregistration of a functional identity</a:t>
            </a:r>
          </a:p>
          <a:p>
            <a:pPr marL="857250" lvl="2" indent="0">
              <a:buNone/>
            </a:pPr>
            <a:r>
              <a:rPr lang="en-US" sz="1200" b="0" i="1" dirty="0">
                <a:solidFill>
                  <a:schemeClr val="tx1"/>
                </a:solidFill>
              </a:rPr>
              <a:t>A FRMCS-user or the FRMCS-equipment shall be able to deregister from one or multiple functional identities.</a:t>
            </a:r>
          </a:p>
          <a:p>
            <a:pPr marL="685800" lvl="1"/>
            <a:r>
              <a:rPr lang="en-US" sz="1600" dirty="0">
                <a:solidFill>
                  <a:schemeClr val="tx1"/>
                </a:solidFill>
              </a:rPr>
              <a:t>User log-in to the FRMCS System</a:t>
            </a:r>
          </a:p>
          <a:p>
            <a:pPr marL="857250" lvl="2" indent="0">
              <a:buNone/>
            </a:pPr>
            <a:r>
              <a:rPr lang="en-US" sz="1200" b="0" i="1" dirty="0">
                <a:solidFill>
                  <a:schemeClr val="tx1"/>
                </a:solidFill>
              </a:rPr>
              <a:t>The user is identified by the FRMCS System.</a:t>
            </a:r>
            <a:endParaRPr lang="en-US" sz="1600" dirty="0">
              <a:solidFill>
                <a:schemeClr val="tx1"/>
              </a:solidFill>
            </a:endParaRPr>
          </a:p>
          <a:p>
            <a:pPr marL="685800" lvl="1"/>
            <a:r>
              <a:rPr lang="en-US" sz="1600" dirty="0">
                <a:solidFill>
                  <a:schemeClr val="tx1"/>
                </a:solidFill>
              </a:rPr>
              <a:t>User log-out from the FRMCS system</a:t>
            </a:r>
          </a:p>
          <a:p>
            <a:pPr marL="857250" lvl="2" indent="0">
              <a:buNone/>
            </a:pPr>
            <a:r>
              <a:rPr lang="en-US" sz="1200" b="0" i="1" dirty="0">
                <a:solidFill>
                  <a:schemeClr val="tx1"/>
                </a:solidFill>
              </a:rPr>
              <a:t>The FRMCS-user is logged out of the FRMCS System. </a:t>
            </a:r>
          </a:p>
          <a:p>
            <a:pPr marL="685800" lvl="1"/>
            <a:r>
              <a:rPr lang="en-US" sz="1600" dirty="0">
                <a:solidFill>
                  <a:schemeClr val="tx1"/>
                </a:solidFill>
              </a:rPr>
              <a:t>Presentation of identities</a:t>
            </a:r>
          </a:p>
          <a:p>
            <a:pPr marL="857250" lvl="2" indent="0">
              <a:buNone/>
            </a:pPr>
            <a:r>
              <a:rPr lang="en-US" sz="1200" b="0" i="1" dirty="0">
                <a:solidFill>
                  <a:schemeClr val="tx1"/>
                </a:solidFill>
              </a:rPr>
              <a:t>A FRMCS-user or the FRMCS-equipment shall be able to be identified by the functional identity(</a:t>
            </a:r>
            <a:r>
              <a:rPr lang="en-US" sz="1200" b="0" i="1" dirty="0" err="1">
                <a:solidFill>
                  <a:schemeClr val="tx1"/>
                </a:solidFill>
              </a:rPr>
              <a:t>ies</a:t>
            </a:r>
            <a:r>
              <a:rPr lang="en-US" sz="1200" b="0" i="1" dirty="0">
                <a:solidFill>
                  <a:schemeClr val="tx1"/>
                </a:solidFill>
              </a:rPr>
              <a:t>) to other FRMCS-users.</a:t>
            </a:r>
          </a:p>
          <a:p>
            <a:pPr marL="685800" lvl="1"/>
            <a:r>
              <a:rPr lang="en-US" sz="1600" dirty="0">
                <a:solidFill>
                  <a:schemeClr val="tx1"/>
                </a:solidFill>
              </a:rPr>
              <a:t>Interrogation of identities within a certain context</a:t>
            </a:r>
          </a:p>
          <a:p>
            <a:pPr marL="857250" lvl="2" indent="0">
              <a:buNone/>
            </a:pPr>
            <a:r>
              <a:rPr lang="en-US" sz="1200" b="0" i="1" dirty="0">
                <a:solidFill>
                  <a:schemeClr val="tx1"/>
                </a:solidFill>
              </a:rPr>
              <a:t>A FRMCS-user or the FRMCS-equipment is able to recognize which other functional identities are present within a certain context (for example on a train, region, communication group, Railway Emergency Communication, all Drivers on a station, etc.). </a:t>
            </a:r>
          </a:p>
          <a:p>
            <a:pPr marL="0" indent="0">
              <a:buNone/>
            </a:pPr>
            <a:endParaRPr lang="de-DE" sz="20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18</a:t>
            </a:fld>
            <a:endParaRPr lang="en-GB" sz="1600" dirty="0"/>
          </a:p>
        </p:txBody>
      </p:sp>
    </p:spTree>
    <p:extLst>
      <p:ext uri="{BB962C8B-B14F-4D97-AF65-F5344CB8AC3E}">
        <p14:creationId xmlns:p14="http://schemas.microsoft.com/office/powerpoint/2010/main" val="370628343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260648"/>
            <a:ext cx="6910387" cy="782637"/>
          </a:xfrm>
        </p:spPr>
        <p:txBody>
          <a:bodyPr/>
          <a:lstStyle/>
          <a:p>
            <a:r>
              <a:rPr lang="en-GB" dirty="0"/>
              <a:t>Role management</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19</a:t>
            </a:fld>
            <a:endParaRPr lang="en-GB" sz="1600" dirty="0"/>
          </a:p>
        </p:txBody>
      </p:sp>
      <p:graphicFrame>
        <p:nvGraphicFramePr>
          <p:cNvPr id="3" name="Content Placeholder 2"/>
          <p:cNvGraphicFramePr>
            <a:graphicFrameLocks noGrp="1"/>
          </p:cNvGraphicFramePr>
          <p:nvPr>
            <p:ph idx="1"/>
          </p:nvPr>
        </p:nvGraphicFramePr>
        <p:xfrm>
          <a:off x="827584" y="1907772"/>
          <a:ext cx="2016224" cy="3888440"/>
        </p:xfrm>
        <a:graphic>
          <a:graphicData uri="http://schemas.openxmlformats.org/drawingml/2006/table">
            <a:tbl>
              <a:tblPr firstRow="1" firstCol="1" bandRow="1"/>
              <a:tblGrid>
                <a:gridCol w="2016224">
                  <a:extLst>
                    <a:ext uri="{9D8B030D-6E8A-4147-A177-3AD203B41FA5}">
                      <a16:colId xmlns:a16="http://schemas.microsoft.com/office/drawing/2014/main" val="3242047368"/>
                    </a:ext>
                  </a:extLst>
                </a:gridCol>
              </a:tblGrid>
              <a:tr h="194422">
                <a:tc>
                  <a:txBody>
                    <a:bodyPr/>
                    <a:lstStyle/>
                    <a:p>
                      <a:pPr algn="ctr" hangingPunct="0">
                        <a:spcBef>
                          <a:spcPts val="300"/>
                        </a:spcBef>
                        <a:spcAft>
                          <a:spcPts val="9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Functional identities</a:t>
                      </a:r>
                      <a:endParaRPr lang="de-DE" sz="10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76376225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Leading train driver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3627399"/>
                  </a:ext>
                </a:extLst>
              </a:tr>
              <a:tr h="194422">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Driver 2</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5581893"/>
                  </a:ext>
                </a:extLst>
              </a:tr>
              <a:tr h="194422">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Driver 3</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07397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Shunting leader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4279389"/>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Shunting member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4976374"/>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Track side maintenance leader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3583951"/>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Track side maintenance member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4616950"/>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Primary train controller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0445006"/>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Secondary train controller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314892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Power controller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422468"/>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Shunting controller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30986"/>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Trackside maintenance controller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4758664"/>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Platform inspector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611080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Public announcement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430091"/>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Chief conductor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206504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Second conductor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759689"/>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Third conductor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7560895"/>
                  </a:ext>
                </a:extLst>
              </a:tr>
              <a:tr h="194422">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Catering staff chief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4787707"/>
                  </a:ext>
                </a:extLst>
              </a:tr>
              <a:tr h="194422">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Diagnostics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672210"/>
                  </a:ext>
                </a:extLst>
              </a:tr>
            </a:tbl>
          </a:graphicData>
        </a:graphic>
      </p:graphicFrame>
      <p:sp>
        <p:nvSpPr>
          <p:cNvPr id="4" name="Rectangle 1"/>
          <p:cNvSpPr>
            <a:spLocks noChangeArrowheads="1"/>
          </p:cNvSpPr>
          <p:nvPr/>
        </p:nvSpPr>
        <p:spPr bwMode="auto">
          <a:xfrm>
            <a:off x="-2969841" y="-399534"/>
            <a:ext cx="930564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de-DE" sz="10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de-DE" sz="1800" b="0" i="0" u="none" strike="noStrike" cap="none" normalizeH="0" baseline="0">
              <a:ln>
                <a:noFill/>
              </a:ln>
              <a:solidFill>
                <a:schemeClr val="tx1"/>
              </a:solidFill>
              <a:effectLst/>
              <a:latin typeface="Arial" panose="020B0604020202020204" pitchFamily="34" charset="0"/>
            </a:endParaRPr>
          </a:p>
        </p:txBody>
      </p:sp>
      <p:sp>
        <p:nvSpPr>
          <p:cNvPr id="7" name="Rectangle 6"/>
          <p:cNvSpPr/>
          <p:nvPr/>
        </p:nvSpPr>
        <p:spPr>
          <a:xfrm>
            <a:off x="413181" y="1254227"/>
            <a:ext cx="3110147" cy="523220"/>
          </a:xfrm>
          <a:prstGeom prst="rect">
            <a:avLst/>
          </a:prstGeom>
        </p:spPr>
        <p:txBody>
          <a:bodyPr wrap="none">
            <a:spAutoFit/>
          </a:bodyPr>
          <a:lstStyle/>
          <a:p>
            <a:pPr>
              <a:spcAft>
                <a:spcPts val="900"/>
              </a:spcAft>
            </a:pPr>
            <a:r>
              <a:rPr lang="en-GB" b="1" dirty="0">
                <a:latin typeface="Times New Roman" panose="02020603050405020304" pitchFamily="18" charset="0"/>
                <a:ea typeface="Times New Roman" panose="02020603050405020304" pitchFamily="18" charset="0"/>
              </a:rPr>
              <a:t>Functional identity</a:t>
            </a:r>
            <a:endParaRPr lang="de-DE" dirty="0">
              <a:latin typeface="Times New Roman" panose="02020603050405020304" pitchFamily="18" charset="0"/>
              <a:ea typeface="Times New Roman" panose="02020603050405020304" pitchFamily="18" charset="0"/>
            </a:endParaRPr>
          </a:p>
        </p:txBody>
      </p:sp>
      <p:sp>
        <p:nvSpPr>
          <p:cNvPr id="10" name="Rectangle 9"/>
          <p:cNvSpPr/>
          <p:nvPr/>
        </p:nvSpPr>
        <p:spPr>
          <a:xfrm>
            <a:off x="3275856" y="2473728"/>
            <a:ext cx="4680520" cy="2677656"/>
          </a:xfrm>
          <a:prstGeom prst="rect">
            <a:avLst/>
          </a:prstGeom>
        </p:spPr>
        <p:txBody>
          <a:bodyPr wrap="square">
            <a:spAutoFit/>
          </a:bodyPr>
          <a:lstStyle/>
          <a:p>
            <a:r>
              <a:rPr lang="en-US" sz="1400" dirty="0"/>
              <a:t>A user can be authorized to be a train driver (functional Role) of a train.</a:t>
            </a:r>
          </a:p>
          <a:p>
            <a:endParaRPr lang="en-US" sz="1400" dirty="0"/>
          </a:p>
          <a:p>
            <a:r>
              <a:rPr lang="en-US" sz="1400" dirty="0"/>
              <a:t>The train running schedule assigns a specific train running number for this train, e.g. 123. The train driver uses his equipment to register himself as the leading train driver (functional Role) of train number 123 (Functional Identity). </a:t>
            </a:r>
          </a:p>
          <a:p>
            <a:endParaRPr lang="en-US" sz="1400" dirty="0"/>
          </a:p>
          <a:p>
            <a:r>
              <a:rPr lang="en-US" sz="1400" dirty="0"/>
              <a:t>After registration the train driver is registered to the system as the leading train driver of train 123 and known to other users by a specific Functional Identity.</a:t>
            </a:r>
            <a:endParaRPr lang="de-DE" sz="1400" dirty="0"/>
          </a:p>
        </p:txBody>
      </p:sp>
    </p:spTree>
    <p:extLst>
      <p:ext uri="{BB962C8B-B14F-4D97-AF65-F5344CB8AC3E}">
        <p14:creationId xmlns:p14="http://schemas.microsoft.com/office/powerpoint/2010/main" val="14947519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5288" y="548680"/>
            <a:ext cx="6910387" cy="1152128"/>
          </a:xfrm>
        </p:spPr>
        <p:txBody>
          <a:bodyPr/>
          <a:lstStyle/>
          <a:p>
            <a:r>
              <a:rPr lang="en-US" dirty="0"/>
              <a:t>High-level relation of FRMCS and legacy systems</a:t>
            </a:r>
            <a:br>
              <a:rPr lang="en-US" sz="4400" dirty="0"/>
            </a:br>
            <a:endParaRPr lang="en-GB" sz="4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a:t>
            </a:fld>
            <a:endParaRPr lang="en-GB" sz="1600" dirty="0"/>
          </a:p>
        </p:txBody>
      </p:sp>
      <p:pic>
        <p:nvPicPr>
          <p:cNvPr id="2050" name="Picture 2" descr="cid:6BF449195A2BD046B3C2231903B10E47@adrail.ch"/>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395288" y="1988840"/>
            <a:ext cx="8209160"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68326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260648"/>
            <a:ext cx="6910387" cy="782637"/>
          </a:xfrm>
        </p:spPr>
        <p:txBody>
          <a:bodyPr/>
          <a:lstStyle/>
          <a:p>
            <a:r>
              <a:rPr lang="en-GB" dirty="0"/>
              <a:t>Role management</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20</a:t>
            </a:fld>
            <a:endParaRPr lang="en-GB" sz="1600" dirty="0"/>
          </a:p>
        </p:txBody>
      </p:sp>
      <p:sp>
        <p:nvSpPr>
          <p:cNvPr id="4" name="Rectangle 1"/>
          <p:cNvSpPr>
            <a:spLocks noChangeArrowheads="1"/>
          </p:cNvSpPr>
          <p:nvPr/>
        </p:nvSpPr>
        <p:spPr bwMode="auto">
          <a:xfrm>
            <a:off x="-2969841" y="-399534"/>
            <a:ext cx="930564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de-DE" sz="10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de-DE" sz="1800" b="0" i="0" u="none" strike="noStrike" cap="none" normalizeH="0" baseline="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2789387"/>
              </p:ext>
            </p:extLst>
          </p:nvPr>
        </p:nvGraphicFramePr>
        <p:xfrm>
          <a:off x="467543" y="1805210"/>
          <a:ext cx="3962400" cy="2074545"/>
        </p:xfrm>
        <a:graphic>
          <a:graphicData uri="http://schemas.openxmlformats.org/drawingml/2006/table">
            <a:tbl>
              <a:tblPr firstRow="1" firstCol="1" bandRow="1"/>
              <a:tblGrid>
                <a:gridCol w="1981200">
                  <a:extLst>
                    <a:ext uri="{9D8B030D-6E8A-4147-A177-3AD203B41FA5}">
                      <a16:colId xmlns:a16="http://schemas.microsoft.com/office/drawing/2014/main" val="2437753975"/>
                    </a:ext>
                  </a:extLst>
                </a:gridCol>
                <a:gridCol w="1981200">
                  <a:extLst>
                    <a:ext uri="{9D8B030D-6E8A-4147-A177-3AD203B41FA5}">
                      <a16:colId xmlns:a16="http://schemas.microsoft.com/office/drawing/2014/main" val="3650661736"/>
                    </a:ext>
                  </a:extLst>
                </a:gridCol>
              </a:tblGrid>
              <a:tr h="161925">
                <a:tc>
                  <a:txBody>
                    <a:bodyPr/>
                    <a:lstStyle/>
                    <a:p>
                      <a:pPr algn="ctr" hangingPunct="0">
                        <a:spcBef>
                          <a:spcPts val="300"/>
                        </a:spcBef>
                        <a:spcAft>
                          <a:spcPts val="9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Equipment type</a:t>
                      </a:r>
                      <a:endParaRPr lang="de-DE" sz="10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hangingPunct="0">
                        <a:spcBef>
                          <a:spcPts val="300"/>
                        </a:spcBef>
                        <a:spcAft>
                          <a:spcPts val="9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Equipment Capabilities (Examples)</a:t>
                      </a:r>
                      <a:endParaRPr lang="de-DE"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76655237"/>
                  </a:ext>
                </a:extLst>
              </a:tr>
              <a:tr h="161925">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Cabin radio</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Emergency button, external loudspeaker</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2316400"/>
                  </a:ext>
                </a:extLst>
              </a:tr>
              <a:tr h="161925">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Shunting radio</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Loudspeaker, hands free</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0776007"/>
                  </a:ext>
                </a:extLst>
              </a:tr>
              <a:tr h="161925">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Trackside maintenance radio</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6812975"/>
                  </a:ext>
                </a:extLst>
              </a:tr>
              <a:tr h="161925">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Security staff radio</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Emergency button, public emergency call button</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2326268"/>
                  </a:ext>
                </a:extLst>
              </a:tr>
              <a:tr h="161925">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Catering staff radio</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de-DE" sz="1000">
                        <a:effectLst/>
                        <a:latin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256080"/>
                  </a:ext>
                </a:extLst>
              </a:tr>
              <a:tr h="161925">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Train controller device</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Emergency button, call to maintenance staff button, call to power controllers button</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2654664"/>
                  </a:ext>
                </a:extLst>
              </a:tr>
              <a:tr h="161925">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Shunting controller device</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3755043"/>
                  </a:ext>
                </a:extLst>
              </a:tr>
              <a:tr h="161925">
                <a:tc>
                  <a:txBody>
                    <a:bodyPr/>
                    <a:lstStyle/>
                    <a:p>
                      <a:pPr hangingPunct="0">
                        <a:spcAft>
                          <a:spcPts val="900"/>
                        </a:spcAft>
                      </a:pPr>
                      <a:r>
                        <a:rPr lang="en-GB" sz="800" dirty="0">
                          <a:solidFill>
                            <a:srgbClr val="000000"/>
                          </a:solidFill>
                          <a:effectLst/>
                          <a:latin typeface="Arial" panose="020B0604020202020204" pitchFamily="34" charset="0"/>
                          <a:ea typeface="Times New Roman" panose="02020603050405020304" pitchFamily="18" charset="0"/>
                        </a:rPr>
                        <a:t>Sensor</a:t>
                      </a:r>
                      <a:endParaRPr lang="de-DE" sz="1000" dirty="0">
                        <a:effectLst/>
                        <a:latin typeface="Times New Roman" panose="02020603050405020304" pitchFamily="18" charset="0"/>
                        <a:ea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800" dirty="0">
                          <a:solidFill>
                            <a:srgbClr val="000000"/>
                          </a:solidFill>
                          <a:effectLst/>
                          <a:latin typeface="Arial" panose="020B0604020202020204" pitchFamily="34" charset="0"/>
                          <a:ea typeface="Times New Roman" panose="02020603050405020304" pitchFamily="18" charset="0"/>
                        </a:rPr>
                        <a:t>No HMI</a:t>
                      </a:r>
                      <a:endParaRPr lang="de-DE" sz="1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606222"/>
                  </a:ext>
                </a:extLst>
              </a:tr>
            </a:tbl>
          </a:graphicData>
        </a:graphic>
      </p:graphicFrame>
      <p:sp>
        <p:nvSpPr>
          <p:cNvPr id="6" name="Rectangle 5"/>
          <p:cNvSpPr/>
          <p:nvPr/>
        </p:nvSpPr>
        <p:spPr>
          <a:xfrm>
            <a:off x="388555" y="1281990"/>
            <a:ext cx="4104522" cy="523220"/>
          </a:xfrm>
          <a:prstGeom prst="rect">
            <a:avLst/>
          </a:prstGeom>
        </p:spPr>
        <p:txBody>
          <a:bodyPr wrap="none">
            <a:spAutoFit/>
          </a:bodyPr>
          <a:lstStyle/>
          <a:p>
            <a:pPr>
              <a:spcAft>
                <a:spcPts val="900"/>
              </a:spcAft>
            </a:pPr>
            <a:r>
              <a:rPr lang="en-GB" b="1" dirty="0">
                <a:latin typeface="Times New Roman" panose="02020603050405020304" pitchFamily="18" charset="0"/>
                <a:ea typeface="Times New Roman" panose="02020603050405020304" pitchFamily="18" charset="0"/>
              </a:rPr>
              <a:t>FRMCS Equipment Type</a:t>
            </a:r>
            <a:endParaRPr lang="de-DE" dirty="0">
              <a:latin typeface="Times New Roman" panose="02020603050405020304" pitchFamily="18" charset="0"/>
              <a:ea typeface="Times New Roman" panose="02020603050405020304" pitchFamily="18" charset="0"/>
            </a:endParaRPr>
          </a:p>
        </p:txBody>
      </p:sp>
      <p:sp>
        <p:nvSpPr>
          <p:cNvPr id="10" name="Rectangle 9"/>
          <p:cNvSpPr/>
          <p:nvPr/>
        </p:nvSpPr>
        <p:spPr>
          <a:xfrm>
            <a:off x="4508931" y="1196752"/>
            <a:ext cx="4160952" cy="3108543"/>
          </a:xfrm>
          <a:prstGeom prst="rect">
            <a:avLst/>
          </a:prstGeom>
        </p:spPr>
        <p:txBody>
          <a:bodyPr wrap="square">
            <a:spAutoFit/>
          </a:bodyPr>
          <a:lstStyle/>
          <a:p>
            <a:r>
              <a:rPr lang="en-US" sz="1400" dirty="0"/>
              <a:t>The FRMCS Equipment is constituted of an UE and the FRMCS Application on this UE.</a:t>
            </a:r>
          </a:p>
          <a:p>
            <a:endParaRPr lang="en-US" sz="1400" dirty="0"/>
          </a:p>
          <a:p>
            <a:r>
              <a:rPr lang="en-US" sz="1400" dirty="0"/>
              <a:t>The FRMCS Equipment Type is relevant for the registration process of functional identities.</a:t>
            </a:r>
          </a:p>
          <a:p>
            <a:endParaRPr lang="en-US" sz="1400" dirty="0"/>
          </a:p>
          <a:p>
            <a:r>
              <a:rPr lang="en-US" sz="1400" dirty="0"/>
              <a:t>For example a train driver cannot perform registration as train driver of train 123 if he uses a catering staff FRMCS Equipment.</a:t>
            </a:r>
          </a:p>
          <a:p>
            <a:endParaRPr lang="en-US" sz="1400" dirty="0"/>
          </a:p>
          <a:p>
            <a:r>
              <a:rPr lang="en-US" sz="1400" dirty="0"/>
              <a:t>The FRMCS Equipment shall also be reachable based on the identity of the FRMCS Equipment. For example the cabin radio of a specific train can be reached by their FRMCS Equipment Identity. </a:t>
            </a:r>
          </a:p>
        </p:txBody>
      </p:sp>
      <p:sp>
        <p:nvSpPr>
          <p:cNvPr id="9" name="Rectangle 8"/>
          <p:cNvSpPr/>
          <p:nvPr/>
        </p:nvSpPr>
        <p:spPr>
          <a:xfrm>
            <a:off x="398463" y="4305295"/>
            <a:ext cx="3501215" cy="523220"/>
          </a:xfrm>
          <a:prstGeom prst="rect">
            <a:avLst/>
          </a:prstGeom>
        </p:spPr>
        <p:txBody>
          <a:bodyPr wrap="none">
            <a:spAutoFit/>
          </a:bodyPr>
          <a:lstStyle/>
          <a:p>
            <a:pPr>
              <a:spcAft>
                <a:spcPts val="900"/>
              </a:spcAft>
            </a:pPr>
            <a:r>
              <a:rPr lang="en-GB" b="1" dirty="0">
                <a:latin typeface="Times New Roman" panose="02020603050405020304" pitchFamily="18" charset="0"/>
                <a:ea typeface="Times New Roman" panose="02020603050405020304" pitchFamily="18" charset="0"/>
              </a:rPr>
              <a:t>FRMCS-user identity</a:t>
            </a:r>
            <a:endParaRPr lang="de-DE" dirty="0">
              <a:latin typeface="Times New Roman" panose="02020603050405020304" pitchFamily="18" charset="0"/>
              <a:ea typeface="Times New Roman" panose="02020603050405020304" pitchFamily="18" charset="0"/>
            </a:endParaRPr>
          </a:p>
        </p:txBody>
      </p:sp>
      <p:sp>
        <p:nvSpPr>
          <p:cNvPr id="11" name="Rectangle 10"/>
          <p:cNvSpPr/>
          <p:nvPr/>
        </p:nvSpPr>
        <p:spPr>
          <a:xfrm>
            <a:off x="388555" y="4730835"/>
            <a:ext cx="6506849" cy="1400383"/>
          </a:xfrm>
          <a:prstGeom prst="rect">
            <a:avLst/>
          </a:prstGeom>
        </p:spPr>
        <p:txBody>
          <a:bodyPr wrap="square">
            <a:spAutoFit/>
          </a:bodyPr>
          <a:lstStyle/>
          <a:p>
            <a:pPr>
              <a:spcAft>
                <a:spcPts val="900"/>
              </a:spcAft>
            </a:pPr>
            <a:r>
              <a:rPr lang="en-GB" sz="1400" dirty="0"/>
              <a:t>The railway employee (a specific person) is also reachable even if no functional identity has been assigned.</a:t>
            </a:r>
          </a:p>
          <a:p>
            <a:pPr>
              <a:spcAft>
                <a:spcPts val="900"/>
              </a:spcAft>
            </a:pPr>
            <a:r>
              <a:rPr lang="en-GB" sz="1400" dirty="0"/>
              <a:t>This is done by using a unique FRMCS-user identity.</a:t>
            </a:r>
          </a:p>
          <a:p>
            <a:pPr>
              <a:spcAft>
                <a:spcPts val="900"/>
              </a:spcAft>
            </a:pPr>
            <a:r>
              <a:rPr lang="en-GB" sz="1400" dirty="0"/>
              <a:t>After the employee has performed the log-in procedure to the FRMCS System, the user is reachable via his individual FRMCS-user identity. </a:t>
            </a:r>
            <a:endParaRPr lang="de-DE" sz="1400" dirty="0"/>
          </a:p>
        </p:txBody>
      </p:sp>
    </p:spTree>
    <p:extLst>
      <p:ext uri="{BB962C8B-B14F-4D97-AF65-F5344CB8AC3E}">
        <p14:creationId xmlns:p14="http://schemas.microsoft.com/office/powerpoint/2010/main" val="167323220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260648"/>
            <a:ext cx="6910387" cy="782637"/>
          </a:xfrm>
        </p:spPr>
        <p:txBody>
          <a:bodyPr/>
          <a:lstStyle/>
          <a:p>
            <a:r>
              <a:rPr lang="en-US" dirty="0"/>
              <a:t>Role management</a:t>
            </a: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21</a:t>
            </a:fld>
            <a:endParaRPr lang="en-GB" sz="1600" dirty="0"/>
          </a:p>
        </p:txBody>
      </p:sp>
      <p:pic>
        <p:nvPicPr>
          <p:cNvPr id="4" name="Picture 3"/>
          <p:cNvPicPr>
            <a:picLocks noChangeAspect="1"/>
          </p:cNvPicPr>
          <p:nvPr/>
        </p:nvPicPr>
        <p:blipFill>
          <a:blip r:embed="rId3"/>
          <a:stretch>
            <a:fillRect/>
          </a:stretch>
        </p:blipFill>
        <p:spPr>
          <a:xfrm>
            <a:off x="539552" y="1043285"/>
            <a:ext cx="5688632" cy="5338466"/>
          </a:xfrm>
          <a:prstGeom prst="rect">
            <a:avLst/>
          </a:prstGeom>
          <a:solidFill>
            <a:schemeClr val="accent3">
              <a:lumMod val="85000"/>
            </a:schemeClr>
          </a:solidFill>
          <a:effectLst>
            <a:outerShdw blurRad="50800" dist="50800" dir="5400000" algn="ctr" rotWithShape="0">
              <a:schemeClr val="bg1"/>
            </a:outerShdw>
          </a:effectLst>
        </p:spPr>
      </p:pic>
      <p:sp>
        <p:nvSpPr>
          <p:cNvPr id="5" name="Rectangle 4"/>
          <p:cNvSpPr/>
          <p:nvPr/>
        </p:nvSpPr>
        <p:spPr>
          <a:xfrm>
            <a:off x="6373885" y="1124744"/>
            <a:ext cx="2304257" cy="5001369"/>
          </a:xfrm>
          <a:prstGeom prst="rect">
            <a:avLst/>
          </a:prstGeom>
        </p:spPr>
        <p:txBody>
          <a:bodyPr wrap="square">
            <a:spAutoFit/>
          </a:bodyPr>
          <a:lstStyle/>
          <a:p>
            <a:pPr marL="228600" indent="-228600">
              <a:buAutoNum type="alphaLcParenR"/>
            </a:pPr>
            <a:r>
              <a:rPr lang="en-US" sz="1100" dirty="0"/>
              <a:t>Equipment without MMI, without the possibility to be addressed via a functional identity related to the equipment (e.g. sensor in the track)</a:t>
            </a:r>
          </a:p>
          <a:p>
            <a:pPr marL="228600" indent="-228600">
              <a:buAutoNum type="alphaLcParenR"/>
            </a:pPr>
            <a:endParaRPr lang="en-US" sz="1100" dirty="0"/>
          </a:p>
          <a:p>
            <a:pPr marL="228600" indent="-228600">
              <a:buAutoNum type="alphaLcParenR"/>
            </a:pPr>
            <a:r>
              <a:rPr lang="en-US" sz="1100" dirty="0"/>
              <a:t>Equipment that can be registered to a functional identity related to the equipment (e.g. PA system on a train) but without other FRMCS-user login.</a:t>
            </a:r>
          </a:p>
          <a:p>
            <a:pPr marL="228600" indent="-228600">
              <a:buAutoNum type="alphaLcParenR"/>
            </a:pPr>
            <a:endParaRPr lang="en-US" sz="1100" dirty="0"/>
          </a:p>
          <a:p>
            <a:pPr marL="228600" indent="-228600">
              <a:buAutoNum type="alphaLcParenR"/>
            </a:pPr>
            <a:r>
              <a:rPr lang="en-US" sz="1100" dirty="0"/>
              <a:t>Equipment that can be registered to a functional identity and that allows a FRMCS User to login and register to functional identities related to the user (e.g. cabin radio)</a:t>
            </a:r>
          </a:p>
          <a:p>
            <a:pPr marL="228600" indent="-228600">
              <a:buAutoNum type="alphaLcParenR"/>
            </a:pPr>
            <a:endParaRPr lang="en-US" sz="1100" dirty="0"/>
          </a:p>
          <a:p>
            <a:pPr marL="228600" indent="-228600">
              <a:buAutoNum type="alphaLcParenR"/>
            </a:pPr>
            <a:r>
              <a:rPr lang="en-US" sz="1100" dirty="0"/>
              <a:t>Equipment that cannot register to a functional identity, but that allows a FRMCs user to login and to register to functional identities related to the user (e.g. a generic handheld device)</a:t>
            </a:r>
          </a:p>
        </p:txBody>
      </p:sp>
    </p:spTree>
    <p:extLst>
      <p:ext uri="{BB962C8B-B14F-4D97-AF65-F5344CB8AC3E}">
        <p14:creationId xmlns:p14="http://schemas.microsoft.com/office/powerpoint/2010/main" val="226324636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111695"/>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3851" y="1043284"/>
            <a:ext cx="8497192" cy="5626075"/>
          </a:xfrm>
        </p:spPr>
        <p:txBody>
          <a:bodyPr/>
          <a:lstStyle/>
          <a:p>
            <a:r>
              <a:rPr lang="en-US" sz="2000" dirty="0"/>
              <a:t>Location services</a:t>
            </a:r>
          </a:p>
          <a:p>
            <a:pPr marL="685800" lvl="1"/>
            <a:r>
              <a:rPr lang="en-US" sz="1600" dirty="0">
                <a:solidFill>
                  <a:schemeClr val="tx1"/>
                </a:solidFill>
              </a:rPr>
              <a:t>Provide location information</a:t>
            </a:r>
          </a:p>
          <a:p>
            <a:pPr marL="857250" lvl="2" indent="0">
              <a:buNone/>
            </a:pPr>
            <a:r>
              <a:rPr lang="en-US" sz="1200" b="0" i="1" dirty="0">
                <a:solidFill>
                  <a:schemeClr val="tx1"/>
                </a:solidFill>
              </a:rPr>
              <a:t>The FRMCS Equipment provides its location information to the FRMCS System for further processing e.g. for automatic train operation. External systems can support providing additional location information.</a:t>
            </a:r>
            <a:endParaRPr lang="en-US" sz="1600" dirty="0">
              <a:solidFill>
                <a:schemeClr val="tx1"/>
              </a:solidFill>
            </a:endParaRPr>
          </a:p>
          <a:p>
            <a:pPr marL="685800" lvl="1"/>
            <a:r>
              <a:rPr lang="en-GB" sz="1600" dirty="0">
                <a:solidFill>
                  <a:schemeClr val="tx1"/>
                </a:solidFill>
              </a:rPr>
              <a:t>Request for location information</a:t>
            </a:r>
          </a:p>
          <a:p>
            <a:pPr marL="857250" lvl="2" indent="0">
              <a:buNone/>
            </a:pPr>
            <a:r>
              <a:rPr lang="en-US" sz="1200" b="0" i="1" dirty="0">
                <a:solidFill>
                  <a:schemeClr val="tx1"/>
                </a:solidFill>
              </a:rPr>
              <a:t>A FRMCS-user, an application or an External System can request the location information of a functional identity, FRMCS-user identity or FRMCS Equipment Identity from the FRMCS System.</a:t>
            </a:r>
          </a:p>
          <a:p>
            <a:pPr marL="685800" lvl="1"/>
            <a:r>
              <a:rPr lang="en-US" sz="1600" dirty="0">
                <a:solidFill>
                  <a:schemeClr val="tx1"/>
                </a:solidFill>
              </a:rPr>
              <a:t>Request for identities in a certain area</a:t>
            </a:r>
            <a:endParaRPr lang="en-GB" sz="1600" dirty="0">
              <a:solidFill>
                <a:schemeClr val="tx1"/>
              </a:solidFill>
            </a:endParaRPr>
          </a:p>
          <a:p>
            <a:pPr marL="857250" lvl="2" indent="0">
              <a:buNone/>
            </a:pPr>
            <a:r>
              <a:rPr lang="en-US" sz="1200" b="0" i="1" dirty="0">
                <a:solidFill>
                  <a:schemeClr val="tx1"/>
                </a:solidFill>
              </a:rPr>
              <a:t>A FRMCS-user, an application or an External System can request identities based on location information from the FRMCS System. </a:t>
            </a:r>
          </a:p>
          <a:p>
            <a:r>
              <a:rPr lang="en-US" sz="2000" dirty="0"/>
              <a:t>FRMCS-user communication handling</a:t>
            </a:r>
          </a:p>
          <a:p>
            <a:pPr marL="685800" lvl="1"/>
            <a:r>
              <a:rPr lang="en-US" sz="1600" dirty="0">
                <a:solidFill>
                  <a:schemeClr val="tx1"/>
                </a:solidFill>
              </a:rPr>
              <a:t>Inviting-a-FRMCS-user to a voice communication</a:t>
            </a:r>
          </a:p>
          <a:p>
            <a:pPr marL="857250" lvl="2" indent="0">
              <a:buNone/>
            </a:pPr>
            <a:r>
              <a:rPr lang="en-US" sz="1200" b="0" i="1" dirty="0">
                <a:solidFill>
                  <a:schemeClr val="tx1"/>
                </a:solidFill>
              </a:rPr>
              <a:t>A FRMCS-user can invite another FRMCS-user to a new or an existing voice communication.</a:t>
            </a:r>
          </a:p>
          <a:p>
            <a:pPr marL="685800" lvl="1"/>
            <a:r>
              <a:rPr lang="en-US" sz="1600" dirty="0">
                <a:solidFill>
                  <a:schemeClr val="tx1"/>
                </a:solidFill>
              </a:rPr>
              <a:t>FRMCS-user receiving an invitation to a voice communication</a:t>
            </a:r>
          </a:p>
          <a:p>
            <a:pPr marL="857250" lvl="2" indent="0">
              <a:buNone/>
            </a:pPr>
            <a:r>
              <a:rPr lang="en-US" sz="1200" b="0" i="1" dirty="0">
                <a:solidFill>
                  <a:schemeClr val="tx1"/>
                </a:solidFill>
              </a:rPr>
              <a:t>A FRMCS-user will receive the invitation originated by the inviting FRMCS-user.</a:t>
            </a:r>
          </a:p>
          <a:p>
            <a:pPr marL="685800" lvl="1"/>
            <a:r>
              <a:rPr lang="en-US" sz="1600" dirty="0">
                <a:solidFill>
                  <a:schemeClr val="tx1"/>
                </a:solidFill>
              </a:rPr>
              <a:t>FRMCS-user accepting an invitation to a voice communication</a:t>
            </a:r>
          </a:p>
          <a:p>
            <a:pPr marL="857250" lvl="2" indent="0">
              <a:buNone/>
            </a:pPr>
            <a:r>
              <a:rPr lang="en-US" sz="1200" b="0" i="1" dirty="0">
                <a:solidFill>
                  <a:schemeClr val="tx1"/>
                </a:solidFill>
              </a:rPr>
              <a:t>A FRMCS-user can accept the invitation sent by the inviting FRMCS-user.</a:t>
            </a:r>
          </a:p>
          <a:p>
            <a:pPr marL="685800" lvl="1"/>
            <a:r>
              <a:rPr lang="en-US" sz="1600" dirty="0">
                <a:solidFill>
                  <a:schemeClr val="tx1"/>
                </a:solidFill>
              </a:rPr>
              <a:t>FRMCS-user rejecting an invitation to a voice communication</a:t>
            </a:r>
          </a:p>
          <a:p>
            <a:pPr marL="857250" lvl="2" indent="0">
              <a:buNone/>
            </a:pPr>
            <a:r>
              <a:rPr lang="en-GB" sz="1200" b="0" i="1" dirty="0">
                <a:solidFill>
                  <a:schemeClr val="tx1"/>
                </a:solidFill>
              </a:rPr>
              <a:t>A FRMCS-user can reject the invitation sent by the inviting FRMCS-user.</a:t>
            </a:r>
          </a:p>
          <a:p>
            <a:pPr marL="685800" lvl="1"/>
            <a:r>
              <a:rPr lang="en-US" sz="1600" dirty="0">
                <a:solidFill>
                  <a:schemeClr val="tx1"/>
                </a:solidFill>
              </a:rPr>
              <a:t>FRMCS-user ignoring an invitation to a voice communication</a:t>
            </a:r>
          </a:p>
          <a:p>
            <a:pPr marL="857250" lvl="2" indent="0">
              <a:buNone/>
            </a:pPr>
            <a:r>
              <a:rPr lang="en-US" sz="1200" b="0" i="1" dirty="0">
                <a:solidFill>
                  <a:schemeClr val="tx1"/>
                </a:solidFill>
              </a:rPr>
              <a:t>A FRMCS-user can ignore the invitation sent by the inviting FRMCS-user.</a:t>
            </a:r>
            <a:endParaRPr lang="de-DE" sz="1200" b="0" i="1" dirty="0">
              <a:solidFill>
                <a:schemeClr val="tx1"/>
              </a:solidFill>
            </a:endParaRPr>
          </a:p>
          <a:p>
            <a:pPr marL="685800" lvl="1"/>
            <a:endParaRPr lang="en-GB" sz="1600" dirty="0">
              <a:solidFill>
                <a:schemeClr val="tx1"/>
              </a:solidFill>
            </a:endParaRP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22</a:t>
            </a:fld>
            <a:endParaRPr lang="en-GB" sz="1600" dirty="0"/>
          </a:p>
        </p:txBody>
      </p:sp>
    </p:spTree>
    <p:extLst>
      <p:ext uri="{BB962C8B-B14F-4D97-AF65-F5344CB8AC3E}">
        <p14:creationId xmlns:p14="http://schemas.microsoft.com/office/powerpoint/2010/main" val="307099131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260648"/>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3851" y="1052736"/>
            <a:ext cx="8497192" cy="5329014"/>
          </a:xfrm>
        </p:spPr>
        <p:txBody>
          <a:bodyPr/>
          <a:lstStyle/>
          <a:p>
            <a:r>
              <a:rPr lang="en-US" sz="2000" dirty="0"/>
              <a:t>End to End Prioritization</a:t>
            </a:r>
          </a:p>
          <a:p>
            <a:pPr marL="857250" lvl="2" indent="0">
              <a:buNone/>
            </a:pPr>
            <a:r>
              <a:rPr lang="en-US" sz="1200" b="0" i="1" dirty="0">
                <a:solidFill>
                  <a:schemeClr val="tx1"/>
                </a:solidFill>
              </a:rPr>
              <a:t>This priority is an end to end priority to be applied on application layer. In certain cases priority on transport layer might be derived from this.</a:t>
            </a:r>
          </a:p>
          <a:p>
            <a:r>
              <a:rPr lang="en-US" sz="2000" dirty="0"/>
              <a:t>Multi user talker control (on and off network)</a:t>
            </a:r>
          </a:p>
          <a:p>
            <a:pPr marL="685800" lvl="1"/>
            <a:r>
              <a:rPr lang="en-US" sz="1600" dirty="0">
                <a:solidFill>
                  <a:schemeClr val="tx1"/>
                </a:solidFill>
              </a:rPr>
              <a:t>Set the number of simultaneous talkers</a:t>
            </a:r>
          </a:p>
          <a:p>
            <a:pPr marL="857250" lvl="2" indent="0">
              <a:buNone/>
            </a:pPr>
            <a:r>
              <a:rPr lang="en-GB" sz="1200" b="0" i="1" dirty="0">
                <a:solidFill>
                  <a:schemeClr val="tx1"/>
                </a:solidFill>
              </a:rPr>
              <a:t>For multi user communication, i.e. when several users are involved in the same communication, the number of users that are granted the right to talk at the same time can be limited to either one, a limited number or unrestricted number.</a:t>
            </a:r>
            <a:endParaRPr lang="en-US" sz="1600" dirty="0">
              <a:solidFill>
                <a:schemeClr val="tx1"/>
              </a:solidFill>
            </a:endParaRPr>
          </a:p>
          <a:p>
            <a:pPr marL="685800" lvl="1"/>
            <a:r>
              <a:rPr lang="en-US" sz="1600" dirty="0">
                <a:solidFill>
                  <a:schemeClr val="tx1"/>
                </a:solidFill>
              </a:rPr>
              <a:t>Set initial talker permissions and priorities</a:t>
            </a:r>
          </a:p>
          <a:p>
            <a:pPr marL="857250" lvl="2" indent="0">
              <a:buNone/>
            </a:pPr>
            <a:r>
              <a:rPr lang="en-US" sz="1200" b="0" i="1" dirty="0">
                <a:solidFill>
                  <a:schemeClr val="tx1"/>
                </a:solidFill>
              </a:rPr>
              <a:t>One or multiple FRMCS-users can be granted with the permission to perform as talker in a certain communication. These FRMCS-users are able to request permission to talk during communication.</a:t>
            </a:r>
          </a:p>
          <a:p>
            <a:pPr marL="857250" lvl="2" indent="0">
              <a:buNone/>
            </a:pPr>
            <a:r>
              <a:rPr lang="en-US" sz="1200" b="0" i="1" dirty="0">
                <a:solidFill>
                  <a:schemeClr val="tx1"/>
                </a:solidFill>
              </a:rPr>
              <a:t>Different FRMCS-users can be granted with a different talker priority. In case of parallel requests for permission to talk, the permission is granted to the FRMCS-user(s) with highest talker priority. </a:t>
            </a:r>
          </a:p>
          <a:p>
            <a:pPr marL="685800" lvl="1"/>
            <a:r>
              <a:rPr lang="en-US" sz="1600" dirty="0">
                <a:solidFill>
                  <a:schemeClr val="tx1"/>
                </a:solidFill>
              </a:rPr>
              <a:t>Request permission to talk</a:t>
            </a:r>
          </a:p>
          <a:p>
            <a:pPr marL="857250" lvl="2" indent="0">
              <a:buNone/>
            </a:pPr>
            <a:r>
              <a:rPr lang="en-US" sz="1200" b="0" i="1" dirty="0">
                <a:solidFill>
                  <a:schemeClr val="tx1"/>
                </a:solidFill>
              </a:rPr>
              <a:t>The FRMCS-user shall be able to request the permission to talk (raise the hand).</a:t>
            </a:r>
          </a:p>
          <a:p>
            <a:pPr marL="685800" lvl="1"/>
            <a:r>
              <a:rPr lang="en-US" sz="1600" dirty="0">
                <a:solidFill>
                  <a:schemeClr val="tx1"/>
                </a:solidFill>
              </a:rPr>
              <a:t>Grant permission to talk</a:t>
            </a:r>
          </a:p>
          <a:p>
            <a:pPr marL="857250" lvl="2" indent="0">
              <a:buNone/>
            </a:pPr>
            <a:r>
              <a:rPr lang="en-US" sz="1200" b="0" i="1" dirty="0">
                <a:solidFill>
                  <a:schemeClr val="tx1"/>
                </a:solidFill>
              </a:rPr>
              <a:t>The system shall be able to limit the number of simultaneous talkers in a voice communication. </a:t>
            </a:r>
          </a:p>
          <a:p>
            <a:pPr marL="857250" lvl="2" indent="0">
              <a:buNone/>
            </a:pPr>
            <a:r>
              <a:rPr lang="en-US" sz="1200" b="0" i="1" dirty="0">
                <a:solidFill>
                  <a:schemeClr val="tx1"/>
                </a:solidFill>
              </a:rPr>
              <a:t>The list of FRMCS-users with permission to talk and those who have requested it, shall be available to the Multi User Talker Control application.</a:t>
            </a:r>
            <a:endParaRPr lang="en-US" sz="1600" b="0" dirty="0">
              <a:solidFill>
                <a:schemeClr val="tx1"/>
              </a:solidFill>
            </a:endParaRPr>
          </a:p>
          <a:p>
            <a:pPr marL="685800" lvl="1"/>
            <a:r>
              <a:rPr lang="en-US" sz="1600" dirty="0">
                <a:solidFill>
                  <a:schemeClr val="tx1"/>
                </a:solidFill>
              </a:rPr>
              <a:t>Revoke permission to talk</a:t>
            </a:r>
          </a:p>
          <a:p>
            <a:pPr marL="857250" lvl="2" indent="0">
              <a:buNone/>
            </a:pPr>
            <a:r>
              <a:rPr lang="en-US" sz="1200" b="0" i="1" dirty="0">
                <a:solidFill>
                  <a:schemeClr val="tx1"/>
                </a:solidFill>
              </a:rPr>
              <a:t>An entitled FRMCS-user who monitors the progress of the communication shall be able at any point to revoke the permission to talk of any of the FRMCS-users with permission to talk. </a:t>
            </a:r>
          </a:p>
          <a:p>
            <a:pPr marL="0" indent="0">
              <a:buNone/>
            </a:pPr>
            <a:r>
              <a:rPr lang="de-DE" sz="2000" dirty="0"/>
              <a:t>	</a:t>
            </a:r>
          </a:p>
          <a:p>
            <a:endParaRPr lang="en-GB" sz="2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23</a:t>
            </a:fld>
            <a:endParaRPr lang="en-GB" sz="1600" dirty="0"/>
          </a:p>
        </p:txBody>
      </p:sp>
    </p:spTree>
    <p:extLst>
      <p:ext uri="{BB962C8B-B14F-4D97-AF65-F5344CB8AC3E}">
        <p14:creationId xmlns:p14="http://schemas.microsoft.com/office/powerpoint/2010/main" val="58191687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188640"/>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3851" y="1268760"/>
            <a:ext cx="8497192" cy="4464496"/>
          </a:xfrm>
        </p:spPr>
        <p:txBody>
          <a:bodyPr/>
          <a:lstStyle/>
          <a:p>
            <a:r>
              <a:rPr lang="en-GB" sz="2000" dirty="0"/>
              <a:t>Robust mission critical group communications</a:t>
            </a:r>
          </a:p>
          <a:p>
            <a:pPr marL="857250" lvl="2" indent="0">
              <a:buNone/>
            </a:pPr>
            <a:r>
              <a:rPr lang="en-GB" sz="1200" b="0" i="1" dirty="0">
                <a:solidFill>
                  <a:schemeClr val="tx1"/>
                </a:solidFill>
              </a:rPr>
              <a:t>Transformation of on-network railway service into off-network railway service (service continuity).</a:t>
            </a:r>
          </a:p>
          <a:p>
            <a:r>
              <a:rPr lang="de-DE" sz="2000" dirty="0" err="1"/>
              <a:t>Authorisation</a:t>
            </a:r>
            <a:r>
              <a:rPr lang="de-DE" sz="2000" dirty="0"/>
              <a:t> </a:t>
            </a:r>
            <a:r>
              <a:rPr lang="de-DE" sz="2000" dirty="0" err="1"/>
              <a:t>of</a:t>
            </a:r>
            <a:r>
              <a:rPr lang="de-DE" sz="2000" dirty="0"/>
              <a:t> </a:t>
            </a:r>
            <a:r>
              <a:rPr lang="de-DE" sz="2000" dirty="0" err="1"/>
              <a:t>communication</a:t>
            </a:r>
            <a:endParaRPr lang="de-DE" sz="2000" dirty="0"/>
          </a:p>
          <a:p>
            <a:pPr marL="857250" lvl="2" indent="0">
              <a:buNone/>
            </a:pPr>
            <a:r>
              <a:rPr lang="en-GB" sz="1200" b="0" i="1" dirty="0">
                <a:solidFill>
                  <a:schemeClr val="tx1"/>
                </a:solidFill>
              </a:rPr>
              <a:t>The system may restrict communication based on a configurable access matrix related to the FRMCS subscriber identity, the FRMCS Functional Identity of the equipment, the FRMCS User Identity, the FRMCS Functional Identity of the FRMCS-users considering the source and destination address.</a:t>
            </a:r>
            <a:endParaRPr lang="de-DE" sz="1200" b="0" i="1" dirty="0">
              <a:solidFill>
                <a:schemeClr val="tx1"/>
              </a:solidFill>
            </a:endParaRPr>
          </a:p>
          <a:p>
            <a:r>
              <a:rPr lang="de-DE" sz="2000" dirty="0" err="1"/>
              <a:t>Authorisation</a:t>
            </a:r>
            <a:r>
              <a:rPr lang="de-DE" sz="2000" dirty="0"/>
              <a:t> </a:t>
            </a:r>
            <a:r>
              <a:rPr lang="de-DE" sz="2000" dirty="0" err="1"/>
              <a:t>of</a:t>
            </a:r>
            <a:r>
              <a:rPr lang="de-DE" sz="2000" dirty="0"/>
              <a:t> </a:t>
            </a:r>
            <a:r>
              <a:rPr lang="de-DE" sz="2000" dirty="0" err="1"/>
              <a:t>application</a:t>
            </a:r>
            <a:endParaRPr lang="de-DE" sz="2000" dirty="0"/>
          </a:p>
          <a:p>
            <a:pPr marL="857250" lvl="2" indent="0">
              <a:buNone/>
            </a:pPr>
            <a:r>
              <a:rPr lang="en-GB" sz="1200" b="0" i="1" dirty="0">
                <a:solidFill>
                  <a:schemeClr val="tx1"/>
                </a:solidFill>
              </a:rPr>
              <a:t>The FRMCS System shall enable / disable FRMCS Applications for a FRMCS User depending on subscriber identity, the functional identity of the FRMCS Equipment, the FRMCS User Identity or the functional identity/</a:t>
            </a:r>
            <a:r>
              <a:rPr lang="en-GB" sz="1200" b="0" i="1" dirty="0" err="1">
                <a:solidFill>
                  <a:schemeClr val="tx1"/>
                </a:solidFill>
              </a:rPr>
              <a:t>ies</a:t>
            </a:r>
            <a:r>
              <a:rPr lang="en-GB" sz="1200" b="0" i="1" dirty="0">
                <a:solidFill>
                  <a:schemeClr val="tx1"/>
                </a:solidFill>
              </a:rPr>
              <a:t> of the FRMCS User. Also context based criteria like location and other conditions are to be taken into account.</a:t>
            </a:r>
            <a:endParaRPr lang="de-DE" sz="2000" dirty="0"/>
          </a:p>
          <a:p>
            <a:r>
              <a:rPr lang="en-US" sz="2000" dirty="0"/>
              <a:t>Sharing FRMCS Equipment by FRMCS Users</a:t>
            </a:r>
          </a:p>
          <a:p>
            <a:pPr marL="857250" lvl="2" indent="0">
              <a:buNone/>
            </a:pPr>
            <a:r>
              <a:rPr lang="en-GB" sz="1200" b="0" i="1" dirty="0">
                <a:solidFill>
                  <a:schemeClr val="tx1"/>
                </a:solidFill>
              </a:rPr>
              <a:t>FRMCS Users may share FRMCS Equipment, e.g. a </a:t>
            </a:r>
            <a:r>
              <a:rPr lang="en-GB" sz="1200" b="0" i="1" dirty="0" err="1">
                <a:solidFill>
                  <a:schemeClr val="tx1"/>
                </a:solidFill>
              </a:rPr>
              <a:t>trainborne</a:t>
            </a:r>
            <a:r>
              <a:rPr lang="en-GB" sz="1200" b="0" i="1" dirty="0">
                <a:solidFill>
                  <a:schemeClr val="tx1"/>
                </a:solidFill>
              </a:rPr>
              <a:t> UE. To use the shared equipment securely, it is needed to identify the user for the equipment. </a:t>
            </a:r>
            <a:endParaRPr lang="en-US" sz="1200" b="0" i="1" dirty="0">
              <a:solidFill>
                <a:schemeClr val="tx1"/>
              </a:solidFill>
            </a:endParaRPr>
          </a:p>
          <a:p>
            <a:r>
              <a:rPr lang="de-DE" sz="2000" dirty="0"/>
              <a:t>FRMCS </a:t>
            </a:r>
            <a:r>
              <a:rPr lang="de-DE" sz="2000" dirty="0" err="1"/>
              <a:t>naming</a:t>
            </a:r>
            <a:r>
              <a:rPr lang="de-DE" sz="2000" dirty="0"/>
              <a:t> </a:t>
            </a:r>
            <a:r>
              <a:rPr lang="de-DE" sz="2000" dirty="0" err="1"/>
              <a:t>authority</a:t>
            </a:r>
            <a:endParaRPr lang="de-DE" sz="2000" dirty="0"/>
          </a:p>
          <a:p>
            <a:pPr marL="857250" lvl="2" indent="0">
              <a:buNone/>
            </a:pPr>
            <a:r>
              <a:rPr lang="en-GB" sz="1200" b="0" i="1" dirty="0">
                <a:solidFill>
                  <a:schemeClr val="tx1"/>
                </a:solidFill>
              </a:rPr>
              <a:t>The FRMCS Naming Authority (NA) is a registry service provided by FRMCS System to facilitate the handling of various namespaces, number ranges or other information sets needed to support FRMCS services (user and equipment ID, no duplication etc.).</a:t>
            </a:r>
            <a:endParaRPr lang="de-DE" sz="1200" b="0" i="1" dirty="0">
              <a:solidFill>
                <a:schemeClr val="tx1"/>
              </a:solidFill>
            </a:endParaRPr>
          </a:p>
          <a:p>
            <a:pPr marL="0" indent="0">
              <a:buNone/>
            </a:pPr>
            <a:r>
              <a:rPr lang="de-DE" sz="2000" dirty="0"/>
              <a:t>	</a:t>
            </a:r>
          </a:p>
          <a:p>
            <a:endParaRPr lang="en-GB" sz="2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24</a:t>
            </a:fld>
            <a:endParaRPr lang="en-GB" sz="1600" dirty="0"/>
          </a:p>
        </p:txBody>
      </p:sp>
    </p:spTree>
    <p:extLst>
      <p:ext uri="{BB962C8B-B14F-4D97-AF65-F5344CB8AC3E}">
        <p14:creationId xmlns:p14="http://schemas.microsoft.com/office/powerpoint/2010/main" val="48652296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3851" y="188640"/>
            <a:ext cx="6910387" cy="782637"/>
          </a:xfrm>
        </p:spPr>
        <p:txBody>
          <a:bodyPr/>
          <a:lstStyle/>
          <a:p>
            <a:r>
              <a:rPr lang="en-US" dirty="0"/>
              <a:t>Critical support applications</a:t>
            </a:r>
            <a:endParaRPr lang="en-GB" dirty="0"/>
          </a:p>
        </p:txBody>
      </p:sp>
      <p:sp>
        <p:nvSpPr>
          <p:cNvPr id="5123" name="Rectangle 18"/>
          <p:cNvSpPr>
            <a:spLocks noGrp="1" noChangeArrowheads="1"/>
          </p:cNvSpPr>
          <p:nvPr>
            <p:ph idx="1"/>
          </p:nvPr>
        </p:nvSpPr>
        <p:spPr>
          <a:xfrm>
            <a:off x="393851" y="1412776"/>
            <a:ext cx="8497192" cy="4464496"/>
          </a:xfrm>
        </p:spPr>
        <p:txBody>
          <a:bodyPr/>
          <a:lstStyle/>
          <a:p>
            <a:r>
              <a:rPr lang="de-DE" sz="2000" dirty="0" err="1"/>
              <a:t>Wayside-Centric</a:t>
            </a:r>
            <a:r>
              <a:rPr lang="de-DE" sz="2000" dirty="0"/>
              <a:t> </a:t>
            </a:r>
            <a:r>
              <a:rPr lang="de-DE" sz="2000" dirty="0" err="1"/>
              <a:t>Automatic</a:t>
            </a:r>
            <a:r>
              <a:rPr lang="de-DE" sz="2000" dirty="0"/>
              <a:t> Train Control</a:t>
            </a:r>
          </a:p>
          <a:p>
            <a:pPr marL="857250" lvl="2" indent="0">
              <a:buNone/>
            </a:pPr>
            <a:r>
              <a:rPr lang="en-GB" sz="1200" b="0" i="1" dirty="0">
                <a:solidFill>
                  <a:schemeClr val="tx1"/>
                </a:solidFill>
              </a:rPr>
              <a:t>One way to realize the moving block system is that a centralized server communicates with trains and manages the moving block based on the positions of the trains. The On-board Automatic Train Protection (OATP), which is on the train, report the position of the train to the Wayside Automatic Train Protection (WATP), and the WATP decides and provide the movement authority of the train to the OATP.</a:t>
            </a:r>
            <a:endParaRPr lang="de-DE" sz="1200" b="0" i="1" dirty="0">
              <a:solidFill>
                <a:schemeClr val="tx1"/>
              </a:solidFill>
            </a:endParaRPr>
          </a:p>
          <a:p>
            <a:r>
              <a:rPr lang="en-US" sz="2000" dirty="0"/>
              <a:t>Autonomous Train Control and Operation</a:t>
            </a:r>
          </a:p>
          <a:p>
            <a:pPr marL="857250" lvl="2" indent="0">
              <a:buNone/>
            </a:pPr>
            <a:r>
              <a:rPr lang="en-GB" sz="1200" b="0" i="1" dirty="0">
                <a:solidFill>
                  <a:schemeClr val="tx1"/>
                </a:solidFill>
              </a:rPr>
              <a:t>Autonomous train control system whose service concept is aligned to the eV2X service, trains share its position by exchanging the information without any centralized server, and each train decides how far it can be authorized to move based on the position information.</a:t>
            </a:r>
            <a:endParaRPr lang="en-US" sz="1200" b="0" i="1" dirty="0">
              <a:solidFill>
                <a:schemeClr val="tx1"/>
              </a:solidFill>
            </a:endParaRPr>
          </a:p>
          <a:p>
            <a:r>
              <a:rPr lang="de-DE" sz="2000" dirty="0"/>
              <a:t>Virtual </a:t>
            </a:r>
            <a:r>
              <a:rPr lang="de-DE" sz="2000" dirty="0" err="1"/>
              <a:t>Coupling</a:t>
            </a:r>
            <a:endParaRPr lang="de-DE" sz="2000" dirty="0"/>
          </a:p>
          <a:p>
            <a:pPr marL="857250" lvl="2" indent="0">
              <a:buNone/>
            </a:pPr>
            <a:r>
              <a:rPr lang="en-GB" sz="1200" b="0" i="1" dirty="0">
                <a:solidFill>
                  <a:schemeClr val="tx1"/>
                </a:solidFill>
              </a:rPr>
              <a:t>On-board FRMCS UE for automatic train control shall be able to communicate through off-network with another on-board FRMCS UE.</a:t>
            </a:r>
            <a:endParaRPr lang="de-DE" sz="1200" b="0" i="1" dirty="0">
              <a:solidFill>
                <a:schemeClr val="tx1"/>
              </a:solidFill>
            </a:endParaRPr>
          </a:p>
          <a:p>
            <a:r>
              <a:rPr lang="de-DE" sz="2000" dirty="0"/>
              <a:t>Composite-</a:t>
            </a:r>
            <a:r>
              <a:rPr lang="de-DE" sz="2000" dirty="0" err="1"/>
              <a:t>based</a:t>
            </a:r>
            <a:r>
              <a:rPr lang="de-DE" sz="2000" dirty="0"/>
              <a:t> </a:t>
            </a:r>
            <a:r>
              <a:rPr lang="de-DE" sz="2000" dirty="0" err="1"/>
              <a:t>train</a:t>
            </a:r>
            <a:r>
              <a:rPr lang="de-DE" sz="2000" dirty="0"/>
              <a:t> </a:t>
            </a:r>
            <a:r>
              <a:rPr lang="de-DE" sz="2000" dirty="0" err="1"/>
              <a:t>operation</a:t>
            </a:r>
            <a:endParaRPr lang="de-DE" sz="2000" dirty="0"/>
          </a:p>
          <a:p>
            <a:pPr marL="857250" lvl="2" indent="0">
              <a:buNone/>
            </a:pPr>
            <a:r>
              <a:rPr lang="en-GB" sz="1200" b="0" i="1" dirty="0">
                <a:solidFill>
                  <a:schemeClr val="tx1"/>
                </a:solidFill>
              </a:rPr>
              <a:t>The FRMCS System shall be able to assign and withdraw an FRMCS Equipment Identity common to several FRMCS Equipment, e.g. for trains being coupled together in order to be reachable under the same FRMCS Equipment Identity.</a:t>
            </a:r>
            <a:endParaRPr lang="de-DE" sz="1200" b="0" i="1" dirty="0">
              <a:solidFill>
                <a:schemeClr val="tx1"/>
              </a:solidFill>
            </a:endParaRPr>
          </a:p>
          <a:p>
            <a:pPr marL="0" indent="0">
              <a:buNone/>
            </a:pPr>
            <a:r>
              <a:rPr lang="de-DE" sz="2000" dirty="0"/>
              <a:t>	</a:t>
            </a:r>
          </a:p>
          <a:p>
            <a:endParaRPr lang="en-GB" sz="2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25</a:t>
            </a:fld>
            <a:endParaRPr lang="en-GB" sz="1600" dirty="0"/>
          </a:p>
        </p:txBody>
      </p:sp>
    </p:spTree>
    <p:extLst>
      <p:ext uri="{BB962C8B-B14F-4D97-AF65-F5344CB8AC3E}">
        <p14:creationId xmlns:p14="http://schemas.microsoft.com/office/powerpoint/2010/main" val="409433406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ouble Bracket 23"/>
          <p:cNvSpPr/>
          <p:nvPr/>
        </p:nvSpPr>
        <p:spPr bwMode="auto">
          <a:xfrm>
            <a:off x="2051720" y="1953159"/>
            <a:ext cx="6408712" cy="3564074"/>
          </a:xfrm>
          <a:prstGeom prst="bracketPair">
            <a:avLst/>
          </a:prstGeom>
          <a:solidFill>
            <a:srgbClr val="FFFF00"/>
          </a:solidFill>
          <a:ln w="12700" cap="flat" cmpd="sng" algn="ctr">
            <a:no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5122" name="Rectangle 17"/>
          <p:cNvSpPr>
            <a:spLocks noGrp="1" noChangeArrowheads="1"/>
          </p:cNvSpPr>
          <p:nvPr>
            <p:ph type="title"/>
          </p:nvPr>
        </p:nvSpPr>
        <p:spPr>
          <a:xfrm>
            <a:off x="398463" y="414338"/>
            <a:ext cx="6910387" cy="782637"/>
          </a:xfrm>
        </p:spPr>
        <p:txBody>
          <a:bodyPr/>
          <a:lstStyle/>
          <a:p>
            <a:r>
              <a:rPr lang="en-US" dirty="0"/>
              <a:t>FRMCS system principles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26</a:t>
            </a:fld>
            <a:endParaRPr lang="en-GB" sz="1600" dirty="0"/>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28149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US" dirty="0"/>
              <a:t>FRMCS System principles</a:t>
            </a: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27</a:t>
            </a:fld>
            <a:endParaRPr lang="en-GB" sz="1600" dirty="0"/>
          </a:p>
        </p:txBody>
      </p:sp>
      <p:pic>
        <p:nvPicPr>
          <p:cNvPr id="3" name="Picture 2"/>
          <p:cNvPicPr>
            <a:picLocks noChangeAspect="1"/>
          </p:cNvPicPr>
          <p:nvPr/>
        </p:nvPicPr>
        <p:blipFill>
          <a:blip r:embed="rId3"/>
          <a:stretch>
            <a:fillRect/>
          </a:stretch>
        </p:blipFill>
        <p:spPr>
          <a:xfrm>
            <a:off x="611561" y="2186863"/>
            <a:ext cx="7344815" cy="3978441"/>
          </a:xfrm>
          <a:prstGeom prst="rect">
            <a:avLst/>
          </a:prstGeom>
        </p:spPr>
      </p:pic>
      <p:sp>
        <p:nvSpPr>
          <p:cNvPr id="4" name="Rectangle 3"/>
          <p:cNvSpPr/>
          <p:nvPr/>
        </p:nvSpPr>
        <p:spPr>
          <a:xfrm>
            <a:off x="398463" y="1486247"/>
            <a:ext cx="6455891" cy="523220"/>
          </a:xfrm>
          <a:prstGeom prst="rect">
            <a:avLst/>
          </a:prstGeom>
        </p:spPr>
        <p:txBody>
          <a:bodyPr wrap="square">
            <a:spAutoFit/>
          </a:bodyPr>
          <a:lstStyle/>
          <a:p>
            <a:r>
              <a:rPr lang="de-DE" dirty="0"/>
              <a:t>Legacy </a:t>
            </a:r>
            <a:r>
              <a:rPr lang="de-DE" dirty="0" err="1"/>
              <a:t>system</a:t>
            </a:r>
            <a:r>
              <a:rPr lang="de-DE" dirty="0"/>
              <a:t> </a:t>
            </a:r>
            <a:r>
              <a:rPr lang="de-DE" dirty="0" err="1"/>
              <a:t>interworking</a:t>
            </a:r>
            <a:endParaRPr lang="de-DE" dirty="0"/>
          </a:p>
        </p:txBody>
      </p:sp>
      <p:sp>
        <p:nvSpPr>
          <p:cNvPr id="5" name="Rectangle 4"/>
          <p:cNvSpPr/>
          <p:nvPr/>
        </p:nvSpPr>
        <p:spPr>
          <a:xfrm>
            <a:off x="611561" y="4437112"/>
            <a:ext cx="1728191" cy="523220"/>
          </a:xfrm>
          <a:prstGeom prst="rect">
            <a:avLst/>
          </a:prstGeom>
        </p:spPr>
        <p:txBody>
          <a:bodyPr wrap="square">
            <a:spAutoFit/>
          </a:bodyPr>
          <a:lstStyle/>
          <a:p>
            <a:r>
              <a:rPr lang="de-DE" sz="1400" dirty="0"/>
              <a:t>TRS </a:t>
            </a:r>
            <a:r>
              <a:rPr lang="de-DE" sz="1400" dirty="0" err="1"/>
              <a:t>Trunked</a:t>
            </a:r>
            <a:r>
              <a:rPr lang="de-DE" sz="1400" dirty="0"/>
              <a:t> Radio System</a:t>
            </a:r>
          </a:p>
        </p:txBody>
      </p:sp>
    </p:spTree>
    <p:extLst>
      <p:ext uri="{BB962C8B-B14F-4D97-AF65-F5344CB8AC3E}">
        <p14:creationId xmlns:p14="http://schemas.microsoft.com/office/powerpoint/2010/main" val="8690251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188640"/>
            <a:ext cx="6910387" cy="782637"/>
          </a:xfrm>
        </p:spPr>
        <p:txBody>
          <a:bodyPr/>
          <a:lstStyle/>
          <a:p>
            <a:r>
              <a:rPr lang="en-US" dirty="0"/>
              <a:t>Legacy System interworking</a:t>
            </a:r>
            <a:endParaRPr lang="en-GB" dirty="0"/>
          </a:p>
        </p:txBody>
      </p:sp>
      <p:sp>
        <p:nvSpPr>
          <p:cNvPr id="5123" name="Rectangle 18"/>
          <p:cNvSpPr>
            <a:spLocks noGrp="1" noChangeArrowheads="1"/>
          </p:cNvSpPr>
          <p:nvPr>
            <p:ph idx="1"/>
          </p:nvPr>
        </p:nvSpPr>
        <p:spPr>
          <a:xfrm>
            <a:off x="395288" y="1052314"/>
            <a:ext cx="8497192" cy="5257006"/>
          </a:xfrm>
        </p:spPr>
        <p:txBody>
          <a:bodyPr/>
          <a:lstStyle/>
          <a:p>
            <a:r>
              <a:rPr lang="en-US" sz="2000" dirty="0"/>
              <a:t>Area Broadcast Group Communication interworking between GSM-R and FRMCS Users</a:t>
            </a:r>
          </a:p>
          <a:p>
            <a:pPr marL="857250" lvl="2" indent="0">
              <a:buNone/>
            </a:pPr>
            <a:r>
              <a:rPr lang="en-US" sz="1200" b="0" i="1" dirty="0">
                <a:solidFill>
                  <a:schemeClr val="tx1"/>
                </a:solidFill>
              </a:rPr>
              <a:t>Allows an area broadcast group communication between FRMCS User(s) and GSM-R User(s), and vice versa.</a:t>
            </a:r>
          </a:p>
          <a:p>
            <a:r>
              <a:rPr lang="en-GB" sz="2000" dirty="0"/>
              <a:t>Location Service interworking between GSM-R and FRMCS Users</a:t>
            </a:r>
          </a:p>
          <a:p>
            <a:pPr marL="857250" lvl="2" indent="0">
              <a:buNone/>
            </a:pPr>
            <a:r>
              <a:rPr lang="en-US" sz="1200" b="0" i="1" dirty="0">
                <a:solidFill>
                  <a:schemeClr val="tx1"/>
                </a:solidFill>
              </a:rPr>
              <a:t>Allows FRMCS System and GSM-R system to obtain and share the location information of their users.</a:t>
            </a:r>
          </a:p>
          <a:p>
            <a:pPr marL="342900" lvl="2" indent="-342900"/>
            <a:r>
              <a:rPr lang="en-GB" dirty="0">
                <a:ea typeface="+mn-ea"/>
                <a:cs typeface="+mn-cs"/>
              </a:rPr>
              <a:t>Presence interworking between GSM-R and FRMCS Users</a:t>
            </a:r>
          </a:p>
          <a:p>
            <a:pPr marL="857250" lvl="2" indent="0">
              <a:buNone/>
            </a:pPr>
            <a:r>
              <a:rPr lang="en-US" sz="1200" b="0" i="1" dirty="0">
                <a:solidFill>
                  <a:schemeClr val="tx1"/>
                </a:solidFill>
              </a:rPr>
              <a:t>Allows FRMCS User(s) to see the status of GSM-R user(s), and vice versa. For example, FRMCS User(s) can see the status of a GSM-R user, including user ID, states (available, busy, etc.), vice versa.</a:t>
            </a:r>
          </a:p>
          <a:p>
            <a:pPr marL="342900" lvl="2" indent="-342900"/>
            <a:r>
              <a:rPr lang="en-GB" dirty="0">
                <a:ea typeface="+mn-ea"/>
                <a:cs typeface="+mn-cs"/>
              </a:rPr>
              <a:t>Point to Point communication between GSM-R and FRMCS Users</a:t>
            </a:r>
          </a:p>
          <a:p>
            <a:pPr marL="857250" lvl="2" indent="0">
              <a:buNone/>
            </a:pPr>
            <a:r>
              <a:rPr lang="en-US" sz="1200" b="0" i="1" dirty="0">
                <a:solidFill>
                  <a:schemeClr val="tx1"/>
                </a:solidFill>
              </a:rPr>
              <a:t>Allows a FRMCS User to communicate with a GSM-R User, vice versa.</a:t>
            </a:r>
          </a:p>
          <a:p>
            <a:pPr marL="342900" lvl="2" indent="-342900"/>
            <a:r>
              <a:rPr lang="en-US" dirty="0">
                <a:ea typeface="+mn-ea"/>
                <a:cs typeface="+mn-cs"/>
              </a:rPr>
              <a:t>Interworking with legacy systems (including GSM-R and) TRS</a:t>
            </a:r>
          </a:p>
          <a:p>
            <a:pPr marL="857250" lvl="2" indent="0">
              <a:buNone/>
            </a:pPr>
            <a:r>
              <a:rPr lang="en-GB" sz="1200" b="0" i="1" dirty="0">
                <a:solidFill>
                  <a:schemeClr val="tx1"/>
                </a:solidFill>
              </a:rPr>
              <a:t>Allows interworking with legacy system (including GSM-R and) TRS.</a:t>
            </a:r>
          </a:p>
          <a:p>
            <a:pPr marL="342900" lvl="2" indent="-342900"/>
            <a:r>
              <a:rPr lang="en-US" dirty="0">
                <a:ea typeface="+mn-ea"/>
                <a:cs typeface="+mn-cs"/>
              </a:rPr>
              <a:t>Circuit Switched communication between </a:t>
            </a:r>
            <a:r>
              <a:rPr lang="en-GB" dirty="0"/>
              <a:t>GSM-R and FRMCS Users</a:t>
            </a:r>
          </a:p>
          <a:p>
            <a:pPr marL="857250" lvl="2" indent="0">
              <a:buNone/>
            </a:pPr>
            <a:r>
              <a:rPr lang="en-US" sz="1200" b="0" i="1" dirty="0">
                <a:solidFill>
                  <a:schemeClr val="tx1"/>
                </a:solidFill>
              </a:rPr>
              <a:t>Circuit switched bearer services are used in GSM-R for voice and data communication. That encompasses user-to-user as well as multiuser voice communication.</a:t>
            </a:r>
          </a:p>
          <a:p>
            <a:pPr marL="342900" lvl="2" indent="-342900"/>
            <a:r>
              <a:rPr lang="en-GB" dirty="0">
                <a:ea typeface="+mn-ea"/>
                <a:cs typeface="+mn-cs"/>
              </a:rPr>
              <a:t>Provide call priority during interworking with LMR</a:t>
            </a:r>
          </a:p>
          <a:p>
            <a:pPr marL="857250" lvl="2" indent="0">
              <a:buNone/>
            </a:pPr>
            <a:r>
              <a:rPr lang="en-US" sz="1200" b="0" i="1" dirty="0">
                <a:solidFill>
                  <a:schemeClr val="tx1"/>
                </a:solidFill>
              </a:rPr>
              <a:t>To make interworking between the networks to during provide FRMCS communication, it needs to manage call priority between calls which are made between the networks.</a:t>
            </a:r>
          </a:p>
          <a:p>
            <a:pPr marL="857250" lvl="2" indent="0">
              <a:buNone/>
            </a:pPr>
            <a:endParaRPr lang="en-US" sz="1200" b="0" i="1" dirty="0">
              <a:solidFill>
                <a:schemeClr val="tx1"/>
              </a:solidFill>
            </a:endParaRP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28</a:t>
            </a:fld>
            <a:endParaRPr lang="en-GB" sz="1600" dirty="0"/>
          </a:p>
        </p:txBody>
      </p:sp>
    </p:spTree>
    <p:extLst>
      <p:ext uri="{BB962C8B-B14F-4D97-AF65-F5344CB8AC3E}">
        <p14:creationId xmlns:p14="http://schemas.microsoft.com/office/powerpoint/2010/main" val="201248734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5288" y="260648"/>
            <a:ext cx="6910387" cy="782637"/>
          </a:xfrm>
        </p:spPr>
        <p:txBody>
          <a:bodyPr/>
          <a:lstStyle/>
          <a:p>
            <a:r>
              <a:rPr lang="en-US" dirty="0"/>
              <a:t>FRMCS System principles</a:t>
            </a: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29</a:t>
            </a:fld>
            <a:endParaRPr lang="en-GB" sz="1600" dirty="0"/>
          </a:p>
        </p:txBody>
      </p:sp>
      <p:sp>
        <p:nvSpPr>
          <p:cNvPr id="6" name="Rectangle 18"/>
          <p:cNvSpPr>
            <a:spLocks noGrp="1" noChangeArrowheads="1"/>
          </p:cNvSpPr>
          <p:nvPr>
            <p:ph idx="1"/>
          </p:nvPr>
        </p:nvSpPr>
        <p:spPr>
          <a:xfrm>
            <a:off x="395288" y="1124744"/>
            <a:ext cx="8497192" cy="4896544"/>
          </a:xfrm>
        </p:spPr>
        <p:txBody>
          <a:bodyPr/>
          <a:lstStyle/>
          <a:p>
            <a:r>
              <a:rPr lang="en-US" sz="2000" dirty="0"/>
              <a:t>Builds stable positioning framework for FRMCS services and devices including </a:t>
            </a:r>
            <a:r>
              <a:rPr lang="en-US" sz="2000" dirty="0" err="1"/>
              <a:t>trainborne</a:t>
            </a:r>
            <a:r>
              <a:rPr lang="en-US" sz="2000" dirty="0"/>
              <a:t> and handheld devices</a:t>
            </a:r>
          </a:p>
          <a:p>
            <a:pPr marL="857250" lvl="2" indent="0">
              <a:buNone/>
            </a:pPr>
            <a:r>
              <a:rPr lang="en-US" sz="1200" b="0" i="1" dirty="0">
                <a:solidFill>
                  <a:schemeClr val="tx1"/>
                </a:solidFill>
              </a:rPr>
              <a:t>Stable positioning framework for FRMCS services and devices are placed in indoor and/or outdoor. The use case focuses covering “GPS shadow area” with ad-hoc positioning technology such as LTE location service.</a:t>
            </a:r>
          </a:p>
          <a:p>
            <a:pPr marL="342900" lvl="2" indent="-342900"/>
            <a:r>
              <a:rPr lang="en-GB" dirty="0">
                <a:ea typeface="+mn-ea"/>
                <a:cs typeface="+mn-cs"/>
              </a:rPr>
              <a:t>Bearer flexibility</a:t>
            </a:r>
          </a:p>
          <a:p>
            <a:pPr marL="857250" lvl="2" indent="0">
              <a:buNone/>
            </a:pPr>
            <a:r>
              <a:rPr lang="en-US" sz="1200" b="0" i="1" dirty="0">
                <a:solidFill>
                  <a:schemeClr val="tx1"/>
                </a:solidFill>
              </a:rPr>
              <a:t>FRMCS envisages bearer flexibility to allow a certain level of independence between Railway Applications and the underlying transport system, including wireless and wireline access.</a:t>
            </a:r>
          </a:p>
          <a:p>
            <a:pPr marL="342900" lvl="2" indent="-342900"/>
            <a:r>
              <a:rPr lang="en-GB" dirty="0" err="1">
                <a:ea typeface="+mn-ea"/>
                <a:cs typeface="+mn-cs"/>
              </a:rPr>
              <a:t>QoS</a:t>
            </a:r>
            <a:r>
              <a:rPr lang="en-GB" dirty="0">
                <a:ea typeface="+mn-ea"/>
                <a:cs typeface="+mn-cs"/>
              </a:rPr>
              <a:t> in a railway environment</a:t>
            </a:r>
          </a:p>
          <a:p>
            <a:pPr marL="857250" lvl="2" indent="0">
              <a:buNone/>
            </a:pPr>
            <a:r>
              <a:rPr lang="en-GB" sz="1200" b="0" i="1" dirty="0">
                <a:solidFill>
                  <a:schemeClr val="tx1"/>
                </a:solidFill>
              </a:rPr>
              <a:t>Application categories (voice, video, critical, non-critical etc.), Priority Level, Latency, Reliability, Session handling.</a:t>
            </a:r>
          </a:p>
          <a:p>
            <a:pPr marL="342900" lvl="2" indent="-342900"/>
            <a:r>
              <a:rPr lang="en-US" dirty="0">
                <a:ea typeface="+mn-ea"/>
                <a:cs typeface="+mn-cs"/>
              </a:rPr>
              <a:t>Provide broadband and mission critical services with seamless connectivity</a:t>
            </a:r>
          </a:p>
          <a:p>
            <a:pPr marL="857250" lvl="2" indent="0">
              <a:buNone/>
            </a:pPr>
            <a:r>
              <a:rPr lang="en-US" sz="1200" b="0" i="1" dirty="0">
                <a:solidFill>
                  <a:schemeClr val="tx1"/>
                </a:solidFill>
              </a:rPr>
              <a:t>The FRMCS shall provide the broadband and mission critical services with seamless connectivity (up to 500km/h).</a:t>
            </a:r>
            <a:endParaRPr lang="en-GB" sz="1200" b="0" i="1" dirty="0">
              <a:solidFill>
                <a:schemeClr val="tx1"/>
              </a:solidFill>
            </a:endParaRPr>
          </a:p>
          <a:p>
            <a:pPr marL="342900" lvl="2" indent="-342900"/>
            <a:r>
              <a:rPr lang="en-US" dirty="0">
                <a:ea typeface="+mn-ea"/>
                <a:cs typeface="+mn-cs"/>
              </a:rPr>
              <a:t>Offer railway services high-quality control functions with real-time train status monitoring</a:t>
            </a:r>
          </a:p>
          <a:p>
            <a:pPr marL="857250" lvl="2" indent="0">
              <a:buNone/>
            </a:pPr>
            <a:r>
              <a:rPr lang="en-US" sz="1200" b="0" i="1" dirty="0">
                <a:solidFill>
                  <a:schemeClr val="tx1"/>
                </a:solidFill>
              </a:rPr>
              <a:t>The FRMCS System offers high-quality control functions for railway services with real-time train status monitoring (up to 500km/h).</a:t>
            </a:r>
          </a:p>
          <a:p>
            <a:pPr marL="342900" lvl="2" indent="-342900"/>
            <a:endParaRPr lang="en-US" dirty="0">
              <a:ea typeface="+mn-ea"/>
              <a:cs typeface="+mn-cs"/>
            </a:endParaRPr>
          </a:p>
          <a:p>
            <a:pPr marL="857250" lvl="2" indent="0">
              <a:buNone/>
            </a:pPr>
            <a:endParaRPr lang="en-US" sz="1200" b="0" i="1" dirty="0">
              <a:solidFill>
                <a:schemeClr val="tx1"/>
              </a:solidFill>
            </a:endParaRPr>
          </a:p>
          <a:p>
            <a:pPr marL="857250" lvl="2" indent="0">
              <a:buNone/>
            </a:pPr>
            <a:endParaRPr lang="en-US" sz="1200" b="0" i="1" dirty="0">
              <a:solidFill>
                <a:schemeClr val="tx1"/>
              </a:solidFill>
            </a:endParaRPr>
          </a:p>
          <a:p>
            <a:pPr marL="857250" lvl="2" indent="0">
              <a:buNone/>
            </a:pPr>
            <a:endParaRPr lang="en-GB" sz="1200" b="0" i="1" dirty="0">
              <a:solidFill>
                <a:schemeClr val="tx1"/>
              </a:solidFill>
            </a:endParaRPr>
          </a:p>
        </p:txBody>
      </p:sp>
    </p:spTree>
    <p:extLst>
      <p:ext uri="{BB962C8B-B14F-4D97-AF65-F5344CB8AC3E}">
        <p14:creationId xmlns:p14="http://schemas.microsoft.com/office/powerpoint/2010/main" val="202829339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4210" y="197122"/>
            <a:ext cx="6910387" cy="782637"/>
          </a:xfrm>
        </p:spPr>
        <p:txBody>
          <a:bodyPr/>
          <a:lstStyle/>
          <a:p>
            <a:r>
              <a:rPr lang="en-GB" dirty="0"/>
              <a:t>Definitions</a:t>
            </a:r>
          </a:p>
        </p:txBody>
      </p:sp>
      <p:sp>
        <p:nvSpPr>
          <p:cNvPr id="5123" name="Rectangle 18"/>
          <p:cNvSpPr>
            <a:spLocks noGrp="1" noChangeArrowheads="1"/>
          </p:cNvSpPr>
          <p:nvPr>
            <p:ph idx="1"/>
          </p:nvPr>
        </p:nvSpPr>
        <p:spPr>
          <a:xfrm>
            <a:off x="323528" y="1268760"/>
            <a:ext cx="8497192" cy="4492302"/>
          </a:xfrm>
        </p:spPr>
        <p:txBody>
          <a:bodyPr/>
          <a:lstStyle/>
          <a:p>
            <a:r>
              <a:rPr lang="en-US" sz="1800" dirty="0"/>
              <a:t>Controller (Train Controller): </a:t>
            </a:r>
            <a:r>
              <a:rPr lang="en-US" sz="1800" b="0" dirty="0"/>
              <a:t>A Ground FRMCS User provided with special capabilities by the FRMCS System. </a:t>
            </a:r>
          </a:p>
          <a:p>
            <a:r>
              <a:rPr lang="en-US" sz="1800" dirty="0"/>
              <a:t>Driver (Train Driver): </a:t>
            </a:r>
            <a:r>
              <a:rPr lang="en-US" sz="1800" b="0" dirty="0"/>
              <a:t>A Mobile FRMCS User provided with special capabilities by the FRMCS System.</a:t>
            </a:r>
          </a:p>
          <a:p>
            <a:r>
              <a:rPr lang="en-US" sz="1800" dirty="0"/>
              <a:t>External System(s): </a:t>
            </a:r>
            <a:r>
              <a:rPr lang="en-US" sz="1800" b="0" dirty="0"/>
              <a:t>A general category of stationary FRMCS Users (e.g. external system monitoring trains passing a red light and initiate a railway emergency call).</a:t>
            </a:r>
          </a:p>
          <a:p>
            <a:r>
              <a:rPr lang="en-US" sz="1800" dirty="0"/>
              <a:t>FRMCS Application: </a:t>
            </a:r>
            <a:r>
              <a:rPr lang="en-US" sz="1800" b="0" dirty="0"/>
              <a:t>The application on a 3GPP UE offering railway specific communication services to the FRMCS User by making use of the communication capabilities offer by a 3GPP UE and 3GPP network.</a:t>
            </a:r>
          </a:p>
          <a:p>
            <a:r>
              <a:rPr lang="en-US" sz="1800" dirty="0"/>
              <a:t>FRMCS Equipment Identity: </a:t>
            </a:r>
            <a:r>
              <a:rPr lang="en-US" sz="1800" b="0" dirty="0"/>
              <a:t>The identity by which a FRMCS equipment can be addressed.</a:t>
            </a:r>
          </a:p>
          <a:p>
            <a:r>
              <a:rPr lang="en-US" sz="1800" dirty="0"/>
              <a:t>FRMCS Equipment Type: </a:t>
            </a:r>
            <a:r>
              <a:rPr lang="en-US" sz="1800" b="0" dirty="0"/>
              <a:t>Indicates the purpose the FRMCS equipment which is being used, FRMCS equipment of different equipment type do have different capabilities.</a:t>
            </a:r>
          </a:p>
          <a:p>
            <a:endParaRPr lang="en-US" sz="1800" b="0" dirty="0"/>
          </a:p>
          <a:p>
            <a:endParaRPr lang="en-GB" sz="240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3</a:t>
            </a:fld>
            <a:endParaRPr lang="en-GB" sz="1600" dirty="0"/>
          </a:p>
        </p:txBody>
      </p:sp>
    </p:spTree>
    <p:extLst>
      <p:ext uri="{BB962C8B-B14F-4D97-AF65-F5344CB8AC3E}">
        <p14:creationId xmlns:p14="http://schemas.microsoft.com/office/powerpoint/2010/main" val="301198302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5288" y="260648"/>
            <a:ext cx="6910387" cy="782637"/>
          </a:xfrm>
        </p:spPr>
        <p:txBody>
          <a:bodyPr/>
          <a:lstStyle/>
          <a:p>
            <a:r>
              <a:rPr lang="en-US" dirty="0"/>
              <a:t>FRMCS System principles</a:t>
            </a: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30</a:t>
            </a:fld>
            <a:endParaRPr lang="en-GB" sz="1600" dirty="0"/>
          </a:p>
        </p:txBody>
      </p:sp>
      <p:sp>
        <p:nvSpPr>
          <p:cNvPr id="6" name="Rectangle 18"/>
          <p:cNvSpPr>
            <a:spLocks noGrp="1" noChangeArrowheads="1"/>
          </p:cNvSpPr>
          <p:nvPr>
            <p:ph idx="1"/>
          </p:nvPr>
        </p:nvSpPr>
        <p:spPr>
          <a:xfrm>
            <a:off x="395288" y="1556792"/>
            <a:ext cx="8497192" cy="3816424"/>
          </a:xfrm>
        </p:spPr>
        <p:txBody>
          <a:bodyPr/>
          <a:lstStyle/>
          <a:p>
            <a:r>
              <a:rPr lang="en-US" sz="2000" dirty="0"/>
              <a:t>Builds stable positioning framework for FRMCS services and devices including </a:t>
            </a:r>
            <a:r>
              <a:rPr lang="en-US" sz="2000" dirty="0" err="1"/>
              <a:t>trainborne</a:t>
            </a:r>
            <a:r>
              <a:rPr lang="en-US" sz="2000" dirty="0"/>
              <a:t> and handheld devices</a:t>
            </a:r>
          </a:p>
          <a:p>
            <a:pPr marL="857250" lvl="2" indent="0">
              <a:buNone/>
            </a:pPr>
            <a:r>
              <a:rPr lang="en-US" sz="1200" b="0" i="1" dirty="0">
                <a:solidFill>
                  <a:schemeClr val="tx1"/>
                </a:solidFill>
              </a:rPr>
              <a:t>Stable positioning framework for FRMCS services and devices are placed in indoor and/or outdoor. The use case focuses covering “GPS shadow area” with ad-hoc positioning technology such as LTE location service.</a:t>
            </a:r>
          </a:p>
          <a:p>
            <a:pPr marL="342900" lvl="2" indent="-342900"/>
            <a:r>
              <a:rPr lang="en-GB" dirty="0"/>
              <a:t>FRMCS Positioning Accuracy</a:t>
            </a:r>
          </a:p>
          <a:p>
            <a:pPr marL="857250" lvl="2" indent="0">
              <a:buNone/>
            </a:pPr>
            <a:r>
              <a:rPr lang="en-GB" sz="1200" b="0" i="1" dirty="0">
                <a:solidFill>
                  <a:schemeClr val="tx1"/>
                </a:solidFill>
              </a:rPr>
              <a:t>Consolidate positioning information i.e. the location information resulting from the combination of all positioning sources available to the FRMCS System.</a:t>
            </a:r>
          </a:p>
          <a:p>
            <a:pPr marL="342900" lvl="2" indent="-342900"/>
            <a:r>
              <a:rPr lang="en-GB" dirty="0"/>
              <a:t>FRMCS System security framework</a:t>
            </a:r>
          </a:p>
          <a:p>
            <a:pPr marL="857250" lvl="2" indent="0">
              <a:buNone/>
            </a:pPr>
            <a:r>
              <a:rPr lang="en-GB" sz="1200" b="0" i="1" dirty="0">
                <a:solidFill>
                  <a:schemeClr val="tx1"/>
                </a:solidFill>
              </a:rPr>
              <a:t>Identity management, authentication, authorization, key management, data protection (regarding integrity, confidentiality, privacy, non-reputation), prevention of attacks, detection of attacks, reaction on detected attacks.</a:t>
            </a:r>
          </a:p>
          <a:p>
            <a:pPr marL="857250" lvl="2" indent="0">
              <a:buNone/>
            </a:pPr>
            <a:endParaRPr lang="de-DE" sz="1200" b="0" i="1" dirty="0">
              <a:solidFill>
                <a:schemeClr val="tx1"/>
              </a:solidFill>
            </a:endParaRPr>
          </a:p>
          <a:p>
            <a:pPr marL="342900" lvl="2" indent="-342900"/>
            <a:endParaRPr lang="en-GB" dirty="0"/>
          </a:p>
          <a:p>
            <a:pPr marL="857250" lvl="2" indent="0">
              <a:buNone/>
            </a:pPr>
            <a:endParaRPr lang="en-US" sz="1200" b="0" i="1" dirty="0">
              <a:solidFill>
                <a:schemeClr val="tx1"/>
              </a:solidFill>
            </a:endParaRPr>
          </a:p>
          <a:p>
            <a:pPr marL="342900" lvl="2" indent="-342900"/>
            <a:endParaRPr lang="en-US" dirty="0">
              <a:ea typeface="+mn-ea"/>
              <a:cs typeface="+mn-cs"/>
            </a:endParaRPr>
          </a:p>
          <a:p>
            <a:pPr marL="342900" lvl="2" indent="-342900"/>
            <a:endParaRPr lang="en-US" dirty="0">
              <a:ea typeface="+mn-ea"/>
              <a:cs typeface="+mn-cs"/>
            </a:endParaRPr>
          </a:p>
          <a:p>
            <a:pPr marL="857250" lvl="2" indent="0">
              <a:buNone/>
            </a:pPr>
            <a:endParaRPr lang="en-US" sz="1200" b="0" i="1" dirty="0">
              <a:solidFill>
                <a:schemeClr val="tx1"/>
              </a:solidFill>
            </a:endParaRPr>
          </a:p>
          <a:p>
            <a:pPr marL="857250" lvl="2" indent="0">
              <a:buNone/>
            </a:pPr>
            <a:endParaRPr lang="en-US" sz="1200" b="0" i="1" dirty="0">
              <a:solidFill>
                <a:schemeClr val="tx1"/>
              </a:solidFill>
            </a:endParaRPr>
          </a:p>
          <a:p>
            <a:pPr marL="857250" lvl="2" indent="0">
              <a:buNone/>
            </a:pPr>
            <a:endParaRPr lang="en-GB" sz="1200" b="0" i="1" dirty="0">
              <a:solidFill>
                <a:schemeClr val="tx1"/>
              </a:solidFill>
            </a:endParaRPr>
          </a:p>
        </p:txBody>
      </p:sp>
    </p:spTree>
    <p:extLst>
      <p:ext uri="{BB962C8B-B14F-4D97-AF65-F5344CB8AC3E}">
        <p14:creationId xmlns:p14="http://schemas.microsoft.com/office/powerpoint/2010/main" val="245573187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11560" y="1916832"/>
            <a:ext cx="7772400" cy="2403698"/>
          </a:xfrm>
        </p:spPr>
        <p:txBody>
          <a:bodyPr/>
          <a:lstStyle/>
          <a:p>
            <a:r>
              <a:rPr lang="de-DE" sz="7200" dirty="0" err="1"/>
              <a:t>Thank</a:t>
            </a:r>
            <a:r>
              <a:rPr lang="de-DE" sz="7200" dirty="0"/>
              <a:t> </a:t>
            </a:r>
            <a:r>
              <a:rPr lang="de-DE" sz="7200" dirty="0" err="1"/>
              <a:t>You</a:t>
            </a:r>
            <a:r>
              <a:rPr lang="de-DE" sz="7200" dirty="0"/>
              <a:t>!</a:t>
            </a:r>
            <a:endParaRPr lang="en-US" sz="5400" dirty="0">
              <a:solidFill>
                <a:srgbClr val="FF0000"/>
              </a:solidFill>
            </a:endParaRPr>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31</a:t>
            </a:fld>
            <a:endParaRPr lang="en-GB" sz="1600" dirty="0"/>
          </a:p>
        </p:txBody>
      </p:sp>
      <p:sp>
        <p:nvSpPr>
          <p:cNvPr id="4102" name="Text Box 5"/>
          <p:cNvSpPr txBox="1">
            <a:spLocks noChangeArrowheads="1"/>
          </p:cNvSpPr>
          <p:nvPr/>
        </p:nvSpPr>
        <p:spPr bwMode="auto">
          <a:xfrm>
            <a:off x="0" y="6291263"/>
            <a:ext cx="2527488" cy="572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WG6 Meeting #16</a:t>
            </a:r>
          </a:p>
          <a:p>
            <a:pPr>
              <a:spcBef>
                <a:spcPct val="20000"/>
              </a:spcBef>
              <a:spcAft>
                <a:spcPts val="600"/>
              </a:spcAft>
            </a:pPr>
            <a:r>
              <a:rPr lang="en-GB" sz="1200" b="1" dirty="0"/>
              <a:t>Dali, China</a:t>
            </a:r>
            <a:endParaRPr lang="en-GB" sz="1200" dirty="0"/>
          </a:p>
        </p:txBody>
      </p:sp>
    </p:spTree>
    <p:extLst>
      <p:ext uri="{BB962C8B-B14F-4D97-AF65-F5344CB8AC3E}">
        <p14:creationId xmlns:p14="http://schemas.microsoft.com/office/powerpoint/2010/main" val="3340533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116632"/>
            <a:ext cx="6910387" cy="782637"/>
          </a:xfrm>
        </p:spPr>
        <p:txBody>
          <a:bodyPr/>
          <a:lstStyle/>
          <a:p>
            <a:r>
              <a:rPr lang="en-GB" dirty="0"/>
              <a:t>Definitions – cont.</a:t>
            </a:r>
          </a:p>
        </p:txBody>
      </p:sp>
      <p:sp>
        <p:nvSpPr>
          <p:cNvPr id="5123" name="Rectangle 18"/>
          <p:cNvSpPr>
            <a:spLocks noGrp="1" noChangeArrowheads="1"/>
          </p:cNvSpPr>
          <p:nvPr>
            <p:ph idx="1"/>
          </p:nvPr>
        </p:nvSpPr>
        <p:spPr>
          <a:xfrm>
            <a:off x="398463" y="1052736"/>
            <a:ext cx="8497192" cy="4789363"/>
          </a:xfrm>
        </p:spPr>
        <p:txBody>
          <a:bodyPr/>
          <a:lstStyle/>
          <a:p>
            <a:r>
              <a:rPr lang="en-US" sz="1800" dirty="0"/>
              <a:t>FRMCS Equipment: </a:t>
            </a:r>
            <a:r>
              <a:rPr lang="en-US" sz="1800" b="0" dirty="0"/>
              <a:t>The FRMCS Equipment consists of a 3GPP UE and a FRMCS Application residing on it.</a:t>
            </a:r>
          </a:p>
          <a:p>
            <a:r>
              <a:rPr lang="en-US" sz="1800" dirty="0"/>
              <a:t>FRMCS Functional Identity: </a:t>
            </a:r>
            <a:r>
              <a:rPr lang="en-US" sz="1800" b="0" dirty="0"/>
              <a:t>The identity related to a user or related to the equipment (e.g. as Driver of a specific train, usually a train number).</a:t>
            </a:r>
            <a:endParaRPr lang="en-US" sz="1800" dirty="0"/>
          </a:p>
          <a:p>
            <a:r>
              <a:rPr lang="en-US" sz="1800" dirty="0"/>
              <a:t>FRMCS System: </a:t>
            </a:r>
            <a:r>
              <a:rPr lang="en-US" sz="1800" b="0" dirty="0"/>
              <a:t>The system providing railway specific communication constituted of the FRMCS Equipment (GSM-R is not part of the FRMCS System).</a:t>
            </a:r>
          </a:p>
          <a:p>
            <a:r>
              <a:rPr lang="en-US" sz="1800" dirty="0"/>
              <a:t>FRMCS User Identity: </a:t>
            </a:r>
            <a:r>
              <a:rPr lang="en-US" sz="1800" b="0" dirty="0"/>
              <a:t>The identity by which a FRMCS User can be addressed.</a:t>
            </a:r>
          </a:p>
          <a:p>
            <a:r>
              <a:rPr lang="en-US" sz="1800" dirty="0"/>
              <a:t>FRMCS User: </a:t>
            </a:r>
            <a:r>
              <a:rPr lang="en-US" sz="1800" b="0" dirty="0"/>
              <a:t>A human user or a machine making use of the railway specific communication.</a:t>
            </a:r>
          </a:p>
          <a:p>
            <a:r>
              <a:rPr lang="en-US" sz="1800" dirty="0"/>
              <a:t>Ground FRMCS User: </a:t>
            </a:r>
            <a:r>
              <a:rPr lang="en-US" sz="1800" b="0" dirty="0"/>
              <a:t>A general category of FRMCS Users that are predominantly stationary.</a:t>
            </a:r>
          </a:p>
          <a:p>
            <a:r>
              <a:rPr lang="en-US" sz="1800" dirty="0"/>
              <a:t>Mobile FRMCS User: </a:t>
            </a:r>
            <a:r>
              <a:rPr lang="en-US" sz="1800" b="0" dirty="0"/>
              <a:t>A general category of FRMCS Users that are mobile.</a:t>
            </a:r>
          </a:p>
          <a:p>
            <a:r>
              <a:rPr lang="en-US" sz="1800" dirty="0"/>
              <a:t>Role (Functional Role): </a:t>
            </a:r>
            <a:r>
              <a:rPr lang="en-US" sz="1800" b="0" dirty="0"/>
              <a:t>The function a FRMCS User or a FRMCS Equipment is currently performing (e.g. driver, controller or shunting staff, etc.)</a:t>
            </a:r>
          </a:p>
          <a:p>
            <a:endParaRPr lang="en-US" sz="1800" b="0"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4</a:t>
            </a:fld>
            <a:endParaRPr lang="en-GB" sz="1600" dirty="0"/>
          </a:p>
        </p:txBody>
      </p:sp>
    </p:spTree>
    <p:extLst>
      <p:ext uri="{BB962C8B-B14F-4D97-AF65-F5344CB8AC3E}">
        <p14:creationId xmlns:p14="http://schemas.microsoft.com/office/powerpoint/2010/main" val="379660580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ouble Bracket 23"/>
          <p:cNvSpPr/>
          <p:nvPr/>
        </p:nvSpPr>
        <p:spPr bwMode="auto">
          <a:xfrm>
            <a:off x="2051720" y="1953159"/>
            <a:ext cx="6408712" cy="3564074"/>
          </a:xfrm>
          <a:prstGeom prst="bracketPair">
            <a:avLst/>
          </a:prstGeom>
          <a:solidFill>
            <a:srgbClr val="FFFF00"/>
          </a:solidFill>
          <a:ln w="12700" cap="flat" cmpd="sng" algn="ctr">
            <a:no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17" name="Double Bracket 16"/>
          <p:cNvSpPr/>
          <p:nvPr/>
        </p:nvSpPr>
        <p:spPr bwMode="auto">
          <a:xfrm>
            <a:off x="2333001" y="4448842"/>
            <a:ext cx="5870961"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3" name="Double Bracket 2"/>
          <p:cNvSpPr/>
          <p:nvPr/>
        </p:nvSpPr>
        <p:spPr bwMode="auto">
          <a:xfrm>
            <a:off x="6330053" y="3583934"/>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16" name="Double Bracket 15"/>
          <p:cNvSpPr/>
          <p:nvPr/>
        </p:nvSpPr>
        <p:spPr bwMode="auto">
          <a:xfrm>
            <a:off x="4322084" y="3596730"/>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15" name="Double Bracket 14"/>
          <p:cNvSpPr/>
          <p:nvPr/>
        </p:nvSpPr>
        <p:spPr bwMode="auto">
          <a:xfrm>
            <a:off x="2314115" y="3583934"/>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14" name="Double Bracket 13"/>
          <p:cNvSpPr/>
          <p:nvPr/>
        </p:nvSpPr>
        <p:spPr bwMode="auto">
          <a:xfrm>
            <a:off x="2322661" y="2719609"/>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5122" name="Rectangle 17"/>
          <p:cNvSpPr>
            <a:spLocks noGrp="1" noChangeArrowheads="1"/>
          </p:cNvSpPr>
          <p:nvPr>
            <p:ph type="title"/>
          </p:nvPr>
        </p:nvSpPr>
        <p:spPr>
          <a:xfrm>
            <a:off x="398463" y="414338"/>
            <a:ext cx="6910387" cy="782637"/>
          </a:xfrm>
        </p:spPr>
        <p:txBody>
          <a:bodyPr/>
          <a:lstStyle/>
          <a:p>
            <a:r>
              <a:rPr lang="en-US" dirty="0"/>
              <a:t>Grouping of FRMCS Applications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5</a:t>
            </a:fld>
            <a:endParaRPr lang="en-GB" sz="1600" dirty="0"/>
          </a:p>
        </p:txBody>
      </p:sp>
      <p:sp>
        <p:nvSpPr>
          <p:cNvPr id="10" name="Star: 5 Points 9"/>
          <p:cNvSpPr/>
          <p:nvPr/>
        </p:nvSpPr>
        <p:spPr bwMode="auto">
          <a:xfrm>
            <a:off x="2314115" y="5798562"/>
            <a:ext cx="352313" cy="288032"/>
          </a:xfrm>
          <a:prstGeom prst="star5">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2" name="TextBox 1"/>
          <p:cNvSpPr txBox="1"/>
          <p:nvPr/>
        </p:nvSpPr>
        <p:spPr>
          <a:xfrm>
            <a:off x="2666428" y="5773301"/>
            <a:ext cx="731290" cy="338554"/>
          </a:xfrm>
          <a:prstGeom prst="rect">
            <a:avLst/>
          </a:prstGeom>
          <a:noFill/>
        </p:spPr>
        <p:txBody>
          <a:bodyPr wrap="none" rtlCol="0">
            <a:spAutoFit/>
          </a:bodyPr>
          <a:lstStyle/>
          <a:p>
            <a:r>
              <a:rPr lang="en-US" sz="1600" dirty="0"/>
              <a:t>stable</a:t>
            </a:r>
          </a:p>
        </p:txBody>
      </p:sp>
      <p:sp>
        <p:nvSpPr>
          <p:cNvPr id="18" name="Star: 5 Points 17"/>
          <p:cNvSpPr/>
          <p:nvPr/>
        </p:nvSpPr>
        <p:spPr bwMode="auto">
          <a:xfrm>
            <a:off x="4872663" y="5808981"/>
            <a:ext cx="352313" cy="288032"/>
          </a:xfrm>
          <a:prstGeom prst="star5">
            <a:avLst>
              <a:gd name="adj" fmla="val 16414"/>
              <a:gd name="hf" fmla="val 105146"/>
              <a:gd name="vf" fmla="val 110557"/>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19" name="TextBox 18"/>
          <p:cNvSpPr txBox="1"/>
          <p:nvPr/>
        </p:nvSpPr>
        <p:spPr>
          <a:xfrm>
            <a:off x="5204996" y="5798562"/>
            <a:ext cx="1415452" cy="338554"/>
          </a:xfrm>
          <a:prstGeom prst="rect">
            <a:avLst/>
          </a:prstGeom>
          <a:noFill/>
        </p:spPr>
        <p:txBody>
          <a:bodyPr wrap="none" rtlCol="0">
            <a:spAutoFit/>
          </a:bodyPr>
          <a:lstStyle/>
          <a:p>
            <a:r>
              <a:rPr lang="en-US" sz="1600" dirty="0"/>
              <a:t>To be defined</a:t>
            </a:r>
          </a:p>
        </p:txBody>
      </p:sp>
      <p:sp>
        <p:nvSpPr>
          <p:cNvPr id="20" name="Star: 5 Points 19"/>
          <p:cNvSpPr/>
          <p:nvPr/>
        </p:nvSpPr>
        <p:spPr bwMode="auto">
          <a:xfrm>
            <a:off x="3397718" y="5806106"/>
            <a:ext cx="352313" cy="288032"/>
          </a:xfrm>
          <a:prstGeom prst="star5">
            <a:avLst>
              <a:gd name="adj" fmla="val 16414"/>
              <a:gd name="hf" fmla="val 105146"/>
              <a:gd name="vf" fmla="val 110557"/>
            </a:avLst>
          </a:prstGeom>
          <a:solidFill>
            <a:srgbClr val="FFFF00"/>
          </a:solidFill>
          <a:ln w="12700" cap="flat" cmpd="sng" algn="ctr">
            <a:solidFill>
              <a:schemeClr val="tx1"/>
            </a:solid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21" name="TextBox 20"/>
          <p:cNvSpPr txBox="1"/>
          <p:nvPr/>
        </p:nvSpPr>
        <p:spPr>
          <a:xfrm>
            <a:off x="3746281" y="5812231"/>
            <a:ext cx="1074333" cy="338554"/>
          </a:xfrm>
          <a:prstGeom prst="rect">
            <a:avLst/>
          </a:prstGeom>
          <a:noFill/>
        </p:spPr>
        <p:txBody>
          <a:bodyPr wrap="none" rtlCol="0">
            <a:spAutoFit/>
          </a:bodyPr>
          <a:lstStyle/>
          <a:p>
            <a:r>
              <a:rPr lang="en-US" sz="1600" dirty="0"/>
              <a:t>not stable</a:t>
            </a:r>
          </a:p>
        </p:txBody>
      </p:sp>
      <p:sp>
        <p:nvSpPr>
          <p:cNvPr id="22" name="Double Bracket 21"/>
          <p:cNvSpPr/>
          <p:nvPr/>
        </p:nvSpPr>
        <p:spPr bwMode="auto">
          <a:xfrm>
            <a:off x="6330053" y="2719609"/>
            <a:ext cx="1872208" cy="792088"/>
          </a:xfrm>
          <a:prstGeom prst="bracketPair">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sp>
        <p:nvSpPr>
          <p:cNvPr id="23" name="Double Bracket 22"/>
          <p:cNvSpPr/>
          <p:nvPr/>
        </p:nvSpPr>
        <p:spPr bwMode="auto">
          <a:xfrm>
            <a:off x="4315285" y="2719896"/>
            <a:ext cx="1872208" cy="792088"/>
          </a:xfrm>
          <a:prstGeom prst="bracketPair">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dirty="0">
              <a:ln>
                <a:noFill/>
              </a:ln>
              <a:solidFill>
                <a:schemeClr val="tx1"/>
              </a:solidFill>
              <a:effectLst/>
              <a:highlight>
                <a:srgbClr val="C0C0C0"/>
              </a:highligh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55269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ouble Bracket 14"/>
          <p:cNvSpPr/>
          <p:nvPr/>
        </p:nvSpPr>
        <p:spPr bwMode="auto">
          <a:xfrm>
            <a:off x="2339752" y="4437112"/>
            <a:ext cx="5832648" cy="792088"/>
          </a:xfrm>
          <a:prstGeom prst="bracketPair">
            <a:avLst/>
          </a:prstGeom>
          <a:solidFill>
            <a:schemeClr val="accent1"/>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7"/>
          <p:cNvSpPr>
            <a:spLocks noGrp="1" noChangeArrowheads="1"/>
          </p:cNvSpPr>
          <p:nvPr>
            <p:ph type="title"/>
          </p:nvPr>
        </p:nvSpPr>
        <p:spPr>
          <a:xfrm>
            <a:off x="398463" y="414338"/>
            <a:ext cx="6910387" cy="782637"/>
          </a:xfrm>
        </p:spPr>
        <p:txBody>
          <a:bodyPr/>
          <a:lstStyle/>
          <a:p>
            <a:r>
              <a:rPr lang="en-US" dirty="0"/>
              <a:t>Basic functionality</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6</a:t>
            </a:fld>
            <a:endParaRPr lang="en-GB" sz="1600" dirty="0"/>
          </a:p>
        </p:txBody>
      </p:sp>
    </p:spTree>
    <p:extLst>
      <p:ext uri="{BB962C8B-B14F-4D97-AF65-F5344CB8AC3E}">
        <p14:creationId xmlns:p14="http://schemas.microsoft.com/office/powerpoint/2010/main" val="8928652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260648"/>
            <a:ext cx="6910387" cy="782637"/>
          </a:xfrm>
        </p:spPr>
        <p:txBody>
          <a:bodyPr/>
          <a:lstStyle/>
          <a:p>
            <a:r>
              <a:rPr lang="en-GB" dirty="0"/>
              <a:t>Basic functionality</a:t>
            </a:r>
          </a:p>
        </p:txBody>
      </p:sp>
      <p:sp>
        <p:nvSpPr>
          <p:cNvPr id="5123" name="Rectangle 18"/>
          <p:cNvSpPr>
            <a:spLocks noGrp="1" noChangeArrowheads="1"/>
          </p:cNvSpPr>
          <p:nvPr>
            <p:ph idx="1"/>
          </p:nvPr>
        </p:nvSpPr>
        <p:spPr>
          <a:xfrm>
            <a:off x="398463" y="1043284"/>
            <a:ext cx="8497192" cy="4978003"/>
          </a:xfrm>
        </p:spPr>
        <p:txBody>
          <a:bodyPr/>
          <a:lstStyle/>
          <a:p>
            <a:pPr marL="0" indent="0">
              <a:buNone/>
            </a:pPr>
            <a:r>
              <a:rPr lang="en-US" sz="1600" dirty="0">
                <a:solidFill>
                  <a:schemeClr val="tx1"/>
                </a:solidFill>
              </a:rPr>
              <a:t>The basic functionality use cases describe the behavior of the FRMCS Equipment when powered up and down. For power up it takes the already powered up 3GPP UE as starting point conversely the same applies for power down.</a:t>
            </a:r>
          </a:p>
          <a:p>
            <a:pPr lvl="0"/>
            <a:r>
              <a:rPr lang="en-GB" sz="2000" dirty="0"/>
              <a:t>Power on the UE</a:t>
            </a:r>
          </a:p>
          <a:p>
            <a:pPr marL="857250" lvl="2" indent="0">
              <a:buNone/>
            </a:pPr>
            <a:r>
              <a:rPr lang="en-US" sz="1400" b="0" i="1" dirty="0">
                <a:solidFill>
                  <a:schemeClr val="tx1"/>
                </a:solidFill>
              </a:rPr>
              <a:t>The FRMCS Application shall be capable to perform a self-test and inform the user about the results.</a:t>
            </a:r>
          </a:p>
          <a:p>
            <a:r>
              <a:rPr lang="en-GB" sz="2000" dirty="0"/>
              <a:t>Access to the FRMCS System</a:t>
            </a:r>
          </a:p>
          <a:p>
            <a:pPr marL="857250" lvl="2" indent="0">
              <a:buNone/>
            </a:pPr>
            <a:r>
              <a:rPr lang="en-US" sz="1400" b="0" i="1" dirty="0">
                <a:solidFill>
                  <a:schemeClr val="tx1"/>
                </a:solidFill>
              </a:rPr>
              <a:t>When a FRMCS Equipment registers to the FRMCS System, the FRMCS Equipment capabilities are activated and the FRMCS Equipment shall be reachable by its FRMCS Equipment Identity.</a:t>
            </a:r>
            <a:endParaRPr lang="de-DE" sz="1400" b="0" i="1" dirty="0">
              <a:solidFill>
                <a:schemeClr val="tx1"/>
              </a:solidFill>
            </a:endParaRPr>
          </a:p>
          <a:p>
            <a:pPr lvl="0"/>
            <a:r>
              <a:rPr lang="en-GB" sz="2000" dirty="0"/>
              <a:t>Controlled power down UE</a:t>
            </a:r>
          </a:p>
          <a:p>
            <a:pPr marL="857250" lvl="2" indent="0">
              <a:buNone/>
            </a:pPr>
            <a:r>
              <a:rPr lang="en-US" sz="1400" b="0" i="1" dirty="0">
                <a:solidFill>
                  <a:schemeClr val="tx1"/>
                </a:solidFill>
              </a:rPr>
              <a:t>When the UE is about to be powered down, a FRMCS-user logged into the FRMCS System shall be logged off first and deregistered from the FRMCS System. The FRMCS Equipment capabilities shall be deactivated and the FRMCS Equipment shall be removed from the FRMCS System.</a:t>
            </a:r>
          </a:p>
          <a:p>
            <a:pPr lvl="0"/>
            <a:r>
              <a:rPr lang="en-GB" sz="2000" dirty="0"/>
              <a:t>Uncontrolled power down UE</a:t>
            </a:r>
          </a:p>
          <a:p>
            <a:pPr marL="857250" lvl="2" indent="0">
              <a:buNone/>
            </a:pPr>
            <a:r>
              <a:rPr lang="en-US" sz="1400" b="0" i="1" dirty="0">
                <a:solidFill>
                  <a:schemeClr val="tx1"/>
                </a:solidFill>
              </a:rPr>
              <a:t>When the UE is uncontrolled powered down, a FRMCS-user logged into the FRMCS System shall be logged out from the FRMCS System and deregistered from the FRMCS System.</a:t>
            </a:r>
            <a:endParaRPr lang="de-DE" sz="1400" b="0" i="1" dirty="0">
              <a:solidFill>
                <a:schemeClr val="tx1"/>
              </a:solidFill>
            </a:endParaRP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7</a:t>
            </a:fld>
            <a:endParaRPr lang="en-GB" sz="1600" dirty="0"/>
          </a:p>
        </p:txBody>
      </p:sp>
    </p:spTree>
    <p:extLst>
      <p:ext uri="{BB962C8B-B14F-4D97-AF65-F5344CB8AC3E}">
        <p14:creationId xmlns:p14="http://schemas.microsoft.com/office/powerpoint/2010/main" val="67071219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ouble Bracket 14"/>
          <p:cNvSpPr/>
          <p:nvPr/>
        </p:nvSpPr>
        <p:spPr bwMode="auto">
          <a:xfrm>
            <a:off x="2314115" y="3583934"/>
            <a:ext cx="1872208" cy="792088"/>
          </a:xfrm>
          <a:prstGeom prst="bracketPair">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488" tIns="44450" rIns="90488" bIns="4445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ts val="600"/>
              </a:spcAft>
              <a:buClrTx/>
              <a:buSzTx/>
              <a:buFontTx/>
              <a:buChar char="•"/>
              <a:tabLst/>
            </a:pPr>
            <a:endParaRPr kumimoji="0" lang="de-DE" sz="2800" b="0" i="0" u="none" strike="noStrike" cap="none" normalizeH="0" baseline="0">
              <a:ln>
                <a:noFill/>
              </a:ln>
              <a:solidFill>
                <a:schemeClr val="tx1"/>
              </a:solidFill>
              <a:effectLst/>
              <a:latin typeface="Arial" charset="0"/>
            </a:endParaRPr>
          </a:p>
        </p:txBody>
      </p:sp>
      <p:pic>
        <p:nvPicPr>
          <p:cNvPr id="3074" name="Picture 2" descr="Diagram_UseCases_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53158"/>
            <a:ext cx="806489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7"/>
          <p:cNvSpPr>
            <a:spLocks noGrp="1" noChangeArrowheads="1"/>
          </p:cNvSpPr>
          <p:nvPr>
            <p:ph type="title"/>
          </p:nvPr>
        </p:nvSpPr>
        <p:spPr>
          <a:xfrm>
            <a:off x="398463" y="414338"/>
            <a:ext cx="6910387" cy="782637"/>
          </a:xfrm>
        </p:spPr>
        <p:txBody>
          <a:bodyPr/>
          <a:lstStyle/>
          <a:p>
            <a:r>
              <a:rPr lang="en-US" dirty="0"/>
              <a:t>Critical communication applications</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8</a:t>
            </a:fld>
            <a:endParaRPr lang="en-GB" sz="1600" dirty="0"/>
          </a:p>
        </p:txBody>
      </p:sp>
    </p:spTree>
    <p:extLst>
      <p:ext uri="{BB962C8B-B14F-4D97-AF65-F5344CB8AC3E}">
        <p14:creationId xmlns:p14="http://schemas.microsoft.com/office/powerpoint/2010/main" val="374511455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86123"/>
            <a:ext cx="6910387" cy="782637"/>
          </a:xfrm>
        </p:spPr>
        <p:txBody>
          <a:bodyPr/>
          <a:lstStyle/>
          <a:p>
            <a:r>
              <a:rPr lang="en-GB" dirty="0"/>
              <a:t>Critical communication applications</a:t>
            </a:r>
          </a:p>
        </p:txBody>
      </p:sp>
      <p:sp>
        <p:nvSpPr>
          <p:cNvPr id="5123" name="Rectangle 18"/>
          <p:cNvSpPr>
            <a:spLocks noGrp="1" noChangeArrowheads="1"/>
          </p:cNvSpPr>
          <p:nvPr>
            <p:ph idx="1"/>
          </p:nvPr>
        </p:nvSpPr>
        <p:spPr>
          <a:xfrm>
            <a:off x="398463" y="1775412"/>
            <a:ext cx="8205985" cy="4104456"/>
          </a:xfrm>
        </p:spPr>
        <p:txBody>
          <a:bodyPr/>
          <a:lstStyle/>
          <a:p>
            <a:pPr marL="0" indent="0">
              <a:buNone/>
            </a:pPr>
            <a:r>
              <a:rPr lang="en-US" sz="1600" dirty="0">
                <a:solidFill>
                  <a:schemeClr val="tx1"/>
                </a:solidFill>
              </a:rPr>
              <a:t>Critical communications applications are essential for train movements, safety, shunting, presence, trackside maintenance, legal aspects such as emergency communications, etc.</a:t>
            </a:r>
          </a:p>
          <a:p>
            <a:pPr marL="0" indent="0">
              <a:buNone/>
            </a:pPr>
            <a:endParaRPr lang="en-US" sz="1600" dirty="0"/>
          </a:p>
          <a:p>
            <a:pPr lvl="0"/>
            <a:r>
              <a:rPr lang="en-US" sz="2000" dirty="0"/>
              <a:t>Multi-train voice communication for Drivers including Ground FRMCS User(s)</a:t>
            </a:r>
          </a:p>
          <a:p>
            <a:pPr marL="857250" lvl="2" indent="0">
              <a:buNone/>
            </a:pPr>
            <a:r>
              <a:rPr lang="en-US" sz="1600" b="0" i="1" dirty="0">
                <a:solidFill>
                  <a:schemeClr val="tx1"/>
                </a:solidFill>
              </a:rPr>
              <a:t>A Driver and/or a Ground FRMCS User has a voice communication to other Drivers and/or Ground FRMCS Users.</a:t>
            </a:r>
          </a:p>
          <a:p>
            <a:pPr marL="857250" lvl="2" indent="0">
              <a:buNone/>
            </a:pPr>
            <a:endParaRPr lang="en-US" sz="1200" b="0" i="1" dirty="0">
              <a:solidFill>
                <a:schemeClr val="tx1"/>
              </a:solidFill>
            </a:endParaRPr>
          </a:p>
          <a:p>
            <a:pPr lvl="0"/>
            <a:r>
              <a:rPr lang="en-US" sz="2000" dirty="0"/>
              <a:t>On-train outgoing voice communication from the Driver towards the Controller(s) of the train</a:t>
            </a:r>
          </a:p>
          <a:p>
            <a:pPr marL="857250" lvl="2" indent="0">
              <a:buNone/>
            </a:pPr>
            <a:r>
              <a:rPr lang="en-US" sz="1600" b="0" i="1" dirty="0">
                <a:solidFill>
                  <a:schemeClr val="tx1"/>
                </a:solidFill>
              </a:rPr>
              <a:t>A Driver has a voice communication to the Controller(s) that was, is, or will be responsible for the movement of the train.</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9</a:t>
            </a:fld>
            <a:endParaRPr lang="en-GB" sz="1600" dirty="0"/>
          </a:p>
        </p:txBody>
      </p:sp>
    </p:spTree>
    <p:extLst>
      <p:ext uri="{BB962C8B-B14F-4D97-AF65-F5344CB8AC3E}">
        <p14:creationId xmlns:p14="http://schemas.microsoft.com/office/powerpoint/2010/main" val="1269601104"/>
      </p:ext>
    </p:extLst>
  </p:cSld>
  <p:clrMapOvr>
    <a:masterClrMapping/>
  </p:clrMapOvr>
  <p:transition spd="slow"/>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0</TotalTime>
  <Words>3552</Words>
  <Application>Microsoft Office PowerPoint</Application>
  <PresentationFormat>On-screen Show (4:3)</PresentationFormat>
  <Paragraphs>352</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MS Mincho</vt:lpstr>
      <vt:lpstr>Arial</vt:lpstr>
      <vt:lpstr>Bookman Old Style</vt:lpstr>
      <vt:lpstr>Times New Roman</vt:lpstr>
      <vt:lpstr>Blank Presentation</vt:lpstr>
      <vt:lpstr>FRMCS Future Railway Mobile Communication System  TR 22.889 Introduction</vt:lpstr>
      <vt:lpstr>High-level relation of FRMCS and legacy systems </vt:lpstr>
      <vt:lpstr>Definitions</vt:lpstr>
      <vt:lpstr>Definitions – cont.</vt:lpstr>
      <vt:lpstr>Grouping of FRMCS Applications</vt:lpstr>
      <vt:lpstr>Basic functionality</vt:lpstr>
      <vt:lpstr>Basic functionality</vt:lpstr>
      <vt:lpstr>Critical communication applications</vt:lpstr>
      <vt:lpstr>Critical communication applications</vt:lpstr>
      <vt:lpstr>Critical communication applications</vt:lpstr>
      <vt:lpstr>Critical communication applications</vt:lpstr>
      <vt:lpstr>Performance communication applications</vt:lpstr>
      <vt:lpstr>Performance communication applications</vt:lpstr>
      <vt:lpstr>Business communication applications</vt:lpstr>
      <vt:lpstr>Business communication applications</vt:lpstr>
      <vt:lpstr>Critical support applications</vt:lpstr>
      <vt:lpstr>Critical support applications</vt:lpstr>
      <vt:lpstr>Critical support applications</vt:lpstr>
      <vt:lpstr>Role management</vt:lpstr>
      <vt:lpstr>Role management</vt:lpstr>
      <vt:lpstr>Role management</vt:lpstr>
      <vt:lpstr>Critical support applications</vt:lpstr>
      <vt:lpstr>Critical support applications</vt:lpstr>
      <vt:lpstr>Critical support applications</vt:lpstr>
      <vt:lpstr>Critical support applications</vt:lpstr>
      <vt:lpstr>FRMCS system principles</vt:lpstr>
      <vt:lpstr>FRMCS System principles</vt:lpstr>
      <vt:lpstr>Legacy System interworking</vt:lpstr>
      <vt:lpstr>FRMCS System principles</vt:lpstr>
      <vt:lpstr>FRMCS System principles</vt:lpstr>
      <vt:lpstr>Thank You!</vt:lpstr>
    </vt:vector>
  </TitlesOfParts>
  <Company>MCC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mo20170317</cp:lastModifiedBy>
  <cp:revision>570</cp:revision>
  <cp:lastPrinted>2000-01-14T10:02:55Z</cp:lastPrinted>
  <dcterms:created xsi:type="dcterms:W3CDTF">1999-11-22T09:19:47Z</dcterms:created>
  <dcterms:modified xsi:type="dcterms:W3CDTF">2017-03-27T08:18:17Z</dcterms:modified>
  <cp:category>Presentation</cp:category>
</cp:coreProperties>
</file>