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341" r:id="rId3"/>
    <p:sldId id="363" r:id="rId4"/>
    <p:sldId id="375" r:id="rId5"/>
    <p:sldId id="381" r:id="rId6"/>
    <p:sldId id="382" r:id="rId7"/>
    <p:sldId id="380" r:id="rId8"/>
    <p:sldId id="37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357" autoAdjust="0"/>
  </p:normalViewPr>
  <p:slideViewPr>
    <p:cSldViewPr snapToGrid="0">
      <p:cViewPr varScale="1">
        <p:scale>
          <a:sx n="112" d="100"/>
          <a:sy n="112" d="100"/>
        </p:scale>
        <p:origin x="12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CB4A4-DB94-49B4-B72D-15083FDEA616}" type="datetimeFigureOut">
              <a:rPr lang="en-US" smtClean="0"/>
              <a:t>8/8/2023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E50173-0D34-4518-9B5D-ADB083A3A9F7}" type="slidenum">
              <a:rPr lang="en-US" smtClean="0"/>
              <a:t>‹#›</a:t>
            </a:fld>
            <a:endParaRPr lang="en-US"/>
          </a:p>
        </p:txBody>
      </p:sp>
    </p:spTree>
    <p:extLst>
      <p:ext uri="{BB962C8B-B14F-4D97-AF65-F5344CB8AC3E}">
        <p14:creationId xmlns:p14="http://schemas.microsoft.com/office/powerpoint/2010/main" val="3491586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幻灯片图像占位符 1"/>
          <p:cNvSpPr>
            <a:spLocks noGrp="1" noRot="1" noChangeAspect="1"/>
          </p:cNvSpPr>
          <p:nvPr>
            <p:ph type="sldImg" idx="2"/>
          </p:nvPr>
        </p:nvSpPr>
        <p:spPr/>
      </p:sp>
      <p:sp>
        <p:nvSpPr>
          <p:cNvPr id="1048630"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幻灯片图像占位符 1"/>
          <p:cNvSpPr>
            <a:spLocks noGrp="1" noRot="1" noChangeAspect="1"/>
          </p:cNvSpPr>
          <p:nvPr>
            <p:ph type="sldImg" idx="2"/>
          </p:nvPr>
        </p:nvSpPr>
        <p:spPr/>
      </p:sp>
      <p:sp>
        <p:nvSpPr>
          <p:cNvPr id="1048630"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3103313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9" name="幻灯片图像占位符 1"/>
          <p:cNvSpPr>
            <a:spLocks noGrp="1" noRot="1" noChangeAspect="1"/>
          </p:cNvSpPr>
          <p:nvPr>
            <p:ph type="sldImg" idx="2"/>
          </p:nvPr>
        </p:nvSpPr>
        <p:spPr/>
      </p:sp>
      <p:sp>
        <p:nvSpPr>
          <p:cNvPr id="1048630" name="文本占位符 2"/>
          <p:cNvSpPr>
            <a:spLocks noGrp="1"/>
          </p:cNvSpPr>
          <p:nvPr>
            <p:ph type="body" idx="3"/>
          </p:nvPr>
        </p:nvSpPr>
        <p:spPr/>
        <p:txBody>
          <a:bodyPr/>
          <a:lstStyle/>
          <a:p>
            <a:endParaRPr lang="zh-CN" altLang="en-US" dirty="0"/>
          </a:p>
        </p:txBody>
      </p:sp>
    </p:spTree>
    <p:extLst>
      <p:ext uri="{BB962C8B-B14F-4D97-AF65-F5344CB8AC3E}">
        <p14:creationId xmlns:p14="http://schemas.microsoft.com/office/powerpoint/2010/main" val="2834594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5" name="幻灯片图像占位符 1"/>
          <p:cNvSpPr>
            <a:spLocks noGrp="1" noRot="1" noChangeAspect="1"/>
          </p:cNvSpPr>
          <p:nvPr>
            <p:ph type="sldImg" idx="2"/>
          </p:nvPr>
        </p:nvSpPr>
        <p:spPr/>
      </p:sp>
      <p:sp>
        <p:nvSpPr>
          <p:cNvPr id="1048716" name="文本占位符 2"/>
          <p:cNvSpPr>
            <a:spLocks noGrp="1"/>
          </p:cNvSpPr>
          <p:nvPr>
            <p:ph type="body" idx="3"/>
          </p:nvPr>
        </p:nvSpPr>
        <p:spPr/>
        <p:txBody>
          <a:bodyPr/>
          <a:lstStyle/>
          <a:p>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D1A3-CD0D-BCBC-BA98-C8B5E806A5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B5656E-D3A7-6E9A-1E98-0C58B8C779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083651A-E05D-63D7-472A-3BE4F51444EE}"/>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5" name="Footer Placeholder 4">
            <a:extLst>
              <a:ext uri="{FF2B5EF4-FFF2-40B4-BE49-F238E27FC236}">
                <a16:creationId xmlns:a16="http://schemas.microsoft.com/office/drawing/2014/main" id="{228A0E71-3164-5659-9B6A-141F0E3820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30A2A-5851-818E-6C50-AA72D652E3E7}"/>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3434269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008DE-5759-F197-3C4C-1E282A3567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C4A296C-7ACF-DF0F-529E-8E38FC7DA53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24A8C-A754-536F-5F28-C56519DB20DC}"/>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5" name="Footer Placeholder 4">
            <a:extLst>
              <a:ext uri="{FF2B5EF4-FFF2-40B4-BE49-F238E27FC236}">
                <a16:creationId xmlns:a16="http://schemas.microsoft.com/office/drawing/2014/main" id="{E4E0183F-34CD-736A-85DD-861ACAB28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D36396-F506-F866-4B58-E1E772FC44CE}"/>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3836503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761CD4-50FB-8EE8-3030-EB4572815D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9679B6-F685-AAA2-B28C-99455DB254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B0EFC9-8830-24EC-0189-0F854EF832CE}"/>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5" name="Footer Placeholder 4">
            <a:extLst>
              <a:ext uri="{FF2B5EF4-FFF2-40B4-BE49-F238E27FC236}">
                <a16:creationId xmlns:a16="http://schemas.microsoft.com/office/drawing/2014/main" id="{BAC397B8-C330-A758-0217-005754985E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CC2E9-8037-E879-6F03-EE59721FCD42}"/>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2189005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033035717"/>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998186069"/>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257998367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0C5A2-C61F-496D-2DE1-2D08D07FA2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2CDD03-438E-2998-50C1-9038F45C28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DA9993-ADA9-E649-6F19-6F851EBAED13}"/>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5" name="Footer Placeholder 4">
            <a:extLst>
              <a:ext uri="{FF2B5EF4-FFF2-40B4-BE49-F238E27FC236}">
                <a16:creationId xmlns:a16="http://schemas.microsoft.com/office/drawing/2014/main" id="{59C45D2D-C35B-FFB7-374E-52ABF470C6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1FA28-7E7E-D55D-6FC0-B7080777E73B}"/>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1716674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DC9CD-FF5E-DDB3-542D-F6619A7F69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98B869-9AF1-2C6B-F55D-776ED186E8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D0AE6D-EA3A-F548-9B16-A6B777E74ED8}"/>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5" name="Footer Placeholder 4">
            <a:extLst>
              <a:ext uri="{FF2B5EF4-FFF2-40B4-BE49-F238E27FC236}">
                <a16:creationId xmlns:a16="http://schemas.microsoft.com/office/drawing/2014/main" id="{CA2FE1D8-1B1E-0A89-153D-DDCAE5EF65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D2AC21-522D-D11A-A5F8-FFF11D7B3338}"/>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414830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C4005-F0B4-5A5A-7870-C962D55FD3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9DC853-5018-F218-B28B-1E6186D3786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B3FB53-0D46-F52A-0788-FA61423D76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3EFAB5C-825B-FCC2-EF74-AC23B3107D61}"/>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6" name="Footer Placeholder 5">
            <a:extLst>
              <a:ext uri="{FF2B5EF4-FFF2-40B4-BE49-F238E27FC236}">
                <a16:creationId xmlns:a16="http://schemas.microsoft.com/office/drawing/2014/main" id="{4DC1112D-0F01-B187-B323-A55252648F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799E8C-3212-6593-FBD8-28D7E334C368}"/>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1655488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2D1F5-C4F9-678E-5F33-880D7F66E8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A724BE-290B-820E-F859-78D47A728C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523B7DE-44FF-E991-012C-55764B869F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88A8FFB-55F6-1936-E556-6BEBBC3F07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0B6D95-8507-70B3-A040-07AED3445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5C6214-1763-67B8-A046-7EBE8C72C98C}"/>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8" name="Footer Placeholder 7">
            <a:extLst>
              <a:ext uri="{FF2B5EF4-FFF2-40B4-BE49-F238E27FC236}">
                <a16:creationId xmlns:a16="http://schemas.microsoft.com/office/drawing/2014/main" id="{B9AC66C5-D5A1-29C6-B854-86F2BEEEFC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BB52A6-F5A4-E694-5DBC-E3C7BA303B5C}"/>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2187367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48F3E-30F7-AE0F-8A21-D5309A1E1C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6672AE-7BC9-255A-CAA3-52E8A191F728}"/>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4" name="Footer Placeholder 3">
            <a:extLst>
              <a:ext uri="{FF2B5EF4-FFF2-40B4-BE49-F238E27FC236}">
                <a16:creationId xmlns:a16="http://schemas.microsoft.com/office/drawing/2014/main" id="{8D28FCE2-9B61-F370-975C-EEFA724B3D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15F6E1-00E9-B097-84FC-2947A2922596}"/>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336910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3DE439-A067-C062-7ED0-A17519D4F568}"/>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3" name="Footer Placeholder 2">
            <a:extLst>
              <a:ext uri="{FF2B5EF4-FFF2-40B4-BE49-F238E27FC236}">
                <a16:creationId xmlns:a16="http://schemas.microsoft.com/office/drawing/2014/main" id="{E02C5EDB-1414-0ECE-658A-272838B25D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3FF10E-9FAF-3594-9DCF-B2539782BA62}"/>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345236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E03FE-B2B7-7A41-DCB9-054DA157E8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AA6351-8F8C-5369-ACA5-4B7B0F4558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4D037C-E83F-D71C-5A5F-93371523AE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ECD174-B94A-6591-6577-5E387B33E12A}"/>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6" name="Footer Placeholder 5">
            <a:extLst>
              <a:ext uri="{FF2B5EF4-FFF2-40B4-BE49-F238E27FC236}">
                <a16:creationId xmlns:a16="http://schemas.microsoft.com/office/drawing/2014/main" id="{93AF1DA9-B357-4DE5-FD6B-880E4AD03B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A6828C-FEFD-3A8F-3205-119F442B6D6B}"/>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384539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701E-4B90-03E7-F743-6E3E61EE95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7346BB-4DAC-7B67-49A7-9AF8B2F50E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C90239-8BE6-453E-8ED5-1749FC344D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0B620-F06B-2122-4C03-A0401A862026}"/>
              </a:ext>
            </a:extLst>
          </p:cNvPr>
          <p:cNvSpPr>
            <a:spLocks noGrp="1"/>
          </p:cNvSpPr>
          <p:nvPr>
            <p:ph type="dt" sz="half" idx="10"/>
          </p:nvPr>
        </p:nvSpPr>
        <p:spPr/>
        <p:txBody>
          <a:bodyPr/>
          <a:lstStyle/>
          <a:p>
            <a:fld id="{AA20BBA4-ABB7-434F-B792-A471951BD7FD}" type="datetimeFigureOut">
              <a:rPr lang="en-US" smtClean="0"/>
              <a:t>8/8/2023</a:t>
            </a:fld>
            <a:endParaRPr lang="en-US"/>
          </a:p>
        </p:txBody>
      </p:sp>
      <p:sp>
        <p:nvSpPr>
          <p:cNvPr id="6" name="Footer Placeholder 5">
            <a:extLst>
              <a:ext uri="{FF2B5EF4-FFF2-40B4-BE49-F238E27FC236}">
                <a16:creationId xmlns:a16="http://schemas.microsoft.com/office/drawing/2014/main" id="{A9DAC0BF-8A22-727B-83BB-51FFBB0C73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CAD5BE-E5D8-14AD-85A8-46C4C3B8501E}"/>
              </a:ext>
            </a:extLst>
          </p:cNvPr>
          <p:cNvSpPr>
            <a:spLocks noGrp="1"/>
          </p:cNvSpPr>
          <p:nvPr>
            <p:ph type="sldNum" sz="quarter" idx="12"/>
          </p:nvPr>
        </p:nvSpPr>
        <p:spPr/>
        <p:txBody>
          <a:bodyPr/>
          <a:lstStyle/>
          <a:p>
            <a:fld id="{9F2B4B21-7185-4AF4-BE45-53F8856B2500}" type="slidenum">
              <a:rPr lang="en-US" smtClean="0"/>
              <a:t>‹#›</a:t>
            </a:fld>
            <a:endParaRPr lang="en-US"/>
          </a:p>
        </p:txBody>
      </p:sp>
    </p:spTree>
    <p:extLst>
      <p:ext uri="{BB962C8B-B14F-4D97-AF65-F5344CB8AC3E}">
        <p14:creationId xmlns:p14="http://schemas.microsoft.com/office/powerpoint/2010/main" val="10616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A53C69-0B20-284F-CE72-A116DED28E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441F86-E19B-9ECA-F0C4-070BCB813B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E1BE8C-3818-1056-60DD-3DC1FC5812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0BBA4-ABB7-434F-B792-A471951BD7FD}" type="datetimeFigureOut">
              <a:rPr lang="en-US" smtClean="0"/>
              <a:t>8/8/2023</a:t>
            </a:fld>
            <a:endParaRPr lang="en-US"/>
          </a:p>
        </p:txBody>
      </p:sp>
      <p:sp>
        <p:nvSpPr>
          <p:cNvPr id="5" name="Footer Placeholder 4">
            <a:extLst>
              <a:ext uri="{FF2B5EF4-FFF2-40B4-BE49-F238E27FC236}">
                <a16:creationId xmlns:a16="http://schemas.microsoft.com/office/drawing/2014/main" id="{B963099D-B74A-4943-F088-00C2C57847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0FDEA68-1297-484B-8A9F-844B7938F1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2B4B21-7185-4AF4-BE45-53F8856B2500}" type="slidenum">
              <a:rPr lang="en-US" smtClean="0"/>
              <a:t>‹#›</a:t>
            </a:fld>
            <a:endParaRPr lang="en-US"/>
          </a:p>
        </p:txBody>
      </p:sp>
    </p:spTree>
    <p:extLst>
      <p:ext uri="{BB962C8B-B14F-4D97-AF65-F5344CB8AC3E}">
        <p14:creationId xmlns:p14="http://schemas.microsoft.com/office/powerpoint/2010/main" val="1733020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p:cNvSpPr>
            <a:spLocks noGrp="1"/>
          </p:cNvSpPr>
          <p:nvPr>
            <p:ph type="title"/>
          </p:nvPr>
        </p:nvSpPr>
        <p:spPr bwMode="auto">
          <a:xfrm>
            <a:off x="838200" y="585771"/>
            <a:ext cx="10515600" cy="11049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en-US" altLang="en-US"/>
              <a:t>Click to edit Master title style</a:t>
            </a:r>
          </a:p>
        </p:txBody>
      </p:sp>
      <p:sp>
        <p:nvSpPr>
          <p:cNvPr id="1028"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2023</a:t>
            </a:r>
          </a:p>
        </p:txBody>
      </p:sp>
      <p:pic>
        <p:nvPicPr>
          <p:cNvPr id="1031" name="Picture 1"/>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t>‹#›</a:t>
            </a:fld>
            <a:endParaRPr lang="en-GB" altLang="en-US" sz="1400">
              <a:latin typeface="Calibri" panose="020F0502020204030204" pitchFamily="34" charset="0"/>
            </a:endParaRPr>
          </a:p>
        </p:txBody>
      </p:sp>
      <p:sp>
        <p:nvSpPr>
          <p:cNvPr id="14" name="Text Box 14"/>
          <p:cNvSpPr txBox="1">
            <a:spLocks noChangeArrowheads="1"/>
          </p:cNvSpPr>
          <p:nvPr userDrawn="1"/>
        </p:nvSpPr>
        <p:spPr bwMode="auto">
          <a:xfrm>
            <a:off x="323850" y="73025"/>
            <a:ext cx="3553558" cy="461665"/>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a:latin typeface="Arial" panose="020B0604020202020204"/>
              </a:rPr>
              <a:t>3GPP TSG-SA WG6 Meeting #56</a:t>
            </a:r>
          </a:p>
          <a:p>
            <a:pPr eaLnBrk="1" hangingPunct="1">
              <a:defRPr/>
            </a:pPr>
            <a:r>
              <a:rPr lang="en-US" altLang="en-US" sz="1200" b="1" dirty="0">
                <a:latin typeface="Arial" panose="020B0604020202020204"/>
              </a:rPr>
              <a:t>Gothenburg, Sweden 21st – 25th August 2023</a:t>
            </a:r>
          </a:p>
        </p:txBody>
      </p:sp>
    </p:spTree>
    <p:extLst>
      <p:ext uri="{BB962C8B-B14F-4D97-AF65-F5344CB8AC3E}">
        <p14:creationId xmlns:p14="http://schemas.microsoft.com/office/powerpoint/2010/main" val="29025002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147888" y="1709738"/>
            <a:ext cx="7886700" cy="2852737"/>
          </a:xfrm>
        </p:spPr>
        <p:txBody>
          <a:bodyPr/>
          <a:lstStyle/>
          <a:p>
            <a:pPr eaLnBrk="1" hangingPunct="1"/>
            <a:r>
              <a:rPr lang="en-GB" altLang="en-US" dirty="0"/>
              <a:t>SA6 Rel-19:</a:t>
            </a:r>
            <a:br>
              <a:rPr lang="en-GB" altLang="en-US" dirty="0"/>
            </a:br>
            <a:r>
              <a:rPr lang="en-US" altLang="zh-CN" sz="4800" kern="0" noProof="0" dirty="0">
                <a:ln>
                  <a:noFill/>
                </a:ln>
                <a:solidFill>
                  <a:schemeClr val="tx1"/>
                </a:solidFill>
                <a:uLnTx/>
                <a:uFillTx/>
                <a:sym typeface="+mn-ea"/>
              </a:rPr>
              <a:t>Discussion on </a:t>
            </a:r>
            <a:r>
              <a:rPr lang="en-US" altLang="zh-CN" sz="4800" kern="0" dirty="0">
                <a:sym typeface="+mn-ea"/>
              </a:rPr>
              <a:t>Application Layer support for ATSSS</a:t>
            </a:r>
            <a:endParaRPr lang="en-US" altLang="zh-CN" sz="4800" kern="0" noProof="0" dirty="0">
              <a:ln>
                <a:noFill/>
              </a:ln>
              <a:solidFill>
                <a:schemeClr val="tx1"/>
              </a:solidFill>
              <a:uLnTx/>
              <a:uFillTx/>
              <a:sym typeface="+mn-ea"/>
            </a:endParaRPr>
          </a:p>
        </p:txBody>
      </p:sp>
      <p:sp>
        <p:nvSpPr>
          <p:cNvPr id="5123" name="Text Placeholder 2"/>
          <p:cNvSpPr>
            <a:spLocks noGrp="1"/>
          </p:cNvSpPr>
          <p:nvPr>
            <p:ph type="body" idx="4294967295"/>
          </p:nvPr>
        </p:nvSpPr>
        <p:spPr>
          <a:xfrm>
            <a:off x="2147888" y="4589463"/>
            <a:ext cx="7886700" cy="1500187"/>
          </a:xfrm>
        </p:spPr>
        <p:txBody>
          <a:bodyPr/>
          <a:lstStyle/>
          <a:p>
            <a:pPr marL="0" indent="0" eaLnBrk="1" hangingPunct="1">
              <a:buFontTx/>
              <a:buNone/>
            </a:pPr>
            <a:r>
              <a:rPr lang="en-GB" altLang="en-US" dirty="0"/>
              <a:t>August, 2023</a:t>
            </a:r>
          </a:p>
          <a:p>
            <a:pPr marL="0" indent="0" eaLnBrk="1" hangingPunct="1">
              <a:buNone/>
            </a:pPr>
            <a:r>
              <a:rPr lang="en-US" altLang="en-US" sz="3200" dirty="0"/>
              <a:t>Lenovo</a:t>
            </a:r>
            <a:endParaRPr lang="en-GB" altLang="en-US" sz="2000" dirty="0"/>
          </a:p>
        </p:txBody>
      </p:sp>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altLang="en-US"/>
              <a:t>Outline</a:t>
            </a:r>
          </a:p>
        </p:txBody>
      </p:sp>
      <p:sp>
        <p:nvSpPr>
          <p:cNvPr id="6147" name="Content Placeholder 2"/>
          <p:cNvSpPr>
            <a:spLocks noGrp="1"/>
          </p:cNvSpPr>
          <p:nvPr>
            <p:ph idx="1"/>
          </p:nvPr>
        </p:nvSpPr>
        <p:spPr/>
        <p:txBody>
          <a:bodyPr/>
          <a:lstStyle/>
          <a:p>
            <a:r>
              <a:rPr lang="en-US" altLang="zh-CN" dirty="0">
                <a:ea typeface="宋体" panose="02010600030101010101" pitchFamily="2" charset="-122"/>
                <a:sym typeface="+mn-ea"/>
              </a:rPr>
              <a:t>Background </a:t>
            </a:r>
          </a:p>
          <a:p>
            <a:r>
              <a:rPr lang="en-US" altLang="zh-CN" dirty="0">
                <a:ea typeface="宋体" panose="02010600030101010101" pitchFamily="2" charset="-122"/>
                <a:sym typeface="+mn-ea"/>
              </a:rPr>
              <a:t>Motivation </a:t>
            </a:r>
            <a:endParaRPr lang="zh-CN" altLang="en-US" dirty="0"/>
          </a:p>
          <a:p>
            <a:r>
              <a:rPr lang="en-US" altLang="en-US" dirty="0"/>
              <a:t>Potential ATSSS_APP architecture</a:t>
            </a:r>
          </a:p>
          <a:p>
            <a:r>
              <a:rPr lang="en-US" altLang="en-US" dirty="0"/>
              <a:t>Potential Objectives</a:t>
            </a:r>
          </a:p>
          <a:p>
            <a:endParaRPr lang="en-US" alt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标题 1"/>
          <p:cNvSpPr>
            <a:spLocks noGrp="1"/>
          </p:cNvSpPr>
          <p:nvPr>
            <p:ph type="title"/>
          </p:nvPr>
        </p:nvSpPr>
        <p:spPr/>
        <p:txBody>
          <a:bodyPr/>
          <a:lstStyle/>
          <a:p>
            <a:r>
              <a:rPr lang="en-US" altLang="zh-CN" dirty="0">
                <a:ea typeface="宋体" panose="02010600030101010101" pitchFamily="2" charset="-122"/>
                <a:sym typeface="+mn-ea"/>
              </a:rPr>
              <a:t>Background </a:t>
            </a:r>
            <a:endParaRPr lang="zh-CN" altLang="en-US" dirty="0"/>
          </a:p>
        </p:txBody>
      </p:sp>
      <p:graphicFrame>
        <p:nvGraphicFramePr>
          <p:cNvPr id="3" name="Object 2">
            <a:extLst>
              <a:ext uri="{FF2B5EF4-FFF2-40B4-BE49-F238E27FC236}">
                <a16:creationId xmlns:a16="http://schemas.microsoft.com/office/drawing/2014/main" id="{8F3425AA-F3AF-2FF5-007A-C72FE7A3F31E}"/>
              </a:ext>
            </a:extLst>
          </p:cNvPr>
          <p:cNvGraphicFramePr>
            <a:graphicFrameLocks noChangeAspect="1"/>
          </p:cNvGraphicFramePr>
          <p:nvPr>
            <p:extLst>
              <p:ext uri="{D42A27DB-BD31-4B8C-83A1-F6EECF244321}">
                <p14:modId xmlns:p14="http://schemas.microsoft.com/office/powerpoint/2010/main" val="1783334539"/>
              </p:ext>
            </p:extLst>
          </p:nvPr>
        </p:nvGraphicFramePr>
        <p:xfrm>
          <a:off x="6394244" y="2072081"/>
          <a:ext cx="5669824" cy="3926047"/>
        </p:xfrm>
        <a:graphic>
          <a:graphicData uri="http://schemas.openxmlformats.org/presentationml/2006/ole">
            <mc:AlternateContent xmlns:mc="http://schemas.openxmlformats.org/markup-compatibility/2006">
              <mc:Choice xmlns:v="urn:schemas-microsoft-com:vml" Requires="v">
                <p:oleObj name="Visio" r:id="rId3" imgW="5790916" imgH="4000264" progId="Visio.Drawing.15">
                  <p:embed/>
                </p:oleObj>
              </mc:Choice>
              <mc:Fallback>
                <p:oleObj name="Visio" r:id="rId3" imgW="5790916" imgH="4000264"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94244" y="2072081"/>
                        <a:ext cx="5669824" cy="3926047"/>
                      </a:xfrm>
                      <a:prstGeom prst="rect">
                        <a:avLst/>
                      </a:prstGeom>
                      <a:noFill/>
                    </p:spPr>
                  </p:pic>
                </p:oleObj>
              </mc:Fallback>
            </mc:AlternateContent>
          </a:graphicData>
        </a:graphic>
      </p:graphicFrame>
      <p:sp>
        <p:nvSpPr>
          <p:cNvPr id="5" name="TextBox 4">
            <a:extLst>
              <a:ext uri="{FF2B5EF4-FFF2-40B4-BE49-F238E27FC236}">
                <a16:creationId xmlns:a16="http://schemas.microsoft.com/office/drawing/2014/main" id="{E9D8E3F3-153D-16FB-E572-8CD4E4B5C956}"/>
              </a:ext>
            </a:extLst>
          </p:cNvPr>
          <p:cNvSpPr txBox="1"/>
          <p:nvPr/>
        </p:nvSpPr>
        <p:spPr>
          <a:xfrm>
            <a:off x="127932" y="1997839"/>
            <a:ext cx="6161714" cy="4278094"/>
          </a:xfrm>
          <a:prstGeom prst="rect">
            <a:avLst/>
          </a:prstGeom>
          <a:noFill/>
        </p:spPr>
        <p:txBody>
          <a:bodyPr wrap="square">
            <a:spAutoFit/>
          </a:bodyPr>
          <a:lstStyle/>
          <a:p>
            <a:pPr marL="285750" indent="-285750">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The Access Traffic Steering, Switching, Splitting </a:t>
            </a:r>
            <a:r>
              <a:rPr lang="en-US" sz="1600" b="1" dirty="0">
                <a:effectLst/>
                <a:latin typeface="Times New Roman" panose="02020603050405020304" pitchFamily="18" charset="0"/>
                <a:ea typeface="Times New Roman" panose="02020603050405020304" pitchFamily="18" charset="0"/>
              </a:rPr>
              <a:t>(ATSSS</a:t>
            </a:r>
            <a:r>
              <a:rPr lang="en-US" sz="1600" dirty="0">
                <a:effectLst/>
                <a:latin typeface="Times New Roman" panose="02020603050405020304" pitchFamily="18" charset="0"/>
                <a:ea typeface="Times New Roman" panose="02020603050405020304" pitchFamily="18" charset="0"/>
              </a:rPr>
              <a:t>) feature, as defined </a:t>
            </a:r>
            <a:r>
              <a:rPr lang="en-US" sz="1600">
                <a:effectLst/>
                <a:latin typeface="Times New Roman" panose="02020603050405020304" pitchFamily="18" charset="0"/>
                <a:ea typeface="Times New Roman" panose="02020603050405020304" pitchFamily="18" charset="0"/>
              </a:rPr>
              <a:t>in TS </a:t>
            </a:r>
            <a:r>
              <a:rPr lang="en-US" sz="1600" dirty="0">
                <a:effectLst/>
                <a:latin typeface="Times New Roman" panose="02020603050405020304" pitchFamily="18" charset="0"/>
                <a:ea typeface="Times New Roman" panose="02020603050405020304" pitchFamily="18" charset="0"/>
              </a:rPr>
              <a:t>23.501 </a:t>
            </a:r>
            <a:r>
              <a:rPr lang="en-US" sz="1600">
                <a:effectLst/>
                <a:latin typeface="Times New Roman" panose="02020603050405020304" pitchFamily="18" charset="0"/>
                <a:ea typeface="Times New Roman" panose="02020603050405020304" pitchFamily="18" charset="0"/>
              </a:rPr>
              <a:t>clause 5.32, enables data </a:t>
            </a:r>
            <a:r>
              <a:rPr lang="en-US" sz="1600" dirty="0">
                <a:effectLst/>
                <a:latin typeface="Times New Roman" panose="02020603050405020304" pitchFamily="18" charset="0"/>
                <a:ea typeface="Times New Roman" panose="02020603050405020304" pitchFamily="18" charset="0"/>
              </a:rPr>
              <a:t>traffic to be </a:t>
            </a:r>
            <a:r>
              <a:rPr lang="en-US" sz="1600">
                <a:effectLst/>
                <a:latin typeface="Times New Roman" panose="02020603050405020304" pitchFamily="18" charset="0"/>
                <a:ea typeface="Times New Roman" panose="02020603050405020304" pitchFamily="18" charset="0"/>
              </a:rPr>
              <a:t>exchanged between </a:t>
            </a:r>
            <a:r>
              <a:rPr lang="en-US" sz="1600">
                <a:latin typeface="Times New Roman" panose="02020603050405020304" pitchFamily="18" charset="0"/>
                <a:ea typeface="Times New Roman" panose="02020603050405020304" pitchFamily="18" charset="0"/>
              </a:rPr>
              <a:t>a</a:t>
            </a:r>
            <a:r>
              <a:rPr lang="en-US" sz="1600">
                <a:effectLst/>
                <a:latin typeface="Times New Roman" panose="02020603050405020304" pitchFamily="18" charset="0"/>
                <a:ea typeface="Times New Roman" panose="02020603050405020304" pitchFamily="18" charset="0"/>
              </a:rPr>
              <a:t> UE and </a:t>
            </a:r>
            <a:r>
              <a:rPr lang="en-US" sz="1600">
                <a:latin typeface="Times New Roman" panose="02020603050405020304" pitchFamily="18" charset="0"/>
                <a:ea typeface="Times New Roman" panose="02020603050405020304" pitchFamily="18" charset="0"/>
              </a:rPr>
              <a:t>a</a:t>
            </a:r>
            <a:r>
              <a:rPr lang="en-US" sz="1600">
                <a:effectLst/>
                <a:latin typeface="Times New Roman" panose="02020603050405020304" pitchFamily="18" charset="0"/>
                <a:ea typeface="Times New Roman" panose="02020603050405020304" pitchFamily="18" charset="0"/>
              </a:rPr>
              <a:t> UPF over </a:t>
            </a:r>
            <a:r>
              <a:rPr lang="en-US" sz="1600" dirty="0">
                <a:effectLst/>
                <a:latin typeface="Times New Roman" panose="02020603050405020304" pitchFamily="18" charset="0"/>
                <a:ea typeface="Times New Roman" panose="02020603050405020304" pitchFamily="18" charset="0"/>
              </a:rPr>
              <a:t>multiple </a:t>
            </a:r>
            <a:r>
              <a:rPr lang="en-US" sz="1600">
                <a:effectLst/>
                <a:latin typeface="Times New Roman" panose="02020603050405020304" pitchFamily="18" charset="0"/>
                <a:ea typeface="Times New Roman" panose="02020603050405020304" pitchFamily="18" charset="0"/>
              </a:rPr>
              <a:t>access paths. </a:t>
            </a:r>
            <a:endParaRPr lang="en-US" sz="16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600">
                <a:effectLst/>
                <a:latin typeface="Times New Roman" panose="02020603050405020304" pitchFamily="18" charset="0"/>
                <a:ea typeface="Times New Roman" panose="02020603050405020304" pitchFamily="18" charset="0"/>
              </a:rPr>
              <a:t>Each access path may be using either 3GPP access (such </a:t>
            </a:r>
            <a:r>
              <a:rPr lang="en-US" sz="1600" dirty="0">
                <a:effectLst/>
                <a:latin typeface="Times New Roman" panose="02020603050405020304" pitchFamily="18" charset="0"/>
                <a:ea typeface="Times New Roman" panose="02020603050405020304" pitchFamily="18" charset="0"/>
              </a:rPr>
              <a:t>as terrestrial or </a:t>
            </a:r>
            <a:r>
              <a:rPr lang="en-US" sz="1600">
                <a:effectLst/>
                <a:latin typeface="Times New Roman" panose="02020603050405020304" pitchFamily="18" charset="0"/>
                <a:ea typeface="Times New Roman" panose="02020603050405020304" pitchFamily="18" charset="0"/>
              </a:rPr>
              <a:t>non-terrestrial NG-RAN) or non-3GPP access (such as WLAN).</a:t>
            </a:r>
            <a:endParaRPr lang="en-US" sz="16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In order to enable the ATSSS feature, an MA PDU Session must be established, </a:t>
            </a:r>
            <a:r>
              <a:rPr lang="en-US" sz="1600">
                <a:latin typeface="Times New Roman" panose="02020603050405020304" pitchFamily="18" charset="0"/>
                <a:ea typeface="Times New Roman" panose="02020603050405020304" pitchFamily="18" charset="0"/>
              </a:rPr>
              <a:t>and </a:t>
            </a:r>
            <a:r>
              <a:rPr lang="en-US" sz="1600">
                <a:effectLst/>
                <a:latin typeface="Times New Roman" panose="02020603050405020304" pitchFamily="18" charset="0"/>
                <a:ea typeface="Times New Roman" panose="02020603050405020304" pitchFamily="18" charset="0"/>
              </a:rPr>
              <a:t>configure </a:t>
            </a:r>
            <a:r>
              <a:rPr lang="en-US" sz="1600" dirty="0">
                <a:effectLst/>
                <a:latin typeface="Times New Roman" panose="02020603050405020304" pitchFamily="18" charset="0"/>
                <a:ea typeface="Times New Roman" panose="02020603050405020304" pitchFamily="18" charset="0"/>
              </a:rPr>
              <a:t>the UE </a:t>
            </a:r>
            <a:r>
              <a:rPr lang="en-US" sz="1600">
                <a:effectLst/>
                <a:latin typeface="Times New Roman" panose="02020603050405020304" pitchFamily="18" charset="0"/>
                <a:ea typeface="Times New Roman" panose="02020603050405020304" pitchFamily="18" charset="0"/>
              </a:rPr>
              <a:t>and UPF with steering rules.</a:t>
            </a:r>
            <a:endParaRPr lang="en-US" sz="1600" dirty="0">
              <a:effectLst/>
              <a:latin typeface="Times New Roman" panose="02020603050405020304" pitchFamily="18" charset="0"/>
              <a:ea typeface="Times New Roman" panose="02020603050405020304" pitchFamily="18" charset="0"/>
            </a:endParaRPr>
          </a:p>
          <a:p>
            <a:pPr marL="285750" indent="-285750">
              <a:buFont typeface="Arial" panose="020B0604020202020204" pitchFamily="34" charset="0"/>
              <a:buChar char="•"/>
            </a:pPr>
            <a:r>
              <a:rPr lang="en-US" sz="1600">
                <a:effectLst/>
                <a:latin typeface="Times New Roman" panose="02020603050405020304" pitchFamily="18" charset="0"/>
                <a:ea typeface="Times New Roman" panose="02020603050405020304" pitchFamily="18" charset="0"/>
              </a:rPr>
              <a:t>The </a:t>
            </a:r>
            <a:r>
              <a:rPr lang="en-US" sz="1600" dirty="0">
                <a:effectLst/>
                <a:latin typeface="Times New Roman" panose="02020603050405020304" pitchFamily="18" charset="0"/>
                <a:ea typeface="Times New Roman" panose="02020603050405020304" pitchFamily="18" charset="0"/>
              </a:rPr>
              <a:t>steering policies are created by the PCF during the MA PDU Session establishment procedure and are employed by the SMF to create "ATSSS rules" for the UE and "Multi-Access Rules (MAR)" for </a:t>
            </a:r>
            <a:r>
              <a:rPr lang="en-US" sz="1600">
                <a:effectLst/>
                <a:latin typeface="Times New Roman" panose="02020603050405020304" pitchFamily="18" charset="0"/>
                <a:ea typeface="Times New Roman" panose="02020603050405020304" pitchFamily="18" charset="0"/>
              </a:rPr>
              <a:t>the UPF.</a:t>
            </a:r>
          </a:p>
          <a:p>
            <a:pPr marL="285750" indent="-285750">
              <a:buFont typeface="Arial" panose="020B0604020202020204" pitchFamily="34" charset="0"/>
              <a:buChar char="•"/>
            </a:pPr>
            <a:r>
              <a:rPr lang="en-US" sz="1600">
                <a:effectLst/>
                <a:latin typeface="Times New Roman" panose="02020603050405020304" pitchFamily="18" charset="0"/>
                <a:ea typeface="Times New Roman" panose="02020603050405020304" pitchFamily="18" charset="0"/>
              </a:rPr>
              <a:t>The steering rules indicate how the traffic of the MA PDU Session should be distributed over the available access paths between the UE and the UPF. </a:t>
            </a:r>
          </a:p>
          <a:p>
            <a:pPr marL="285750" indent="-285750">
              <a:buFont typeface="Arial" panose="020B0604020202020204" pitchFamily="34" charset="0"/>
              <a:buChar char="•"/>
            </a:pPr>
            <a:r>
              <a:rPr lang="en-US" sz="1600">
                <a:latin typeface="Times New Roman" panose="02020603050405020304" pitchFamily="18" charset="0"/>
                <a:ea typeface="Times New Roman" panose="02020603050405020304" pitchFamily="18" charset="0"/>
              </a:rPr>
              <a:t>Each steering rule contains a “steering functionality” (e.g. MPTCP, MPQUIC, ATSSS-LL) and a “steering mode” (e.g. load-balancing, active-standby, smallest-delay, redundant, etc.)</a:t>
            </a:r>
            <a:endParaRPr lang="en-US" sz="1600">
              <a:effectLst/>
              <a:latin typeface="Times New Roman" panose="020206030504050203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02A19870-074B-1693-6B55-DAB6A3980847}"/>
              </a:ext>
            </a:extLst>
          </p:cNvPr>
          <p:cNvSpPr txBox="1"/>
          <p:nvPr/>
        </p:nvSpPr>
        <p:spPr>
          <a:xfrm>
            <a:off x="7334075" y="5998128"/>
            <a:ext cx="6161714" cy="276999"/>
          </a:xfrm>
          <a:prstGeom prst="rect">
            <a:avLst/>
          </a:prstGeom>
          <a:noFill/>
        </p:spPr>
        <p:txBody>
          <a:bodyPr wrap="square">
            <a:spAutoFit/>
          </a:bodyPr>
          <a:lstStyle/>
          <a:p>
            <a:r>
              <a:rPr lang="en-US" sz="1200" i="1" dirty="0">
                <a:effectLst/>
                <a:latin typeface="Times New Roman" panose="02020603050405020304" pitchFamily="18" charset="0"/>
                <a:ea typeface="Times New Roman" panose="02020603050405020304" pitchFamily="18" charset="0"/>
              </a:rPr>
              <a:t>Simplified architecture of ATSSS as defined in the 3GPP specifications</a:t>
            </a:r>
            <a:endParaRPr lang="en-US" sz="1200" i="1"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标题 1"/>
          <p:cNvSpPr>
            <a:spLocks noGrp="1"/>
          </p:cNvSpPr>
          <p:nvPr>
            <p:ph type="title"/>
          </p:nvPr>
        </p:nvSpPr>
        <p:spPr/>
        <p:txBody>
          <a:bodyPr/>
          <a:lstStyle/>
          <a:p>
            <a:r>
              <a:rPr lang="en-US" altLang="zh-CN" dirty="0">
                <a:ea typeface="宋体" panose="02010600030101010101" pitchFamily="2" charset="-122"/>
                <a:sym typeface="+mn-ea"/>
              </a:rPr>
              <a:t>Motivation</a:t>
            </a:r>
            <a:endParaRPr lang="zh-CN" altLang="en-US" dirty="0"/>
          </a:p>
        </p:txBody>
      </p:sp>
      <p:sp>
        <p:nvSpPr>
          <p:cNvPr id="3" name="TextBox 2">
            <a:extLst>
              <a:ext uri="{FF2B5EF4-FFF2-40B4-BE49-F238E27FC236}">
                <a16:creationId xmlns:a16="http://schemas.microsoft.com/office/drawing/2014/main" id="{B948491C-DB8E-FAD6-11E8-BF95C643EC5E}"/>
              </a:ext>
            </a:extLst>
          </p:cNvPr>
          <p:cNvSpPr txBox="1"/>
          <p:nvPr/>
        </p:nvSpPr>
        <p:spPr>
          <a:xfrm>
            <a:off x="494950" y="1878053"/>
            <a:ext cx="10858850" cy="2539157"/>
          </a:xfrm>
          <a:prstGeom prst="rect">
            <a:avLst/>
          </a:prstGeom>
          <a:noFill/>
        </p:spPr>
        <p:txBody>
          <a:bodyPr wrap="square">
            <a:spAutoFit/>
          </a:bodyPr>
          <a:lstStyle/>
          <a:p>
            <a:pPr algn="just" hangingPunct="0">
              <a:spcBef>
                <a:spcPts val="300"/>
              </a:spcBef>
              <a:spcAft>
                <a:spcPts val="600"/>
              </a:spcAft>
            </a:pPr>
            <a:r>
              <a:rPr lang="en-US" sz="1800" b="1" dirty="0">
                <a:effectLst/>
                <a:latin typeface="Times New Roman" panose="02020603050405020304" pitchFamily="18" charset="0"/>
                <a:ea typeface="Times New Roman" panose="02020603050405020304" pitchFamily="18" charset="0"/>
              </a:rPr>
              <a:t>Complexity and impact on 5GC implementations</a:t>
            </a:r>
          </a:p>
          <a:p>
            <a:pPr algn="just" hangingPunct="0">
              <a:spcBef>
                <a:spcPts val="300"/>
              </a:spcBef>
              <a:spcAft>
                <a:spcPts val="600"/>
              </a:spcAft>
            </a:pPr>
            <a:r>
              <a:rPr lang="en-US" sz="1800" dirty="0">
                <a:effectLst/>
                <a:latin typeface="Times New Roman" panose="02020603050405020304" pitchFamily="18" charset="0"/>
                <a:ea typeface="Times New Roman" panose="02020603050405020304" pitchFamily="18" charset="0"/>
              </a:rPr>
              <a:t>The implementation of the ATSSS feature in real-world mobile </a:t>
            </a:r>
            <a:r>
              <a:rPr lang="en-US" sz="1800">
                <a:effectLst/>
                <a:latin typeface="Times New Roman" panose="02020603050405020304" pitchFamily="18" charset="0"/>
                <a:ea typeface="Times New Roman" panose="02020603050405020304" pitchFamily="18" charset="0"/>
              </a:rPr>
              <a:t>networks is complex because it has a broad network-wide impact. Indeed, the </a:t>
            </a:r>
            <a:r>
              <a:rPr lang="en-US" sz="1800" dirty="0">
                <a:effectLst/>
                <a:latin typeface="Times New Roman" panose="02020603050405020304" pitchFamily="18" charset="0"/>
                <a:ea typeface="Times New Roman" panose="02020603050405020304" pitchFamily="18" charset="0"/>
              </a:rPr>
              <a:t>ATSSS feature affects </a:t>
            </a:r>
            <a:r>
              <a:rPr lang="en-US" sz="1800">
                <a:effectLst/>
                <a:latin typeface="Times New Roman" panose="02020603050405020304" pitchFamily="18" charset="0"/>
                <a:ea typeface="Times New Roman" panose="02020603050405020304" pitchFamily="18" charset="0"/>
              </a:rPr>
              <a:t>many 5GC network functions, </a:t>
            </a:r>
            <a:r>
              <a:rPr lang="en-US" sz="1800" dirty="0">
                <a:effectLst/>
                <a:latin typeface="Times New Roman" panose="02020603050405020304" pitchFamily="18" charset="0"/>
                <a:ea typeface="Times New Roman" panose="02020603050405020304" pitchFamily="18" charset="0"/>
              </a:rPr>
              <a:t>including the UE, UPF, AMF, SMF, PCF, etc. Moreover, it </a:t>
            </a:r>
            <a:r>
              <a:rPr lang="en-US" sz="1800">
                <a:effectLst/>
                <a:latin typeface="Times New Roman" panose="02020603050405020304" pitchFamily="18" charset="0"/>
                <a:ea typeface="Times New Roman" panose="02020603050405020304" pitchFamily="18" charset="0"/>
              </a:rPr>
              <a:t>demands non-3GPP </a:t>
            </a:r>
            <a:r>
              <a:rPr lang="en-US" sz="1800" dirty="0">
                <a:effectLst/>
                <a:latin typeface="Times New Roman" panose="02020603050405020304" pitchFamily="18" charset="0"/>
                <a:ea typeface="Times New Roman" panose="02020603050405020304" pitchFamily="18" charset="0"/>
              </a:rPr>
              <a:t>interworking functions, such as the N3IWF and the TNGF, to support access paths over non-3GPP access networks. </a:t>
            </a:r>
          </a:p>
          <a:p>
            <a:pPr algn="just" hangingPunct="0">
              <a:spcBef>
                <a:spcPts val="300"/>
              </a:spcBef>
              <a:spcAft>
                <a:spcPts val="600"/>
              </a:spcAft>
            </a:pPr>
            <a:r>
              <a:rPr lang="en-US" sz="1800" dirty="0">
                <a:effectLst/>
                <a:latin typeface="Times New Roman" panose="02020603050405020304" pitchFamily="18" charset="0"/>
                <a:ea typeface="Times New Roman" panose="02020603050405020304" pitchFamily="18" charset="0"/>
              </a:rPr>
              <a:t>Implementing the ATSSS feature in practice means </a:t>
            </a:r>
            <a:r>
              <a:rPr lang="en-US" sz="1800" u="sng" dirty="0">
                <a:effectLst/>
                <a:latin typeface="Times New Roman" panose="02020603050405020304" pitchFamily="18" charset="0"/>
                <a:ea typeface="Times New Roman" panose="02020603050405020304" pitchFamily="18" charset="0"/>
              </a:rPr>
              <a:t>carrying out substantial and complex changes to many 5G network functions</a:t>
            </a:r>
            <a:r>
              <a:rPr lang="en-US" sz="1800" dirty="0">
                <a:effectLst/>
                <a:latin typeface="Times New Roman" panose="02020603050405020304" pitchFamily="18" charset="0"/>
                <a:ea typeface="Times New Roman" panose="02020603050405020304" pitchFamily="18" charset="0"/>
              </a:rPr>
              <a:t> and </a:t>
            </a:r>
            <a:r>
              <a:rPr lang="en-US" sz="1800" u="sng" dirty="0">
                <a:effectLst/>
                <a:latin typeface="Times New Roman" panose="02020603050405020304" pitchFamily="18" charset="0"/>
                <a:ea typeface="Times New Roman" panose="02020603050405020304" pitchFamily="18" charset="0"/>
              </a:rPr>
              <a:t>supporting also non-3GPP interworking functions </a:t>
            </a:r>
            <a:r>
              <a:rPr lang="en-US" sz="1800" dirty="0">
                <a:effectLst/>
                <a:latin typeface="Times New Roman" panose="02020603050405020304" pitchFamily="18" charset="0"/>
                <a:ea typeface="Times New Roman" panose="02020603050405020304" pitchFamily="18" charset="0"/>
              </a:rPr>
              <a:t>and the associated procedures in the UE for communicating with these functions. </a:t>
            </a:r>
          </a:p>
        </p:txBody>
      </p:sp>
      <p:sp>
        <p:nvSpPr>
          <p:cNvPr id="5" name="TextBox 4">
            <a:extLst>
              <a:ext uri="{FF2B5EF4-FFF2-40B4-BE49-F238E27FC236}">
                <a16:creationId xmlns:a16="http://schemas.microsoft.com/office/drawing/2014/main" id="{98F01F30-5541-5C4F-F5CE-134BF4140113}"/>
              </a:ext>
            </a:extLst>
          </p:cNvPr>
          <p:cNvSpPr txBox="1"/>
          <p:nvPr/>
        </p:nvSpPr>
        <p:spPr>
          <a:xfrm>
            <a:off x="553674" y="4604575"/>
            <a:ext cx="10917572" cy="1315745"/>
          </a:xfrm>
          <a:prstGeom prst="rect">
            <a:avLst/>
          </a:prstGeom>
          <a:solidFill>
            <a:schemeClr val="accent6">
              <a:lumMod val="20000"/>
              <a:lumOff val="80000"/>
            </a:schemeClr>
          </a:solidFill>
        </p:spPr>
        <p:txBody>
          <a:bodyPr wrap="square">
            <a:spAutoFit/>
          </a:bodyPr>
          <a:lstStyle/>
          <a:p>
            <a:pPr algn="ctr" hangingPunct="0">
              <a:spcBef>
                <a:spcPts val="300"/>
              </a:spcBef>
              <a:spcAft>
                <a:spcPts val="600"/>
              </a:spcAft>
            </a:pPr>
            <a:r>
              <a:rPr lang="en-US" sz="1800" dirty="0">
                <a:effectLst/>
                <a:latin typeface="Times New Roman" panose="02020603050405020304" pitchFamily="18" charset="0"/>
                <a:ea typeface="Times New Roman" panose="02020603050405020304" pitchFamily="18" charset="0"/>
              </a:rPr>
              <a:t>We need to investigate a more </a:t>
            </a:r>
            <a:r>
              <a:rPr lang="en-US" sz="1800" u="sng" dirty="0">
                <a:effectLst/>
                <a:latin typeface="Times New Roman" panose="02020603050405020304" pitchFamily="18" charset="0"/>
                <a:ea typeface="Times New Roman" panose="02020603050405020304" pitchFamily="18" charset="0"/>
              </a:rPr>
              <a:t>simplified application-layer ATSSS architecture</a:t>
            </a:r>
            <a:r>
              <a:rPr lang="en-US" sz="1800" dirty="0">
                <a:effectLst/>
                <a:latin typeface="Times New Roman" panose="02020603050405020304" pitchFamily="18" charset="0"/>
                <a:ea typeface="Times New Roman" panose="02020603050405020304" pitchFamily="18" charset="0"/>
              </a:rPr>
              <a:t>, which offers the same benefits as the existing ATSSS feature, allowing data traffic to be exchanged over multiple access paths, but it should also (a) be less complex and (b) could support more use cases, e.g. non-3GPP access paths that do not traverse 5GC. </a:t>
            </a:r>
          </a:p>
          <a:p>
            <a:pPr algn="ctr" hangingPunct="0">
              <a:spcBef>
                <a:spcPts val="300"/>
              </a:spcBef>
              <a:spcAft>
                <a:spcPts val="600"/>
              </a:spcAft>
            </a:pPr>
            <a:r>
              <a:rPr lang="en-US" dirty="0">
                <a:solidFill>
                  <a:srgbClr val="FF0000"/>
                </a:solidFill>
                <a:latin typeface="Times New Roman" panose="02020603050405020304" pitchFamily="18" charset="0"/>
                <a:ea typeface="Times New Roman" panose="02020603050405020304" pitchFamily="18" charset="0"/>
              </a:rPr>
              <a:t>It would create impact for SA6 to investigate how to provide support for an “application-layer ATSSS solution”</a:t>
            </a:r>
          </a:p>
        </p:txBody>
      </p:sp>
    </p:spTree>
    <p:extLst>
      <p:ext uri="{BB962C8B-B14F-4D97-AF65-F5344CB8AC3E}">
        <p14:creationId xmlns:p14="http://schemas.microsoft.com/office/powerpoint/2010/main" val="9580685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标题 1"/>
          <p:cNvSpPr>
            <a:spLocks noGrp="1"/>
          </p:cNvSpPr>
          <p:nvPr>
            <p:ph type="title"/>
          </p:nvPr>
        </p:nvSpPr>
        <p:spPr/>
        <p:txBody>
          <a:bodyPr/>
          <a:lstStyle/>
          <a:p>
            <a:r>
              <a:rPr lang="en-US" altLang="zh-CN" dirty="0">
                <a:ea typeface="宋体" panose="02010600030101010101" pitchFamily="2" charset="-122"/>
                <a:sym typeface="+mn-ea"/>
              </a:rPr>
              <a:t>Exemplary ATSSS_APP architecture </a:t>
            </a:r>
            <a:endParaRPr lang="zh-CN" altLang="en-US" dirty="0"/>
          </a:p>
        </p:txBody>
      </p:sp>
      <p:sp>
        <p:nvSpPr>
          <p:cNvPr id="6" name="TextBox 5">
            <a:extLst>
              <a:ext uri="{FF2B5EF4-FFF2-40B4-BE49-F238E27FC236}">
                <a16:creationId xmlns:a16="http://schemas.microsoft.com/office/drawing/2014/main" id="{60E47566-A1D0-7969-DF03-C9623E514FC6}"/>
              </a:ext>
            </a:extLst>
          </p:cNvPr>
          <p:cNvSpPr txBox="1"/>
          <p:nvPr/>
        </p:nvSpPr>
        <p:spPr>
          <a:xfrm>
            <a:off x="44213" y="1699183"/>
            <a:ext cx="6815694" cy="4855175"/>
          </a:xfrm>
          <a:prstGeom prst="rect">
            <a:avLst/>
          </a:prstGeom>
          <a:noFill/>
        </p:spPr>
        <p:txBody>
          <a:bodyPr wrap="square">
            <a:normAutofit fontScale="92500" lnSpcReduction="10000"/>
          </a:bodyPr>
          <a:lstStyle/>
          <a:p>
            <a:pPr algn="just" hangingPunct="0">
              <a:spcBef>
                <a:spcPts val="300"/>
              </a:spcBef>
              <a:spcAft>
                <a:spcPts val="600"/>
              </a:spcAft>
            </a:pPr>
            <a:r>
              <a:rPr lang="en-US" sz="1600" dirty="0">
                <a:effectLst/>
                <a:latin typeface="Times New Roman" panose="02020603050405020304" pitchFamily="18" charset="0"/>
                <a:ea typeface="Times New Roman" panose="02020603050405020304" pitchFamily="18" charset="0"/>
              </a:rPr>
              <a:t>In this exemplary architecture, an ATSSS enabler capability will be </a:t>
            </a:r>
            <a:r>
              <a:rPr lang="en-US" sz="1600" dirty="0">
                <a:latin typeface="Times New Roman" panose="02020603050405020304" pitchFamily="18" charset="0"/>
                <a:ea typeface="Times New Roman" panose="02020603050405020304" pitchFamily="18" charset="0"/>
              </a:rPr>
              <a:t>studied (as new enabler or enhancement of existing ones); as well as possible issues and solutions arising by this new architecture.</a:t>
            </a:r>
          </a:p>
          <a:p>
            <a:pPr algn="just" hangingPunct="0">
              <a:spcBef>
                <a:spcPts val="300"/>
              </a:spcBef>
              <a:spcAft>
                <a:spcPts val="600"/>
              </a:spcAft>
            </a:pPr>
            <a:r>
              <a:rPr lang="en-US" sz="1600" dirty="0">
                <a:effectLst/>
                <a:latin typeface="Times New Roman" panose="02020603050405020304" pitchFamily="18" charset="0"/>
                <a:ea typeface="Times New Roman" panose="02020603050405020304" pitchFamily="18" charset="0"/>
              </a:rPr>
              <a:t>Such architecture may include new SA6 logical functionality(-</a:t>
            </a:r>
            <a:r>
              <a:rPr lang="en-US" sz="1600" dirty="0" err="1">
                <a:effectLst/>
                <a:latin typeface="Times New Roman" panose="02020603050405020304" pitchFamily="18" charset="0"/>
                <a:ea typeface="Times New Roman" panose="02020603050405020304" pitchFamily="18" charset="0"/>
              </a:rPr>
              <a:t>ies</a:t>
            </a:r>
            <a:r>
              <a:rPr lang="en-US" sz="1600" dirty="0">
                <a:effectLst/>
                <a:latin typeface="Times New Roman" panose="02020603050405020304" pitchFamily="18" charset="0"/>
                <a:ea typeface="Times New Roman" panose="02020603050405020304" pitchFamily="18" charset="0"/>
              </a:rPr>
              <a:t>):</a:t>
            </a:r>
          </a:p>
          <a:p>
            <a:pPr marL="285750" indent="-285750" algn="just" hangingPunct="0">
              <a:spcBef>
                <a:spcPts val="300"/>
              </a:spcBef>
              <a:spcAft>
                <a:spcPts val="600"/>
              </a:spcAft>
              <a:buFontTx/>
              <a:buChar char="-"/>
            </a:pPr>
            <a:r>
              <a:rPr lang="en-US" sz="1600" dirty="0">
                <a:effectLst/>
                <a:latin typeface="Times New Roman" panose="02020603050405020304" pitchFamily="18" charset="0"/>
                <a:ea typeface="Times New Roman" panose="02020603050405020304" pitchFamily="18" charset="0"/>
              </a:rPr>
              <a:t>ATEC: An application-layer function on the UE side, which triggers the establishment of an App-Layer ATSSS (AL-ATSSS) session, receives steering rules and other configuration data, and then transmits data traffic over multiple access paths based on the received steering rules. </a:t>
            </a:r>
          </a:p>
          <a:p>
            <a:pPr marL="285750" indent="-285750" algn="just" hangingPunct="0">
              <a:spcBef>
                <a:spcPts val="300"/>
              </a:spcBef>
              <a:spcAft>
                <a:spcPts val="600"/>
              </a:spcAft>
              <a:buFontTx/>
              <a:buChar char="-"/>
            </a:pPr>
            <a:r>
              <a:rPr lang="en-US" sz="1600" dirty="0">
                <a:latin typeface="Times New Roman" panose="02020603050405020304" pitchFamily="18" charset="0"/>
                <a:ea typeface="Times New Roman" panose="02020603050405020304" pitchFamily="18" charset="0"/>
              </a:rPr>
              <a:t>ATES: </a:t>
            </a:r>
            <a:r>
              <a:rPr lang="en-US" sz="1600" dirty="0">
                <a:effectLst/>
                <a:latin typeface="Times New Roman" panose="02020603050405020304" pitchFamily="18" charset="0"/>
                <a:ea typeface="Times New Roman" panose="02020603050405020304" pitchFamily="18" charset="0"/>
              </a:rPr>
              <a:t>An application-layer function on the network side, </a:t>
            </a:r>
            <a:r>
              <a:rPr lang="en-US" sz="1600" dirty="0">
                <a:latin typeface="Times New Roman" panose="02020603050405020304" pitchFamily="18" charset="0"/>
                <a:ea typeface="Times New Roman" panose="02020603050405020304" pitchFamily="18" charset="0"/>
              </a:rPr>
              <a:t>which may include an </a:t>
            </a:r>
            <a:r>
              <a:rPr lang="en-US" sz="1600" dirty="0">
                <a:effectLst/>
                <a:latin typeface="Times New Roman" panose="02020603050405020304" pitchFamily="18" charset="0"/>
                <a:ea typeface="Times New Roman" panose="02020603050405020304" pitchFamily="18" charset="0"/>
              </a:rPr>
              <a:t>ATSSS Configuration Server (ATCS) functionality and an  ATSSS Proxy Server (ATPS) functionality. </a:t>
            </a:r>
          </a:p>
          <a:p>
            <a:pPr marL="742950" lvl="1" indent="-285750" algn="just" hangingPunct="0">
              <a:spcBef>
                <a:spcPts val="300"/>
              </a:spcBef>
              <a:spcAft>
                <a:spcPts val="600"/>
              </a:spcAft>
              <a:buFontTx/>
              <a:buChar char="-"/>
            </a:pPr>
            <a:r>
              <a:rPr lang="en-US" sz="1600" dirty="0">
                <a:effectLst/>
                <a:latin typeface="Times New Roman" panose="02020603050405020304" pitchFamily="18" charset="0"/>
                <a:ea typeface="Times New Roman" panose="02020603050405020304" pitchFamily="18" charset="0"/>
              </a:rPr>
              <a:t>The ATCS supports the establishment of AL-ATSSS Sessions requested by UEs (ATCEs) and the generation of steering rules and other configuration data for each AL-ATSSS session. </a:t>
            </a:r>
          </a:p>
          <a:p>
            <a:pPr marL="742950" lvl="1" indent="-285750" algn="just" hangingPunct="0">
              <a:spcBef>
                <a:spcPts val="300"/>
              </a:spcBef>
              <a:spcAft>
                <a:spcPts val="600"/>
              </a:spcAft>
              <a:buFontTx/>
              <a:buChar char="-"/>
            </a:pPr>
            <a:r>
              <a:rPr lang="en-US" sz="1600" dirty="0">
                <a:effectLst/>
                <a:latin typeface="Times New Roman" panose="02020603050405020304" pitchFamily="18" charset="0"/>
                <a:ea typeface="Times New Roman" panose="02020603050405020304" pitchFamily="18" charset="0"/>
              </a:rPr>
              <a:t>The ATPS handles the user-plane aspects of an AL-ATSSS Session and forwards downlink data to ATEC via multiple access paths using the steering rules provided by ATCS.</a:t>
            </a:r>
          </a:p>
          <a:p>
            <a:pPr marL="285750" indent="-285750" algn="just" hangingPunct="0">
              <a:spcBef>
                <a:spcPts val="300"/>
              </a:spcBef>
              <a:spcAft>
                <a:spcPts val="600"/>
              </a:spcAft>
              <a:buFontTx/>
              <a:buChar char="-"/>
            </a:pPr>
            <a:r>
              <a:rPr lang="en-US" sz="1600" dirty="0">
                <a:effectLst/>
                <a:latin typeface="Times New Roman" panose="02020603050405020304" pitchFamily="18" charset="0"/>
                <a:ea typeface="Times New Roman" panose="02020603050405020304" pitchFamily="18" charset="0"/>
              </a:rPr>
              <a:t>Protocols like MPTCP, MPQUIC, etc. would be used in the ATEC and ATPS for handling communication over multiple access paths.</a:t>
            </a:r>
          </a:p>
        </p:txBody>
      </p:sp>
      <p:sp>
        <p:nvSpPr>
          <p:cNvPr id="2" name="TextBox 1">
            <a:extLst>
              <a:ext uri="{FF2B5EF4-FFF2-40B4-BE49-F238E27FC236}">
                <a16:creationId xmlns:a16="http://schemas.microsoft.com/office/drawing/2014/main" id="{AD5242E5-7068-A656-686C-F9EEDB564A14}"/>
              </a:ext>
            </a:extLst>
          </p:cNvPr>
          <p:cNvSpPr txBox="1"/>
          <p:nvPr/>
        </p:nvSpPr>
        <p:spPr>
          <a:xfrm>
            <a:off x="7040879" y="5687454"/>
            <a:ext cx="4869163" cy="584775"/>
          </a:xfrm>
          <a:prstGeom prst="rect">
            <a:avLst/>
          </a:prstGeom>
          <a:noFill/>
        </p:spPr>
        <p:txBody>
          <a:bodyPr wrap="square">
            <a:spAutoFit/>
          </a:bodyPr>
          <a:lstStyle/>
          <a:p>
            <a:pPr algn="just" hangingPunct="0">
              <a:spcBef>
                <a:spcPts val="300"/>
              </a:spcBef>
              <a:spcAft>
                <a:spcPts val="600"/>
              </a:spcAft>
            </a:pPr>
            <a:r>
              <a:rPr lang="en-US" sz="1600" b="1">
                <a:effectLst/>
                <a:latin typeface="Times New Roman" panose="02020603050405020304" pitchFamily="18" charset="0"/>
                <a:ea typeface="Times New Roman" panose="02020603050405020304" pitchFamily="18" charset="0"/>
              </a:rPr>
              <a:t>NOTE</a:t>
            </a:r>
            <a:r>
              <a:rPr lang="en-US" sz="1600">
                <a:effectLst/>
                <a:latin typeface="Times New Roman" panose="02020603050405020304" pitchFamily="18" charset="0"/>
                <a:ea typeface="Times New Roman" panose="02020603050405020304" pitchFamily="18" charset="0"/>
              </a:rPr>
              <a:t>: A non-3GPP access path may or may not traverse 5GC</a:t>
            </a:r>
            <a:endParaRPr lang="en-US" sz="1600" dirty="0">
              <a:effectLst/>
              <a:latin typeface="Times New Roman" panose="02020603050405020304" pitchFamily="18" charset="0"/>
              <a:ea typeface="Times New Roman" panose="02020603050405020304" pitchFamily="18" charset="0"/>
            </a:endParaRPr>
          </a:p>
        </p:txBody>
      </p:sp>
      <p:pic>
        <p:nvPicPr>
          <p:cNvPr id="8" name="Picture 7">
            <a:extLst>
              <a:ext uri="{FF2B5EF4-FFF2-40B4-BE49-F238E27FC236}">
                <a16:creationId xmlns:a16="http://schemas.microsoft.com/office/drawing/2014/main" id="{3CDA863A-16BE-D604-4F30-3751A7F3BD64}"/>
              </a:ext>
            </a:extLst>
          </p:cNvPr>
          <p:cNvPicPr>
            <a:picLocks noChangeAspect="1"/>
          </p:cNvPicPr>
          <p:nvPr/>
        </p:nvPicPr>
        <p:blipFill>
          <a:blip r:embed="rId3"/>
          <a:stretch>
            <a:fillRect/>
          </a:stretch>
        </p:blipFill>
        <p:spPr>
          <a:xfrm>
            <a:off x="6899022" y="1911095"/>
            <a:ext cx="5292978" cy="3622929"/>
          </a:xfrm>
          <a:prstGeom prst="rect">
            <a:avLst/>
          </a:prstGeom>
        </p:spPr>
      </p:pic>
    </p:spTree>
    <p:extLst>
      <p:ext uri="{BB962C8B-B14F-4D97-AF65-F5344CB8AC3E}">
        <p14:creationId xmlns:p14="http://schemas.microsoft.com/office/powerpoint/2010/main" val="218866934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6" name="标题 1"/>
          <p:cNvSpPr>
            <a:spLocks noGrp="1"/>
          </p:cNvSpPr>
          <p:nvPr>
            <p:ph type="title"/>
          </p:nvPr>
        </p:nvSpPr>
        <p:spPr/>
        <p:txBody>
          <a:bodyPr/>
          <a:lstStyle/>
          <a:p>
            <a:r>
              <a:rPr lang="en-US" altLang="zh-CN" dirty="0">
                <a:ea typeface="宋体" panose="02010600030101010101" pitchFamily="2" charset="-122"/>
                <a:sym typeface="+mn-ea"/>
              </a:rPr>
              <a:t>Potential objectives</a:t>
            </a:r>
            <a:endParaRPr lang="zh-CN" altLang="en-US"/>
          </a:p>
        </p:txBody>
      </p:sp>
      <p:sp>
        <p:nvSpPr>
          <p:cNvPr id="1048697" name="文本框 54"/>
          <p:cNvSpPr txBox="1">
            <a:spLocks noChangeArrowheads="1"/>
          </p:cNvSpPr>
          <p:nvPr/>
        </p:nvSpPr>
        <p:spPr bwMode="auto">
          <a:xfrm>
            <a:off x="334010" y="1920240"/>
            <a:ext cx="10873682" cy="3870290"/>
          </a:xfrm>
          <a:prstGeom prst="rect">
            <a:avLst/>
          </a:prstGeom>
          <a:noFill/>
          <a:ln>
            <a:noFill/>
          </a:ln>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hangingPunct="0">
              <a:spcAft>
                <a:spcPts val="900"/>
              </a:spcAft>
            </a:pPr>
            <a:r>
              <a:rPr lang="en-GB" sz="1800" dirty="0">
                <a:effectLst/>
                <a:latin typeface="Times New Roman" panose="02020603050405020304" pitchFamily="18" charset="0"/>
                <a:ea typeface="Calibri" panose="020F0502020204030204" pitchFamily="34" charset="0"/>
              </a:rPr>
              <a:t>The objectives of the study are to:</a:t>
            </a:r>
            <a:endParaRPr lang="en-US" sz="1800" dirty="0">
              <a:effectLst/>
              <a:latin typeface="Times New Roman" panose="02020603050405020304" pitchFamily="18" charset="0"/>
              <a:ea typeface="Times New Roman" panose="02020603050405020304" pitchFamily="18" charset="0"/>
            </a:endParaRPr>
          </a:p>
          <a:p>
            <a:pPr marL="342900" lvl="0" indent="-342900" hangingPunct="0">
              <a:spcAft>
                <a:spcPts val="900"/>
              </a:spcAft>
              <a:buFont typeface="+mj-lt"/>
              <a:buAutoNum type="arabicParenR"/>
              <a:tabLst>
                <a:tab pos="457200" algn="l"/>
              </a:tabLst>
            </a:pPr>
            <a:r>
              <a:rPr lang="en-GB" sz="1800" dirty="0">
                <a:effectLst/>
                <a:latin typeface="Times New Roman" panose="02020603050405020304" pitchFamily="18" charset="0"/>
                <a:ea typeface="Times New Roman" panose="02020603050405020304" pitchFamily="18" charset="0"/>
              </a:rPr>
              <a:t>Evaluate the need for an overall application framework/enabling layer architecture and associated requirements to </a:t>
            </a:r>
            <a:r>
              <a:rPr lang="en-GB" sz="1800">
                <a:effectLst/>
                <a:latin typeface="Times New Roman" panose="02020603050405020304" pitchFamily="18" charset="0"/>
                <a:ea typeface="Times New Roman" panose="02020603050405020304" pitchFamily="18" charset="0"/>
              </a:rPr>
              <a:t>support </a:t>
            </a:r>
            <a:r>
              <a:rPr lang="en-GB" sz="1800" u="sng">
                <a:effectLst/>
                <a:latin typeface="Times New Roman" panose="02020603050405020304" pitchFamily="18" charset="0"/>
                <a:ea typeface="Times New Roman" panose="02020603050405020304" pitchFamily="18" charset="0"/>
              </a:rPr>
              <a:t>application-layer</a:t>
            </a:r>
            <a:r>
              <a:rPr lang="en-GB" sz="180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Access Traffic Steering, Switching, Splitting </a:t>
            </a:r>
            <a:r>
              <a:rPr lang="en-US" sz="1800" b="1" dirty="0">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ATSSS-APP) over multiple access networks (3gpp and non-3gpp);</a:t>
            </a:r>
          </a:p>
          <a:p>
            <a:pPr marL="342900" lvl="0" indent="-342900" hangingPunct="0">
              <a:spcAft>
                <a:spcPts val="900"/>
              </a:spcAft>
              <a:buFont typeface="+mj-lt"/>
              <a:buAutoNum type="arabicParenR"/>
              <a:tabLst>
                <a:tab pos="457200" algn="l"/>
              </a:tabLst>
            </a:pPr>
            <a:r>
              <a:rPr lang="en-US" sz="1800" dirty="0">
                <a:effectLst/>
                <a:latin typeface="Times New Roman" panose="02020603050405020304" pitchFamily="18" charset="0"/>
                <a:ea typeface="Times New Roman" panose="02020603050405020304" pitchFamily="18" charset="0"/>
              </a:rPr>
              <a:t>Study architectural and functional implications on existing application enablers (e.g.  SEAL, SEALDD) for supporting ATSSS-APP architecture;</a:t>
            </a:r>
          </a:p>
          <a:p>
            <a:pPr marL="342900" lvl="0" indent="-342900" hangingPunct="0">
              <a:spcAft>
                <a:spcPts val="900"/>
              </a:spcAft>
              <a:buFont typeface="+mj-lt"/>
              <a:buAutoNum type="arabicParenR"/>
              <a:tabLst>
                <a:tab pos="457200" algn="l"/>
              </a:tabLst>
            </a:pPr>
            <a:r>
              <a:rPr lang="en-GB" sz="1800" dirty="0">
                <a:effectLst/>
                <a:latin typeface="Times New Roman" panose="02020603050405020304" pitchFamily="18" charset="0"/>
                <a:ea typeface="Times New Roman" panose="02020603050405020304" pitchFamily="18" charset="0"/>
              </a:rPr>
              <a:t>Identify key issues based on 1) and 2), develop corresponding functional model and potential solutions (e.g. discovery, multi-access session establishment, application service continuity) to support the implementation of ATSSS-APP, including potential UE and network APIs; and</a:t>
            </a:r>
            <a:endParaRPr lang="en-US" sz="1800" dirty="0">
              <a:effectLst/>
              <a:latin typeface="Times New Roman" panose="02020603050405020304" pitchFamily="18" charset="0"/>
              <a:ea typeface="Times New Roman" panose="02020603050405020304" pitchFamily="18" charset="0"/>
            </a:endParaRPr>
          </a:p>
          <a:p>
            <a:pPr marL="342900" lvl="0" indent="-342900" hangingPunct="0">
              <a:spcAft>
                <a:spcPts val="900"/>
              </a:spcAft>
              <a:buFont typeface="+mj-lt"/>
              <a:buAutoNum type="arabicParenR"/>
              <a:tabLst>
                <a:tab pos="457200" algn="l"/>
              </a:tabLst>
            </a:pPr>
            <a:r>
              <a:rPr lang="en-US" sz="1800" dirty="0">
                <a:latin typeface="Times New Roman" panose="02020603050405020304" pitchFamily="18" charset="0"/>
                <a:ea typeface="Times New Roman" panose="02020603050405020304" pitchFamily="18" charset="0"/>
              </a:rPr>
              <a:t>I</a:t>
            </a:r>
            <a:r>
              <a:rPr lang="en-US" sz="1800" dirty="0">
                <a:effectLst/>
                <a:latin typeface="Times New Roman" panose="02020603050405020304" pitchFamily="18" charset="0"/>
                <a:ea typeface="Times New Roman" panose="02020603050405020304" pitchFamily="18" charset="0"/>
              </a:rPr>
              <a:t>nvestigate possible impacts </a:t>
            </a:r>
            <a:r>
              <a:rPr lang="en-US" sz="1800">
                <a:effectLst/>
                <a:latin typeface="Times New Roman" panose="02020603050405020304" pitchFamily="18" charset="0"/>
                <a:ea typeface="Times New Roman" panose="02020603050405020304" pitchFamily="18" charset="0"/>
              </a:rPr>
              <a:t>of application-layer ATSSS </a:t>
            </a:r>
            <a:r>
              <a:rPr lang="en-US" sz="1800" dirty="0">
                <a:effectLst/>
                <a:latin typeface="Times New Roman" panose="02020603050405020304" pitchFamily="18" charset="0"/>
                <a:ea typeface="Times New Roman" panose="02020603050405020304" pitchFamily="18" charset="0"/>
              </a:rPr>
              <a:t>for different deployments and business models.</a:t>
            </a:r>
          </a:p>
          <a:p>
            <a:pPr marL="342900" marR="0" lvl="1" indent="-342900" algn="l" defTabSz="914400" rtl="0" eaLnBrk="0" fontAlgn="base" latinLnBrk="0" hangingPunct="0">
              <a:lnSpc>
                <a:spcPct val="100000"/>
              </a:lnSpc>
              <a:spcBef>
                <a:spcPct val="0"/>
              </a:spcBef>
              <a:spcAft>
                <a:spcPts val="600"/>
              </a:spcAft>
              <a:buClrTx/>
              <a:buSzTx/>
              <a:buFontTx/>
              <a:buBlip>
                <a:blip r:embed="rId3"/>
              </a:buBlip>
              <a:tabLst/>
              <a:defRPr/>
            </a:pPr>
            <a:endParaRPr kumimoji="0" lang="en-US" altLang="zh-CN" sz="14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Estimated TU Calculation</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30786947"/>
              </p:ext>
            </p:extLst>
          </p:nvPr>
        </p:nvGraphicFramePr>
        <p:xfrm>
          <a:off x="1802934" y="2001794"/>
          <a:ext cx="8033426" cy="40792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533739105"/>
                    </a:ext>
                  </a:extLst>
                </a:gridCol>
                <a:gridCol w="2628900">
                  <a:extLst>
                    <a:ext uri="{9D8B030D-6E8A-4147-A177-3AD203B41FA5}">
                      <a16:colId xmlns:a16="http://schemas.microsoft.com/office/drawing/2014/main" val="4272823323"/>
                    </a:ext>
                  </a:extLst>
                </a:gridCol>
                <a:gridCol w="2775626">
                  <a:extLst>
                    <a:ext uri="{9D8B030D-6E8A-4147-A177-3AD203B41FA5}">
                      <a16:colId xmlns:a16="http://schemas.microsoft.com/office/drawing/2014/main" val="2160267683"/>
                    </a:ext>
                  </a:extLst>
                </a:gridCol>
              </a:tblGrid>
              <a:tr h="370840">
                <a:tc>
                  <a:txBody>
                    <a:bodyPr/>
                    <a:lstStyle/>
                    <a:p>
                      <a:r>
                        <a:rPr lang="en-IN" dirty="0"/>
                        <a:t>Meeting</a:t>
                      </a:r>
                    </a:p>
                  </a:txBody>
                  <a:tcPr>
                    <a:lnB w="12700" cap="flat" cmpd="sng" algn="ctr">
                      <a:solidFill>
                        <a:schemeClr val="tx1"/>
                      </a:solidFill>
                      <a:prstDash val="solid"/>
                      <a:round/>
                      <a:headEnd type="none" w="med" len="med"/>
                      <a:tailEnd type="none" w="med" len="med"/>
                    </a:lnB>
                  </a:tcPr>
                </a:tc>
                <a:tc>
                  <a:txBody>
                    <a:bodyPr/>
                    <a:lstStyle/>
                    <a:p>
                      <a:r>
                        <a:rPr lang="en-IN" dirty="0"/>
                        <a:t>FS_ATSSS-App (SID)</a:t>
                      </a:r>
                    </a:p>
                  </a:txBody>
                  <a:tcPr>
                    <a:lnB w="12700" cap="flat" cmpd="sng" algn="ctr">
                      <a:solidFill>
                        <a:schemeClr val="tx1"/>
                      </a:solidFill>
                      <a:prstDash val="solid"/>
                      <a:round/>
                      <a:headEnd type="none" w="med" len="med"/>
                      <a:tailEnd type="none" w="med" len="med"/>
                    </a:lnB>
                  </a:tcPr>
                </a:tc>
                <a:tc>
                  <a:txBody>
                    <a:bodyPr/>
                    <a:lstStyle/>
                    <a:p>
                      <a:r>
                        <a:rPr lang="en-IN" dirty="0"/>
                        <a:t>ATSSS-App (WID)</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10094"/>
                  </a:ext>
                </a:extLst>
              </a:tr>
              <a:tr h="370840">
                <a:tc>
                  <a:txBody>
                    <a:bodyPr/>
                    <a:lstStyle/>
                    <a:p>
                      <a:r>
                        <a:rPr lang="en-IN" dirty="0"/>
                        <a:t>SA6#56 (Aug-23)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SID Proposal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329595913"/>
                  </a:ext>
                </a:extLst>
              </a:tr>
              <a:tr h="370840">
                <a:tc>
                  <a:txBody>
                    <a:bodyPr/>
                    <a:lstStyle/>
                    <a:p>
                      <a:r>
                        <a:rPr lang="en-IN" dirty="0"/>
                        <a:t>SA6#57 (Oct-23)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1 TU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812213378"/>
                  </a:ext>
                </a:extLst>
              </a:tr>
              <a:tr h="370840">
                <a:tc>
                  <a:txBody>
                    <a:bodyPr/>
                    <a:lstStyle/>
                    <a:p>
                      <a:r>
                        <a:rPr lang="en-IN" dirty="0"/>
                        <a:t>SA6#58 (Nov-23)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1 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4191356535"/>
                  </a:ext>
                </a:extLst>
              </a:tr>
              <a:tr h="370840">
                <a:tc>
                  <a:txBody>
                    <a:bodyPr/>
                    <a:lstStyle/>
                    <a:p>
                      <a:r>
                        <a:rPr lang="en-IN" dirty="0"/>
                        <a:t>SA6#59 (Feb-24)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1 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618207565"/>
                  </a:ext>
                </a:extLst>
              </a:tr>
              <a:tr h="370840">
                <a:tc>
                  <a:txBody>
                    <a:bodyPr/>
                    <a:lstStyle/>
                    <a:p>
                      <a:r>
                        <a:rPr lang="en-IN" dirty="0"/>
                        <a:t>SA6#60 (Apr-24)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1 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t>Work item Proposal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504355784"/>
                  </a:ext>
                </a:extLst>
              </a:tr>
              <a:tr h="370840">
                <a:tc>
                  <a:txBody>
                    <a:bodyPr/>
                    <a:lstStyle/>
                    <a:p>
                      <a:r>
                        <a:rPr lang="en-IN" dirty="0"/>
                        <a:t>SA6#61 (May-24)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0.5 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715177088"/>
                  </a:ext>
                </a:extLst>
              </a:tr>
              <a:tr h="370840">
                <a:tc>
                  <a:txBody>
                    <a:bodyPr/>
                    <a:lstStyle/>
                    <a:p>
                      <a:r>
                        <a:rPr lang="en-IN" dirty="0"/>
                        <a:t>SA6#62 (Aug-24)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0.5 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172897788"/>
                  </a:ext>
                </a:extLst>
              </a:tr>
              <a:tr h="370840">
                <a:tc>
                  <a:txBody>
                    <a:bodyPr/>
                    <a:lstStyle/>
                    <a:p>
                      <a:r>
                        <a:rPr lang="en-IN" dirty="0"/>
                        <a:t>SA6#63 (Oct-24)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0.5 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243329033"/>
                  </a:ext>
                </a:extLst>
              </a:tr>
              <a:tr h="370840">
                <a:tc>
                  <a:txBody>
                    <a:bodyPr/>
                    <a:lstStyle/>
                    <a:p>
                      <a:r>
                        <a:rPr lang="en-IN" dirty="0"/>
                        <a:t>SA6#64 (Nov24)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0.5 TU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3773270040"/>
                  </a:ext>
                </a:extLst>
              </a:tr>
              <a:tr h="370840">
                <a:tc>
                  <a:txBody>
                    <a:bodyPr/>
                    <a:lstStyle/>
                    <a:p>
                      <a:r>
                        <a:rPr lang="en-IN" dirty="0"/>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4 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r>
                        <a:rPr lang="en-IN" dirty="0"/>
                        <a:t>2 TUs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a16="http://schemas.microsoft.com/office/drawing/2014/main" val="2998194826"/>
                  </a:ext>
                </a:extLst>
              </a:tr>
            </a:tbl>
          </a:graphicData>
        </a:graphic>
      </p:graphicFrame>
    </p:spTree>
    <p:extLst>
      <p:ext uri="{BB962C8B-B14F-4D97-AF65-F5344CB8AC3E}">
        <p14:creationId xmlns:p14="http://schemas.microsoft.com/office/powerpoint/2010/main" val="3712239884"/>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861</Words>
  <Application>Microsoft Office PowerPoint</Application>
  <PresentationFormat>Widescreen</PresentationFormat>
  <Paragraphs>64</Paragraphs>
  <Slides>7</Slides>
  <Notes>4</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7</vt:i4>
      </vt:variant>
    </vt:vector>
  </HeadingPairs>
  <TitlesOfParts>
    <vt:vector size="14" baseType="lpstr">
      <vt:lpstr>Arial</vt:lpstr>
      <vt:lpstr>Calibri</vt:lpstr>
      <vt:lpstr>Calibri Light</vt:lpstr>
      <vt:lpstr>Times New Roman</vt:lpstr>
      <vt:lpstr>Office Theme</vt:lpstr>
      <vt:lpstr>1_Office Theme</vt:lpstr>
      <vt:lpstr>Visio</vt:lpstr>
      <vt:lpstr>SA6 Rel-19: Discussion on Application Layer support for ATSSS</vt:lpstr>
      <vt:lpstr>Outline</vt:lpstr>
      <vt:lpstr>Background </vt:lpstr>
      <vt:lpstr>Motivation</vt:lpstr>
      <vt:lpstr>Exemplary ATSSS_APP architecture </vt:lpstr>
      <vt:lpstr>Potential objectives</vt:lpstr>
      <vt:lpstr>Estimated TU Calculation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SA6 Rel-19: Discussion on Application Layer support for ATSSS</dc:title>
  <dc:creator>manos</dc:creator>
  <cp:lastModifiedBy>manos</cp:lastModifiedBy>
  <cp:revision>17</cp:revision>
  <dcterms:created xsi:type="dcterms:W3CDTF">2023-08-08T08:22:47Z</dcterms:created>
  <dcterms:modified xsi:type="dcterms:W3CDTF">2023-08-08T14:04:17Z</dcterms:modified>
</cp:coreProperties>
</file>