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0" r:id="rId2"/>
    <p:sldId id="276" r:id="rId3"/>
    <p:sldId id="279" r:id="rId4"/>
    <p:sldId id="277" r:id="rId5"/>
    <p:sldId id="278" r:id="rId6"/>
    <p:sldId id="265"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5B9BD5"/>
    <a:srgbClr val="5A5858"/>
    <a:srgbClr val="FFDF64"/>
    <a:srgbClr val="00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8" autoAdjust="0"/>
    <p:restoredTop sz="94660"/>
  </p:normalViewPr>
  <p:slideViewPr>
    <p:cSldViewPr snapToGrid="0">
      <p:cViewPr varScale="1">
        <p:scale>
          <a:sx n="152" d="100"/>
          <a:sy n="152" d="100"/>
        </p:scale>
        <p:origin x="186" y="420"/>
      </p:cViewPr>
      <p:guideLst/>
    </p:cSldViewPr>
  </p:slideViewPr>
  <p:notesTextViewPr>
    <p:cViewPr>
      <p:scale>
        <a:sx n="1" d="1"/>
        <a:sy n="1" d="1"/>
      </p:scale>
      <p:origin x="0" y="0"/>
    </p:cViewPr>
  </p:notesTextViewPr>
  <p:notesViewPr>
    <p:cSldViewPr snapToGrid="0">
      <p:cViewPr varScale="1">
        <p:scale>
          <a:sx n="97" d="100"/>
          <a:sy n="97" d="100"/>
        </p:scale>
        <p:origin x="4008"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04D3B1-07A7-4812-80B9-DD59E94C7F9D}" type="datetimeFigureOut">
              <a:rPr lang="en-US" smtClean="0"/>
              <a:t>8/7/2023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250302-FD59-41EB-98E1-8F01547BD578}" type="slidenum">
              <a:rPr lang="en-US" smtClean="0"/>
              <a:t>‹#›</a:t>
            </a:fld>
            <a:endParaRPr lang="en-US"/>
          </a:p>
        </p:txBody>
      </p:sp>
    </p:spTree>
    <p:extLst>
      <p:ext uri="{BB962C8B-B14F-4D97-AF65-F5344CB8AC3E}">
        <p14:creationId xmlns:p14="http://schemas.microsoft.com/office/powerpoint/2010/main" val="3370523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solidFill>
                  <a:srgbClr val="000000"/>
                </a:solidFill>
              </a:rPr>
              <a:pPr>
                <a:defRPr/>
              </a:pPr>
              <a:t>1</a:t>
            </a:fld>
            <a:endParaRPr lang="en-GB" altLang="en-US">
              <a:solidFill>
                <a:srgbClr val="000000"/>
              </a:solidFill>
            </a:endParaRPr>
          </a:p>
        </p:txBody>
      </p:sp>
    </p:spTree>
    <p:extLst>
      <p:ext uri="{BB962C8B-B14F-4D97-AF65-F5344CB8AC3E}">
        <p14:creationId xmlns:p14="http://schemas.microsoft.com/office/powerpoint/2010/main" val="3990652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979271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488980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单击此处编辑母版标题样式</a:t>
            </a:r>
          </a:p>
        </p:txBody>
      </p:sp>
    </p:spTree>
    <p:extLst>
      <p:ext uri="{BB962C8B-B14F-4D97-AF65-F5344CB8AC3E}">
        <p14:creationId xmlns:p14="http://schemas.microsoft.com/office/powerpoint/2010/main" val="3221583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章节页">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D2A38214-5857-FC4E-B923-056100E16BCA}"/>
              </a:ext>
            </a:extLst>
          </p:cNvPr>
          <p:cNvSpPr>
            <a:spLocks noGrp="1"/>
          </p:cNvSpPr>
          <p:nvPr>
            <p:ph type="subTitle" idx="1" hasCustomPrompt="1"/>
          </p:nvPr>
        </p:nvSpPr>
        <p:spPr>
          <a:xfrm>
            <a:off x="728890" y="456134"/>
            <a:ext cx="10736446" cy="993400"/>
          </a:xfrm>
          <a:prstGeom prst="rect">
            <a:avLst/>
          </a:prstGeom>
        </p:spPr>
        <p:txBody>
          <a:bodyPr lIns="0" tIns="0" rIns="0" bIns="0" anchor="t">
            <a:normAutofit/>
          </a:bodyPr>
          <a:lstStyle>
            <a:lvl1pPr marL="0" indent="0" algn="l">
              <a:lnSpc>
                <a:spcPts val="3429"/>
              </a:lnSpc>
              <a:spcBef>
                <a:spcPts val="0"/>
              </a:spcBef>
              <a:buNone/>
              <a:defRPr sz="3199" baseline="0">
                <a:solidFill>
                  <a:schemeClr val="tx1"/>
                </a:solidFill>
                <a:latin typeface="Microsoft YaHei" panose="020B0503020204020204" pitchFamily="34" charset="-122"/>
                <a:ea typeface="Microsoft YaHei" panose="020B0503020204020204" pitchFamily="34" charset="-122"/>
              </a:defRPr>
            </a:lvl1pPr>
            <a:lvl2pPr marL="593662" indent="0" algn="ctr">
              <a:buNone/>
              <a:defRPr sz="2597"/>
            </a:lvl2pPr>
            <a:lvl3pPr marL="1187323" indent="0" algn="ctr">
              <a:buNone/>
              <a:defRPr sz="2337"/>
            </a:lvl3pPr>
            <a:lvl4pPr marL="1780986" indent="0" algn="ctr">
              <a:buNone/>
              <a:defRPr sz="2078"/>
            </a:lvl4pPr>
            <a:lvl5pPr marL="2374648" indent="0" algn="ctr">
              <a:buNone/>
              <a:defRPr sz="2078"/>
            </a:lvl5pPr>
            <a:lvl6pPr marL="2968309" indent="0" algn="ctr">
              <a:buNone/>
              <a:defRPr sz="2078"/>
            </a:lvl6pPr>
            <a:lvl7pPr marL="3561971" indent="0" algn="ctr">
              <a:buNone/>
              <a:defRPr sz="2078"/>
            </a:lvl7pPr>
            <a:lvl8pPr marL="4155634" indent="0" algn="ctr">
              <a:buNone/>
              <a:defRPr sz="2078"/>
            </a:lvl8pPr>
            <a:lvl9pPr marL="4749295" indent="0" algn="ctr">
              <a:buNone/>
              <a:defRPr sz="2078"/>
            </a:lvl9pPr>
          </a:lstStyle>
          <a:p>
            <a:r>
              <a:rPr lang="zh-CN" altLang="en-US" dirty="0"/>
              <a:t>单击此处添加标题</a:t>
            </a:r>
            <a:endParaRPr lang="en-US" dirty="0"/>
          </a:p>
        </p:txBody>
      </p:sp>
      <p:sp>
        <p:nvSpPr>
          <p:cNvPr id="5" name="Content Placeholder 2">
            <a:extLst>
              <a:ext uri="{FF2B5EF4-FFF2-40B4-BE49-F238E27FC236}">
                <a16:creationId xmlns:a16="http://schemas.microsoft.com/office/drawing/2014/main" xmlns="" id="{CA8B3F0C-616F-224A-B32F-9F9BF5EEE1BC}"/>
              </a:ext>
            </a:extLst>
          </p:cNvPr>
          <p:cNvSpPr>
            <a:spLocks noGrp="1"/>
          </p:cNvSpPr>
          <p:nvPr>
            <p:ph idx="12" hasCustomPrompt="1"/>
          </p:nvPr>
        </p:nvSpPr>
        <p:spPr>
          <a:xfrm>
            <a:off x="725738" y="1512876"/>
            <a:ext cx="10729365" cy="4690459"/>
          </a:xfrm>
          <a:prstGeom prst="rect">
            <a:avLst/>
          </a:prstGeom>
        </p:spPr>
        <p:txBody>
          <a:bodyPr lIns="0" tIns="0" rIns="0" bIns="0"/>
          <a:lstStyle>
            <a:lvl1pPr marL="179316" marR="0" indent="-168208" algn="l" defTabSz="1187323"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tab pos="1207605" algn="ctr"/>
              </a:tabLst>
              <a:defRPr sz="1799"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8894" marR="0" indent="-168208" algn="l" defTabSz="1187323" rtl="0" eaLnBrk="1" fontAlgn="auto" latinLnBrk="0" hangingPunct="1">
              <a:lnSpc>
                <a:spcPct val="100000"/>
              </a:lnSpc>
              <a:spcBef>
                <a:spcPts val="0"/>
              </a:spcBef>
              <a:spcAft>
                <a:spcPts val="600"/>
              </a:spcAft>
              <a:buClr>
                <a:schemeClr val="tx1"/>
              </a:buClr>
              <a:buSzTx/>
              <a:buFont typeface=".AppleSystemUIFont"/>
              <a:buChar char="&gt;"/>
              <a:tabLst>
                <a:tab pos="1207605" algn="ctr"/>
              </a:tabLst>
              <a:defRPr sz="1599" baseline="0">
                <a:latin typeface="Microsoft YaHei" panose="020B0503020204020204" pitchFamily="34" charset="-122"/>
                <a:ea typeface="Microsoft YaHei" panose="020B0503020204020204" pitchFamily="34" charset="-122"/>
              </a:defRPr>
            </a:lvl2pPr>
            <a:lvl3pPr marL="1098136" marR="0" indent="-168208" algn="l" defTabSz="1187323" rtl="0" eaLnBrk="1" fontAlgn="auto" latinLnBrk="0" hangingPunct="1">
              <a:lnSpc>
                <a:spcPct val="100000"/>
              </a:lnSpc>
              <a:spcBef>
                <a:spcPts val="0"/>
              </a:spcBef>
              <a:spcAft>
                <a:spcPts val="600"/>
              </a:spcAft>
              <a:buClr>
                <a:schemeClr val="tx1"/>
              </a:buClr>
              <a:buSzTx/>
              <a:buFont typeface=".AppleSystemUIFont"/>
              <a:buChar char="-"/>
              <a:tabLst>
                <a:tab pos="1207605" algn="ctr"/>
              </a:tabLst>
              <a:defRPr sz="1298" baseline="0">
                <a:latin typeface="Microsoft YaHei" panose="020B0503020204020204" pitchFamily="34" charset="-122"/>
                <a:ea typeface="Microsoft YaHei" panose="020B0503020204020204" pitchFamily="34" charset="-122"/>
              </a:defRPr>
            </a:lvl3pPr>
            <a:lvl4pPr marL="525640" indent="-171091">
              <a:buFont typeface="Arial" panose="020B0604020202020204" pitchFamily="34" charset="0"/>
              <a:buChar char="•"/>
              <a:tabLst>
                <a:tab pos="1207937" algn="ctr"/>
              </a:tabLst>
              <a:defRPr sz="1298" baseline="0"/>
            </a:lvl4pPr>
            <a:lvl5pPr marL="525640" indent="-171091">
              <a:buFont typeface="Arial" panose="020B0604020202020204" pitchFamily="34" charset="0"/>
              <a:buChar char="•"/>
              <a:tabLst>
                <a:tab pos="1207937" algn="ctr"/>
              </a:tabLst>
              <a:defRPr sz="1298" baseline="0"/>
            </a:lvl5pPr>
          </a:lstStyle>
          <a:p>
            <a:pPr lvl="0"/>
            <a:r>
              <a:rPr lang="zh-CN" altLang="en-US" dirty="0"/>
              <a:t>单击此处添加文本</a:t>
            </a:r>
            <a:endParaRPr lang="en-US" dirty="0"/>
          </a:p>
          <a:p>
            <a:pPr marL="328894" marR="0" lvl="1"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endParaRPr lang="en-US" altLang="zh-CN" dirty="0"/>
          </a:p>
        </p:txBody>
      </p:sp>
    </p:spTree>
    <p:extLst>
      <p:ext uri="{BB962C8B-B14F-4D97-AF65-F5344CB8AC3E}">
        <p14:creationId xmlns:p14="http://schemas.microsoft.com/office/powerpoint/2010/main" val="3837997949"/>
      </p:ext>
    </p:extLst>
  </p:cSld>
  <p:clrMapOvr>
    <a:masterClrMapping/>
  </p:clrMapOvr>
  <p:extLst mod="1">
    <p:ext uri="{DCECCB84-F9BA-43D5-87BE-67443E8EF086}">
      <p15:sldGuideLst xmlns:p15="http://schemas.microsoft.com/office/powerpoint/2012/main">
        <p15:guide id="1" pos="384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xmlns=""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0" fontAlgn="base" hangingPunct="0">
              <a:spcBef>
                <a:spcPct val="0"/>
              </a:spcBef>
              <a:spcAft>
                <a:spcPct val="0"/>
              </a:spcAft>
              <a:defRPr/>
            </a:pPr>
            <a:endParaRPr lang="en-GB">
              <a:solidFill>
                <a:prstClr val="white"/>
              </a:solidFill>
            </a:endParaRPr>
          </a:p>
        </p:txBody>
      </p:sp>
      <p:sp>
        <p:nvSpPr>
          <p:cNvPr id="1027" name="Title Placeholder 1">
            <a:extLst>
              <a:ext uri="{FF2B5EF4-FFF2-40B4-BE49-F238E27FC236}">
                <a16:creationId xmlns:a16="http://schemas.microsoft.com/office/drawing/2014/main" xmlns=""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xmlns=""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xmlns="" id="{C220C726-1B32-4CFD-B6FE-8C6E0C6B668C}"/>
              </a:ext>
            </a:extLst>
          </p:cNvPr>
          <p:cNvSpPr/>
          <p:nvPr userDrawn="1"/>
        </p:nvSpPr>
        <p:spPr>
          <a:xfrm>
            <a:off x="106362" y="974711"/>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eaLnBrk="0" fontAlgn="base" hangingPunct="0">
              <a:spcBef>
                <a:spcPct val="0"/>
              </a:spcBef>
              <a:spcAft>
                <a:spcPct val="0"/>
              </a:spcAft>
              <a:defRPr/>
            </a:pPr>
            <a:endParaRPr lang="en-GB">
              <a:solidFill>
                <a:prstClr val="white"/>
              </a:solidFill>
            </a:endParaRPr>
          </a:p>
        </p:txBody>
      </p:sp>
      <p:sp>
        <p:nvSpPr>
          <p:cNvPr id="9" name="TextBox 7">
            <a:extLst>
              <a:ext uri="{FF2B5EF4-FFF2-40B4-BE49-F238E27FC236}">
                <a16:creationId xmlns:a16="http://schemas.microsoft.com/office/drawing/2014/main" xmlns=""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r>
              <a:rPr lang="en-GB" altLang="en-US" sz="800" dirty="0">
                <a:ln w="0"/>
                <a:solidFill>
                  <a:prstClr val="black"/>
                </a:solidFill>
                <a:latin typeface="Calibri" panose="020F0502020204030204" pitchFamily="34" charset="0"/>
              </a:rPr>
              <a:t>© 3GPP 2022</a:t>
            </a:r>
          </a:p>
        </p:txBody>
      </p:sp>
      <p:pic>
        <p:nvPicPr>
          <p:cNvPr id="1031" name="Picture 1">
            <a:extLst>
              <a:ext uri="{FF2B5EF4-FFF2-40B4-BE49-F238E27FC236}">
                <a16:creationId xmlns:a16="http://schemas.microsoft.com/office/drawing/2014/main" xmlns="" id="{5E9ECA3E-FE52-464F-8707-38070FE65DBF}"/>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0568781" y="50534"/>
            <a:ext cx="1246188" cy="724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xmlns=""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fld id="{5420701A-B243-422E-826E-78BD4E22F668}" type="slidenum">
              <a:rPr lang="en-GB" altLang="en-US" sz="1400" smtClean="0">
                <a:solidFill>
                  <a:prstClr val="black"/>
                </a:solidFill>
                <a:latin typeface="Calibri" panose="020F0502020204030204" pitchFamily="34" charset="0"/>
              </a:rPr>
              <a:pPr eaLnBrk="0" fontAlgn="base" hangingPunct="0">
                <a:spcBef>
                  <a:spcPct val="0"/>
                </a:spcBef>
                <a:spcAft>
                  <a:spcPct val="0"/>
                </a:spcAft>
                <a:defRPr/>
              </a:pPr>
              <a:t>‹#›</a:t>
            </a:fld>
            <a:endParaRPr lang="en-GB" altLang="en-US" sz="1400">
              <a:solidFill>
                <a:prstClr val="black"/>
              </a:solidFill>
              <a:latin typeface="Calibri" panose="020F0502020204030204" pitchFamily="34" charset="0"/>
            </a:endParaRPr>
          </a:p>
        </p:txBody>
      </p:sp>
      <p:sp>
        <p:nvSpPr>
          <p:cNvPr id="14" name="Text Box 14">
            <a:extLst>
              <a:ext uri="{FF2B5EF4-FFF2-40B4-BE49-F238E27FC236}">
                <a16:creationId xmlns:a16="http://schemas.microsoft.com/office/drawing/2014/main" xmlns="" id="{04953B71-6776-413E-AC69-E69762C9C33E}"/>
              </a:ext>
            </a:extLst>
          </p:cNvPr>
          <p:cNvSpPr txBox="1">
            <a:spLocks noChangeArrowheads="1"/>
          </p:cNvSpPr>
          <p:nvPr userDrawn="1"/>
        </p:nvSpPr>
        <p:spPr bwMode="auto">
          <a:xfrm>
            <a:off x="323850" y="73025"/>
            <a:ext cx="3486150" cy="276999"/>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smtClean="0">
                <a:latin typeface="Arial" panose="020B0604020202020204"/>
              </a:rPr>
              <a:t>3GPP TSG-SA WG6 Meeting #56</a:t>
            </a:r>
          </a:p>
        </p:txBody>
      </p:sp>
    </p:spTree>
    <p:extLst>
      <p:ext uri="{BB962C8B-B14F-4D97-AF65-F5344CB8AC3E}">
        <p14:creationId xmlns:p14="http://schemas.microsoft.com/office/powerpoint/2010/main" val="3186917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7"/>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6BFCA172-672F-4297-B767-9F7EDE373FA1}"/>
              </a:ext>
            </a:extLst>
          </p:cNvPr>
          <p:cNvSpPr>
            <a:spLocks noGrp="1"/>
          </p:cNvSpPr>
          <p:nvPr>
            <p:ph type="title"/>
          </p:nvPr>
        </p:nvSpPr>
        <p:spPr>
          <a:xfrm>
            <a:off x="1131326" y="1318373"/>
            <a:ext cx="9644250" cy="2852737"/>
          </a:xfrm>
        </p:spPr>
        <p:txBody>
          <a:bodyPr/>
          <a:lstStyle/>
          <a:p>
            <a:pPr eaLnBrk="1" hangingPunct="1"/>
            <a:r>
              <a:rPr lang="en-US" altLang="en-US" dirty="0"/>
              <a:t>Discussion on </a:t>
            </a:r>
            <a:r>
              <a:rPr lang="en-US" altLang="zh-CN" dirty="0"/>
              <a:t>Integrated Sensing and </a:t>
            </a:r>
            <a:r>
              <a:rPr lang="en-US" altLang="zh-CN" dirty="0" smtClean="0"/>
              <a:t>Communication related work in SA6</a:t>
            </a:r>
            <a:endParaRPr lang="en-GB" altLang="en-US" dirty="0"/>
          </a:p>
        </p:txBody>
      </p:sp>
      <p:sp>
        <p:nvSpPr>
          <p:cNvPr id="5123" name="Text Placeholder 2">
            <a:extLst>
              <a:ext uri="{FF2B5EF4-FFF2-40B4-BE49-F238E27FC236}">
                <a16:creationId xmlns:a16="http://schemas.microsoft.com/office/drawing/2014/main" xmlns=""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smtClean="0"/>
              <a:t>Huawei</a:t>
            </a:r>
            <a:r>
              <a:rPr lang="en-GB" altLang="en-US" dirty="0"/>
              <a:t>, </a:t>
            </a:r>
            <a:r>
              <a:rPr lang="en-GB" altLang="en-US" dirty="0" smtClean="0"/>
              <a:t>Hisilicon</a:t>
            </a:r>
            <a:endParaRPr lang="en-GB" altLang="en-US" dirty="0"/>
          </a:p>
        </p:txBody>
      </p:sp>
    </p:spTree>
    <p:extLst>
      <p:ext uri="{BB962C8B-B14F-4D97-AF65-F5344CB8AC3E}">
        <p14:creationId xmlns:p14="http://schemas.microsoft.com/office/powerpoint/2010/main" val="264703386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7">
            <a:extLst>
              <a:ext uri="{FF2B5EF4-FFF2-40B4-BE49-F238E27FC236}">
                <a16:creationId xmlns:a16="http://schemas.microsoft.com/office/drawing/2014/main" xmlns="" id="{62078A6A-58DF-41E0-8A99-EE480A38FE24}"/>
              </a:ext>
            </a:extLst>
          </p:cNvPr>
          <p:cNvSpPr txBox="1"/>
          <p:nvPr/>
        </p:nvSpPr>
        <p:spPr>
          <a:xfrm>
            <a:off x="311364" y="445767"/>
            <a:ext cx="11163300" cy="523220"/>
          </a:xfrm>
          <a:prstGeom prst="rect">
            <a:avLst/>
          </a:prstGeom>
          <a:noFill/>
        </p:spPr>
        <p:txBody>
          <a:bodyPr wrap="square" rtlCol="0">
            <a:spAutoFit/>
          </a:bodyPr>
          <a:lstStyle/>
          <a:p>
            <a:r>
              <a:rPr lang="en-US" altLang="zh-CN" sz="2800" dirty="0" smtClean="0"/>
              <a:t>Use cases and business models with SA6 participation</a:t>
            </a:r>
            <a:endParaRPr lang="zh-CN" altLang="en-US" sz="2800" dirty="0"/>
          </a:p>
        </p:txBody>
      </p:sp>
      <p:sp>
        <p:nvSpPr>
          <p:cNvPr id="109" name="TextBox 108"/>
          <p:cNvSpPr txBox="1"/>
          <p:nvPr/>
        </p:nvSpPr>
        <p:spPr>
          <a:xfrm>
            <a:off x="177227" y="1433779"/>
            <a:ext cx="4960780" cy="954107"/>
          </a:xfrm>
          <a:prstGeom prst="rect">
            <a:avLst/>
          </a:prstGeom>
          <a:noFill/>
        </p:spPr>
        <p:txBody>
          <a:bodyPr wrap="square" rtlCol="0">
            <a:spAutoFit/>
          </a:bodyPr>
          <a:lstStyle/>
          <a:p>
            <a:pPr algn="just"/>
            <a:r>
              <a:rPr lang="en-US" sz="1400" dirty="0">
                <a:sym typeface="Wingdings" panose="05000000000000000000" pitchFamily="2" charset="2"/>
              </a:rPr>
              <a:t></a:t>
            </a:r>
            <a:r>
              <a:rPr lang="en-US" sz="1400" dirty="0"/>
              <a:t> </a:t>
            </a:r>
            <a:r>
              <a:rPr lang="en-US" sz="1400" b="1" dirty="0" smtClean="0"/>
              <a:t>The Sensing enabler layer will utilize the sensing information exposed from 3GPP network, and optional non-3GPP sensing data from the application domain, to provide value-added service API per vertical application requirements.</a:t>
            </a:r>
            <a:endParaRPr lang="en-US" sz="1400" b="1" dirty="0"/>
          </a:p>
        </p:txBody>
      </p:sp>
      <p:sp>
        <p:nvSpPr>
          <p:cNvPr id="135" name="TextBox 134"/>
          <p:cNvSpPr txBox="1"/>
          <p:nvPr/>
        </p:nvSpPr>
        <p:spPr>
          <a:xfrm>
            <a:off x="5391853" y="1317592"/>
            <a:ext cx="6516825" cy="615553"/>
          </a:xfrm>
          <a:prstGeom prst="rect">
            <a:avLst/>
          </a:prstGeom>
          <a:noFill/>
        </p:spPr>
        <p:txBody>
          <a:bodyPr wrap="square" rtlCol="0">
            <a:spAutoFit/>
          </a:bodyPr>
          <a:lstStyle/>
          <a:p>
            <a:pPr algn="just"/>
            <a:r>
              <a:rPr lang="en-US" dirty="0" smtClean="0">
                <a:sym typeface="Wingdings" panose="05000000000000000000" pitchFamily="2" charset="2"/>
              </a:rPr>
              <a:t></a:t>
            </a:r>
            <a:r>
              <a:rPr lang="en-US" dirty="0"/>
              <a:t> </a:t>
            </a:r>
            <a:r>
              <a:rPr lang="en-US" sz="1600" b="1" dirty="0"/>
              <a:t>One </a:t>
            </a:r>
            <a:r>
              <a:rPr lang="en-US" sz="1600" b="1" dirty="0" smtClean="0"/>
              <a:t>example for V2X. SA6 will provide the industry a Demo of using network sensing  </a:t>
            </a:r>
            <a:endParaRPr lang="en-US" sz="1600" b="1" dirty="0"/>
          </a:p>
        </p:txBody>
      </p:sp>
      <p:pic>
        <p:nvPicPr>
          <p:cNvPr id="9" name="Picture 8"/>
          <p:cNvPicPr>
            <a:picLocks noChangeAspect="1"/>
          </p:cNvPicPr>
          <p:nvPr/>
        </p:nvPicPr>
        <p:blipFill>
          <a:blip r:embed="rId2"/>
          <a:stretch>
            <a:fillRect/>
          </a:stretch>
        </p:blipFill>
        <p:spPr>
          <a:xfrm>
            <a:off x="2278670" y="2852678"/>
            <a:ext cx="2859337" cy="2788820"/>
          </a:xfrm>
          <a:prstGeom prst="rect">
            <a:avLst/>
          </a:prstGeom>
        </p:spPr>
      </p:pic>
      <p:pic>
        <p:nvPicPr>
          <p:cNvPr id="2" name="Picture 1"/>
          <p:cNvPicPr>
            <a:picLocks noChangeAspect="1"/>
          </p:cNvPicPr>
          <p:nvPr/>
        </p:nvPicPr>
        <p:blipFill>
          <a:blip r:embed="rId3"/>
          <a:stretch>
            <a:fillRect/>
          </a:stretch>
        </p:blipFill>
        <p:spPr>
          <a:xfrm>
            <a:off x="220428" y="2852678"/>
            <a:ext cx="2071210" cy="2754750"/>
          </a:xfrm>
          <a:prstGeom prst="rect">
            <a:avLst/>
          </a:prstGeom>
        </p:spPr>
      </p:pic>
      <p:sp>
        <p:nvSpPr>
          <p:cNvPr id="113" name="TextBox 112"/>
          <p:cNvSpPr txBox="1"/>
          <p:nvPr/>
        </p:nvSpPr>
        <p:spPr>
          <a:xfrm>
            <a:off x="5415219" y="1915603"/>
            <a:ext cx="6493459" cy="1200329"/>
          </a:xfrm>
          <a:prstGeom prst="rect">
            <a:avLst/>
          </a:prstGeom>
          <a:noFill/>
        </p:spPr>
        <p:txBody>
          <a:bodyPr wrap="square" rtlCol="0">
            <a:spAutoFit/>
          </a:bodyPr>
          <a:lstStyle/>
          <a:p>
            <a:pPr marL="171450" indent="-171450" algn="just">
              <a:buFont typeface="Arial" panose="020B0604020202020204" pitchFamily="34" charset="0"/>
              <a:buChar char="•"/>
            </a:pPr>
            <a:r>
              <a:rPr lang="en-US" sz="1200" dirty="0">
                <a:sym typeface="Wingdings" panose="05000000000000000000" pitchFamily="2" charset="2"/>
              </a:rPr>
              <a:t>For autonomous driving, the intrusion detection, traffic detection, location detection, and speed detection provided by SA2 are only the beginning. SA6 integrates application layer data and SA2 perception data to provide automatic lane detection for the application layer after calculation, including</a:t>
            </a:r>
            <a:r>
              <a:rPr lang="en-US" sz="1200" dirty="0" smtClean="0">
                <a:sym typeface="Wingdings" panose="05000000000000000000" pitchFamily="2" charset="2"/>
              </a:rPr>
              <a:t>: Speed suggestion, Suggested Route, Obstacle and Vulnerable </a:t>
            </a:r>
            <a:r>
              <a:rPr lang="en-US" sz="1200" dirty="0">
                <a:sym typeface="Wingdings" panose="05000000000000000000" pitchFamily="2" charset="2"/>
              </a:rPr>
              <a:t>Traffic Participant </a:t>
            </a:r>
            <a:r>
              <a:rPr lang="en-US" sz="1200" dirty="0" smtClean="0">
                <a:sym typeface="Wingdings" panose="05000000000000000000" pitchFamily="2" charset="2"/>
              </a:rPr>
              <a:t>warning, Green </a:t>
            </a:r>
            <a:r>
              <a:rPr lang="en-US" sz="1200" dirty="0">
                <a:sym typeface="Wingdings" panose="05000000000000000000" pitchFamily="2" charset="2"/>
              </a:rPr>
              <a:t>wave speed </a:t>
            </a:r>
            <a:r>
              <a:rPr lang="en-US" sz="1200" dirty="0" smtClean="0">
                <a:sym typeface="Wingdings" panose="05000000000000000000" pitchFamily="2" charset="2"/>
              </a:rPr>
              <a:t>guidance…</a:t>
            </a:r>
            <a:endParaRPr lang="en-US" sz="1200" dirty="0">
              <a:sym typeface="Wingdings" panose="05000000000000000000" pitchFamily="2" charset="2"/>
            </a:endParaRPr>
          </a:p>
          <a:p>
            <a:pPr marL="171450" indent="-171450" algn="just">
              <a:buFont typeface="Arial" panose="020B0604020202020204" pitchFamily="34" charset="0"/>
              <a:buChar char="•"/>
            </a:pPr>
            <a:endParaRPr lang="en-US" sz="1200" dirty="0" smtClean="0">
              <a:sym typeface="Wingdings" panose="05000000000000000000" pitchFamily="2" charset="2"/>
            </a:endParaRPr>
          </a:p>
        </p:txBody>
      </p:sp>
      <p:sp>
        <p:nvSpPr>
          <p:cNvPr id="11" name="矩形 10"/>
          <p:cNvSpPr/>
          <p:nvPr/>
        </p:nvSpPr>
        <p:spPr>
          <a:xfrm>
            <a:off x="6066119" y="5934036"/>
            <a:ext cx="5842559" cy="60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108"/>
          <p:cNvSpPr txBox="1"/>
          <p:nvPr/>
        </p:nvSpPr>
        <p:spPr>
          <a:xfrm>
            <a:off x="5313122" y="5843461"/>
            <a:ext cx="818740" cy="253916"/>
          </a:xfrm>
          <a:prstGeom prst="rect">
            <a:avLst/>
          </a:prstGeom>
          <a:noFill/>
        </p:spPr>
        <p:txBody>
          <a:bodyPr wrap="square" rtlCol="0">
            <a:spAutoFit/>
          </a:bodyPr>
          <a:lstStyle/>
          <a:p>
            <a:pPr algn="ctr"/>
            <a:r>
              <a:rPr lang="en-US" sz="1050" b="1" dirty="0" smtClean="0"/>
              <a:t>SA2</a:t>
            </a:r>
            <a:endParaRPr lang="en-US" sz="1050" b="1" dirty="0"/>
          </a:p>
        </p:txBody>
      </p:sp>
      <p:sp>
        <p:nvSpPr>
          <p:cNvPr id="98" name="矩形 97"/>
          <p:cNvSpPr/>
          <p:nvPr/>
        </p:nvSpPr>
        <p:spPr>
          <a:xfrm>
            <a:off x="6034529" y="4570091"/>
            <a:ext cx="5842560" cy="64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108"/>
          <p:cNvSpPr txBox="1"/>
          <p:nvPr/>
        </p:nvSpPr>
        <p:spPr>
          <a:xfrm>
            <a:off x="5247379" y="4504653"/>
            <a:ext cx="818740" cy="253916"/>
          </a:xfrm>
          <a:prstGeom prst="rect">
            <a:avLst/>
          </a:prstGeom>
          <a:noFill/>
        </p:spPr>
        <p:txBody>
          <a:bodyPr wrap="square" rtlCol="0">
            <a:spAutoFit/>
          </a:bodyPr>
          <a:lstStyle/>
          <a:p>
            <a:pPr algn="ctr"/>
            <a:r>
              <a:rPr lang="en-US" sz="1050" b="1" dirty="0" smtClean="0"/>
              <a:t>SA6</a:t>
            </a:r>
            <a:endParaRPr lang="en-US" sz="1050" b="1" dirty="0"/>
          </a:p>
        </p:txBody>
      </p:sp>
      <p:sp>
        <p:nvSpPr>
          <p:cNvPr id="101" name="矩形 100"/>
          <p:cNvSpPr/>
          <p:nvPr/>
        </p:nvSpPr>
        <p:spPr>
          <a:xfrm>
            <a:off x="6066119" y="3153957"/>
            <a:ext cx="5842560" cy="64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8"/>
          <p:cNvSpPr txBox="1"/>
          <p:nvPr/>
        </p:nvSpPr>
        <p:spPr>
          <a:xfrm>
            <a:off x="5291183" y="2991682"/>
            <a:ext cx="818740" cy="415498"/>
          </a:xfrm>
          <a:prstGeom prst="rect">
            <a:avLst/>
          </a:prstGeom>
          <a:noFill/>
        </p:spPr>
        <p:txBody>
          <a:bodyPr wrap="square" rtlCol="0">
            <a:spAutoFit/>
          </a:bodyPr>
          <a:lstStyle/>
          <a:p>
            <a:pPr algn="ctr"/>
            <a:r>
              <a:rPr lang="en-US" sz="1050" b="1" dirty="0" smtClean="0"/>
              <a:t>Application </a:t>
            </a:r>
          </a:p>
          <a:p>
            <a:pPr algn="ctr"/>
            <a:r>
              <a:rPr lang="en-US" sz="1050" b="1" dirty="0" smtClean="0"/>
              <a:t>layer</a:t>
            </a:r>
            <a:endParaRPr lang="en-US" sz="1050" b="1" dirty="0"/>
          </a:p>
        </p:txBody>
      </p:sp>
      <p:sp>
        <p:nvSpPr>
          <p:cNvPr id="17" name="圆角矩形 16"/>
          <p:cNvSpPr/>
          <p:nvPr/>
        </p:nvSpPr>
        <p:spPr>
          <a:xfrm>
            <a:off x="7762300" y="5739059"/>
            <a:ext cx="1080830" cy="47214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Traffic detection </a:t>
            </a:r>
            <a:r>
              <a:rPr lang="en-US" altLang="zh-CN" sz="1050" dirty="0" smtClean="0">
                <a:solidFill>
                  <a:schemeClr val="tx1"/>
                </a:solidFill>
              </a:rPr>
              <a:t>API</a:t>
            </a:r>
            <a:endParaRPr lang="en-US" sz="1050" dirty="0">
              <a:solidFill>
                <a:schemeClr val="tx1"/>
              </a:solidFill>
            </a:endParaRPr>
          </a:p>
        </p:txBody>
      </p:sp>
      <p:sp>
        <p:nvSpPr>
          <p:cNvPr id="103" name="圆角矩形 102"/>
          <p:cNvSpPr/>
          <p:nvPr/>
        </p:nvSpPr>
        <p:spPr>
          <a:xfrm>
            <a:off x="9329383" y="5739059"/>
            <a:ext cx="1074360" cy="47214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Positioning API</a:t>
            </a:r>
          </a:p>
        </p:txBody>
      </p:sp>
      <p:sp>
        <p:nvSpPr>
          <p:cNvPr id="105" name="圆角矩形 104"/>
          <p:cNvSpPr/>
          <p:nvPr/>
        </p:nvSpPr>
        <p:spPr>
          <a:xfrm>
            <a:off x="10744678" y="5727827"/>
            <a:ext cx="1074360" cy="47214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Velocity detection API</a:t>
            </a:r>
          </a:p>
        </p:txBody>
      </p:sp>
      <p:cxnSp>
        <p:nvCxnSpPr>
          <p:cNvPr id="19" name="直接箭头连接符 18"/>
          <p:cNvCxnSpPr/>
          <p:nvPr/>
        </p:nvCxnSpPr>
        <p:spPr>
          <a:xfrm flipH="1" flipV="1">
            <a:off x="8400625" y="4896572"/>
            <a:ext cx="799" cy="1002034"/>
          </a:xfrm>
          <a:prstGeom prst="straightConnector1">
            <a:avLst/>
          </a:prstGeom>
          <a:ln>
            <a:solidFill>
              <a:srgbClr val="5B9BD5"/>
            </a:solidFill>
            <a:tailEnd type="triangle"/>
          </a:ln>
        </p:spPr>
        <p:style>
          <a:lnRef idx="1">
            <a:schemeClr val="accent1"/>
          </a:lnRef>
          <a:fillRef idx="0">
            <a:schemeClr val="accent1"/>
          </a:fillRef>
          <a:effectRef idx="0">
            <a:schemeClr val="accent1"/>
          </a:effectRef>
          <a:fontRef idx="minor">
            <a:schemeClr val="tx1"/>
          </a:fontRef>
        </p:style>
      </p:cxnSp>
      <p:sp>
        <p:nvSpPr>
          <p:cNvPr id="106" name="TextBox 108"/>
          <p:cNvSpPr txBox="1"/>
          <p:nvPr/>
        </p:nvSpPr>
        <p:spPr>
          <a:xfrm>
            <a:off x="6962147" y="4950427"/>
            <a:ext cx="1448262" cy="507831"/>
          </a:xfrm>
          <a:prstGeom prst="rect">
            <a:avLst/>
          </a:prstGeom>
          <a:noFill/>
        </p:spPr>
        <p:txBody>
          <a:bodyPr wrap="square" rtlCol="0">
            <a:spAutoFit/>
          </a:bodyPr>
          <a:lstStyle/>
          <a:p>
            <a:pPr marL="171450" indent="-171450">
              <a:buFont typeface="Arial" panose="020B0604020202020204" pitchFamily="34" charset="0"/>
              <a:buChar char="•"/>
            </a:pPr>
            <a:r>
              <a:rPr lang="en-US" sz="900" b="1" dirty="0"/>
              <a:t>Detect Vehicle density</a:t>
            </a:r>
          </a:p>
          <a:p>
            <a:pPr marL="171450" indent="-171450">
              <a:buFont typeface="Arial" panose="020B0604020202020204" pitchFamily="34" charset="0"/>
              <a:buChar char="•"/>
            </a:pPr>
            <a:r>
              <a:rPr lang="en-US" sz="900" b="1" dirty="0" smtClean="0"/>
              <a:t>Traffic info,</a:t>
            </a:r>
          </a:p>
          <a:p>
            <a:pPr marL="171450" indent="-171450">
              <a:buFont typeface="Arial" panose="020B0604020202020204" pitchFamily="34" charset="0"/>
              <a:buChar char="•"/>
            </a:pPr>
            <a:r>
              <a:rPr lang="en-US" sz="900" b="1" dirty="0" smtClean="0"/>
              <a:t>weather info</a:t>
            </a:r>
          </a:p>
        </p:txBody>
      </p:sp>
      <p:cxnSp>
        <p:nvCxnSpPr>
          <p:cNvPr id="21" name="直接箭头连接符 20"/>
          <p:cNvCxnSpPr/>
          <p:nvPr/>
        </p:nvCxnSpPr>
        <p:spPr>
          <a:xfrm>
            <a:off x="7736685" y="3435502"/>
            <a:ext cx="25615" cy="801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0" name="圆角矩形 109"/>
          <p:cNvSpPr/>
          <p:nvPr/>
        </p:nvSpPr>
        <p:spPr>
          <a:xfrm>
            <a:off x="6321895" y="4380167"/>
            <a:ext cx="5396751" cy="47214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SA6 aggregate Application layer info and SA2 sensing info, then </a:t>
            </a:r>
            <a:r>
              <a:rPr lang="en-US" sz="1100" dirty="0" smtClean="0">
                <a:solidFill>
                  <a:schemeClr val="tx1"/>
                </a:solidFill>
              </a:rPr>
              <a:t>provide</a:t>
            </a:r>
          </a:p>
          <a:p>
            <a:pPr algn="ctr"/>
            <a:r>
              <a:rPr lang="en-US" sz="1100" dirty="0" smtClean="0">
                <a:solidFill>
                  <a:schemeClr val="tx1"/>
                </a:solidFill>
              </a:rPr>
              <a:t> </a:t>
            </a:r>
            <a:r>
              <a:rPr lang="en-US" sz="1100" b="1" dirty="0" smtClean="0">
                <a:solidFill>
                  <a:schemeClr val="tx1"/>
                </a:solidFill>
              </a:rPr>
              <a:t>integrated application </a:t>
            </a:r>
            <a:r>
              <a:rPr lang="en-US" sz="1100" b="1" dirty="0">
                <a:solidFill>
                  <a:schemeClr val="tx1"/>
                </a:solidFill>
              </a:rPr>
              <a:t>specific </a:t>
            </a:r>
            <a:r>
              <a:rPr lang="en-US" sz="1100" b="1" dirty="0" smtClean="0">
                <a:solidFill>
                  <a:schemeClr val="tx1"/>
                </a:solidFill>
              </a:rPr>
              <a:t>sensing service </a:t>
            </a:r>
            <a:endParaRPr lang="en-US" sz="1100" b="1" dirty="0">
              <a:solidFill>
                <a:schemeClr val="tx1"/>
              </a:solidFill>
            </a:endParaRPr>
          </a:p>
        </p:txBody>
      </p:sp>
      <p:cxnSp>
        <p:nvCxnSpPr>
          <p:cNvPr id="111" name="直接箭头连接符 110"/>
          <p:cNvCxnSpPr/>
          <p:nvPr/>
        </p:nvCxnSpPr>
        <p:spPr>
          <a:xfrm flipV="1">
            <a:off x="10019821" y="4911619"/>
            <a:ext cx="0" cy="1002034"/>
          </a:xfrm>
          <a:prstGeom prst="straightConnector1">
            <a:avLst/>
          </a:prstGeom>
          <a:ln>
            <a:solidFill>
              <a:srgbClr val="5B9BD5"/>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接箭头连接符 111"/>
          <p:cNvCxnSpPr/>
          <p:nvPr/>
        </p:nvCxnSpPr>
        <p:spPr>
          <a:xfrm flipV="1">
            <a:off x="11365966" y="4911619"/>
            <a:ext cx="1278" cy="973613"/>
          </a:xfrm>
          <a:prstGeom prst="straightConnector1">
            <a:avLst/>
          </a:prstGeom>
          <a:ln>
            <a:solidFill>
              <a:srgbClr val="5B9BD5"/>
            </a:solidFill>
            <a:tailEnd type="triangle"/>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8400625" y="4892491"/>
            <a:ext cx="1688983" cy="784830"/>
          </a:xfrm>
          <a:prstGeom prst="rect">
            <a:avLst/>
          </a:prstGeom>
          <a:noFill/>
        </p:spPr>
        <p:txBody>
          <a:bodyPr wrap="square" rtlCol="0">
            <a:spAutoFit/>
          </a:bodyPr>
          <a:lstStyle/>
          <a:p>
            <a:pPr marL="171450" indent="-171450">
              <a:buFont typeface="Arial" panose="020B0604020202020204" pitchFamily="34" charset="0"/>
              <a:buChar char="•"/>
            </a:pPr>
            <a:r>
              <a:rPr lang="en-US" sz="900" b="1" dirty="0"/>
              <a:t>Obstacle identification and </a:t>
            </a:r>
            <a:r>
              <a:rPr lang="en-US" sz="900" b="1" dirty="0" smtClean="0"/>
              <a:t>location</a:t>
            </a:r>
          </a:p>
          <a:p>
            <a:pPr marL="171450" indent="-171450">
              <a:buFont typeface="Arial" panose="020B0604020202020204" pitchFamily="34" charset="0"/>
              <a:buChar char="•"/>
            </a:pPr>
            <a:r>
              <a:rPr lang="en-US" sz="900" b="1" dirty="0"/>
              <a:t>Obtain the location of vehicles</a:t>
            </a:r>
          </a:p>
          <a:p>
            <a:pPr marL="171450" indent="-171450">
              <a:buFont typeface="Arial" panose="020B0604020202020204" pitchFamily="34" charset="0"/>
              <a:buChar char="•"/>
            </a:pPr>
            <a:r>
              <a:rPr lang="en-US" sz="900" b="1" dirty="0" smtClean="0"/>
              <a:t>traffic </a:t>
            </a:r>
            <a:r>
              <a:rPr lang="en-US" sz="900" b="1" dirty="0"/>
              <a:t>light phase and time </a:t>
            </a:r>
            <a:endParaRPr lang="en-US" sz="900" b="1" dirty="0" smtClean="0"/>
          </a:p>
        </p:txBody>
      </p:sp>
      <p:sp>
        <p:nvSpPr>
          <p:cNvPr id="117" name="圆角矩形 116"/>
          <p:cNvSpPr/>
          <p:nvPr/>
        </p:nvSpPr>
        <p:spPr>
          <a:xfrm>
            <a:off x="7109154" y="2945432"/>
            <a:ext cx="1255059" cy="47214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N-3GPP </a:t>
            </a:r>
            <a:r>
              <a:rPr lang="en-US" sz="1100" dirty="0" smtClean="0">
                <a:solidFill>
                  <a:schemeClr val="tx1"/>
                </a:solidFill>
              </a:rPr>
              <a:t>info </a:t>
            </a:r>
            <a:r>
              <a:rPr lang="en-US" altLang="zh-CN" sz="1100" dirty="0" smtClean="0">
                <a:solidFill>
                  <a:schemeClr val="tx1"/>
                </a:solidFill>
              </a:rPr>
              <a:t>input</a:t>
            </a:r>
            <a:endParaRPr lang="en-US" sz="1100" dirty="0">
              <a:solidFill>
                <a:schemeClr val="tx1"/>
              </a:solidFill>
            </a:endParaRPr>
          </a:p>
        </p:txBody>
      </p:sp>
      <p:sp>
        <p:nvSpPr>
          <p:cNvPr id="119" name="TextBox 108"/>
          <p:cNvSpPr txBox="1"/>
          <p:nvPr/>
        </p:nvSpPr>
        <p:spPr>
          <a:xfrm>
            <a:off x="6352990" y="3572621"/>
            <a:ext cx="1455303" cy="369332"/>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900" b="1"/>
            </a:lvl1pPr>
          </a:lstStyle>
          <a:p>
            <a:r>
              <a:rPr lang="en-US" altLang="zh-CN" dirty="0"/>
              <a:t>Camera</a:t>
            </a:r>
            <a:r>
              <a:rPr lang="zh-CN" altLang="en-US" dirty="0"/>
              <a:t>：</a:t>
            </a:r>
            <a:r>
              <a:rPr lang="en-US" altLang="zh-CN" dirty="0"/>
              <a:t>traffic light phase and time</a:t>
            </a:r>
            <a:endParaRPr lang="en-US" dirty="0"/>
          </a:p>
        </p:txBody>
      </p:sp>
      <p:sp>
        <p:nvSpPr>
          <p:cNvPr id="52" name="上箭头 51"/>
          <p:cNvSpPr/>
          <p:nvPr/>
        </p:nvSpPr>
        <p:spPr>
          <a:xfrm>
            <a:off x="9674852" y="3463816"/>
            <a:ext cx="209176" cy="74892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圆角矩形 120"/>
          <p:cNvSpPr/>
          <p:nvPr/>
        </p:nvSpPr>
        <p:spPr>
          <a:xfrm>
            <a:off x="9004395" y="2950274"/>
            <a:ext cx="1550092" cy="47214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Sensing based Lane-level automatic cruise</a:t>
            </a:r>
          </a:p>
        </p:txBody>
      </p:sp>
      <p:sp>
        <p:nvSpPr>
          <p:cNvPr id="123" name="TextBox 108"/>
          <p:cNvSpPr txBox="1"/>
          <p:nvPr/>
        </p:nvSpPr>
        <p:spPr>
          <a:xfrm>
            <a:off x="9853916" y="3385052"/>
            <a:ext cx="2215916" cy="1061829"/>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900" b="1"/>
            </a:lvl1pPr>
          </a:lstStyle>
          <a:p>
            <a:r>
              <a:rPr lang="en-US" altLang="zh-CN" dirty="0"/>
              <a:t>Speed </a:t>
            </a:r>
            <a:r>
              <a:rPr lang="en-US" altLang="zh-CN" dirty="0" smtClean="0"/>
              <a:t>suggestion</a:t>
            </a:r>
          </a:p>
          <a:p>
            <a:r>
              <a:rPr lang="en-US" altLang="zh-CN" dirty="0"/>
              <a:t>Suggested </a:t>
            </a:r>
            <a:r>
              <a:rPr lang="en-US" altLang="zh-CN" dirty="0" smtClean="0"/>
              <a:t>Route</a:t>
            </a:r>
          </a:p>
          <a:p>
            <a:r>
              <a:rPr lang="en-US" altLang="zh-CN" dirty="0" smtClean="0"/>
              <a:t>Obstacle, </a:t>
            </a:r>
            <a:r>
              <a:rPr lang="en-US" dirty="0" smtClean="0"/>
              <a:t>Vulnerable </a:t>
            </a:r>
            <a:r>
              <a:rPr lang="en-US" dirty="0"/>
              <a:t>Traffic Participant</a:t>
            </a:r>
            <a:r>
              <a:rPr lang="en-US" altLang="zh-CN" dirty="0" smtClean="0"/>
              <a:t> warning</a:t>
            </a:r>
          </a:p>
          <a:p>
            <a:r>
              <a:rPr lang="en-US" altLang="zh-CN" dirty="0" smtClean="0"/>
              <a:t>Green </a:t>
            </a:r>
            <a:r>
              <a:rPr lang="en-US" altLang="zh-CN" dirty="0"/>
              <a:t>wave speed guidance</a:t>
            </a:r>
          </a:p>
          <a:p>
            <a:r>
              <a:rPr lang="en-US" altLang="zh-CN" dirty="0"/>
              <a:t>Congestion report and  estimated Dissipation Time </a:t>
            </a:r>
            <a:r>
              <a:rPr lang="en-US" altLang="zh-CN" dirty="0" smtClean="0"/>
              <a:t>result</a:t>
            </a:r>
            <a:endParaRPr lang="en-US" altLang="zh-CN" dirty="0"/>
          </a:p>
        </p:txBody>
      </p:sp>
      <p:sp>
        <p:nvSpPr>
          <p:cNvPr id="126" name="矩形 125"/>
          <p:cNvSpPr/>
          <p:nvPr/>
        </p:nvSpPr>
        <p:spPr>
          <a:xfrm>
            <a:off x="10062421" y="4975519"/>
            <a:ext cx="1330733" cy="646331"/>
          </a:xfrm>
          <a:prstGeom prst="rect">
            <a:avLst/>
          </a:prstGeom>
          <a:noFill/>
        </p:spPr>
        <p:txBody>
          <a:bodyPr wrap="square" rtlCol="0">
            <a:spAutoFit/>
          </a:bodyPr>
          <a:lstStyle/>
          <a:p>
            <a:pPr marL="171450" indent="-171450">
              <a:buFont typeface="Arial" panose="020B0604020202020204" pitchFamily="34" charset="0"/>
              <a:buChar char="•"/>
            </a:pPr>
            <a:r>
              <a:rPr lang="en-US" sz="900" b="1" dirty="0" smtClean="0"/>
              <a:t>Obtain </a:t>
            </a:r>
            <a:r>
              <a:rPr lang="en-US" sz="900" b="1" dirty="0"/>
              <a:t>the </a:t>
            </a:r>
            <a:r>
              <a:rPr lang="en-US" sz="900" b="1" dirty="0" smtClean="0"/>
              <a:t>velocity</a:t>
            </a:r>
          </a:p>
          <a:p>
            <a:pPr marL="171450" indent="-171450">
              <a:buFont typeface="Arial" panose="020B0604020202020204" pitchFamily="34" charset="0"/>
              <a:buChar char="•"/>
            </a:pPr>
            <a:r>
              <a:rPr lang="en-US" sz="900" b="1" dirty="0" smtClean="0"/>
              <a:t>Slow </a:t>
            </a:r>
            <a:r>
              <a:rPr lang="en-US" sz="900" b="1" dirty="0"/>
              <a:t>and fast vehicle </a:t>
            </a:r>
            <a:r>
              <a:rPr lang="en-US" sz="900" b="1" dirty="0" smtClean="0"/>
              <a:t>detection</a:t>
            </a:r>
          </a:p>
          <a:p>
            <a:pPr marL="171450" indent="-171450">
              <a:buFont typeface="Arial" panose="020B0604020202020204" pitchFamily="34" charset="0"/>
              <a:buChar char="•"/>
            </a:pPr>
            <a:endParaRPr lang="en-US" sz="900" b="1" dirty="0"/>
          </a:p>
        </p:txBody>
      </p:sp>
      <p:sp>
        <p:nvSpPr>
          <p:cNvPr id="127" name="圆角矩形 126"/>
          <p:cNvSpPr/>
          <p:nvPr/>
        </p:nvSpPr>
        <p:spPr>
          <a:xfrm>
            <a:off x="6211266" y="5745740"/>
            <a:ext cx="1074360" cy="47214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smtClean="0">
                <a:solidFill>
                  <a:schemeClr val="tx1"/>
                </a:solidFill>
              </a:rPr>
              <a:t>Intrusion</a:t>
            </a:r>
          </a:p>
          <a:p>
            <a:pPr algn="ctr"/>
            <a:r>
              <a:rPr lang="en-US" sz="1050" dirty="0" smtClean="0">
                <a:solidFill>
                  <a:schemeClr val="tx1"/>
                </a:solidFill>
              </a:rPr>
              <a:t>detection </a:t>
            </a:r>
            <a:r>
              <a:rPr lang="en-US" altLang="zh-CN" sz="1050" dirty="0" smtClean="0">
                <a:solidFill>
                  <a:schemeClr val="tx1"/>
                </a:solidFill>
              </a:rPr>
              <a:t>API</a:t>
            </a:r>
            <a:endParaRPr lang="en-US" sz="1050" dirty="0">
              <a:solidFill>
                <a:schemeClr val="tx1"/>
              </a:solidFill>
            </a:endParaRPr>
          </a:p>
        </p:txBody>
      </p:sp>
      <p:cxnSp>
        <p:nvCxnSpPr>
          <p:cNvPr id="132" name="直接箭头连接符 131"/>
          <p:cNvCxnSpPr/>
          <p:nvPr/>
        </p:nvCxnSpPr>
        <p:spPr>
          <a:xfrm flipH="1" flipV="1">
            <a:off x="6928693" y="4903524"/>
            <a:ext cx="779" cy="995082"/>
          </a:xfrm>
          <a:prstGeom prst="straightConnector1">
            <a:avLst/>
          </a:prstGeom>
          <a:ln>
            <a:solidFill>
              <a:srgbClr val="5B9BD5"/>
            </a:solidFill>
            <a:tailEnd type="triangle"/>
          </a:ln>
        </p:spPr>
        <p:style>
          <a:lnRef idx="1">
            <a:schemeClr val="accent1"/>
          </a:lnRef>
          <a:fillRef idx="0">
            <a:schemeClr val="accent1"/>
          </a:fillRef>
          <a:effectRef idx="0">
            <a:schemeClr val="accent1"/>
          </a:effectRef>
          <a:fontRef idx="minor">
            <a:schemeClr val="tx1"/>
          </a:fontRef>
        </p:style>
      </p:cxnSp>
      <p:sp>
        <p:nvSpPr>
          <p:cNvPr id="133" name="TextBox 108"/>
          <p:cNvSpPr txBox="1"/>
          <p:nvPr/>
        </p:nvSpPr>
        <p:spPr>
          <a:xfrm>
            <a:off x="5404460" y="4897860"/>
            <a:ext cx="1705783" cy="784830"/>
          </a:xfrm>
          <a:prstGeom prst="rect">
            <a:avLst/>
          </a:prstGeom>
          <a:noFill/>
        </p:spPr>
        <p:txBody>
          <a:bodyPr wrap="square" rtlCol="0">
            <a:spAutoFit/>
          </a:bodyPr>
          <a:lstStyle/>
          <a:p>
            <a:pPr marL="171450" indent="-171450">
              <a:buFont typeface="Arial" panose="020B0604020202020204" pitchFamily="34" charset="0"/>
              <a:buChar char="•"/>
            </a:pPr>
            <a:r>
              <a:rPr lang="en-US" sz="900" b="1" dirty="0"/>
              <a:t>Vulnerable Traffic Participant </a:t>
            </a:r>
            <a:r>
              <a:rPr lang="en-US" sz="900" b="1" dirty="0" smtClean="0"/>
              <a:t>Detection</a:t>
            </a:r>
          </a:p>
          <a:p>
            <a:pPr marL="171450" indent="-171450">
              <a:buFont typeface="Arial" panose="020B0604020202020204" pitchFamily="34" charset="0"/>
              <a:buChar char="•"/>
            </a:pPr>
            <a:r>
              <a:rPr lang="en-US" sz="900" b="1" dirty="0"/>
              <a:t>Detect accumulated water and snow on the road </a:t>
            </a:r>
            <a:r>
              <a:rPr lang="en-US" sz="900" b="1" dirty="0" smtClean="0"/>
              <a:t>surface</a:t>
            </a:r>
          </a:p>
        </p:txBody>
      </p:sp>
    </p:spTree>
    <p:extLst>
      <p:ext uri="{BB962C8B-B14F-4D97-AF65-F5344CB8AC3E}">
        <p14:creationId xmlns:p14="http://schemas.microsoft.com/office/powerpoint/2010/main" val="114672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7">
            <a:extLst>
              <a:ext uri="{FF2B5EF4-FFF2-40B4-BE49-F238E27FC236}">
                <a16:creationId xmlns:a16="http://schemas.microsoft.com/office/drawing/2014/main" xmlns="" id="{62078A6A-58DF-41E0-8A99-EE480A38FE24}"/>
              </a:ext>
            </a:extLst>
          </p:cNvPr>
          <p:cNvSpPr txBox="1"/>
          <p:nvPr/>
        </p:nvSpPr>
        <p:spPr>
          <a:xfrm>
            <a:off x="311364" y="445767"/>
            <a:ext cx="11163300" cy="523220"/>
          </a:xfrm>
          <a:prstGeom prst="rect">
            <a:avLst/>
          </a:prstGeom>
          <a:noFill/>
        </p:spPr>
        <p:txBody>
          <a:bodyPr wrap="square" rtlCol="0">
            <a:spAutoFit/>
          </a:bodyPr>
          <a:lstStyle/>
          <a:p>
            <a:r>
              <a:rPr lang="en-US" altLang="zh-CN" sz="2800" dirty="0" smtClean="0"/>
              <a:t>Why sensing can be done in SA6?</a:t>
            </a:r>
            <a:endParaRPr lang="zh-CN" altLang="en-US" sz="2800" dirty="0"/>
          </a:p>
        </p:txBody>
      </p:sp>
      <p:sp>
        <p:nvSpPr>
          <p:cNvPr id="69" name="文本框 7">
            <a:extLst>
              <a:ext uri="{FF2B5EF4-FFF2-40B4-BE49-F238E27FC236}">
                <a16:creationId xmlns:a16="http://schemas.microsoft.com/office/drawing/2014/main" xmlns="" id="{62078A6A-58DF-41E0-8A99-EE480A38FE24}"/>
              </a:ext>
            </a:extLst>
          </p:cNvPr>
          <p:cNvSpPr txBox="1"/>
          <p:nvPr/>
        </p:nvSpPr>
        <p:spPr>
          <a:xfrm>
            <a:off x="436282" y="1420904"/>
            <a:ext cx="11163300" cy="3247043"/>
          </a:xfrm>
          <a:prstGeom prst="rect">
            <a:avLst/>
          </a:prstGeom>
          <a:noFill/>
        </p:spPr>
        <p:txBody>
          <a:bodyPr wrap="square" rtlCol="0">
            <a:spAutoFit/>
          </a:bodyPr>
          <a:lstStyle/>
          <a:p>
            <a:pPr marL="342900" indent="-342900">
              <a:spcAft>
                <a:spcPts val="600"/>
              </a:spcAft>
              <a:buFont typeface="Wingdings" panose="05000000000000000000" pitchFamily="2" charset="2"/>
              <a:buChar char="q"/>
            </a:pPr>
            <a:r>
              <a:rPr lang="en-US" altLang="zh-CN" b="1" dirty="0" smtClean="0"/>
              <a:t>Potential sensing function in SA6</a:t>
            </a:r>
          </a:p>
          <a:p>
            <a:pPr marL="342900" indent="-342900">
              <a:spcBef>
                <a:spcPts val="600"/>
              </a:spcBef>
              <a:spcAft>
                <a:spcPts val="600"/>
              </a:spcAft>
              <a:buFont typeface="+mj-lt"/>
              <a:buAutoNum type="arabicPeriod"/>
            </a:pPr>
            <a:r>
              <a:rPr lang="en-US" altLang="zh-CN" b="1" dirty="0" smtClean="0"/>
              <a:t>Functions (e.g. UAV navigation, V2X application enabler functions ) already implemented as Application </a:t>
            </a:r>
            <a:r>
              <a:rPr lang="en-US" altLang="zh-CN" b="1" dirty="0"/>
              <a:t>layer specific </a:t>
            </a:r>
            <a:r>
              <a:rPr lang="en-US" altLang="zh-CN" b="1" dirty="0" smtClean="0"/>
              <a:t>function, which can be improved with sensing capability utilization  </a:t>
            </a:r>
          </a:p>
          <a:p>
            <a:pPr marL="800100" lvl="2" indent="-342900">
              <a:spcAft>
                <a:spcPts val="600"/>
              </a:spcAft>
              <a:buFont typeface="Wingdings" panose="05000000000000000000" pitchFamily="2" charset="2"/>
              <a:buChar char="ü"/>
            </a:pPr>
            <a:r>
              <a:rPr lang="en-US" altLang="zh-CN" sz="1600" dirty="0" smtClean="0">
                <a:solidFill>
                  <a:prstClr val="black"/>
                </a:solidFill>
              </a:rPr>
              <a:t>Application layer already implement some functions such as UAV </a:t>
            </a:r>
            <a:r>
              <a:rPr lang="en-US" altLang="zh-CN" sz="1600" dirty="0">
                <a:solidFill>
                  <a:prstClr val="black"/>
                </a:solidFill>
              </a:rPr>
              <a:t>navigation, geo-fence, drone </a:t>
            </a:r>
            <a:r>
              <a:rPr lang="en-US" altLang="zh-CN" sz="1600" dirty="0" smtClean="0">
                <a:solidFill>
                  <a:prstClr val="black"/>
                </a:solidFill>
              </a:rPr>
              <a:t>inspection and so on, which are </a:t>
            </a:r>
            <a:r>
              <a:rPr lang="en-US" altLang="zh-CN" sz="1600" b="1" dirty="0" smtClean="0">
                <a:solidFill>
                  <a:prstClr val="black"/>
                </a:solidFill>
              </a:rPr>
              <a:t>widely used as application layer functions</a:t>
            </a:r>
            <a:endParaRPr lang="en-US" altLang="zh-CN" sz="1600" dirty="0" smtClean="0">
              <a:solidFill>
                <a:prstClr val="black"/>
              </a:solidFill>
            </a:endParaRPr>
          </a:p>
          <a:p>
            <a:pPr marL="800100" lvl="2" indent="-342900">
              <a:spcAft>
                <a:spcPts val="600"/>
              </a:spcAft>
              <a:buFont typeface="Wingdings" panose="05000000000000000000" pitchFamily="2" charset="2"/>
              <a:buChar char="ü"/>
            </a:pPr>
            <a:r>
              <a:rPr lang="en-US" altLang="zh-CN" sz="1600" b="1" dirty="0" smtClean="0">
                <a:solidFill>
                  <a:prstClr val="black"/>
                </a:solidFill>
              </a:rPr>
              <a:t>By utilizing </a:t>
            </a:r>
            <a:r>
              <a:rPr lang="en-US" altLang="zh-CN" sz="1600" b="1" dirty="0">
                <a:solidFill>
                  <a:prstClr val="black"/>
                </a:solidFill>
              </a:rPr>
              <a:t>Sensing function provided by </a:t>
            </a:r>
            <a:r>
              <a:rPr lang="en-US" altLang="zh-CN" sz="1600" b="1" dirty="0" smtClean="0">
                <a:solidFill>
                  <a:prstClr val="black"/>
                </a:solidFill>
              </a:rPr>
              <a:t>5GC, those functions could be further enhanced.</a:t>
            </a:r>
          </a:p>
          <a:p>
            <a:pPr marL="342900" indent="-342900">
              <a:spcAft>
                <a:spcPts val="600"/>
              </a:spcAft>
              <a:buFont typeface="+mj-lt"/>
              <a:buAutoNum type="arabicPeriod"/>
            </a:pPr>
            <a:r>
              <a:rPr lang="en-US" altLang="zh-CN" b="1" dirty="0" smtClean="0">
                <a:solidFill>
                  <a:schemeClr val="accent4"/>
                </a:solidFill>
              </a:rPr>
              <a:t>Combining </a:t>
            </a:r>
            <a:r>
              <a:rPr lang="en-US" altLang="zh-CN" b="1" dirty="0">
                <a:solidFill>
                  <a:schemeClr val="accent4"/>
                </a:solidFill>
              </a:rPr>
              <a:t>of 3GPP and Non-3GPP sensing data, </a:t>
            </a:r>
            <a:r>
              <a:rPr lang="en-US" altLang="zh-CN" dirty="0">
                <a:solidFill>
                  <a:schemeClr val="accent4"/>
                </a:solidFill>
              </a:rPr>
              <a:t>SA6 provide an </a:t>
            </a:r>
            <a:r>
              <a:rPr lang="en-US" altLang="zh-CN" b="1" dirty="0">
                <a:solidFill>
                  <a:schemeClr val="accent4"/>
                </a:solidFill>
              </a:rPr>
              <a:t>alternative way where SA2 mechanism doesn’t work</a:t>
            </a:r>
            <a:r>
              <a:rPr lang="en-US" altLang="zh-CN" dirty="0">
                <a:solidFill>
                  <a:schemeClr val="accent4"/>
                </a:solidFill>
              </a:rPr>
              <a:t>:</a:t>
            </a:r>
          </a:p>
          <a:p>
            <a:pPr marL="800100" lvl="2" indent="-342900">
              <a:spcAft>
                <a:spcPts val="600"/>
              </a:spcAft>
              <a:buFont typeface="Wingdings" panose="05000000000000000000" pitchFamily="2" charset="2"/>
              <a:buChar char="ü"/>
            </a:pPr>
            <a:r>
              <a:rPr lang="en-US" altLang="zh-CN" sz="1600" dirty="0">
                <a:solidFill>
                  <a:schemeClr val="accent4"/>
                </a:solidFill>
              </a:rPr>
              <a:t>Whether the Non-3GPP sensing data can be obtained by 5GC depends on 3</a:t>
            </a:r>
            <a:r>
              <a:rPr lang="en-US" altLang="zh-CN" sz="1600" baseline="30000" dirty="0">
                <a:solidFill>
                  <a:schemeClr val="accent4"/>
                </a:solidFill>
              </a:rPr>
              <a:t>rd</a:t>
            </a:r>
            <a:r>
              <a:rPr lang="en-US" altLang="zh-CN" sz="1600" dirty="0">
                <a:solidFill>
                  <a:schemeClr val="accent4"/>
                </a:solidFill>
              </a:rPr>
              <a:t> willingness (expose its sensing data to 5GC)</a:t>
            </a:r>
          </a:p>
          <a:p>
            <a:pPr marL="800100" lvl="2" indent="-342900">
              <a:spcAft>
                <a:spcPts val="600"/>
              </a:spcAft>
              <a:buFont typeface="Wingdings" panose="05000000000000000000" pitchFamily="2" charset="2"/>
              <a:buChar char="ü"/>
            </a:pPr>
            <a:r>
              <a:rPr lang="en-US" altLang="zh-CN" sz="1600" dirty="0">
                <a:solidFill>
                  <a:schemeClr val="accent4"/>
                </a:solidFill>
              </a:rPr>
              <a:t>Thus SA6 need to provide a complement way when the Non-3GPP sensing data cannot be obtained by 5GC</a:t>
            </a:r>
            <a:r>
              <a:rPr lang="en-US" altLang="zh-CN" sz="1600" dirty="0" smtClean="0">
                <a:solidFill>
                  <a:schemeClr val="accent4"/>
                </a:solidFill>
              </a:rPr>
              <a:t>.</a:t>
            </a:r>
            <a:endParaRPr lang="en-US" altLang="zh-CN" sz="1600" dirty="0" smtClean="0">
              <a:solidFill>
                <a:prstClr val="black"/>
              </a:solidFill>
            </a:endParaRPr>
          </a:p>
        </p:txBody>
      </p:sp>
    </p:spTree>
    <p:extLst>
      <p:ext uri="{BB962C8B-B14F-4D97-AF65-F5344CB8AC3E}">
        <p14:creationId xmlns:p14="http://schemas.microsoft.com/office/powerpoint/2010/main" val="1192405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7">
            <a:extLst>
              <a:ext uri="{FF2B5EF4-FFF2-40B4-BE49-F238E27FC236}">
                <a16:creationId xmlns:a16="http://schemas.microsoft.com/office/drawing/2014/main" xmlns="" id="{62078A6A-58DF-41E0-8A99-EE480A38FE24}"/>
              </a:ext>
            </a:extLst>
          </p:cNvPr>
          <p:cNvSpPr txBox="1"/>
          <p:nvPr/>
        </p:nvSpPr>
        <p:spPr>
          <a:xfrm>
            <a:off x="311364" y="445767"/>
            <a:ext cx="11163300" cy="523220"/>
          </a:xfrm>
          <a:prstGeom prst="rect">
            <a:avLst/>
          </a:prstGeom>
          <a:noFill/>
        </p:spPr>
        <p:txBody>
          <a:bodyPr wrap="square" rtlCol="0">
            <a:spAutoFit/>
          </a:bodyPr>
          <a:lstStyle/>
          <a:p>
            <a:r>
              <a:rPr lang="en-US" altLang="zh-CN" sz="2800" dirty="0" smtClean="0"/>
              <a:t>Enabler </a:t>
            </a:r>
            <a:r>
              <a:rPr lang="en-US" altLang="zh-CN" sz="2800" dirty="0"/>
              <a:t>layer based on SA2 networking exposure API</a:t>
            </a:r>
          </a:p>
        </p:txBody>
      </p:sp>
      <p:graphicFrame>
        <p:nvGraphicFramePr>
          <p:cNvPr id="98" name="Table 1"/>
          <p:cNvGraphicFramePr>
            <a:graphicFrameLocks noGrp="1"/>
          </p:cNvGraphicFramePr>
          <p:nvPr>
            <p:extLst>
              <p:ext uri="{D42A27DB-BD31-4B8C-83A1-F6EECF244321}">
                <p14:modId xmlns:p14="http://schemas.microsoft.com/office/powerpoint/2010/main" val="2868230365"/>
              </p:ext>
            </p:extLst>
          </p:nvPr>
        </p:nvGraphicFramePr>
        <p:xfrm>
          <a:off x="0" y="1625561"/>
          <a:ext cx="12019035" cy="5702263"/>
        </p:xfrm>
        <a:graphic>
          <a:graphicData uri="http://schemas.openxmlformats.org/drawingml/2006/table">
            <a:tbl>
              <a:tblPr firstRow="1" bandRow="1">
                <a:tableStyleId>{5940675A-B579-460E-94D1-54222C63F5DA}</a:tableStyleId>
              </a:tblPr>
              <a:tblGrid>
                <a:gridCol w="1587075"/>
                <a:gridCol w="827810"/>
                <a:gridCol w="1765825"/>
                <a:gridCol w="1619307"/>
                <a:gridCol w="1269372"/>
                <a:gridCol w="1359996"/>
                <a:gridCol w="1412037"/>
                <a:gridCol w="1034186"/>
                <a:gridCol w="1143427"/>
              </a:tblGrid>
              <a:tr h="418735">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Network sensing API from</a:t>
                      </a:r>
                      <a:r>
                        <a:rPr lang="en-US" altLang="zh-CN" sz="1000" b="1"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SA2</a:t>
                      </a:r>
                      <a:endParaRPr lang="en-US" altLang="zh-CN" sz="1000" b="1"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1" kern="1200" noProof="0" dirty="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1"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noProof="0" dirty="0" smtClean="0">
                          <a:solidFill>
                            <a:srgbClr val="FFC000"/>
                          </a:solidFill>
                          <a:effectLst/>
                          <a:latin typeface="Times New Roman" panose="02020603050405020304" pitchFamily="18" charset="0"/>
                          <a:ea typeface="+mn-ea"/>
                          <a:cs typeface="Times New Roman" panose="02020603050405020304" pitchFamily="18" charset="0"/>
                        </a:rPr>
                        <a:t>❶  intrusion detection</a:t>
                      </a:r>
                      <a:r>
                        <a:rPr lang="en-GB" sz="800" b="1" kern="1200" baseline="0" noProof="0" dirty="0" smtClean="0">
                          <a:solidFill>
                            <a:srgbClr val="FFC000"/>
                          </a:solidFill>
                          <a:effectLst/>
                          <a:latin typeface="Times New Roman" panose="02020603050405020304" pitchFamily="18" charset="0"/>
                          <a:ea typeface="+mn-ea"/>
                          <a:cs typeface="Times New Roman" panose="02020603050405020304" pitchFamily="18" charset="0"/>
                        </a:rPr>
                        <a:t> </a:t>
                      </a:r>
                      <a:r>
                        <a:rPr lang="en-GB" sz="800" b="1" kern="1200" noProof="0" dirty="0" smtClean="0">
                          <a:solidFill>
                            <a:srgbClr val="FFC000"/>
                          </a:solidFill>
                          <a:effectLst/>
                          <a:latin typeface="Times New Roman" panose="02020603050405020304" pitchFamily="18" charset="0"/>
                          <a:ea typeface="+mn-ea"/>
                          <a:cs typeface="Times New Roman" panose="02020603050405020304" pitchFamily="18" charset="0"/>
                        </a:rPr>
                        <a:t>API</a:t>
                      </a:r>
                      <a:endParaRPr lang="en-US" sz="800" b="1" kern="1200" noProof="0" dirty="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1" kern="1200" noProof="0" dirty="0" smtClean="0">
                          <a:solidFill>
                            <a:srgbClr val="FFC000"/>
                          </a:solidFill>
                          <a:effectLst/>
                          <a:latin typeface="Times New Roman" panose="02020603050405020304" pitchFamily="18" charset="0"/>
                          <a:ea typeface="+mn-ea"/>
                          <a:cs typeface="Times New Roman" panose="02020603050405020304" pitchFamily="18" charset="0"/>
                        </a:rPr>
                        <a:t>❷ traffic</a:t>
                      </a:r>
                      <a:r>
                        <a:rPr lang="en-US" sz="800" b="1" kern="1200" baseline="0" noProof="0" dirty="0" smtClean="0">
                          <a:solidFill>
                            <a:srgbClr val="FFC000"/>
                          </a:solidFill>
                          <a:effectLst/>
                          <a:latin typeface="Times New Roman" panose="02020603050405020304" pitchFamily="18" charset="0"/>
                          <a:ea typeface="+mn-ea"/>
                          <a:cs typeface="Times New Roman" panose="02020603050405020304" pitchFamily="18" charset="0"/>
                        </a:rPr>
                        <a:t> detection</a:t>
                      </a:r>
                      <a:r>
                        <a:rPr lang="en-US" sz="800" b="1" kern="1200" noProof="0" dirty="0" smtClean="0">
                          <a:solidFill>
                            <a:srgbClr val="FFC000"/>
                          </a:solidFill>
                          <a:effectLst/>
                          <a:latin typeface="Times New Roman" panose="02020603050405020304" pitchFamily="18" charset="0"/>
                          <a:ea typeface="+mn-ea"/>
                          <a:cs typeface="Times New Roman" panose="02020603050405020304" pitchFamily="18" charset="0"/>
                        </a:rPr>
                        <a:t> </a:t>
                      </a:r>
                      <a:r>
                        <a:rPr lang="en-US" altLang="zh-CN" sz="800" b="1" kern="1200" noProof="0" dirty="0" smtClean="0">
                          <a:solidFill>
                            <a:srgbClr val="FFC000"/>
                          </a:solidFill>
                          <a:effectLst/>
                          <a:latin typeface="Times New Roman" panose="02020603050405020304" pitchFamily="18" charset="0"/>
                          <a:ea typeface="+mn-ea"/>
                          <a:cs typeface="Times New Roman" panose="02020603050405020304" pitchFamily="18" charset="0"/>
                        </a:rPr>
                        <a:t>API</a:t>
                      </a:r>
                      <a:endParaRPr lang="en-US" sz="800" b="1" kern="1200" noProof="0" dirty="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1" kern="1200" noProof="0" dirty="0" smtClean="0">
                          <a:solidFill>
                            <a:srgbClr val="FFC000"/>
                          </a:solidFill>
                          <a:effectLst/>
                          <a:latin typeface="Times New Roman" panose="02020603050405020304" pitchFamily="18" charset="0"/>
                          <a:ea typeface="+mn-ea"/>
                          <a:cs typeface="Times New Roman" panose="02020603050405020304" pitchFamily="18" charset="0"/>
                        </a:rPr>
                        <a:t>❸ route</a:t>
                      </a:r>
                      <a:r>
                        <a:rPr lang="en-US" sz="800" b="1" kern="1200" baseline="0" noProof="0" dirty="0" smtClean="0">
                          <a:solidFill>
                            <a:srgbClr val="FFC000"/>
                          </a:solidFill>
                          <a:effectLst/>
                          <a:latin typeface="Times New Roman" panose="02020603050405020304" pitchFamily="18" charset="0"/>
                          <a:ea typeface="+mn-ea"/>
                          <a:cs typeface="Times New Roman" panose="02020603050405020304" pitchFamily="18" charset="0"/>
                        </a:rPr>
                        <a:t> tracking A</a:t>
                      </a:r>
                      <a:r>
                        <a:rPr lang="en-US" altLang="zh-CN" sz="800" b="1" kern="1200" noProof="0" dirty="0" smtClean="0">
                          <a:solidFill>
                            <a:srgbClr val="FFC000"/>
                          </a:solidFill>
                          <a:effectLst/>
                          <a:latin typeface="Times New Roman" panose="02020603050405020304" pitchFamily="18" charset="0"/>
                          <a:ea typeface="+mn-ea"/>
                          <a:cs typeface="Times New Roman" panose="02020603050405020304" pitchFamily="18" charset="0"/>
                        </a:rPr>
                        <a:t>PI</a:t>
                      </a:r>
                      <a:endParaRPr lang="en-US" sz="800" b="1" kern="1200" dirty="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1" kern="1200" noProof="0" dirty="0" smtClean="0">
                          <a:solidFill>
                            <a:srgbClr val="FFC000"/>
                          </a:solidFill>
                          <a:effectLst/>
                          <a:latin typeface="Times New Roman" panose="02020603050405020304" pitchFamily="18" charset="0"/>
                          <a:ea typeface="+mn-ea"/>
                          <a:cs typeface="Times New Roman" panose="02020603050405020304" pitchFamily="18" charset="0"/>
                        </a:rPr>
                        <a:t>❹ collision detection </a:t>
                      </a:r>
                      <a:r>
                        <a:rPr lang="en-US" altLang="zh-CN" sz="800" b="1" kern="1200" noProof="0" dirty="0" smtClean="0">
                          <a:solidFill>
                            <a:srgbClr val="FFC000"/>
                          </a:solidFill>
                          <a:effectLst/>
                          <a:latin typeface="Times New Roman" panose="02020603050405020304" pitchFamily="18" charset="0"/>
                          <a:ea typeface="+mn-ea"/>
                          <a:cs typeface="Times New Roman" panose="02020603050405020304" pitchFamily="18" charset="0"/>
                        </a:rPr>
                        <a:t>API</a:t>
                      </a:r>
                      <a:endParaRPr lang="en-US" sz="800" b="1" kern="1200" noProof="0" dirty="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800" b="1" kern="1200" noProof="0" dirty="0" smtClean="0">
                          <a:solidFill>
                            <a:srgbClr val="FFC000"/>
                          </a:solidFill>
                          <a:effectLst/>
                          <a:latin typeface="Times New Roman" panose="02020603050405020304" pitchFamily="18" charset="0"/>
                          <a:ea typeface="+mn-ea"/>
                          <a:cs typeface="Times New Roman" panose="02020603050405020304" pitchFamily="18" charset="0"/>
                        </a:rPr>
                        <a:t>❺ positioning</a:t>
                      </a:r>
                      <a:r>
                        <a:rPr lang="zh-CN" altLang="en-US" sz="800" b="1" kern="1200" noProof="0" dirty="0" smtClean="0">
                          <a:solidFill>
                            <a:srgbClr val="FFC000"/>
                          </a:solidFill>
                          <a:effectLst/>
                          <a:latin typeface="Times New Roman" panose="02020603050405020304" pitchFamily="18" charset="0"/>
                          <a:ea typeface="+mn-ea"/>
                          <a:cs typeface="Times New Roman" panose="02020603050405020304" pitchFamily="18" charset="0"/>
                        </a:rPr>
                        <a:t> </a:t>
                      </a:r>
                      <a:r>
                        <a:rPr lang="en-US" altLang="zh-CN" sz="800" b="1" kern="1200" noProof="0" dirty="0" smtClean="0">
                          <a:solidFill>
                            <a:srgbClr val="FFC000"/>
                          </a:solidFill>
                          <a:effectLst/>
                          <a:latin typeface="Times New Roman" panose="02020603050405020304" pitchFamily="18" charset="0"/>
                          <a:ea typeface="+mn-ea"/>
                          <a:cs typeface="Times New Roman" panose="02020603050405020304" pitchFamily="18" charset="0"/>
                        </a:rPr>
                        <a:t>API</a:t>
                      </a:r>
                      <a:endParaRPr lang="en-US" altLang="zh-CN" sz="800" b="1" kern="1200" dirty="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b="1" kern="1200" noProof="0" dirty="0" smtClean="0">
                          <a:solidFill>
                            <a:srgbClr val="FFC000"/>
                          </a:solidFill>
                          <a:effectLst/>
                          <a:latin typeface="Times New Roman" panose="02020603050405020304" pitchFamily="18" charset="0"/>
                          <a:ea typeface="+mn-ea"/>
                          <a:cs typeface="Times New Roman" panose="02020603050405020304" pitchFamily="18" charset="0"/>
                          <a:sym typeface="Wingdings" panose="05000000000000000000" pitchFamily="2" charset="2"/>
                        </a:rPr>
                        <a:t> </a:t>
                      </a:r>
                      <a:r>
                        <a:rPr lang="en-GB" sz="800" b="1" kern="1200" dirty="0" smtClean="0">
                          <a:solidFill>
                            <a:srgbClr val="FFC000"/>
                          </a:solidFill>
                          <a:effectLst/>
                          <a:latin typeface="Times New Roman" panose="02020603050405020304" pitchFamily="18" charset="0"/>
                          <a:ea typeface="+mn-ea"/>
                          <a:cs typeface="Times New Roman" panose="02020603050405020304" pitchFamily="18" charset="0"/>
                        </a:rPr>
                        <a:t>velocity detection </a:t>
                      </a:r>
                      <a:r>
                        <a:rPr lang="en-US" altLang="zh-CN" sz="800" b="1" kern="1200" dirty="0" smtClean="0">
                          <a:solidFill>
                            <a:srgbClr val="FFC000"/>
                          </a:solidFill>
                          <a:effectLst/>
                          <a:latin typeface="Times New Roman" panose="02020603050405020304" pitchFamily="18" charset="0"/>
                          <a:ea typeface="+mn-ea"/>
                          <a:cs typeface="Times New Roman" panose="02020603050405020304" pitchFamily="18" charset="0"/>
                        </a:rPr>
                        <a:t>API</a:t>
                      </a:r>
                      <a:endParaRPr kumimoji="0" lang="en-US" sz="800" b="1" i="0" u="none" strike="noStrike" kern="1200" cap="none" spc="0" normalizeH="0" baseline="0" noProof="0" dirty="0">
                        <a:ln>
                          <a:noFill/>
                        </a:ln>
                        <a:solidFill>
                          <a:schemeClr val="accent3">
                            <a:lumMod val="40000"/>
                            <a:lumOff val="60000"/>
                          </a:schemeClr>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r>
              <a:tr h="0">
                <a:tc>
                  <a:txBody>
                    <a:bodyPr/>
                    <a:lstStyle/>
                    <a:p>
                      <a:pPr marL="0" marR="0" lvl="0"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Service API with sensing</a:t>
                      </a:r>
                      <a:endParaRPr lang="en-US" sz="900" b="1" dirty="0">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altLang="zh-CN" sz="9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Input</a:t>
                      </a: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altLang="zh-CN" sz="9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Output</a:t>
                      </a:r>
                      <a:endParaRPr lang="en-US" sz="1600" dirty="0">
                        <a:solidFill>
                          <a:srgbClr val="C00000"/>
                        </a:solidFill>
                        <a:latin typeface="Times New Roman" panose="02020603050405020304" pitchFamily="18" charset="0"/>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pPr marL="0" algn="ctr" defTabSz="914400" rtl="0" eaLnBrk="1" latinLnBrk="0" hangingPunct="1">
                        <a:lnSpc>
                          <a:spcPct val="80000"/>
                        </a:lnSpc>
                      </a:pPr>
                      <a:r>
                        <a:rPr lang="en-US" altLang="zh-CN" sz="900" b="1"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Invoke</a:t>
                      </a:r>
                      <a:r>
                        <a:rPr lang="en-US" altLang="zh-CN" sz="900" b="1" kern="1200"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the network sensing </a:t>
                      </a:r>
                      <a:r>
                        <a:rPr lang="en-US" altLang="zh-CN" sz="900" b="1"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API(s) +other</a:t>
                      </a:r>
                      <a:r>
                        <a:rPr lang="en-US" altLang="zh-CN" sz="900" b="1" kern="1200"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SEAL APIs</a:t>
                      </a:r>
                      <a:r>
                        <a:rPr lang="en-US" altLang="zh-CN" sz="900" b="1" kern="1200"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in SA6 </a:t>
                      </a:r>
                      <a:r>
                        <a:rPr lang="en-US" altLang="zh-CN" sz="900" b="1"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+Info</a:t>
                      </a:r>
                      <a:r>
                        <a:rPr lang="en-US" altLang="zh-CN" sz="900" b="1" kern="1200"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collected from UE (e.g., Camera, Radar data)</a:t>
                      </a:r>
                      <a:endParaRPr lang="en-US" sz="900" b="1"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rgbClr val="C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87131">
                <a:tc>
                  <a:txBody>
                    <a:bodyPr/>
                    <a:lstStyle/>
                    <a:p>
                      <a:pPr marL="36000" marR="0" lvl="0" indent="-360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Sensing based Lane-level automatic cruise</a:t>
                      </a:r>
                      <a:endParaRPr lang="zh-CN" altLang="en-US" sz="900" b="0" dirty="0">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Host UE ID</a:t>
                      </a:r>
                      <a:r>
                        <a:rPr lang="zh-CN" altLang="en-US" sz="8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8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Lane info</a:t>
                      </a:r>
                      <a:endParaRPr lang="en-US" sz="800" b="0" dirty="0">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Speed suggestion;</a:t>
                      </a:r>
                    </a:p>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Lan</a:t>
                      </a:r>
                      <a:r>
                        <a:rPr lang="en-US" altLang="zh-CN" sz="800" b="0" baseline="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e change suggestion</a:t>
                      </a:r>
                      <a:r>
                        <a:rPr lang="zh-CN" altLang="en-US" sz="800" b="0" baseline="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800" b="0" baseline="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High-speed Confluence Passage Assist</a:t>
                      </a:r>
                      <a:r>
                        <a:rPr lang="zh-CN" altLang="en-US"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Slow and fast Vehicle Warning</a:t>
                      </a:r>
                    </a:p>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Obstacle warning</a:t>
                      </a:r>
                    </a:p>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Green wave speed guidance</a:t>
                      </a:r>
                    </a:p>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Ramp Incoming Control</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nSpc>
                          <a:spcPct val="80000"/>
                        </a:lnSpc>
                      </a:pPr>
                      <a:r>
                        <a:rPr lang="en-US" sz="11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Detect the A broken car, an accident,</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any changes in front of the car within the safety distance</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1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Vulnerable Traffic Participant Detection</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0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accumulated water and snow on the road surface (position, depth)</a:t>
                      </a:r>
                      <a:endPar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11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Detect the traffic</a:t>
                      </a:r>
                    </a:p>
                    <a:p>
                      <a:pPr marL="0" algn="l" defTabSz="914400" rtl="0" eaLnBrk="1" latinLnBrk="0" hangingPunct="1"/>
                      <a:r>
                        <a:rPr lang="en-US" sz="11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Traffic light detection</a:t>
                      </a:r>
                    </a:p>
                    <a:p>
                      <a:pPr marL="0" algn="l" defTabSz="914400" rtl="0" eaLnBrk="1" latinLnBrk="0" hangingPunct="1"/>
                      <a:endPar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endParaRPr>
                    </a:p>
                    <a:p>
                      <a:pPr marL="0" algn="l" defTabSz="914400" rtl="0" eaLnBrk="1" latinLnBrk="0" hangingPunct="1"/>
                      <a:endParaRPr lang="en-US"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11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detect deviations from lane</a:t>
                      </a:r>
                      <a:endParaRPr lang="en-US"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1100" b="1"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Monitor</a:t>
                      </a:r>
                      <a:r>
                        <a:rPr lang="en-US" altLang="zh-CN" sz="900" b="0" kern="1200"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the safety distance from surrounding cars</a:t>
                      </a:r>
                    </a:p>
                    <a:p>
                      <a:pPr marL="0" algn="l" defTabSz="914400" rtl="0" eaLnBrk="1" latinLnBrk="0" hangingPunct="1"/>
                      <a:r>
                        <a:rPr lang="en-US" sz="9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Collision warning for vulnerable traffic participants</a:t>
                      </a:r>
                    </a:p>
                    <a:p>
                      <a:pPr marL="0" algn="l" defTabSz="914400" rtl="0" eaLnBrk="1" latinLnBrk="0" hangingPunct="1"/>
                      <a:r>
                        <a:rPr lang="en-US" sz="9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Vehicle collision detection in the reverse direction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Obstacle identification and location</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800" b="0" baseline="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Obtain the location of vehicles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Obstacle identification and location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Detect</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t</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raffic light phase and timing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altLang="zh-CN"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800" b="0" baseline="0" dirty="0">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Obtain the velocity, heading of the vehicles</a:t>
                      </a:r>
                    </a:p>
                    <a:p>
                      <a:pPr marL="0" marR="0" lvl="0" indent="0" algn="l" defTabSz="914400" rtl="0" eaLnBrk="1" fontAlgn="auto" latinLnBrk="0" hangingPunct="1">
                        <a:lnSpc>
                          <a:spcPct val="8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Slow and fast vehicle detection</a:t>
                      </a:r>
                    </a:p>
                    <a:p>
                      <a:pPr marL="0" marR="0" lvl="0" indent="0" algn="l" defTabSz="914400" rtl="0" eaLnBrk="1" fontAlgn="auto" latinLnBrk="0" hangingPunct="1">
                        <a:lnSpc>
                          <a:spcPct val="8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627052">
                <a:tc>
                  <a:txBody>
                    <a:bodyPr/>
                    <a:lstStyle/>
                    <a:p>
                      <a:pPr marL="36000" marR="0" lvl="0" indent="-360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Sensing based </a:t>
                      </a:r>
                      <a:r>
                        <a:rPr lang="en-US" altLang="zh-CN" sz="900" b="0" dirty="0" err="1" smtClean="0">
                          <a:latin typeface="Times New Roman" panose="02020603050405020304" pitchFamily="18" charset="0"/>
                          <a:ea typeface="微软雅黑" panose="020B0503020204020204" pitchFamily="34" charset="-122"/>
                          <a:cs typeface="Times New Roman" panose="02020603050405020304" pitchFamily="18" charset="0"/>
                        </a:rPr>
                        <a:t>HDMap</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service</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API</a:t>
                      </a:r>
                      <a:endParaRPr lang="zh-CN" altLang="en-US" sz="900" b="0" dirty="0">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Host UE ID,  </a:t>
                      </a:r>
                      <a:r>
                        <a:rPr lang="en-US" altLang="zh-CN"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area[O]</a:t>
                      </a:r>
                      <a:endParaRPr lang="en-US"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171450" indent="-171450" algn="l" defTabSz="914400" rtl="0" eaLnBrk="1" latinLnBrk="0" hangingPunct="1">
                        <a:buFont typeface="Arial" panose="020B0604020202020204" pitchFamily="34" charset="0"/>
                        <a:buChar char="•"/>
                      </a:pP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Updated dynamic </a:t>
                      </a:r>
                      <a:r>
                        <a:rPr lang="en-US" altLang="zh-CN" sz="800" b="0"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HD map info</a:t>
                      </a:r>
                      <a:r>
                        <a:rPr lang="zh-CN" altLang="en-US" sz="800" b="0"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800" b="0"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lgn="l" defTabSz="914400" rtl="0" eaLnBrk="1" latinLnBrk="0" hangingPunct="1">
                        <a:buFont typeface="Arial" panose="020B0604020202020204" pitchFamily="34" charset="0"/>
                        <a:buChar char="•"/>
                      </a:pP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Obstacle warning</a:t>
                      </a:r>
                    </a:p>
                    <a:p>
                      <a:pPr marL="171450" indent="-171450" algn="l" defTabSz="914400" rtl="0" eaLnBrk="1" latinLnBrk="0" hangingPunct="1">
                        <a:buFont typeface="Arial" panose="020B0604020202020204" pitchFamily="34" charset="0"/>
                        <a:buChar char="•"/>
                      </a:pPr>
                      <a:r>
                        <a:rPr 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Visibility detection and warning</a:t>
                      </a:r>
                    </a:p>
                    <a:p>
                      <a:pPr marL="171450" indent="-171450" algn="l" defTabSz="914400" rtl="0" eaLnBrk="1" latinLnBrk="0" hangingPunct="1">
                        <a:buFont typeface="Arial" panose="020B0604020202020204" pitchFamily="34" charset="0"/>
                        <a:buChar char="•"/>
                      </a:pPr>
                      <a:r>
                        <a:rPr 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Green wave speed guidance</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l" defTabSz="767515" rtl="0" eaLnBrk="1" latinLnBrk="0" hangingPunct="1">
                        <a:lnSpc>
                          <a:spcPct val="80000"/>
                        </a:lnSpc>
                      </a:pPr>
                      <a:r>
                        <a:rPr lang="en-US"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7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7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the A broken car, an accident, any changes in front of the car within the safety distance</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11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the traffic</a:t>
                      </a:r>
                    </a:p>
                    <a:p>
                      <a:pPr marL="0" algn="l" defTabSz="914400" rtl="0" eaLnBrk="1" latinLnBrk="0" hangingPunct="1"/>
                      <a:r>
                        <a:rPr lang="en-US" sz="11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Detect w</a:t>
                      </a:r>
                      <a:r>
                        <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eather </a:t>
                      </a:r>
                    </a:p>
                    <a:p>
                      <a:pPr marL="0" algn="l" defTabSz="914400" rtl="0" eaLnBrk="1" latinLnBrk="0" hangingPunct="1"/>
                      <a:r>
                        <a:rPr lang="en-US" sz="11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Detect</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t</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raffic light phase and timing</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1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Public transport timetable, </a:t>
                      </a:r>
                    </a:p>
                    <a:p>
                      <a:r>
                        <a:rPr lang="en-US" sz="11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estimated arrival time</a:t>
                      </a:r>
                      <a:endParaRPr lang="en-US" sz="900" b="0" kern="1200" baseline="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767515" rtl="0" eaLnBrk="1" latinLnBrk="0" hangingPunct="1">
                        <a:lnSpc>
                          <a:spcPct val="80000"/>
                        </a:lnSpc>
                      </a:pPr>
                      <a:r>
                        <a:rPr lang="en-US" sz="11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7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Monitor the safety distance from surrounding cars</a:t>
                      </a: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800" b="0" baseline="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Obtain the location of vehicles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Road construction inspection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Detect</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t</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raffic light phase and timing</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altLang="zh-CN"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800" b="0" baseline="0" dirty="0">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Obtain the velocity, heading of the vehicles</a:t>
                      </a:r>
                    </a:p>
                    <a:p>
                      <a:pPr marL="0" marR="0" lvl="0" indent="0" algn="l" defTabSz="914400" rtl="0" eaLnBrk="1" fontAlgn="auto" latinLnBrk="0" hangingPunct="1">
                        <a:lnSpc>
                          <a:spcPct val="8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Queuing status at intersections</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710594">
                <a:tc>
                  <a:txBody>
                    <a:bodyPr/>
                    <a:lstStyle/>
                    <a:p>
                      <a:pPr marL="36000" marR="0" lvl="0" indent="-360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Sensing based route</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suggestion</a:t>
                      </a:r>
                      <a:endParaRPr lang="en-US" altLang="zh-CN" sz="900" b="0" dirty="0">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Area/waypoint,</a:t>
                      </a:r>
                      <a:r>
                        <a:rPr lang="en-US" altLang="zh-CN" sz="800" b="0" kern="1200" baseline="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kern="1200"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preference</a:t>
                      </a:r>
                      <a:endParaRPr lang="en-US"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171450" indent="-171450" algn="l" defTabSz="914400" rtl="0" eaLnBrk="1" latinLnBrk="0" hangingPunct="1">
                        <a:buFont typeface="Arial" panose="020B0604020202020204" pitchFamily="34" charset="0"/>
                        <a:buChar char="•"/>
                      </a:pP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Suggested</a:t>
                      </a:r>
                      <a:r>
                        <a:rPr lang="en-US" altLang="zh-CN" sz="800" b="0" kern="1200" baseline="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Route</a:t>
                      </a:r>
                      <a:r>
                        <a:rPr lang="zh-CN" alt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lgn="l" defTabSz="914400" rtl="0" eaLnBrk="1" latinLnBrk="0" hangingPunct="1">
                        <a:buFont typeface="Arial" panose="020B0604020202020204" pitchFamily="34" charset="0"/>
                        <a:buChar char="•"/>
                      </a:pPr>
                      <a:r>
                        <a:rPr 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Obstacle warning</a:t>
                      </a:r>
                      <a:r>
                        <a:rPr lang="zh-CN" alt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Congestion</a:t>
                      </a:r>
                      <a:r>
                        <a:rPr lang="en-US" sz="800" b="0" kern="1200" baseline="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report and </a:t>
                      </a:r>
                      <a:r>
                        <a:rPr 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estimated Dissipation Time result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Ramp Incoming Control</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l" defTabSz="767515" rtl="0" eaLnBrk="1" latinLnBrk="0" hangingPunct="1">
                        <a:lnSpc>
                          <a:spcPct val="80000"/>
                        </a:lnSpc>
                      </a:pPr>
                      <a:r>
                        <a:rPr lang="en-US"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the A broken car, an accident, </a:t>
                      </a:r>
                    </a:p>
                    <a:p>
                      <a:pPr marL="0" marR="0" lvl="0" indent="0" algn="l" defTabSz="767515" rtl="0" eaLnBrk="1" fontAlgn="auto" latinLnBrk="0" hangingPunct="1">
                        <a:lnSpc>
                          <a:spcPct val="80000"/>
                        </a:lnSpc>
                        <a:spcBef>
                          <a:spcPts val="0"/>
                        </a:spcBef>
                        <a:spcAft>
                          <a:spcPts val="0"/>
                        </a:spcAft>
                        <a:buClrTx/>
                        <a:buSzTx/>
                        <a:buFontTx/>
                        <a:buNone/>
                        <a:tabLst/>
                        <a:defRPr/>
                      </a:pPr>
                      <a:r>
                        <a:rPr lang="en-US" sz="10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accumulated water and snow on the road surface (position, depth)</a:t>
                      </a: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9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the traffic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Detect </a:t>
                      </a:r>
                      <a:r>
                        <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Vehicle density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9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Accident vehicle tracking</a:t>
                      </a: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9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Collision warning for vulnerable traffic participants</a:t>
                      </a:r>
                    </a:p>
                    <a:p>
                      <a:pPr marL="0" algn="l" defTabSz="914400" rtl="0" eaLnBrk="1" latinLnBrk="0" hangingPunct="1"/>
                      <a:r>
                        <a:rPr lang="en-US" sz="9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Vehicle collision detection in the reverse direction</a:t>
                      </a:r>
                      <a:endPar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Obstacle identification and location</a:t>
                      </a:r>
                      <a:endParaRPr lang="en-US" dirty="0">
                        <a:latin typeface="Times New Roman" panose="02020603050405020304" pitchFamily="18" charset="0"/>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Accident vehicle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positioning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Obstacle identification and location</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altLang="zh-CN" sz="10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8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900" b="0" i="0" u="none" strike="noStrike" kern="1200" cap="none" spc="0" normalizeH="0" baseline="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Queuing status at intersections</a:t>
                      </a:r>
                    </a:p>
                    <a:p>
                      <a:pPr marL="0" algn="l" defTabSz="914400" rtl="0" eaLnBrk="1" latinLnBrk="0" hangingPunct="1"/>
                      <a:endParaRPr lang="en-US" sz="800" b="0"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356430">
                <a:tc>
                  <a:txBody>
                    <a:bodyPr/>
                    <a:lstStyle/>
                    <a:p>
                      <a:pPr marL="36000" marR="0" lvl="0" indent="-360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Sensing base</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d</a:t>
                      </a:r>
                    </a:p>
                    <a:p>
                      <a:pPr marL="0" marR="0" lvl="0"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Parking slot mgmt. API</a:t>
                      </a:r>
                      <a:endParaRPr lang="en-US" altLang="zh-CN" sz="900" b="0" dirty="0">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Host UE ID/area</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171450" indent="-171450" algn="l" defTabSz="914400" rtl="0" eaLnBrk="1" latinLnBrk="0" hangingPunct="1">
                        <a:buFont typeface="Arial" panose="020B0604020202020204" pitchFamily="34" charset="0"/>
                        <a:buChar char="•"/>
                      </a:pP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Available parking slot information</a:t>
                      </a:r>
                    </a:p>
                    <a:p>
                      <a:pPr marL="171450" indent="-171450" algn="l" defTabSz="914400" rtl="0" eaLnBrk="1" latinLnBrk="0" hangingPunct="1">
                        <a:buFont typeface="Arial" panose="020B0604020202020204" pitchFamily="34" charset="0"/>
                        <a:buChar char="•"/>
                      </a:pP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Recommended Parking Routes</a:t>
                      </a:r>
                    </a:p>
                    <a:p>
                      <a:pPr marL="171450" indent="-171450" algn="l" defTabSz="914400" rtl="0" eaLnBrk="1" latinLnBrk="0" hangingPunct="1">
                        <a:buFont typeface="Arial" panose="020B0604020202020204" pitchFamily="34" charset="0"/>
                        <a:buChar char="•"/>
                      </a:pP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Parking charging</a:t>
                      </a:r>
                    </a:p>
                    <a:p>
                      <a:pPr marL="171450" indent="-171450" algn="l" defTabSz="914400" rtl="0" eaLnBrk="1" latinLnBrk="0" hangingPunct="1">
                        <a:buFont typeface="Arial" panose="020B0604020202020204" pitchFamily="34" charset="0"/>
                        <a:buChar char="•"/>
                      </a:pPr>
                      <a:r>
                        <a:rPr 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Collision warning </a:t>
                      </a:r>
                      <a:endParaRPr lang="en-US" sz="800" b="0"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l" defTabSz="914400" rtl="0" eaLnBrk="1" latinLnBrk="0" hangingPunct="1"/>
                      <a:r>
                        <a:rPr lang="en-US"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the available slot</a:t>
                      </a: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767515" rtl="0" eaLnBrk="1" latinLnBrk="0" hangingPunct="1">
                        <a:lnSpc>
                          <a:spcPct val="80000"/>
                        </a:lnSpc>
                      </a:pPr>
                      <a:r>
                        <a:rPr lang="en-US"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the parking/available number</a:t>
                      </a: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mn-ea"/>
                          <a:cs typeface="Times New Roman" panose="02020603050405020304" pitchFamily="18" charset="0"/>
                        </a:rPr>
                        <a:t>Detect p</a:t>
                      </a:r>
                      <a:r>
                        <a:rPr lang="en-US" sz="900" dirty="0" smtClean="0">
                          <a:latin typeface="Times New Roman" panose="02020603050405020304" pitchFamily="18" charset="0"/>
                          <a:cs typeface="Times New Roman" panose="02020603050405020304" pitchFamily="18" charset="0"/>
                        </a:rPr>
                        <a:t>arking Routes</a:t>
                      </a:r>
                      <a:endParaRPr lang="en-US" sz="900" dirty="0">
                        <a:latin typeface="Times New Roman" panose="02020603050405020304" pitchFamily="18" charset="0"/>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Collision warning for vulnerable traffic participants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and obstacle</a:t>
                      </a:r>
                      <a:endPar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Obstacle identification and location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Parking duration statistics</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endParaRPr lang="en-US" sz="800" b="0"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5" name="TextBox 108"/>
          <p:cNvSpPr txBox="1"/>
          <p:nvPr/>
        </p:nvSpPr>
        <p:spPr>
          <a:xfrm>
            <a:off x="172963" y="1238213"/>
            <a:ext cx="11906589" cy="461665"/>
          </a:xfrm>
          <a:prstGeom prst="rect">
            <a:avLst/>
          </a:prstGeom>
          <a:noFill/>
        </p:spPr>
        <p:txBody>
          <a:bodyPr wrap="square" rtlCol="0">
            <a:spAutoFit/>
          </a:bodyPr>
          <a:lstStyle/>
          <a:p>
            <a:pPr marL="285750" indent="-285750">
              <a:buFont typeface="Arial" panose="020B0604020202020204" pitchFamily="34" charset="0"/>
              <a:buChar char="•"/>
            </a:pPr>
            <a:r>
              <a:rPr lang="en-US" sz="1200" b="1" dirty="0" smtClean="0"/>
              <a:t>For autonomous driving, SA6 will utilize the </a:t>
            </a:r>
            <a:r>
              <a:rPr lang="en-US" sz="1200" b="1" dirty="0"/>
              <a:t>sensing information exposed from 3GPP network, and </a:t>
            </a:r>
            <a:r>
              <a:rPr lang="en-US" sz="1200" b="1" dirty="0" smtClean="0"/>
              <a:t>functions/data </a:t>
            </a:r>
            <a:r>
              <a:rPr lang="en-US" sz="1200" b="1" dirty="0"/>
              <a:t>from the application domain </a:t>
            </a:r>
            <a:r>
              <a:rPr lang="en-US" sz="1200" b="1" dirty="0" smtClean="0"/>
              <a:t>to </a:t>
            </a:r>
            <a:r>
              <a:rPr lang="en-US" sz="1200" b="1" dirty="0"/>
              <a:t>provide value-added service API (e.g. Sensing based Lane-level automatic cruise </a:t>
            </a:r>
            <a:r>
              <a:rPr lang="en-US" sz="1200" b="1" dirty="0" smtClean="0"/>
              <a:t>) per </a:t>
            </a:r>
            <a:r>
              <a:rPr lang="en-US" sz="1200" b="1" dirty="0"/>
              <a:t>vertical application </a:t>
            </a:r>
            <a:r>
              <a:rPr lang="en-US" sz="1200" b="1" dirty="0" smtClean="0"/>
              <a:t>requirements</a:t>
            </a:r>
            <a:endParaRPr lang="en-US" sz="1200" b="1" dirty="0"/>
          </a:p>
        </p:txBody>
      </p:sp>
      <p:cxnSp>
        <p:nvCxnSpPr>
          <p:cNvPr id="7" name="直接连接符 6"/>
          <p:cNvCxnSpPr/>
          <p:nvPr/>
        </p:nvCxnSpPr>
        <p:spPr>
          <a:xfrm>
            <a:off x="0" y="1625561"/>
            <a:ext cx="4175954" cy="34354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125034" y="1797332"/>
            <a:ext cx="2744662" cy="246221"/>
          </a:xfrm>
          <a:prstGeom prst="rect">
            <a:avLst/>
          </a:prstGeom>
        </p:spPr>
        <p:txBody>
          <a:bodyPr wrap="none">
            <a:spAutoFit/>
          </a:bodyPr>
          <a:lstStyle/>
          <a:p>
            <a:pPr algn="ctr">
              <a:defRPr/>
            </a:pPr>
            <a:r>
              <a:rPr lang="en-US" altLang="zh-CN" sz="1000" b="1" dirty="0">
                <a:latin typeface="Times New Roman" panose="02020603050405020304" pitchFamily="18" charset="0"/>
                <a:ea typeface="微软雅黑" panose="020B0503020204020204" pitchFamily="34" charset="-122"/>
                <a:cs typeface="Times New Roman" panose="02020603050405020304" pitchFamily="18" charset="0"/>
              </a:rPr>
              <a:t>S6 service API with sensing</a:t>
            </a:r>
            <a:r>
              <a:rPr lang="zh-CN" altLang="en-US" sz="1000" b="1"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000" b="1" dirty="0">
                <a:latin typeface="Times New Roman" panose="02020603050405020304" pitchFamily="18" charset="0"/>
                <a:ea typeface="微软雅黑" panose="020B0503020204020204" pitchFamily="34" charset="-122"/>
                <a:cs typeface="Times New Roman" panose="02020603050405020304" pitchFamily="18" charset="0"/>
              </a:rPr>
              <a:t>V2X as example)</a:t>
            </a:r>
          </a:p>
        </p:txBody>
      </p:sp>
    </p:spTree>
    <p:extLst>
      <p:ext uri="{BB962C8B-B14F-4D97-AF65-F5344CB8AC3E}">
        <p14:creationId xmlns:p14="http://schemas.microsoft.com/office/powerpoint/2010/main" val="1970163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7">
            <a:extLst>
              <a:ext uri="{FF2B5EF4-FFF2-40B4-BE49-F238E27FC236}">
                <a16:creationId xmlns:a16="http://schemas.microsoft.com/office/drawing/2014/main" xmlns="" id="{62078A6A-58DF-41E0-8A99-EE480A38FE24}"/>
              </a:ext>
            </a:extLst>
          </p:cNvPr>
          <p:cNvSpPr txBox="1"/>
          <p:nvPr/>
        </p:nvSpPr>
        <p:spPr>
          <a:xfrm>
            <a:off x="311364" y="445767"/>
            <a:ext cx="11163300" cy="523220"/>
          </a:xfrm>
          <a:prstGeom prst="rect">
            <a:avLst/>
          </a:prstGeom>
          <a:noFill/>
        </p:spPr>
        <p:txBody>
          <a:bodyPr wrap="square" rtlCol="0">
            <a:spAutoFit/>
          </a:bodyPr>
          <a:lstStyle/>
          <a:p>
            <a:r>
              <a:rPr lang="en-US" altLang="zh-CN" sz="2800" dirty="0"/>
              <a:t>The relationship with other SA6 works</a:t>
            </a:r>
            <a:endParaRPr lang="zh-CN" altLang="en-US" sz="2800" dirty="0"/>
          </a:p>
        </p:txBody>
      </p:sp>
      <p:sp>
        <p:nvSpPr>
          <p:cNvPr id="69" name="文本框 7">
            <a:extLst>
              <a:ext uri="{FF2B5EF4-FFF2-40B4-BE49-F238E27FC236}">
                <a16:creationId xmlns:a16="http://schemas.microsoft.com/office/drawing/2014/main" xmlns="" id="{62078A6A-58DF-41E0-8A99-EE480A38FE24}"/>
              </a:ext>
            </a:extLst>
          </p:cNvPr>
          <p:cNvSpPr txBox="1"/>
          <p:nvPr/>
        </p:nvSpPr>
        <p:spPr>
          <a:xfrm>
            <a:off x="436282" y="1420904"/>
            <a:ext cx="11163300" cy="1323439"/>
          </a:xfrm>
          <a:prstGeom prst="rect">
            <a:avLst/>
          </a:prstGeom>
          <a:noFill/>
        </p:spPr>
        <p:txBody>
          <a:bodyPr wrap="square" rtlCol="0">
            <a:spAutoFit/>
          </a:bodyPr>
          <a:lstStyle/>
          <a:p>
            <a:pPr marL="342900" indent="-342900">
              <a:buFont typeface="Wingdings" panose="05000000000000000000" pitchFamily="2" charset="2"/>
              <a:buChar char="q"/>
            </a:pPr>
            <a:r>
              <a:rPr lang="en-US" altLang="zh-CN" sz="2000" dirty="0" smtClean="0"/>
              <a:t>Study the sensing in a single SI, </a:t>
            </a:r>
            <a:r>
              <a:rPr lang="en-US" altLang="zh-CN" sz="2000" dirty="0" smtClean="0">
                <a:solidFill>
                  <a:srgbClr val="FF0000"/>
                </a:solidFill>
              </a:rPr>
              <a:t>the SI output can be input into multiple TSs</a:t>
            </a:r>
            <a:r>
              <a:rPr lang="en-US" altLang="zh-CN" sz="2000" dirty="0" smtClean="0"/>
              <a:t>, 23.434, 23.286, 23.256, 23.xxx (new verticals if any)</a:t>
            </a:r>
          </a:p>
          <a:p>
            <a:pPr marL="342900" indent="-342900">
              <a:buFont typeface="Wingdings" panose="05000000000000000000" pitchFamily="2" charset="2"/>
              <a:buChar char="q"/>
            </a:pPr>
            <a:r>
              <a:rPr lang="en-US" altLang="zh-CN" sz="2000" dirty="0" smtClean="0"/>
              <a:t>The other verticals application can make use of the output of sensing SI.</a:t>
            </a:r>
          </a:p>
          <a:p>
            <a:pPr marL="342900" indent="-342900">
              <a:buFont typeface="Wingdings" panose="05000000000000000000" pitchFamily="2" charset="2"/>
              <a:buChar char="q"/>
            </a:pPr>
            <a:endParaRPr lang="en-US" altLang="zh-CN" sz="2000" dirty="0" smtClean="0"/>
          </a:p>
        </p:txBody>
      </p:sp>
    </p:spTree>
    <p:extLst>
      <p:ext uri="{BB962C8B-B14F-4D97-AF65-F5344CB8AC3E}">
        <p14:creationId xmlns:p14="http://schemas.microsoft.com/office/powerpoint/2010/main" val="68551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7">
            <a:extLst>
              <a:ext uri="{FF2B5EF4-FFF2-40B4-BE49-F238E27FC236}">
                <a16:creationId xmlns:a16="http://schemas.microsoft.com/office/drawing/2014/main" xmlns="" id="{62078A6A-58DF-41E0-8A99-EE480A38FE24}"/>
              </a:ext>
            </a:extLst>
          </p:cNvPr>
          <p:cNvSpPr txBox="1"/>
          <p:nvPr/>
        </p:nvSpPr>
        <p:spPr>
          <a:xfrm>
            <a:off x="311364" y="445767"/>
            <a:ext cx="11163300" cy="523220"/>
          </a:xfrm>
          <a:prstGeom prst="rect">
            <a:avLst/>
          </a:prstGeom>
          <a:noFill/>
        </p:spPr>
        <p:txBody>
          <a:bodyPr wrap="square" rtlCol="0">
            <a:spAutoFit/>
          </a:bodyPr>
          <a:lstStyle/>
          <a:p>
            <a:r>
              <a:rPr lang="en-US" altLang="zh-CN" sz="2800" dirty="0"/>
              <a:t>The relationship with </a:t>
            </a:r>
            <a:r>
              <a:rPr lang="en-US" altLang="zh-CN" sz="2800" dirty="0" smtClean="0"/>
              <a:t>SA2</a:t>
            </a:r>
            <a:endParaRPr lang="zh-CN" altLang="en-US" sz="2800" dirty="0"/>
          </a:p>
        </p:txBody>
      </p:sp>
      <p:sp>
        <p:nvSpPr>
          <p:cNvPr id="69" name="文本框 7">
            <a:extLst>
              <a:ext uri="{FF2B5EF4-FFF2-40B4-BE49-F238E27FC236}">
                <a16:creationId xmlns:a16="http://schemas.microsoft.com/office/drawing/2014/main" xmlns="" id="{62078A6A-58DF-41E0-8A99-EE480A38FE24}"/>
              </a:ext>
            </a:extLst>
          </p:cNvPr>
          <p:cNvSpPr txBox="1"/>
          <p:nvPr/>
        </p:nvSpPr>
        <p:spPr>
          <a:xfrm>
            <a:off x="436282" y="1420904"/>
            <a:ext cx="11163300" cy="2631490"/>
          </a:xfrm>
          <a:prstGeom prst="rect">
            <a:avLst/>
          </a:prstGeom>
          <a:noFill/>
        </p:spPr>
        <p:txBody>
          <a:bodyPr wrap="square" rtlCol="0">
            <a:spAutoFit/>
          </a:bodyPr>
          <a:lstStyle/>
          <a:p>
            <a:pPr marL="342900" lvl="1" indent="-342900">
              <a:spcAft>
                <a:spcPts val="600"/>
              </a:spcAft>
              <a:buFont typeface="Wingdings" panose="05000000000000000000" pitchFamily="2" charset="2"/>
              <a:buChar char="q"/>
            </a:pPr>
            <a:r>
              <a:rPr lang="en-US" altLang="zh-CN" sz="2000" b="1" dirty="0" smtClean="0"/>
              <a:t>SA6 </a:t>
            </a:r>
            <a:r>
              <a:rPr lang="en-US" altLang="zh-CN" sz="2000" b="1" dirty="0"/>
              <a:t>can </a:t>
            </a:r>
            <a:r>
              <a:rPr lang="en-US" altLang="zh-CN" sz="2000" b="1" dirty="0" smtClean="0"/>
              <a:t>work in parallel with SA2, in the way similar to other stage2 inter-working group collaboration (e.g. RAN and SA2)</a:t>
            </a:r>
            <a:endParaRPr lang="en-US" altLang="zh-CN" sz="2000" b="1" dirty="0"/>
          </a:p>
          <a:p>
            <a:pPr marL="342900" lvl="1" indent="-342900">
              <a:spcAft>
                <a:spcPts val="600"/>
              </a:spcAft>
              <a:buFont typeface="Wingdings" panose="05000000000000000000" pitchFamily="2" charset="2"/>
              <a:buChar char="ü"/>
            </a:pPr>
            <a:r>
              <a:rPr lang="en-US" altLang="zh-CN" sz="2000" b="1" dirty="0" smtClean="0"/>
              <a:t>For SA2 dependency part</a:t>
            </a:r>
            <a:r>
              <a:rPr lang="en-US" altLang="zh-CN" sz="2000" b="1" dirty="0"/>
              <a:t>:</a:t>
            </a:r>
          </a:p>
          <a:p>
            <a:pPr lvl="2" indent="-457200">
              <a:spcAft>
                <a:spcPts val="600"/>
              </a:spcAft>
              <a:buFont typeface="Arial" panose="020B0604020202020204" pitchFamily="34" charset="0"/>
              <a:buChar char="•"/>
            </a:pPr>
            <a:r>
              <a:rPr lang="en-US" altLang="zh-CN" sz="2000" dirty="0" smtClean="0"/>
              <a:t>By sending LS to synchronize progress and pending the conclusion after SA2 study concludes.</a:t>
            </a:r>
          </a:p>
          <a:p>
            <a:pPr marL="342900" lvl="1" indent="-342900">
              <a:spcAft>
                <a:spcPts val="600"/>
              </a:spcAft>
              <a:buFont typeface="Wingdings" panose="05000000000000000000" pitchFamily="2" charset="2"/>
              <a:buChar char="ü"/>
            </a:pPr>
            <a:r>
              <a:rPr lang="en-US" altLang="zh-CN" sz="2000" b="1" dirty="0" smtClean="0"/>
              <a:t>For Non-SA2 dependency part</a:t>
            </a:r>
            <a:r>
              <a:rPr lang="en-US" altLang="zh-CN" sz="2000" dirty="0" smtClean="0"/>
              <a:t>:</a:t>
            </a:r>
          </a:p>
          <a:p>
            <a:pPr lvl="2" indent="-457200">
              <a:spcAft>
                <a:spcPts val="600"/>
              </a:spcAft>
              <a:buFont typeface="Arial" panose="020B0604020202020204" pitchFamily="34" charset="0"/>
              <a:buChar char="•"/>
            </a:pPr>
            <a:r>
              <a:rPr lang="en-US" altLang="zh-CN" sz="2000" dirty="0" smtClean="0"/>
              <a:t>SA6’s </a:t>
            </a:r>
            <a:r>
              <a:rPr lang="en-US" altLang="zh-CN" sz="2000" dirty="0"/>
              <a:t>solution can be concluded by </a:t>
            </a:r>
            <a:r>
              <a:rPr lang="en-US" altLang="zh-CN" sz="2000" dirty="0" smtClean="0"/>
              <a:t>SA6 itself.</a:t>
            </a:r>
            <a:endParaRPr lang="en-US" altLang="zh-CN" sz="2000" dirty="0"/>
          </a:p>
          <a:p>
            <a:pPr marL="457200" indent="-457200">
              <a:buFont typeface="Arial" panose="020B0604020202020204" pitchFamily="34" charset="0"/>
              <a:buChar char="•"/>
            </a:pPr>
            <a:endParaRPr lang="en-US" altLang="zh-CN" sz="2000" dirty="0" smtClean="0"/>
          </a:p>
        </p:txBody>
      </p:sp>
    </p:spTree>
    <p:extLst>
      <p:ext uri="{BB962C8B-B14F-4D97-AF65-F5344CB8AC3E}">
        <p14:creationId xmlns:p14="http://schemas.microsoft.com/office/powerpoint/2010/main" val="1408352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752" y="2773160"/>
            <a:ext cx="3566460" cy="1104917"/>
          </a:xfrm>
        </p:spPr>
        <p:txBody>
          <a:bodyPr/>
          <a:lstStyle/>
          <a:p>
            <a:r>
              <a:rPr lang="en-US" dirty="0" smtClean="0"/>
              <a:t>The end </a:t>
            </a:r>
            <a:endParaRPr lang="en-US" dirty="0"/>
          </a:p>
        </p:txBody>
      </p:sp>
    </p:spTree>
    <p:extLst>
      <p:ext uri="{BB962C8B-B14F-4D97-AF65-F5344CB8AC3E}">
        <p14:creationId xmlns:p14="http://schemas.microsoft.com/office/powerpoint/2010/main" val="3804122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6632</TotalTime>
  <Words>1081</Words>
  <Application>Microsoft Office PowerPoint</Application>
  <PresentationFormat>宽屏</PresentationFormat>
  <Paragraphs>140</Paragraphs>
  <Slides>7</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.AppleSystemUIFont</vt:lpstr>
      <vt:lpstr>宋体</vt:lpstr>
      <vt:lpstr>Microsoft YaHei</vt:lpstr>
      <vt:lpstr>Microsoft YaHei</vt:lpstr>
      <vt:lpstr>Arial</vt:lpstr>
      <vt:lpstr>Calibri</vt:lpstr>
      <vt:lpstr>Calibri Light</vt:lpstr>
      <vt:lpstr>Times New Roman</vt:lpstr>
      <vt:lpstr>Wingdings</vt:lpstr>
      <vt:lpstr>1_Office Theme</vt:lpstr>
      <vt:lpstr>Discussion on Integrated Sensing and Communication related work in SA6</vt:lpstr>
      <vt:lpstr>PowerPoint 演示文稿</vt:lpstr>
      <vt:lpstr>PowerPoint 演示文稿</vt:lpstr>
      <vt:lpstr>PowerPoint 演示文稿</vt:lpstr>
      <vt:lpstr>PowerPoint 演示文稿</vt:lpstr>
      <vt:lpstr>PowerPoint 演示文稿</vt:lpstr>
      <vt:lpstr>The end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Huawei</dc:creator>
  <cp:lastModifiedBy>Yangyanmei</cp:lastModifiedBy>
  <cp:revision>169</cp:revision>
  <dcterms:created xsi:type="dcterms:W3CDTF">2023-04-05T03:54:49Z</dcterms:created>
  <dcterms:modified xsi:type="dcterms:W3CDTF">2023-08-07T02:16:35Z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(3)riQAvTwpGIXKhO/xVknmsUOrthJhrzU+c7T4+Px+xBMeADDETQ4YMI7+vjfAsThXJWmFdZKq
SEFgu7OnOpioRnrmfM/2znn5aX1iQUikVTHGGAiEEETLrq8nBFCzCZbeD9JJfwJxtwZJmnBt
g2yonKqAn4qO180h0r0Jb9kA7PgcvMBtyXrKpaYKHi5vdgqOOheiFJDHm/LfOMb0WGpzDtfx
coGRNSGqrCqclo/UhV</vt:lpwstr>
  </property>
  <property fmtid="{D5CDD505-2E9C-101B-9397-08002B2CF9AE}" pid="3" name="_2015_ms_pID_7253431">
    <vt:lpwstr>2BBZkvOGzgmzy3mffHfDAqPo8ecXFZ90MvmQHWS1OH2gyI8jqXyUjs
2Rcrg0EXlkDwTcFdkTm47slOYaU4JTJz8sh1n2vazDPw1x1JOrmhWp+KRfveh/PB59AWDPky
fDQvGHK7I9Bc05w5NpX8NTL/lFquhzIPh/KMwQp5NTHc1/YARZaJuY6PgAXsZx3mhcJZE2gj
wHE6jHlFxnoH1ztI+CZGWT/p4Kc4YYdpW979</vt:lpwstr>
  </property>
  <property fmtid="{D5CDD505-2E9C-101B-9397-08002B2CF9AE}" pid="4" name="_2015_ms_pID_7253432">
    <vt:lpwstr>jw==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1690245258</vt:lpwstr>
  </property>
</Properties>
</file>