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1"/>
  </p:notesMasterIdLst>
  <p:handoutMasterIdLst>
    <p:handoutMasterId r:id="rId12"/>
  </p:handoutMasterIdLst>
  <p:sldIdLst>
    <p:sldId id="341" r:id="rId5"/>
    <p:sldId id="363" r:id="rId6"/>
    <p:sldId id="368" r:id="rId7"/>
    <p:sldId id="371" r:id="rId8"/>
    <p:sldId id="364" r:id="rId9"/>
    <p:sldId id="366" r:id="rId10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ED7D31"/>
    <a:srgbClr val="2A6EA8"/>
    <a:srgbClr val="FFFFFF"/>
    <a:srgbClr val="FF6600"/>
    <a:srgbClr val="1A4669"/>
    <a:srgbClr val="C6D254"/>
    <a:srgbClr val="B1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4679" autoAdjust="0"/>
  </p:normalViewPr>
  <p:slideViewPr>
    <p:cSldViewPr snapToGrid="0">
      <p:cViewPr varScale="1">
        <p:scale>
          <a:sx n="95" d="100"/>
          <a:sy n="95" d="100"/>
        </p:scale>
        <p:origin x="86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532" y="72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2023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553558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TSG-SA WG6 Meeting #</a:t>
            </a:r>
            <a:r>
              <a:rPr lang="sv-SE" altLang="en-US" sz="1200" b="1" dirty="0" smtClean="0">
                <a:latin typeface="Arial "/>
              </a:rPr>
              <a:t>55</a:t>
            </a:r>
            <a:endParaRPr lang="sv-SE" altLang="en-US" sz="1200" b="1" dirty="0">
              <a:latin typeface="Arial "/>
            </a:endParaRPr>
          </a:p>
          <a:p>
            <a:pPr eaLnBrk="1" hangingPunct="1">
              <a:defRPr/>
            </a:pPr>
            <a:r>
              <a:rPr lang="en-GB" altLang="en-US" sz="1200" b="1" dirty="0" smtClean="0">
                <a:latin typeface="Arial "/>
              </a:rPr>
              <a:t>Berlin, Germany 22</a:t>
            </a:r>
            <a:r>
              <a:rPr lang="en-GB" altLang="en-US" sz="1200" b="1" baseline="30000" dirty="0" smtClean="0">
                <a:latin typeface="Arial "/>
              </a:rPr>
              <a:t>nd</a:t>
            </a:r>
            <a:r>
              <a:rPr lang="en-GB" altLang="en-US" sz="1200" b="1" dirty="0" smtClean="0">
                <a:latin typeface="Arial "/>
              </a:rPr>
              <a:t> May </a:t>
            </a:r>
            <a:r>
              <a:rPr lang="en-GB" altLang="en-US" sz="1200" b="1" dirty="0">
                <a:latin typeface="Arial "/>
              </a:rPr>
              <a:t>– </a:t>
            </a:r>
            <a:r>
              <a:rPr lang="en-GB" altLang="en-US" sz="1200" b="1" dirty="0" smtClean="0">
                <a:latin typeface="Arial "/>
              </a:rPr>
              <a:t>26</a:t>
            </a:r>
            <a:r>
              <a:rPr lang="en-GB" altLang="en-US" sz="1200" b="1" baseline="30000" dirty="0" smtClean="0">
                <a:latin typeface="Arial "/>
              </a:rPr>
              <a:t>th</a:t>
            </a:r>
            <a:r>
              <a:rPr lang="en-GB" altLang="en-US" sz="1200" b="1" baseline="0" dirty="0" smtClean="0">
                <a:latin typeface="Arial "/>
              </a:rPr>
              <a:t> </a:t>
            </a:r>
            <a:r>
              <a:rPr lang="en-GB" altLang="en-US" sz="1200" b="1" dirty="0" smtClean="0">
                <a:latin typeface="Arial "/>
              </a:rPr>
              <a:t>May </a:t>
            </a:r>
            <a:r>
              <a:rPr lang="en-GB" altLang="en-US" sz="1200" b="1" dirty="0">
                <a:latin typeface="Arial "/>
              </a:rPr>
              <a:t>2023</a:t>
            </a:r>
            <a:endParaRPr lang="en-US" altLang="en-US" sz="1200" b="1" dirty="0">
              <a:latin typeface="Arial 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SA6 Rel-19:</a:t>
            </a:r>
            <a:br>
              <a:rPr lang="en-GB" altLang="en-US" dirty="0" smtClean="0"/>
            </a:br>
            <a:r>
              <a:rPr lang="en-GB" altLang="en-US" sz="4800" dirty="0" smtClean="0"/>
              <a:t>Content Definition Approach</a:t>
            </a:r>
            <a:endParaRPr lang="en-GB" altLang="en-US" sz="4800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 smtClean="0"/>
              <a:t>09 May, 2023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 smtClean="0"/>
              <a:t>SA6 Leadership</a:t>
            </a:r>
          </a:p>
          <a:p>
            <a:pPr marL="0" indent="0" eaLnBrk="1" hangingPunct="1">
              <a:buNone/>
            </a:pPr>
            <a:r>
              <a:rPr lang="en-GB" altLang="en-US" sz="2000" dirty="0" smtClean="0"/>
              <a:t>Basu Pattan (Samsung)</a:t>
            </a:r>
            <a:endParaRPr lang="en-GB" alt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Rel-19 Timeline (SA6 Planning) </a:t>
            </a:r>
            <a:endParaRPr lang="en-IN" dirty="0" smtClean="0"/>
          </a:p>
          <a:p>
            <a:r>
              <a:rPr lang="en-US" altLang="en-US" dirty="0" smtClean="0"/>
              <a:t>Rel-19 Content Definition Approach</a:t>
            </a:r>
          </a:p>
          <a:p>
            <a:r>
              <a:rPr lang="en-US" altLang="en-US" dirty="0" smtClean="0"/>
              <a:t>Rel-19 SID/WID Template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Rel-19 Timeline (SA6 Planning)</a:t>
            </a:r>
            <a:endParaRPr lang="en-IN" dirty="0"/>
          </a:p>
        </p:txBody>
      </p:sp>
      <p:sp>
        <p:nvSpPr>
          <p:cNvPr id="130" name="Content Placeholder 2"/>
          <p:cNvSpPr>
            <a:spLocks noGrp="1"/>
          </p:cNvSpPr>
          <p:nvPr>
            <p:ph idx="1"/>
          </p:nvPr>
        </p:nvSpPr>
        <p:spPr>
          <a:xfrm>
            <a:off x="8092859" y="1769477"/>
            <a:ext cx="3837100" cy="4912059"/>
          </a:xfrm>
          <a:solidFill>
            <a:schemeClr val="bg1"/>
          </a:solidFill>
        </p:spPr>
        <p:txBody>
          <a:bodyPr/>
          <a:lstStyle/>
          <a:p>
            <a:pPr>
              <a:buFont typeface="+mj-lt"/>
              <a:buAutoNum type="arabicPeriod"/>
              <a:defRPr/>
            </a:pPr>
            <a:r>
              <a:rPr lang="en-GB" altLang="en-US" sz="1050" b="1" dirty="0" smtClean="0">
                <a:solidFill>
                  <a:srgbClr val="0000FF"/>
                </a:solidFill>
              </a:rPr>
              <a:t>SA6#55 Meeting in May 2023</a:t>
            </a:r>
          </a:p>
          <a:p>
            <a:pPr lvl="1">
              <a:defRPr/>
            </a:pPr>
            <a:r>
              <a:rPr lang="en-GB" altLang="en-US" sz="1000" b="1" dirty="0" smtClean="0"/>
              <a:t>SID/WID proposals (slides + optionally SID/WID)</a:t>
            </a:r>
          </a:p>
          <a:p>
            <a:pPr lvl="1">
              <a:defRPr/>
            </a:pPr>
            <a:r>
              <a:rPr lang="en-GB" altLang="en-US" sz="1000" b="1" dirty="0" smtClean="0"/>
              <a:t>Approve SID/WIDs, where possible</a:t>
            </a:r>
          </a:p>
          <a:p>
            <a:pPr lvl="1">
              <a:defRPr/>
            </a:pPr>
            <a:r>
              <a:rPr lang="en-GB" altLang="en-US" sz="1000" b="1" dirty="0"/>
              <a:t>SA6 preparation on Rel-19 </a:t>
            </a:r>
            <a:r>
              <a:rPr lang="en-GB" altLang="en-US" sz="1000" b="1" dirty="0" smtClean="0"/>
              <a:t>slides to SA R19 workshop</a:t>
            </a:r>
          </a:p>
          <a:p>
            <a:pPr>
              <a:defRPr/>
            </a:pPr>
            <a:r>
              <a:rPr lang="en-US" altLang="en-US" sz="1050" b="1" dirty="0">
                <a:solidFill>
                  <a:schemeClr val="accent2"/>
                </a:solidFill>
              </a:rPr>
              <a:t>SA </a:t>
            </a:r>
            <a:r>
              <a:rPr lang="en-US" altLang="en-US" sz="1050" b="1" dirty="0" smtClean="0">
                <a:solidFill>
                  <a:schemeClr val="accent2"/>
                </a:solidFill>
              </a:rPr>
              <a:t>R19 workshop in </a:t>
            </a:r>
            <a:r>
              <a:rPr lang="en-GB" altLang="en-US" sz="1050" b="1" dirty="0" smtClean="0">
                <a:solidFill>
                  <a:schemeClr val="accent2"/>
                </a:solidFill>
              </a:rPr>
              <a:t>June </a:t>
            </a:r>
            <a:r>
              <a:rPr lang="en-GB" altLang="en-US" sz="1050" b="1" dirty="0">
                <a:solidFill>
                  <a:schemeClr val="accent2"/>
                </a:solidFill>
              </a:rPr>
              <a:t>2023 (TSG#100)</a:t>
            </a:r>
          </a:p>
          <a:p>
            <a:pPr lvl="1">
              <a:defRPr/>
            </a:pPr>
            <a:r>
              <a:rPr lang="en-GB" altLang="en-US" sz="1000" b="1" dirty="0"/>
              <a:t>SA6 </a:t>
            </a:r>
            <a:r>
              <a:rPr lang="en-GB" altLang="en-US" sz="1000" b="1" dirty="0" smtClean="0"/>
              <a:t>Rel-19 slides submission</a:t>
            </a:r>
          </a:p>
          <a:p>
            <a:pPr>
              <a:defRPr/>
            </a:pPr>
            <a:r>
              <a:rPr lang="en-GB" altLang="en-US" sz="1050" b="1" dirty="0" smtClean="0">
                <a:solidFill>
                  <a:srgbClr val="0000FF"/>
                </a:solidFill>
              </a:rPr>
              <a:t>SA6#56 </a:t>
            </a:r>
            <a:r>
              <a:rPr lang="en-GB" altLang="en-US" sz="1050" b="1" dirty="0">
                <a:solidFill>
                  <a:srgbClr val="0000FF"/>
                </a:solidFill>
              </a:rPr>
              <a:t>Meeting in </a:t>
            </a:r>
            <a:r>
              <a:rPr lang="en-GB" altLang="en-US" sz="1050" b="1" dirty="0" smtClean="0">
                <a:solidFill>
                  <a:srgbClr val="0000FF"/>
                </a:solidFill>
              </a:rPr>
              <a:t>Aug </a:t>
            </a:r>
            <a:r>
              <a:rPr lang="en-GB" altLang="en-US" sz="1050" b="1" dirty="0">
                <a:solidFill>
                  <a:srgbClr val="0000FF"/>
                </a:solidFill>
              </a:rPr>
              <a:t>2023</a:t>
            </a:r>
          </a:p>
          <a:p>
            <a:pPr lvl="1">
              <a:defRPr/>
            </a:pPr>
            <a:r>
              <a:rPr lang="en-GB" altLang="en-US" sz="1000" b="1" dirty="0" smtClean="0"/>
              <a:t>Additional SID/WID proposals</a:t>
            </a:r>
          </a:p>
          <a:p>
            <a:pPr lvl="1">
              <a:defRPr/>
            </a:pPr>
            <a:r>
              <a:rPr lang="en-GB" altLang="en-US" sz="1000" b="1" dirty="0" smtClean="0"/>
              <a:t>Contributions related to SA6#55 approved SID/WIDs based on agreed/approved SIDs in SA#100</a:t>
            </a:r>
          </a:p>
          <a:p>
            <a:pPr>
              <a:defRPr/>
            </a:pPr>
            <a:r>
              <a:rPr lang="en-GB" altLang="en-US" sz="1050" b="1" dirty="0" smtClean="0">
                <a:solidFill>
                  <a:schemeClr val="accent2"/>
                </a:solidFill>
              </a:rPr>
              <a:t>SA meeting in Sept </a:t>
            </a:r>
            <a:r>
              <a:rPr lang="en-GB" altLang="en-US" sz="1050" b="1" dirty="0">
                <a:solidFill>
                  <a:schemeClr val="accent2"/>
                </a:solidFill>
              </a:rPr>
              <a:t>2023 (TSG#101)</a:t>
            </a:r>
          </a:p>
          <a:p>
            <a:pPr lvl="1">
              <a:defRPr/>
            </a:pPr>
            <a:r>
              <a:rPr lang="en-GB" altLang="en-US" sz="1000" b="1" dirty="0" smtClean="0"/>
              <a:t>SA approves 1st </a:t>
            </a:r>
            <a:r>
              <a:rPr lang="en-GB" altLang="en-US" sz="1000" b="1" dirty="0"/>
              <a:t>part of SA Stage 2 package (SA/CT)</a:t>
            </a:r>
          </a:p>
          <a:p>
            <a:pPr>
              <a:defRPr/>
            </a:pPr>
            <a:r>
              <a:rPr lang="en-GB" altLang="en-US" sz="1050" b="1" dirty="0">
                <a:solidFill>
                  <a:srgbClr val="0000FF"/>
                </a:solidFill>
              </a:rPr>
              <a:t>SA6#57 Meeting in </a:t>
            </a:r>
            <a:r>
              <a:rPr lang="en-GB" altLang="en-US" sz="1050" b="1" dirty="0" smtClean="0">
                <a:solidFill>
                  <a:srgbClr val="0000FF"/>
                </a:solidFill>
              </a:rPr>
              <a:t>Oct </a:t>
            </a:r>
            <a:r>
              <a:rPr lang="en-GB" altLang="en-US" sz="1050" b="1" dirty="0">
                <a:solidFill>
                  <a:srgbClr val="0000FF"/>
                </a:solidFill>
              </a:rPr>
              <a:t>2023</a:t>
            </a:r>
          </a:p>
          <a:p>
            <a:pPr lvl="1">
              <a:defRPr/>
            </a:pPr>
            <a:r>
              <a:rPr lang="en-GB" altLang="en-US" sz="1000" b="1" dirty="0" smtClean="0"/>
              <a:t>Contributions </a:t>
            </a:r>
            <a:r>
              <a:rPr lang="en-GB" altLang="en-US" sz="1000" b="1" dirty="0"/>
              <a:t>related to approved SID/WIDs</a:t>
            </a:r>
          </a:p>
          <a:p>
            <a:pPr>
              <a:defRPr/>
            </a:pPr>
            <a:r>
              <a:rPr lang="en-GB" altLang="en-US" sz="1050" b="1" dirty="0" smtClean="0">
                <a:solidFill>
                  <a:srgbClr val="0000FF"/>
                </a:solidFill>
              </a:rPr>
              <a:t>SA6#58 </a:t>
            </a:r>
            <a:r>
              <a:rPr lang="en-GB" altLang="en-US" sz="1050" b="1" dirty="0">
                <a:solidFill>
                  <a:srgbClr val="0000FF"/>
                </a:solidFill>
              </a:rPr>
              <a:t>Meeting in </a:t>
            </a:r>
            <a:r>
              <a:rPr lang="en-GB" altLang="en-US" sz="1050" b="1" dirty="0" smtClean="0">
                <a:solidFill>
                  <a:srgbClr val="0000FF"/>
                </a:solidFill>
              </a:rPr>
              <a:t>Nov </a:t>
            </a:r>
            <a:r>
              <a:rPr lang="en-GB" altLang="en-US" sz="1050" b="1" dirty="0">
                <a:solidFill>
                  <a:srgbClr val="0000FF"/>
                </a:solidFill>
              </a:rPr>
              <a:t>2023</a:t>
            </a:r>
          </a:p>
          <a:p>
            <a:pPr lvl="1">
              <a:defRPr/>
            </a:pPr>
            <a:r>
              <a:rPr lang="en-GB" altLang="en-US" sz="1000" b="1" dirty="0" smtClean="0"/>
              <a:t>Contributions </a:t>
            </a:r>
            <a:r>
              <a:rPr lang="en-GB" altLang="en-US" sz="1000" b="1" dirty="0"/>
              <a:t>related to approved SID/WIDs </a:t>
            </a:r>
            <a:endParaRPr lang="en-GB" altLang="en-US" sz="1000" b="1" dirty="0" smtClean="0"/>
          </a:p>
          <a:p>
            <a:pPr>
              <a:defRPr/>
            </a:pPr>
            <a:r>
              <a:rPr lang="en-GB" altLang="en-US" sz="1050" b="1" dirty="0">
                <a:solidFill>
                  <a:schemeClr val="accent2"/>
                </a:solidFill>
              </a:rPr>
              <a:t>SA meeting in Dec 2023 (TSG#102)</a:t>
            </a:r>
          </a:p>
          <a:p>
            <a:pPr lvl="1">
              <a:defRPr/>
            </a:pPr>
            <a:r>
              <a:rPr lang="en-GB" altLang="en-US" sz="1000" b="1" dirty="0" smtClean="0"/>
              <a:t>Approve </a:t>
            </a:r>
            <a:r>
              <a:rPr lang="en-GB" altLang="en-US" sz="1000" b="1" dirty="0"/>
              <a:t>final package of SA Stage 2 with </a:t>
            </a:r>
            <a:r>
              <a:rPr lang="en-GB" altLang="en-US" sz="1000" b="1" dirty="0" smtClean="0"/>
              <a:t>RAN/CT</a:t>
            </a:r>
          </a:p>
          <a:p>
            <a:pPr>
              <a:defRPr/>
            </a:pPr>
            <a:r>
              <a:rPr lang="en-GB" altLang="en-US" sz="1050" b="1" dirty="0" smtClean="0">
                <a:solidFill>
                  <a:srgbClr val="0000FF"/>
                </a:solidFill>
              </a:rPr>
              <a:t>SA6 Meetings </a:t>
            </a:r>
            <a:r>
              <a:rPr lang="en-GB" altLang="en-US" sz="1050" b="1" dirty="0">
                <a:solidFill>
                  <a:srgbClr val="0000FF"/>
                </a:solidFill>
              </a:rPr>
              <a:t>in </a:t>
            </a:r>
            <a:r>
              <a:rPr lang="en-GB" altLang="en-US" sz="1050" b="1" dirty="0" smtClean="0">
                <a:solidFill>
                  <a:srgbClr val="0000FF"/>
                </a:solidFill>
              </a:rPr>
              <a:t>2024</a:t>
            </a:r>
            <a:endParaRPr lang="en-GB" altLang="en-US" sz="1050" b="1" dirty="0">
              <a:solidFill>
                <a:srgbClr val="0000FF"/>
              </a:solidFill>
            </a:endParaRPr>
          </a:p>
          <a:p>
            <a:pPr lvl="1">
              <a:defRPr/>
            </a:pPr>
            <a:r>
              <a:rPr lang="en-GB" altLang="en-US" sz="1000" b="1" dirty="0"/>
              <a:t>Contributions related to approved SID/WIDs </a:t>
            </a:r>
          </a:p>
          <a:p>
            <a:pPr>
              <a:defRPr/>
            </a:pPr>
            <a:r>
              <a:rPr lang="en-GB" altLang="en-US" sz="1050" b="1" dirty="0">
                <a:solidFill>
                  <a:schemeClr val="accent2"/>
                </a:solidFill>
              </a:rPr>
              <a:t>Dec 2024 (TSG#106)</a:t>
            </a:r>
          </a:p>
          <a:p>
            <a:pPr lvl="1">
              <a:defRPr/>
            </a:pPr>
            <a:r>
              <a:rPr lang="en-US" altLang="en-US" sz="1000" b="1" dirty="0"/>
              <a:t>Stage 2 Functional work (SA2, SA6, …) </a:t>
            </a:r>
            <a:r>
              <a:rPr lang="en-US" altLang="en-US" sz="1000" b="1" dirty="0" smtClean="0"/>
              <a:t>Freeze</a:t>
            </a:r>
            <a:endParaRPr lang="en-GB" altLang="en-US" sz="1000" b="1" dirty="0"/>
          </a:p>
        </p:txBody>
      </p:sp>
      <p:grpSp>
        <p:nvGrpSpPr>
          <p:cNvPr id="198" name="Group 197"/>
          <p:cNvGrpSpPr/>
          <p:nvPr/>
        </p:nvGrpSpPr>
        <p:grpSpPr>
          <a:xfrm>
            <a:off x="182212" y="1690688"/>
            <a:ext cx="7832475" cy="4740257"/>
            <a:chOff x="182212" y="1690688"/>
            <a:chExt cx="7832475" cy="4740257"/>
          </a:xfrm>
        </p:grpSpPr>
        <p:grpSp>
          <p:nvGrpSpPr>
            <p:cNvPr id="192" name="Group 191"/>
            <p:cNvGrpSpPr/>
            <p:nvPr/>
          </p:nvGrpSpPr>
          <p:grpSpPr>
            <a:xfrm>
              <a:off x="182212" y="1690688"/>
              <a:ext cx="7832475" cy="4740257"/>
              <a:chOff x="182212" y="1690688"/>
              <a:chExt cx="7832475" cy="4740257"/>
            </a:xfrm>
          </p:grpSpPr>
          <p:grpSp>
            <p:nvGrpSpPr>
              <p:cNvPr id="147" name="Group 146"/>
              <p:cNvGrpSpPr/>
              <p:nvPr/>
            </p:nvGrpSpPr>
            <p:grpSpPr>
              <a:xfrm>
                <a:off x="182212" y="1690688"/>
                <a:ext cx="7832475" cy="4740257"/>
                <a:chOff x="182212" y="1690688"/>
                <a:chExt cx="7832475" cy="4740257"/>
              </a:xfrm>
            </p:grpSpPr>
            <p:grpSp>
              <p:nvGrpSpPr>
                <p:cNvPr id="146" name="Group 145"/>
                <p:cNvGrpSpPr/>
                <p:nvPr/>
              </p:nvGrpSpPr>
              <p:grpSpPr>
                <a:xfrm>
                  <a:off x="4000928" y="1690688"/>
                  <a:ext cx="4013759" cy="4740257"/>
                  <a:chOff x="4000928" y="1690688"/>
                  <a:chExt cx="4013759" cy="4740257"/>
                </a:xfrm>
              </p:grpSpPr>
              <p:cxnSp>
                <p:nvCxnSpPr>
                  <p:cNvPr id="67" name="Straight Connector 114">
                    <a:extLst>
                      <a:ext uri="{FF2B5EF4-FFF2-40B4-BE49-F238E27FC236}">
                        <a16:creationId xmlns:a16="http://schemas.microsoft.com/office/drawing/2014/main" id="{78E072DB-3E65-036B-8ABB-04A64176BB64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705596" y="2404004"/>
                    <a:ext cx="0" cy="4026941"/>
                  </a:xfrm>
                  <a:prstGeom prst="line">
                    <a:avLst/>
                  </a:prstGeom>
                  <a:ln>
                    <a:headEnd/>
                    <a:tailEnd/>
                  </a:ln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115">
                    <a:extLst>
                      <a:ext uri="{FF2B5EF4-FFF2-40B4-BE49-F238E27FC236}">
                        <a16:creationId xmlns:a16="http://schemas.microsoft.com/office/drawing/2014/main" id="{C2DD57E4-88CF-B23F-C032-5D200AAE4C54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401860" y="2456922"/>
                    <a:ext cx="0" cy="3953926"/>
                  </a:xfrm>
                  <a:prstGeom prst="line">
                    <a:avLst/>
                  </a:prstGeom>
                  <a:noFill/>
                  <a:ln w="9525" algn="ctr">
                    <a:solidFill>
                      <a:srgbClr val="ED7D31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78" name="Straight Connector 114">
                    <a:extLst>
                      <a:ext uri="{FF2B5EF4-FFF2-40B4-BE49-F238E27FC236}">
                        <a16:creationId xmlns:a16="http://schemas.microsoft.com/office/drawing/2014/main" id="{E78B9E5D-99AD-B471-7D1E-67BF5F92C406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652032" y="2456922"/>
                    <a:ext cx="0" cy="3943878"/>
                  </a:xfrm>
                  <a:prstGeom prst="line">
                    <a:avLst/>
                  </a:prstGeom>
                  <a:noFill/>
                  <a:ln w="9525" algn="ctr">
                    <a:solidFill>
                      <a:srgbClr val="ED7D31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79" name="Straight Connector 114">
                    <a:extLst>
                      <a:ext uri="{FF2B5EF4-FFF2-40B4-BE49-F238E27FC236}">
                        <a16:creationId xmlns:a16="http://schemas.microsoft.com/office/drawing/2014/main" id="{1921342A-71E3-3C68-09CC-8870B1305D2F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519262" y="2456922"/>
                    <a:ext cx="0" cy="3933830"/>
                  </a:xfrm>
                  <a:prstGeom prst="line">
                    <a:avLst/>
                  </a:prstGeom>
                  <a:noFill/>
                  <a:ln w="9525" algn="ctr">
                    <a:solidFill>
                      <a:srgbClr val="ED7D31"/>
                    </a:solidFill>
                    <a:prstDash val="dash"/>
                    <a:round/>
                    <a:headEnd/>
                    <a:tailEnd/>
                  </a:ln>
                </p:spPr>
              </p:cxnSp>
              <p:sp>
                <p:nvSpPr>
                  <p:cNvPr id="82" name="TextBox 86">
                    <a:extLst>
                      <a:ext uri="{FF2B5EF4-FFF2-40B4-BE49-F238E27FC236}">
                        <a16:creationId xmlns:a16="http://schemas.microsoft.com/office/drawing/2014/main" id="{A8AE3ABE-5336-8CB2-9216-9129DDEEFDF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00928" y="2006071"/>
                    <a:ext cx="689611" cy="23589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Blip>
                        <a:blip r:embed="rId2"/>
                      </a:buBlip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C00000"/>
                      </a:buClr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r>
                      <a:rPr lang="en-GB" altLang="en-US" sz="933" dirty="0">
                        <a:solidFill>
                          <a:schemeClr val="accent2"/>
                        </a:solidFill>
                        <a:latin typeface="Montserrat" panose="00000500000000000000" pitchFamily="2" charset="0"/>
                      </a:rPr>
                      <a:t>TSG#103</a:t>
                    </a:r>
                    <a:endParaRPr lang="en-GB" altLang="en-US" sz="533" dirty="0">
                      <a:solidFill>
                        <a:schemeClr val="accent2"/>
                      </a:solidFill>
                      <a:latin typeface="Montserrat" panose="00000500000000000000" pitchFamily="2" charset="0"/>
                    </a:endParaRPr>
                  </a:p>
                </p:txBody>
              </p:sp>
              <p:sp>
                <p:nvSpPr>
                  <p:cNvPr id="83" name="TextBox 86">
                    <a:extLst>
                      <a:ext uri="{FF2B5EF4-FFF2-40B4-BE49-F238E27FC236}">
                        <a16:creationId xmlns:a16="http://schemas.microsoft.com/office/drawing/2014/main" id="{DABFE0AB-F8EB-4281-8D35-F82020B6BF1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56599" y="2006071"/>
                    <a:ext cx="689612" cy="23589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Blip>
                        <a:blip r:embed="rId2"/>
                      </a:buBlip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C00000"/>
                      </a:buClr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r>
                      <a:rPr lang="en-GB" altLang="en-US" sz="933">
                        <a:solidFill>
                          <a:schemeClr val="accent2"/>
                        </a:solidFill>
                        <a:latin typeface="Montserrat" panose="00000500000000000000" pitchFamily="2" charset="0"/>
                      </a:rPr>
                      <a:t>TSG#104</a:t>
                    </a:r>
                    <a:endParaRPr lang="en-GB" altLang="en-US" sz="533">
                      <a:solidFill>
                        <a:schemeClr val="accent2"/>
                      </a:solidFill>
                      <a:latin typeface="Montserrat" panose="00000500000000000000" pitchFamily="2" charset="0"/>
                    </a:endParaRPr>
                  </a:p>
                </p:txBody>
              </p:sp>
              <p:sp>
                <p:nvSpPr>
                  <p:cNvPr id="84" name="TextBox 86">
                    <a:extLst>
                      <a:ext uri="{FF2B5EF4-FFF2-40B4-BE49-F238E27FC236}">
                        <a16:creationId xmlns:a16="http://schemas.microsoft.com/office/drawing/2014/main" id="{D5E0E9B5-5F79-CC3F-5D8F-0C273FB430D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07225" y="2006071"/>
                    <a:ext cx="689611" cy="23589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Blip>
                        <a:blip r:embed="rId2"/>
                      </a:buBlip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C00000"/>
                      </a:buClr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r>
                      <a:rPr lang="en-GB" altLang="en-US" sz="933" dirty="0">
                        <a:solidFill>
                          <a:schemeClr val="accent2"/>
                        </a:solidFill>
                        <a:latin typeface="Montserrat" panose="00000500000000000000" pitchFamily="2" charset="0"/>
                      </a:rPr>
                      <a:t>TSG#105</a:t>
                    </a:r>
                    <a:endParaRPr lang="en-GB" altLang="en-US" sz="533" dirty="0">
                      <a:solidFill>
                        <a:schemeClr val="accent2"/>
                      </a:solidFill>
                      <a:latin typeface="Montserrat" panose="00000500000000000000" pitchFamily="2" charset="0"/>
                    </a:endParaRPr>
                  </a:p>
                </p:txBody>
              </p:sp>
              <p:sp>
                <p:nvSpPr>
                  <p:cNvPr id="85" name="TextBox 86">
                    <a:extLst>
                      <a:ext uri="{FF2B5EF4-FFF2-40B4-BE49-F238E27FC236}">
                        <a16:creationId xmlns:a16="http://schemas.microsoft.com/office/drawing/2014/main" id="{EF6EACED-EFDB-8AA7-75D6-13C1F258203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325076" y="2006071"/>
                    <a:ext cx="689611" cy="23589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Blip>
                        <a:blip r:embed="rId2"/>
                      </a:buBlip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C00000"/>
                      </a:buClr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r>
                      <a:rPr lang="en-GB" altLang="en-US" sz="933">
                        <a:solidFill>
                          <a:schemeClr val="accent2"/>
                        </a:solidFill>
                        <a:latin typeface="Montserrat" panose="00000500000000000000" pitchFamily="2" charset="0"/>
                      </a:rPr>
                      <a:t>TSG#106</a:t>
                    </a:r>
                    <a:endParaRPr lang="en-GB" altLang="en-US" sz="533">
                      <a:solidFill>
                        <a:schemeClr val="accent2"/>
                      </a:solidFill>
                      <a:latin typeface="Montserrat" panose="00000500000000000000" pitchFamily="2" charset="0"/>
                    </a:endParaRPr>
                  </a:p>
                </p:txBody>
              </p:sp>
              <p:sp>
                <p:nvSpPr>
                  <p:cNvPr id="94" name="TextBox 93">
                    <a:extLst>
                      <a:ext uri="{FF2B5EF4-FFF2-40B4-BE49-F238E27FC236}">
                        <a16:creationId xmlns:a16="http://schemas.microsoft.com/office/drawing/2014/main" id="{53059794-334E-BFB0-D304-DDAAB22F3B96}"/>
                      </a:ext>
                    </a:extLst>
                  </p:cNvPr>
                  <p:cNvSpPr txBox="1"/>
                  <p:nvPr/>
                </p:nvSpPr>
                <p:spPr>
                  <a:xfrm>
                    <a:off x="5118733" y="1690688"/>
                    <a:ext cx="906516" cy="369332"/>
                  </a:xfrm>
                  <a:prstGeom prst="rect">
                    <a:avLst/>
                  </a:prstGeom>
                  <a:solidFill>
                    <a:schemeClr val="accent3"/>
                  </a:solidFill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dirty="0">
                        <a:latin typeface="Montserrat" panose="00000500000000000000" pitchFamily="50" charset="0"/>
                      </a:rPr>
                      <a:t>2024</a:t>
                    </a:r>
                  </a:p>
                </p:txBody>
              </p:sp>
              <p:sp>
                <p:nvSpPr>
                  <p:cNvPr id="97" name="TextBox 59">
                    <a:extLst>
                      <a:ext uri="{FF2B5EF4-FFF2-40B4-BE49-F238E27FC236}">
                        <a16:creationId xmlns:a16="http://schemas.microsoft.com/office/drawing/2014/main" id="{3ECE30F1-C201-4FFF-FA67-472151D2323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36541" y="2126721"/>
                    <a:ext cx="389850" cy="19499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altLang="en-US" sz="667" dirty="0">
                        <a:solidFill>
                          <a:schemeClr val="accent2"/>
                        </a:solidFill>
                        <a:latin typeface="Montserrat" panose="00000500000000000000" pitchFamily="2" charset="0"/>
                      </a:rPr>
                      <a:t>Mar.</a:t>
                    </a:r>
                  </a:p>
                </p:txBody>
              </p:sp>
              <p:sp>
                <p:nvSpPr>
                  <p:cNvPr id="100" name="TextBox 62">
                    <a:extLst>
                      <a:ext uri="{FF2B5EF4-FFF2-40B4-BE49-F238E27FC236}">
                        <a16:creationId xmlns:a16="http://schemas.microsoft.com/office/drawing/2014/main" id="{DD876003-4F01-C041-0A5B-C836BB68228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41187" y="2143655"/>
                    <a:ext cx="389850" cy="19499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altLang="en-US" sz="667">
                        <a:solidFill>
                          <a:schemeClr val="accent2"/>
                        </a:solidFill>
                        <a:latin typeface="Montserrat" panose="00000500000000000000" pitchFamily="2" charset="0"/>
                      </a:rPr>
                      <a:t>Jun.</a:t>
                    </a:r>
                  </a:p>
                </p:txBody>
              </p:sp>
              <p:sp>
                <p:nvSpPr>
                  <p:cNvPr id="102" name="TextBox 65">
                    <a:extLst>
                      <a:ext uri="{FF2B5EF4-FFF2-40B4-BE49-F238E27FC236}">
                        <a16:creationId xmlns:a16="http://schemas.microsoft.com/office/drawing/2014/main" id="{8155C9A3-9ABD-8710-5ED9-782755211C3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89262" y="2143655"/>
                    <a:ext cx="389850" cy="19499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altLang="en-US" sz="667">
                        <a:solidFill>
                          <a:schemeClr val="accent2"/>
                        </a:solidFill>
                        <a:latin typeface="Montserrat" panose="00000500000000000000" pitchFamily="2" charset="0"/>
                      </a:rPr>
                      <a:t>Sep.</a:t>
                    </a:r>
                  </a:p>
                </p:txBody>
              </p:sp>
              <p:sp>
                <p:nvSpPr>
                  <p:cNvPr id="106" name="TextBox 70">
                    <a:extLst>
                      <a:ext uri="{FF2B5EF4-FFF2-40B4-BE49-F238E27FC236}">
                        <a16:creationId xmlns:a16="http://schemas.microsoft.com/office/drawing/2014/main" id="{836DB4A2-65CF-A54C-2EB6-06389A49A7E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37726" y="2143655"/>
                    <a:ext cx="389850" cy="19499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altLang="en-US" sz="667">
                        <a:solidFill>
                          <a:schemeClr val="accent2"/>
                        </a:solidFill>
                        <a:latin typeface="Montserrat" panose="00000500000000000000" pitchFamily="2" charset="0"/>
                      </a:rPr>
                      <a:t>Dec.</a:t>
                    </a:r>
                  </a:p>
                </p:txBody>
              </p:sp>
            </p:grpSp>
            <p:grpSp>
              <p:nvGrpSpPr>
                <p:cNvPr id="145" name="Group 144"/>
                <p:cNvGrpSpPr/>
                <p:nvPr/>
              </p:nvGrpSpPr>
              <p:grpSpPr>
                <a:xfrm>
                  <a:off x="182212" y="1694921"/>
                  <a:ext cx="3425365" cy="4736024"/>
                  <a:chOff x="182212" y="1694921"/>
                  <a:chExt cx="3425365" cy="4736024"/>
                </a:xfrm>
              </p:grpSpPr>
              <p:cxnSp>
                <p:nvCxnSpPr>
                  <p:cNvPr id="69" name="Straight Connector 114">
                    <a:extLst>
                      <a:ext uri="{FF2B5EF4-FFF2-40B4-BE49-F238E27FC236}">
                        <a16:creationId xmlns:a16="http://schemas.microsoft.com/office/drawing/2014/main" id="{447F54DB-CA99-33C4-01FB-AF4A19F27F43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3313013" y="2248605"/>
                    <a:ext cx="19667" cy="4182340"/>
                  </a:xfrm>
                  <a:prstGeom prst="line">
                    <a:avLst/>
                  </a:prstGeom>
                  <a:ln>
                    <a:headEnd/>
                    <a:tailEnd/>
                  </a:ln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0" name="TextBox 86">
                    <a:extLst>
                      <a:ext uri="{FF2B5EF4-FFF2-40B4-BE49-F238E27FC236}">
                        <a16:creationId xmlns:a16="http://schemas.microsoft.com/office/drawing/2014/main" id="{AC651703-60AA-5C23-5B8F-0A4A041CD8C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23789" y="2006071"/>
                    <a:ext cx="689612" cy="23589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Blip>
                        <a:blip r:embed="rId2"/>
                      </a:buBlip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C00000"/>
                      </a:buClr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r>
                      <a:rPr lang="en-GB" altLang="en-US" sz="933">
                        <a:solidFill>
                          <a:schemeClr val="accent2"/>
                        </a:solidFill>
                        <a:latin typeface="Montserrat" panose="00000500000000000000" pitchFamily="2" charset="0"/>
                      </a:rPr>
                      <a:t>TSG#101</a:t>
                    </a:r>
                  </a:p>
                </p:txBody>
              </p:sp>
              <p:cxnSp>
                <p:nvCxnSpPr>
                  <p:cNvPr id="72" name="Straight Connector 114">
                    <a:extLst>
                      <a:ext uri="{FF2B5EF4-FFF2-40B4-BE49-F238E27FC236}">
                        <a16:creationId xmlns:a16="http://schemas.microsoft.com/office/drawing/2014/main" id="{431B9B58-9D4D-79C1-F8A2-53FC4095C15E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08809" y="2488671"/>
                    <a:ext cx="0" cy="3922177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accent3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73" name="Straight Connector 114">
                    <a:extLst>
                      <a:ext uri="{FF2B5EF4-FFF2-40B4-BE49-F238E27FC236}">
                        <a16:creationId xmlns:a16="http://schemas.microsoft.com/office/drawing/2014/main" id="{3A393DEC-C96B-608B-A1F1-093570961F21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327777" y="2456922"/>
                    <a:ext cx="0" cy="3943878"/>
                  </a:xfrm>
                  <a:prstGeom prst="line">
                    <a:avLst/>
                  </a:prstGeom>
                  <a:noFill/>
                  <a:ln w="9525" algn="ctr">
                    <a:solidFill>
                      <a:srgbClr val="ED7D31"/>
                    </a:solidFill>
                    <a:prstDash val="dash"/>
                    <a:round/>
                    <a:headEnd/>
                    <a:tailEnd/>
                  </a:ln>
                </p:spPr>
              </p:cxnSp>
              <p:sp>
                <p:nvSpPr>
                  <p:cNvPr id="81" name="TextBox 86">
                    <a:extLst>
                      <a:ext uri="{FF2B5EF4-FFF2-40B4-BE49-F238E27FC236}">
                        <a16:creationId xmlns:a16="http://schemas.microsoft.com/office/drawing/2014/main" id="{E6D1ED00-DD17-4688-9DEA-6CD3F13EDEC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7966" y="2006071"/>
                    <a:ext cx="689611" cy="23589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Blip>
                        <a:blip r:embed="rId2"/>
                      </a:buBlip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C00000"/>
                      </a:buClr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r>
                      <a:rPr lang="en-GB" altLang="en-US" sz="933" dirty="0">
                        <a:solidFill>
                          <a:schemeClr val="accent2"/>
                        </a:solidFill>
                        <a:latin typeface="Montserrat" panose="00000500000000000000" pitchFamily="2" charset="0"/>
                      </a:rPr>
                      <a:t>TSG#102</a:t>
                    </a:r>
                    <a:endParaRPr lang="en-GB" altLang="en-US" sz="533" dirty="0">
                      <a:solidFill>
                        <a:schemeClr val="accent2"/>
                      </a:solidFill>
                      <a:latin typeface="Montserrat" panose="00000500000000000000" pitchFamily="2" charset="0"/>
                    </a:endParaRPr>
                  </a:p>
                </p:txBody>
              </p:sp>
              <p:sp>
                <p:nvSpPr>
                  <p:cNvPr id="91" name="TextBox 86">
                    <a:extLst>
                      <a:ext uri="{FF2B5EF4-FFF2-40B4-BE49-F238E27FC236}">
                        <a16:creationId xmlns:a16="http://schemas.microsoft.com/office/drawing/2014/main" id="{38808040-9567-524F-4B8A-B87B8CE0948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212" y="2025121"/>
                    <a:ext cx="617477" cy="23589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Blip>
                        <a:blip r:embed="rId2"/>
                      </a:buBlip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C00000"/>
                      </a:buClr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r>
                      <a:rPr lang="en-GB" altLang="en-US" sz="933" dirty="0">
                        <a:solidFill>
                          <a:schemeClr val="accent2"/>
                        </a:solidFill>
                        <a:latin typeface="Montserrat" panose="00000500000000000000" pitchFamily="2" charset="0"/>
                      </a:rPr>
                      <a:t>TSG#99</a:t>
                    </a:r>
                    <a:endParaRPr lang="en-GB" altLang="en-US" sz="533" dirty="0">
                      <a:solidFill>
                        <a:schemeClr val="accent2"/>
                      </a:solidFill>
                      <a:latin typeface="Montserrat" panose="00000500000000000000" pitchFamily="2" charset="0"/>
                    </a:endParaRPr>
                  </a:p>
                </p:txBody>
              </p:sp>
              <p:sp>
                <p:nvSpPr>
                  <p:cNvPr id="96" name="TextBox 2">
                    <a:extLst>
                      <a:ext uri="{FF2B5EF4-FFF2-40B4-BE49-F238E27FC236}">
                        <a16:creationId xmlns:a16="http://schemas.microsoft.com/office/drawing/2014/main" id="{127A52C2-7B20-33B9-59D4-35FF70DC49E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7355" y="2143655"/>
                    <a:ext cx="389850" cy="19499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altLang="en-US" sz="667" dirty="0">
                        <a:solidFill>
                          <a:schemeClr val="accent2"/>
                        </a:solidFill>
                        <a:latin typeface="Montserrat" panose="00000500000000000000" pitchFamily="2" charset="0"/>
                      </a:rPr>
                      <a:t>Sep.</a:t>
                    </a:r>
                  </a:p>
                </p:txBody>
              </p:sp>
              <p:sp>
                <p:nvSpPr>
                  <p:cNvPr id="104" name="TextBox 67">
                    <a:extLst>
                      <a:ext uri="{FF2B5EF4-FFF2-40B4-BE49-F238E27FC236}">
                        <a16:creationId xmlns:a16="http://schemas.microsoft.com/office/drawing/2014/main" id="{F0EAC5C0-5D42-85C8-9526-251383C6516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2876" y="2171171"/>
                    <a:ext cx="389850" cy="19499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altLang="en-US" sz="667" dirty="0">
                        <a:solidFill>
                          <a:schemeClr val="accent2"/>
                        </a:solidFill>
                        <a:latin typeface="Montserrat" panose="00000500000000000000" pitchFamily="2" charset="0"/>
                      </a:rPr>
                      <a:t>Mar.</a:t>
                    </a:r>
                  </a:p>
                </p:txBody>
              </p:sp>
              <p:sp>
                <p:nvSpPr>
                  <p:cNvPr id="105" name="TextBox 69">
                    <a:extLst>
                      <a:ext uri="{FF2B5EF4-FFF2-40B4-BE49-F238E27FC236}">
                        <a16:creationId xmlns:a16="http://schemas.microsoft.com/office/drawing/2014/main" id="{F24E45F5-A8BA-4DFE-86F2-6B39617308F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16587" y="2143655"/>
                    <a:ext cx="389850" cy="19499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altLang="en-US" sz="667">
                        <a:solidFill>
                          <a:schemeClr val="accent2"/>
                        </a:solidFill>
                        <a:latin typeface="Montserrat" panose="00000500000000000000" pitchFamily="2" charset="0"/>
                      </a:rPr>
                      <a:t>Dec.</a:t>
                    </a:r>
                  </a:p>
                </p:txBody>
              </p:sp>
              <p:sp>
                <p:nvSpPr>
                  <p:cNvPr id="119" name="TextBox 86">
                    <a:extLst>
                      <a:ext uri="{FF2B5EF4-FFF2-40B4-BE49-F238E27FC236}">
                        <a16:creationId xmlns:a16="http://schemas.microsoft.com/office/drawing/2014/main" id="{856E7866-6DFF-857D-04FF-868F4EAF79A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74763" y="2029355"/>
                    <a:ext cx="689612" cy="23589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Blip>
                        <a:blip r:embed="rId2"/>
                      </a:buBlip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C00000"/>
                      </a:buClr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r>
                      <a:rPr lang="en-GB" altLang="en-US" sz="933" dirty="0">
                        <a:solidFill>
                          <a:schemeClr val="accent2"/>
                        </a:solidFill>
                        <a:latin typeface="Montserrat" panose="00000500000000000000" pitchFamily="2" charset="0"/>
                      </a:rPr>
                      <a:t>TSG#100</a:t>
                    </a:r>
                    <a:endParaRPr lang="en-GB" altLang="en-US" sz="533" dirty="0">
                      <a:solidFill>
                        <a:schemeClr val="accent2"/>
                      </a:solidFill>
                      <a:latin typeface="Montserrat" panose="00000500000000000000" pitchFamily="2" charset="0"/>
                    </a:endParaRPr>
                  </a:p>
                </p:txBody>
              </p:sp>
              <p:sp>
                <p:nvSpPr>
                  <p:cNvPr id="120" name="TextBox 60">
                    <a:extLst>
                      <a:ext uri="{FF2B5EF4-FFF2-40B4-BE49-F238E27FC236}">
                        <a16:creationId xmlns:a16="http://schemas.microsoft.com/office/drawing/2014/main" id="{2E56A2F1-A3A1-2638-1DD1-5BFA166B67D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40988" y="2166937"/>
                    <a:ext cx="389850" cy="19499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altLang="en-US" sz="667">
                        <a:solidFill>
                          <a:schemeClr val="accent2"/>
                        </a:solidFill>
                        <a:latin typeface="Montserrat" panose="00000500000000000000" pitchFamily="2" charset="0"/>
                      </a:rPr>
                      <a:t>June</a:t>
                    </a:r>
                  </a:p>
                </p:txBody>
              </p:sp>
              <p:cxnSp>
                <p:nvCxnSpPr>
                  <p:cNvPr id="121" name="Straight Connector 114">
                    <a:extLst>
                      <a:ext uri="{FF2B5EF4-FFF2-40B4-BE49-F238E27FC236}">
                        <a16:creationId xmlns:a16="http://schemas.microsoft.com/office/drawing/2014/main" id="{5043E542-7E4C-32E8-B70C-75272A6A4CE2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427222" y="2317222"/>
                    <a:ext cx="0" cy="4073530"/>
                  </a:xfrm>
                  <a:prstGeom prst="line">
                    <a:avLst/>
                  </a:prstGeom>
                  <a:noFill/>
                  <a:ln w="9525" algn="ctr">
                    <a:solidFill>
                      <a:srgbClr val="ED7D31"/>
                    </a:solidFill>
                    <a:prstDash val="dash"/>
                    <a:round/>
                    <a:headEnd/>
                    <a:tailEnd/>
                  </a:ln>
                </p:spPr>
              </p:cxnSp>
              <p:sp>
                <p:nvSpPr>
                  <p:cNvPr id="122" name="TextBox 121">
                    <a:extLst>
                      <a:ext uri="{FF2B5EF4-FFF2-40B4-BE49-F238E27FC236}">
                        <a16:creationId xmlns:a16="http://schemas.microsoft.com/office/drawing/2014/main" id="{B9C2C7DD-2B2A-85D2-7A51-1448C0B511F2}"/>
                      </a:ext>
                    </a:extLst>
                  </p:cNvPr>
                  <p:cNvSpPr txBox="1"/>
                  <p:nvPr/>
                </p:nvSpPr>
                <p:spPr>
                  <a:xfrm>
                    <a:off x="1488451" y="1694921"/>
                    <a:ext cx="879467" cy="369332"/>
                  </a:xfrm>
                  <a:prstGeom prst="rect">
                    <a:avLst/>
                  </a:prstGeom>
                  <a:solidFill>
                    <a:schemeClr val="accent3"/>
                  </a:solidFill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dirty="0">
                        <a:latin typeface="Montserrat" panose="00000500000000000000" pitchFamily="50" charset="0"/>
                      </a:rPr>
                      <a:t>2023</a:t>
                    </a:r>
                  </a:p>
                </p:txBody>
              </p:sp>
              <p:cxnSp>
                <p:nvCxnSpPr>
                  <p:cNvPr id="123" name="Straight Connector 114">
                    <a:extLst>
                      <a:ext uri="{FF2B5EF4-FFF2-40B4-BE49-F238E27FC236}">
                        <a16:creationId xmlns:a16="http://schemas.microsoft.com/office/drawing/2014/main" id="{F9E2195E-5CE6-F8D3-6E27-E0131F19E001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26667" y="2317222"/>
                    <a:ext cx="0" cy="4103675"/>
                  </a:xfrm>
                  <a:prstGeom prst="line">
                    <a:avLst/>
                  </a:prstGeom>
                  <a:ln>
                    <a:headEnd/>
                    <a:tailEnd/>
                  </a:ln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90" name="Group 189"/>
              <p:cNvGrpSpPr/>
              <p:nvPr/>
            </p:nvGrpSpPr>
            <p:grpSpPr>
              <a:xfrm>
                <a:off x="614289" y="2275258"/>
                <a:ext cx="7085219" cy="4155687"/>
                <a:chOff x="634885" y="2287928"/>
                <a:chExt cx="7085219" cy="4155687"/>
              </a:xfrm>
            </p:grpSpPr>
            <p:grpSp>
              <p:nvGrpSpPr>
                <p:cNvPr id="134" name="Group 133"/>
                <p:cNvGrpSpPr/>
                <p:nvPr/>
              </p:nvGrpSpPr>
              <p:grpSpPr>
                <a:xfrm>
                  <a:off x="634885" y="2340893"/>
                  <a:ext cx="617478" cy="4062528"/>
                  <a:chOff x="7276124" y="2253592"/>
                  <a:chExt cx="617478" cy="4334412"/>
                </a:xfrm>
              </p:grpSpPr>
              <p:cxnSp>
                <p:nvCxnSpPr>
                  <p:cNvPr id="131" name="Straight Connector 114">
                    <a:extLst>
                      <a:ext uri="{FF2B5EF4-FFF2-40B4-BE49-F238E27FC236}">
                        <a16:creationId xmlns:a16="http://schemas.microsoft.com/office/drawing/2014/main" id="{E78B9E5D-99AD-B471-7D1E-67BF5F92C406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584863" y="2704443"/>
                    <a:ext cx="0" cy="3883561"/>
                  </a:xfrm>
                  <a:prstGeom prst="line">
                    <a:avLst/>
                  </a:prstGeom>
                  <a:noFill/>
                  <a:ln w="9525" algn="ctr">
                    <a:solidFill>
                      <a:srgbClr val="0000FF"/>
                    </a:solidFill>
                    <a:prstDash val="dash"/>
                    <a:round/>
                    <a:headEnd/>
                    <a:tailEnd/>
                  </a:ln>
                </p:spPr>
              </p:cxnSp>
              <p:sp>
                <p:nvSpPr>
                  <p:cNvPr id="132" name="TextBox 86">
                    <a:extLst>
                      <a:ext uri="{FF2B5EF4-FFF2-40B4-BE49-F238E27FC236}">
                        <a16:creationId xmlns:a16="http://schemas.microsoft.com/office/drawing/2014/main" id="{D5E0E9B5-5F79-CC3F-5D8F-0C273FB430D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76124" y="2253592"/>
                    <a:ext cx="617478" cy="23589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Blip>
                        <a:blip r:embed="rId2"/>
                      </a:buBlip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C00000"/>
                      </a:buClr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r>
                      <a:rPr lang="en-GB" altLang="en-US" sz="933" dirty="0" smtClean="0">
                        <a:solidFill>
                          <a:srgbClr val="0000FF"/>
                        </a:solidFill>
                        <a:latin typeface="Montserrat" panose="00000500000000000000" pitchFamily="2" charset="0"/>
                      </a:rPr>
                      <a:t>SA6#55</a:t>
                    </a:r>
                    <a:endParaRPr lang="en-GB" altLang="en-US" sz="533" dirty="0">
                      <a:solidFill>
                        <a:srgbClr val="0000FF"/>
                      </a:solidFill>
                      <a:latin typeface="Montserrat" panose="00000500000000000000" pitchFamily="2" charset="0"/>
                    </a:endParaRPr>
                  </a:p>
                </p:txBody>
              </p:sp>
              <p:sp>
                <p:nvSpPr>
                  <p:cNvPr id="133" name="TextBox 65">
                    <a:extLst>
                      <a:ext uri="{FF2B5EF4-FFF2-40B4-BE49-F238E27FC236}">
                        <a16:creationId xmlns:a16="http://schemas.microsoft.com/office/drawing/2014/main" id="{8155C9A3-9ABD-8710-5ED9-782755211C3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366845" y="2391176"/>
                    <a:ext cx="389850" cy="19499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altLang="en-US" sz="667" dirty="0" smtClean="0">
                        <a:solidFill>
                          <a:srgbClr val="0000FF"/>
                        </a:solidFill>
                        <a:latin typeface="Montserrat" panose="00000500000000000000" pitchFamily="2" charset="0"/>
                      </a:rPr>
                      <a:t>May.</a:t>
                    </a:r>
                    <a:endParaRPr lang="en-GB" altLang="en-US" sz="667" dirty="0">
                      <a:solidFill>
                        <a:srgbClr val="0000FF"/>
                      </a:solidFill>
                      <a:latin typeface="Montserrat" panose="00000500000000000000" pitchFamily="2" charset="0"/>
                    </a:endParaRPr>
                  </a:p>
                </p:txBody>
              </p:sp>
            </p:grpSp>
            <p:grpSp>
              <p:nvGrpSpPr>
                <p:cNvPr id="136" name="Group 135"/>
                <p:cNvGrpSpPr/>
                <p:nvPr/>
              </p:nvGrpSpPr>
              <p:grpSpPr>
                <a:xfrm>
                  <a:off x="1563339" y="2345835"/>
                  <a:ext cx="617478" cy="4077683"/>
                  <a:chOff x="7276124" y="2253592"/>
                  <a:chExt cx="617478" cy="4350581"/>
                </a:xfrm>
              </p:grpSpPr>
              <p:cxnSp>
                <p:nvCxnSpPr>
                  <p:cNvPr id="137" name="Straight Connector 114">
                    <a:extLst>
                      <a:ext uri="{FF2B5EF4-FFF2-40B4-BE49-F238E27FC236}">
                        <a16:creationId xmlns:a16="http://schemas.microsoft.com/office/drawing/2014/main" id="{E78B9E5D-99AD-B471-7D1E-67BF5F92C406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584863" y="2704443"/>
                    <a:ext cx="0" cy="3899730"/>
                  </a:xfrm>
                  <a:prstGeom prst="line">
                    <a:avLst/>
                  </a:prstGeom>
                  <a:noFill/>
                  <a:ln w="9525" algn="ctr">
                    <a:solidFill>
                      <a:srgbClr val="0000FF"/>
                    </a:solidFill>
                    <a:prstDash val="dash"/>
                    <a:round/>
                    <a:headEnd/>
                    <a:tailEnd/>
                  </a:ln>
                </p:spPr>
              </p:cxnSp>
              <p:sp>
                <p:nvSpPr>
                  <p:cNvPr id="138" name="TextBox 86">
                    <a:extLst>
                      <a:ext uri="{FF2B5EF4-FFF2-40B4-BE49-F238E27FC236}">
                        <a16:creationId xmlns:a16="http://schemas.microsoft.com/office/drawing/2014/main" id="{D5E0E9B5-5F79-CC3F-5D8F-0C273FB430D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76124" y="2253592"/>
                    <a:ext cx="617478" cy="23589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Blip>
                        <a:blip r:embed="rId2"/>
                      </a:buBlip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C00000"/>
                      </a:buClr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r>
                      <a:rPr lang="en-GB" altLang="en-US" sz="933" dirty="0" smtClean="0">
                        <a:solidFill>
                          <a:srgbClr val="0000FF"/>
                        </a:solidFill>
                        <a:latin typeface="Montserrat" panose="00000500000000000000" pitchFamily="2" charset="0"/>
                      </a:rPr>
                      <a:t>SA6#56</a:t>
                    </a:r>
                    <a:endParaRPr lang="en-GB" altLang="en-US" sz="533" dirty="0">
                      <a:solidFill>
                        <a:srgbClr val="0000FF"/>
                      </a:solidFill>
                      <a:latin typeface="Montserrat" panose="00000500000000000000" pitchFamily="2" charset="0"/>
                    </a:endParaRPr>
                  </a:p>
                </p:txBody>
              </p:sp>
              <p:sp>
                <p:nvSpPr>
                  <p:cNvPr id="139" name="TextBox 65">
                    <a:extLst>
                      <a:ext uri="{FF2B5EF4-FFF2-40B4-BE49-F238E27FC236}">
                        <a16:creationId xmlns:a16="http://schemas.microsoft.com/office/drawing/2014/main" id="{8155C9A3-9ABD-8710-5ED9-782755211C3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366845" y="2391176"/>
                    <a:ext cx="389850" cy="19499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altLang="en-US" sz="667" dirty="0" smtClean="0">
                        <a:solidFill>
                          <a:srgbClr val="0000FF"/>
                        </a:solidFill>
                        <a:latin typeface="Montserrat" panose="00000500000000000000" pitchFamily="2" charset="0"/>
                      </a:rPr>
                      <a:t>Aug.</a:t>
                    </a:r>
                    <a:endParaRPr lang="en-GB" altLang="en-US" sz="667" dirty="0">
                      <a:solidFill>
                        <a:srgbClr val="0000FF"/>
                      </a:solidFill>
                      <a:latin typeface="Montserrat" panose="00000500000000000000" pitchFamily="2" charset="0"/>
                    </a:endParaRPr>
                  </a:p>
                </p:txBody>
              </p:sp>
            </p:grpSp>
            <p:grpSp>
              <p:nvGrpSpPr>
                <p:cNvPr id="154" name="Group 153"/>
                <p:cNvGrpSpPr/>
                <p:nvPr/>
              </p:nvGrpSpPr>
              <p:grpSpPr>
                <a:xfrm>
                  <a:off x="2266433" y="2362427"/>
                  <a:ext cx="617478" cy="4040994"/>
                  <a:chOff x="7276124" y="2253592"/>
                  <a:chExt cx="617478" cy="4311437"/>
                </a:xfrm>
              </p:grpSpPr>
              <p:cxnSp>
                <p:nvCxnSpPr>
                  <p:cNvPr id="155" name="Straight Connector 114">
                    <a:extLst>
                      <a:ext uri="{FF2B5EF4-FFF2-40B4-BE49-F238E27FC236}">
                        <a16:creationId xmlns:a16="http://schemas.microsoft.com/office/drawing/2014/main" id="{E78B9E5D-99AD-B471-7D1E-67BF5F92C406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584863" y="2704444"/>
                    <a:ext cx="0" cy="3860585"/>
                  </a:xfrm>
                  <a:prstGeom prst="line">
                    <a:avLst/>
                  </a:prstGeom>
                  <a:noFill/>
                  <a:ln w="9525" algn="ctr">
                    <a:solidFill>
                      <a:srgbClr val="0000FF"/>
                    </a:solidFill>
                    <a:prstDash val="dash"/>
                    <a:round/>
                    <a:headEnd/>
                    <a:tailEnd/>
                  </a:ln>
                </p:spPr>
              </p:cxnSp>
              <p:sp>
                <p:nvSpPr>
                  <p:cNvPr id="156" name="TextBox 86">
                    <a:extLst>
                      <a:ext uri="{FF2B5EF4-FFF2-40B4-BE49-F238E27FC236}">
                        <a16:creationId xmlns:a16="http://schemas.microsoft.com/office/drawing/2014/main" id="{D5E0E9B5-5F79-CC3F-5D8F-0C273FB430D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76124" y="2253592"/>
                    <a:ext cx="617478" cy="23589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Blip>
                        <a:blip r:embed="rId2"/>
                      </a:buBlip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C00000"/>
                      </a:buClr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r>
                      <a:rPr lang="en-GB" altLang="en-US" sz="933" dirty="0" smtClean="0">
                        <a:solidFill>
                          <a:srgbClr val="0000FF"/>
                        </a:solidFill>
                        <a:latin typeface="Montserrat" panose="00000500000000000000" pitchFamily="2" charset="0"/>
                      </a:rPr>
                      <a:t>SA6#57</a:t>
                    </a:r>
                    <a:endParaRPr lang="en-GB" altLang="en-US" sz="533" dirty="0">
                      <a:solidFill>
                        <a:srgbClr val="0000FF"/>
                      </a:solidFill>
                      <a:latin typeface="Montserrat" panose="00000500000000000000" pitchFamily="2" charset="0"/>
                    </a:endParaRPr>
                  </a:p>
                </p:txBody>
              </p:sp>
              <p:sp>
                <p:nvSpPr>
                  <p:cNvPr id="157" name="TextBox 65">
                    <a:extLst>
                      <a:ext uri="{FF2B5EF4-FFF2-40B4-BE49-F238E27FC236}">
                        <a16:creationId xmlns:a16="http://schemas.microsoft.com/office/drawing/2014/main" id="{8155C9A3-9ABD-8710-5ED9-782755211C3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366845" y="2391176"/>
                    <a:ext cx="389850" cy="19499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altLang="en-US" sz="667" dirty="0" smtClean="0">
                        <a:solidFill>
                          <a:srgbClr val="0000FF"/>
                        </a:solidFill>
                        <a:latin typeface="Montserrat" panose="00000500000000000000" pitchFamily="2" charset="0"/>
                      </a:rPr>
                      <a:t>Oct.</a:t>
                    </a:r>
                    <a:endParaRPr lang="en-GB" altLang="en-US" sz="667" dirty="0">
                      <a:solidFill>
                        <a:srgbClr val="0000FF"/>
                      </a:solidFill>
                      <a:latin typeface="Montserrat" panose="00000500000000000000" pitchFamily="2" charset="0"/>
                    </a:endParaRPr>
                  </a:p>
                </p:txBody>
              </p:sp>
            </p:grpSp>
            <p:grpSp>
              <p:nvGrpSpPr>
                <p:cNvPr id="158" name="Group 157"/>
                <p:cNvGrpSpPr/>
                <p:nvPr/>
              </p:nvGrpSpPr>
              <p:grpSpPr>
                <a:xfrm>
                  <a:off x="2730710" y="2368716"/>
                  <a:ext cx="617477" cy="4044754"/>
                  <a:chOff x="7276124" y="2253592"/>
                  <a:chExt cx="617477" cy="4315448"/>
                </a:xfrm>
              </p:grpSpPr>
              <p:cxnSp>
                <p:nvCxnSpPr>
                  <p:cNvPr id="159" name="Straight Connector 114">
                    <a:extLst>
                      <a:ext uri="{FF2B5EF4-FFF2-40B4-BE49-F238E27FC236}">
                        <a16:creationId xmlns:a16="http://schemas.microsoft.com/office/drawing/2014/main" id="{E78B9E5D-99AD-B471-7D1E-67BF5F92C406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584863" y="2704443"/>
                    <a:ext cx="0" cy="3864597"/>
                  </a:xfrm>
                  <a:prstGeom prst="line">
                    <a:avLst/>
                  </a:prstGeom>
                  <a:noFill/>
                  <a:ln w="9525" algn="ctr">
                    <a:solidFill>
                      <a:srgbClr val="0000FF"/>
                    </a:solidFill>
                    <a:prstDash val="dash"/>
                    <a:round/>
                    <a:headEnd/>
                    <a:tailEnd/>
                  </a:ln>
                </p:spPr>
              </p:cxnSp>
              <p:sp>
                <p:nvSpPr>
                  <p:cNvPr id="160" name="TextBox 86">
                    <a:extLst>
                      <a:ext uri="{FF2B5EF4-FFF2-40B4-BE49-F238E27FC236}">
                        <a16:creationId xmlns:a16="http://schemas.microsoft.com/office/drawing/2014/main" id="{D5E0E9B5-5F79-CC3F-5D8F-0C273FB430D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76124" y="2253592"/>
                    <a:ext cx="617477" cy="25168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Blip>
                        <a:blip r:embed="rId2"/>
                      </a:buBlip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C00000"/>
                      </a:buClr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r>
                      <a:rPr lang="en-GB" altLang="en-US" sz="933" dirty="0" smtClean="0">
                        <a:solidFill>
                          <a:srgbClr val="0000FF"/>
                        </a:solidFill>
                        <a:latin typeface="Montserrat" panose="00000500000000000000" pitchFamily="2" charset="0"/>
                      </a:rPr>
                      <a:t>SA6#58</a:t>
                    </a:r>
                    <a:endParaRPr lang="en-GB" altLang="en-US" sz="533" dirty="0">
                      <a:solidFill>
                        <a:srgbClr val="0000FF"/>
                      </a:solidFill>
                      <a:latin typeface="Montserrat" panose="00000500000000000000" pitchFamily="2" charset="0"/>
                    </a:endParaRPr>
                  </a:p>
                </p:txBody>
              </p:sp>
              <p:sp>
                <p:nvSpPr>
                  <p:cNvPr id="161" name="TextBox 65">
                    <a:extLst>
                      <a:ext uri="{FF2B5EF4-FFF2-40B4-BE49-F238E27FC236}">
                        <a16:creationId xmlns:a16="http://schemas.microsoft.com/office/drawing/2014/main" id="{8155C9A3-9ABD-8710-5ED9-782755211C3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366845" y="2391176"/>
                    <a:ext cx="389850" cy="19499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altLang="en-US" sz="667" dirty="0" smtClean="0">
                        <a:solidFill>
                          <a:srgbClr val="0000FF"/>
                        </a:solidFill>
                        <a:latin typeface="Montserrat" panose="00000500000000000000" pitchFamily="2" charset="0"/>
                      </a:rPr>
                      <a:t>Nov.</a:t>
                    </a:r>
                    <a:endParaRPr lang="en-GB" altLang="en-US" sz="667" dirty="0">
                      <a:solidFill>
                        <a:srgbClr val="0000FF"/>
                      </a:solidFill>
                      <a:latin typeface="Montserrat" panose="00000500000000000000" pitchFamily="2" charset="0"/>
                    </a:endParaRPr>
                  </a:p>
                </p:txBody>
              </p:sp>
            </p:grpSp>
            <p:grpSp>
              <p:nvGrpSpPr>
                <p:cNvPr id="162" name="Group 161"/>
                <p:cNvGrpSpPr/>
                <p:nvPr/>
              </p:nvGrpSpPr>
              <p:grpSpPr>
                <a:xfrm>
                  <a:off x="3307838" y="2287928"/>
                  <a:ext cx="689611" cy="4155687"/>
                  <a:chOff x="7230241" y="2167397"/>
                  <a:chExt cx="689611" cy="4433806"/>
                </a:xfrm>
              </p:grpSpPr>
              <p:cxnSp>
                <p:nvCxnSpPr>
                  <p:cNvPr id="163" name="Straight Connector 114">
                    <a:extLst>
                      <a:ext uri="{FF2B5EF4-FFF2-40B4-BE49-F238E27FC236}">
                        <a16:creationId xmlns:a16="http://schemas.microsoft.com/office/drawing/2014/main" id="{E78B9E5D-99AD-B471-7D1E-67BF5F92C406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584863" y="2704443"/>
                    <a:ext cx="0" cy="3896760"/>
                  </a:xfrm>
                  <a:prstGeom prst="line">
                    <a:avLst/>
                  </a:prstGeom>
                  <a:noFill/>
                  <a:ln w="9525" algn="ctr">
                    <a:solidFill>
                      <a:srgbClr val="0000FF"/>
                    </a:solidFill>
                    <a:prstDash val="dash"/>
                    <a:round/>
                    <a:headEnd/>
                    <a:tailEnd/>
                  </a:ln>
                </p:spPr>
              </p:cxnSp>
              <p:sp>
                <p:nvSpPr>
                  <p:cNvPr id="164" name="TextBox 86">
                    <a:extLst>
                      <a:ext uri="{FF2B5EF4-FFF2-40B4-BE49-F238E27FC236}">
                        <a16:creationId xmlns:a16="http://schemas.microsoft.com/office/drawing/2014/main" id="{D5E0E9B5-5F79-CC3F-5D8F-0C273FB430D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30241" y="2167397"/>
                    <a:ext cx="689611" cy="40485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Blip>
                        <a:blip r:embed="rId2"/>
                      </a:buBlip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C00000"/>
                      </a:buClr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r>
                      <a:rPr lang="en-GB" altLang="en-US" sz="933" dirty="0" smtClean="0">
                        <a:solidFill>
                          <a:srgbClr val="0000FF"/>
                        </a:solidFill>
                        <a:latin typeface="Montserrat" panose="00000500000000000000" pitchFamily="2" charset="0"/>
                      </a:rPr>
                      <a:t>SA6#59-</a:t>
                    </a:r>
                  </a:p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r>
                      <a:rPr lang="en-GB" altLang="en-US" sz="933" dirty="0" err="1" smtClean="0">
                        <a:solidFill>
                          <a:srgbClr val="0000FF"/>
                        </a:solidFill>
                        <a:latin typeface="Montserrat" panose="00000500000000000000" pitchFamily="2" charset="0"/>
                      </a:rPr>
                      <a:t>Adhoc</a:t>
                    </a:r>
                    <a:r>
                      <a:rPr lang="en-GB" altLang="en-US" sz="933" dirty="0" smtClean="0">
                        <a:solidFill>
                          <a:srgbClr val="0000FF"/>
                        </a:solidFill>
                        <a:latin typeface="Montserrat" panose="00000500000000000000" pitchFamily="2" charset="0"/>
                      </a:rPr>
                      <a:t>-e</a:t>
                    </a:r>
                    <a:endParaRPr lang="en-GB" altLang="en-US" sz="533" dirty="0">
                      <a:solidFill>
                        <a:srgbClr val="0000FF"/>
                      </a:solidFill>
                      <a:latin typeface="Montserrat" panose="00000500000000000000" pitchFamily="2" charset="0"/>
                    </a:endParaRPr>
                  </a:p>
                </p:txBody>
              </p:sp>
              <p:sp>
                <p:nvSpPr>
                  <p:cNvPr id="165" name="TextBox 65">
                    <a:extLst>
                      <a:ext uri="{FF2B5EF4-FFF2-40B4-BE49-F238E27FC236}">
                        <a16:creationId xmlns:a16="http://schemas.microsoft.com/office/drawing/2014/main" id="{8155C9A3-9ABD-8710-5ED9-782755211C3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367612" y="2489524"/>
                    <a:ext cx="441146" cy="2080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altLang="en-US" sz="667" dirty="0" smtClean="0">
                        <a:solidFill>
                          <a:srgbClr val="0000FF"/>
                        </a:solidFill>
                        <a:latin typeface="Montserrat" panose="00000500000000000000" pitchFamily="2" charset="0"/>
                      </a:rPr>
                      <a:t>Jan..</a:t>
                    </a:r>
                    <a:endParaRPr lang="en-GB" altLang="en-US" sz="667" dirty="0">
                      <a:solidFill>
                        <a:srgbClr val="0000FF"/>
                      </a:solidFill>
                      <a:latin typeface="Montserrat" panose="00000500000000000000" pitchFamily="2" charset="0"/>
                    </a:endParaRPr>
                  </a:p>
                </p:txBody>
              </p:sp>
            </p:grpSp>
            <p:grpSp>
              <p:nvGrpSpPr>
                <p:cNvPr id="166" name="Group 165"/>
                <p:cNvGrpSpPr/>
                <p:nvPr/>
              </p:nvGrpSpPr>
              <p:grpSpPr>
                <a:xfrm>
                  <a:off x="3848112" y="2362775"/>
                  <a:ext cx="617478" cy="4080840"/>
                  <a:chOff x="7276123" y="2253592"/>
                  <a:chExt cx="617478" cy="4353949"/>
                </a:xfrm>
              </p:grpSpPr>
              <p:cxnSp>
                <p:nvCxnSpPr>
                  <p:cNvPr id="167" name="Straight Connector 114">
                    <a:extLst>
                      <a:ext uri="{FF2B5EF4-FFF2-40B4-BE49-F238E27FC236}">
                        <a16:creationId xmlns:a16="http://schemas.microsoft.com/office/drawing/2014/main" id="{E78B9E5D-99AD-B471-7D1E-67BF5F92C406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584863" y="2704443"/>
                    <a:ext cx="7143" cy="3903098"/>
                  </a:xfrm>
                  <a:prstGeom prst="line">
                    <a:avLst/>
                  </a:prstGeom>
                  <a:noFill/>
                  <a:ln w="9525" algn="ctr">
                    <a:solidFill>
                      <a:srgbClr val="0000FF"/>
                    </a:solidFill>
                    <a:prstDash val="dash"/>
                    <a:round/>
                    <a:headEnd/>
                    <a:tailEnd/>
                  </a:ln>
                </p:spPr>
              </p:cxnSp>
              <p:sp>
                <p:nvSpPr>
                  <p:cNvPr id="168" name="TextBox 86">
                    <a:extLst>
                      <a:ext uri="{FF2B5EF4-FFF2-40B4-BE49-F238E27FC236}">
                        <a16:creationId xmlns:a16="http://schemas.microsoft.com/office/drawing/2014/main" id="{D5E0E9B5-5F79-CC3F-5D8F-0C273FB430D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76123" y="2253592"/>
                    <a:ext cx="617478" cy="25168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Blip>
                        <a:blip r:embed="rId2"/>
                      </a:buBlip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C00000"/>
                      </a:buClr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r>
                      <a:rPr lang="en-GB" altLang="en-US" sz="933" dirty="0" smtClean="0">
                        <a:solidFill>
                          <a:srgbClr val="0000FF"/>
                        </a:solidFill>
                        <a:latin typeface="Montserrat" panose="00000500000000000000" pitchFamily="2" charset="0"/>
                      </a:rPr>
                      <a:t>SA6#59</a:t>
                    </a:r>
                    <a:endParaRPr lang="en-GB" altLang="en-US" sz="533" dirty="0">
                      <a:solidFill>
                        <a:srgbClr val="0000FF"/>
                      </a:solidFill>
                      <a:latin typeface="Montserrat" panose="00000500000000000000" pitchFamily="2" charset="0"/>
                    </a:endParaRPr>
                  </a:p>
                </p:txBody>
              </p:sp>
              <p:sp>
                <p:nvSpPr>
                  <p:cNvPr id="169" name="TextBox 65">
                    <a:extLst>
                      <a:ext uri="{FF2B5EF4-FFF2-40B4-BE49-F238E27FC236}">
                        <a16:creationId xmlns:a16="http://schemas.microsoft.com/office/drawing/2014/main" id="{8155C9A3-9ABD-8710-5ED9-782755211C3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366845" y="2391176"/>
                    <a:ext cx="389850" cy="2080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altLang="en-US" sz="667" dirty="0" smtClean="0">
                        <a:solidFill>
                          <a:srgbClr val="0000FF"/>
                        </a:solidFill>
                        <a:latin typeface="Montserrat" panose="00000500000000000000" pitchFamily="2" charset="0"/>
                      </a:rPr>
                      <a:t>Feb.</a:t>
                    </a:r>
                    <a:endParaRPr lang="en-GB" altLang="en-US" sz="667" dirty="0">
                      <a:solidFill>
                        <a:srgbClr val="0000FF"/>
                      </a:solidFill>
                      <a:latin typeface="Montserrat" panose="00000500000000000000" pitchFamily="2" charset="0"/>
                    </a:endParaRPr>
                  </a:p>
                </p:txBody>
              </p:sp>
            </p:grpSp>
            <p:grpSp>
              <p:nvGrpSpPr>
                <p:cNvPr id="170" name="Group 169"/>
                <p:cNvGrpSpPr/>
                <p:nvPr/>
              </p:nvGrpSpPr>
              <p:grpSpPr>
                <a:xfrm>
                  <a:off x="4355462" y="2362427"/>
                  <a:ext cx="617478" cy="4040994"/>
                  <a:chOff x="7276123" y="2253592"/>
                  <a:chExt cx="617478" cy="4311437"/>
                </a:xfrm>
              </p:grpSpPr>
              <p:cxnSp>
                <p:nvCxnSpPr>
                  <p:cNvPr id="171" name="Straight Connector 114">
                    <a:extLst>
                      <a:ext uri="{FF2B5EF4-FFF2-40B4-BE49-F238E27FC236}">
                        <a16:creationId xmlns:a16="http://schemas.microsoft.com/office/drawing/2014/main" id="{E78B9E5D-99AD-B471-7D1E-67BF5F92C406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584863" y="2704444"/>
                    <a:ext cx="0" cy="3860585"/>
                  </a:xfrm>
                  <a:prstGeom prst="line">
                    <a:avLst/>
                  </a:prstGeom>
                  <a:noFill/>
                  <a:ln w="9525" algn="ctr">
                    <a:solidFill>
                      <a:srgbClr val="0000FF"/>
                    </a:solidFill>
                    <a:prstDash val="dash"/>
                    <a:round/>
                    <a:headEnd/>
                    <a:tailEnd/>
                  </a:ln>
                </p:spPr>
              </p:cxnSp>
              <p:sp>
                <p:nvSpPr>
                  <p:cNvPr id="172" name="TextBox 86">
                    <a:extLst>
                      <a:ext uri="{FF2B5EF4-FFF2-40B4-BE49-F238E27FC236}">
                        <a16:creationId xmlns:a16="http://schemas.microsoft.com/office/drawing/2014/main" id="{D5E0E9B5-5F79-CC3F-5D8F-0C273FB430D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76123" y="2253592"/>
                    <a:ext cx="617478" cy="25168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Blip>
                        <a:blip r:embed="rId2"/>
                      </a:buBlip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C00000"/>
                      </a:buClr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r>
                      <a:rPr lang="en-GB" altLang="en-US" sz="933" dirty="0" smtClean="0">
                        <a:solidFill>
                          <a:srgbClr val="0000FF"/>
                        </a:solidFill>
                        <a:latin typeface="Montserrat" panose="00000500000000000000" pitchFamily="2" charset="0"/>
                      </a:rPr>
                      <a:t>SA6#60</a:t>
                    </a:r>
                    <a:endParaRPr lang="en-GB" altLang="en-US" sz="533" dirty="0">
                      <a:solidFill>
                        <a:srgbClr val="0000FF"/>
                      </a:solidFill>
                      <a:latin typeface="Montserrat" panose="00000500000000000000" pitchFamily="2" charset="0"/>
                    </a:endParaRPr>
                  </a:p>
                </p:txBody>
              </p:sp>
              <p:sp>
                <p:nvSpPr>
                  <p:cNvPr id="173" name="TextBox 65">
                    <a:extLst>
                      <a:ext uri="{FF2B5EF4-FFF2-40B4-BE49-F238E27FC236}">
                        <a16:creationId xmlns:a16="http://schemas.microsoft.com/office/drawing/2014/main" id="{8155C9A3-9ABD-8710-5ED9-782755211C3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366845" y="2391176"/>
                    <a:ext cx="389850" cy="2080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altLang="en-US" sz="667" dirty="0" smtClean="0">
                        <a:solidFill>
                          <a:srgbClr val="0000FF"/>
                        </a:solidFill>
                        <a:latin typeface="Montserrat" panose="00000500000000000000" pitchFamily="2" charset="0"/>
                      </a:rPr>
                      <a:t>Apr.</a:t>
                    </a:r>
                    <a:endParaRPr lang="en-GB" altLang="en-US" sz="667" dirty="0">
                      <a:solidFill>
                        <a:srgbClr val="0000FF"/>
                      </a:solidFill>
                      <a:latin typeface="Montserrat" panose="00000500000000000000" pitchFamily="2" charset="0"/>
                    </a:endParaRPr>
                  </a:p>
                </p:txBody>
              </p:sp>
            </p:grpSp>
            <p:grpSp>
              <p:nvGrpSpPr>
                <p:cNvPr id="174" name="Group 173"/>
                <p:cNvGrpSpPr/>
                <p:nvPr/>
              </p:nvGrpSpPr>
              <p:grpSpPr>
                <a:xfrm>
                  <a:off x="4888798" y="2361927"/>
                  <a:ext cx="617478" cy="4081688"/>
                  <a:chOff x="7276123" y="2253592"/>
                  <a:chExt cx="617478" cy="4354854"/>
                </a:xfrm>
              </p:grpSpPr>
              <p:cxnSp>
                <p:nvCxnSpPr>
                  <p:cNvPr id="175" name="Straight Connector 114">
                    <a:extLst>
                      <a:ext uri="{FF2B5EF4-FFF2-40B4-BE49-F238E27FC236}">
                        <a16:creationId xmlns:a16="http://schemas.microsoft.com/office/drawing/2014/main" id="{E78B9E5D-99AD-B471-7D1E-67BF5F92C406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584863" y="2704443"/>
                    <a:ext cx="0" cy="3904003"/>
                  </a:xfrm>
                  <a:prstGeom prst="line">
                    <a:avLst/>
                  </a:prstGeom>
                  <a:noFill/>
                  <a:ln w="9525" algn="ctr">
                    <a:solidFill>
                      <a:srgbClr val="0000FF"/>
                    </a:solidFill>
                    <a:prstDash val="dash"/>
                    <a:round/>
                    <a:headEnd/>
                    <a:tailEnd/>
                  </a:ln>
                </p:spPr>
              </p:cxnSp>
              <p:sp>
                <p:nvSpPr>
                  <p:cNvPr id="176" name="TextBox 86">
                    <a:extLst>
                      <a:ext uri="{FF2B5EF4-FFF2-40B4-BE49-F238E27FC236}">
                        <a16:creationId xmlns:a16="http://schemas.microsoft.com/office/drawing/2014/main" id="{D5E0E9B5-5F79-CC3F-5D8F-0C273FB430D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76123" y="2253592"/>
                    <a:ext cx="617478" cy="25168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Blip>
                        <a:blip r:embed="rId2"/>
                      </a:buBlip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C00000"/>
                      </a:buClr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r>
                      <a:rPr lang="en-GB" altLang="en-US" sz="933" dirty="0" smtClean="0">
                        <a:solidFill>
                          <a:srgbClr val="0000FF"/>
                        </a:solidFill>
                        <a:latin typeface="Montserrat" panose="00000500000000000000" pitchFamily="2" charset="0"/>
                      </a:rPr>
                      <a:t>SA6#61</a:t>
                    </a:r>
                    <a:endParaRPr lang="en-GB" altLang="en-US" sz="533" dirty="0">
                      <a:solidFill>
                        <a:srgbClr val="0000FF"/>
                      </a:solidFill>
                      <a:latin typeface="Montserrat" panose="00000500000000000000" pitchFamily="2" charset="0"/>
                    </a:endParaRPr>
                  </a:p>
                </p:txBody>
              </p:sp>
              <p:sp>
                <p:nvSpPr>
                  <p:cNvPr id="177" name="TextBox 65">
                    <a:extLst>
                      <a:ext uri="{FF2B5EF4-FFF2-40B4-BE49-F238E27FC236}">
                        <a16:creationId xmlns:a16="http://schemas.microsoft.com/office/drawing/2014/main" id="{8155C9A3-9ABD-8710-5ED9-782755211C3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366845" y="2391176"/>
                    <a:ext cx="389850" cy="2080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altLang="en-US" sz="667" dirty="0" smtClean="0">
                        <a:solidFill>
                          <a:srgbClr val="0000FF"/>
                        </a:solidFill>
                        <a:latin typeface="Montserrat" panose="00000500000000000000" pitchFamily="2" charset="0"/>
                      </a:rPr>
                      <a:t>May.</a:t>
                    </a:r>
                    <a:endParaRPr lang="en-GB" altLang="en-US" sz="667" dirty="0">
                      <a:solidFill>
                        <a:srgbClr val="0000FF"/>
                      </a:solidFill>
                      <a:latin typeface="Montserrat" panose="00000500000000000000" pitchFamily="2" charset="0"/>
                    </a:endParaRPr>
                  </a:p>
                </p:txBody>
              </p:sp>
            </p:grpSp>
            <p:grpSp>
              <p:nvGrpSpPr>
                <p:cNvPr id="178" name="Group 177"/>
                <p:cNvGrpSpPr/>
                <p:nvPr/>
              </p:nvGrpSpPr>
              <p:grpSpPr>
                <a:xfrm>
                  <a:off x="5784108" y="2345835"/>
                  <a:ext cx="617478" cy="4067634"/>
                  <a:chOff x="7276123" y="2253592"/>
                  <a:chExt cx="617478" cy="4339860"/>
                </a:xfrm>
              </p:grpSpPr>
              <p:cxnSp>
                <p:nvCxnSpPr>
                  <p:cNvPr id="179" name="Straight Connector 114">
                    <a:extLst>
                      <a:ext uri="{FF2B5EF4-FFF2-40B4-BE49-F238E27FC236}">
                        <a16:creationId xmlns:a16="http://schemas.microsoft.com/office/drawing/2014/main" id="{E78B9E5D-99AD-B471-7D1E-67BF5F92C406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584863" y="2704444"/>
                    <a:ext cx="0" cy="3889008"/>
                  </a:xfrm>
                  <a:prstGeom prst="line">
                    <a:avLst/>
                  </a:prstGeom>
                  <a:noFill/>
                  <a:ln w="9525" algn="ctr">
                    <a:solidFill>
                      <a:srgbClr val="0000FF"/>
                    </a:solidFill>
                    <a:prstDash val="dash"/>
                    <a:round/>
                    <a:headEnd/>
                    <a:tailEnd/>
                  </a:ln>
                </p:spPr>
              </p:cxnSp>
              <p:sp>
                <p:nvSpPr>
                  <p:cNvPr id="180" name="TextBox 86">
                    <a:extLst>
                      <a:ext uri="{FF2B5EF4-FFF2-40B4-BE49-F238E27FC236}">
                        <a16:creationId xmlns:a16="http://schemas.microsoft.com/office/drawing/2014/main" id="{D5E0E9B5-5F79-CC3F-5D8F-0C273FB430D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76123" y="2253592"/>
                    <a:ext cx="617478" cy="25168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Blip>
                        <a:blip r:embed="rId2"/>
                      </a:buBlip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C00000"/>
                      </a:buClr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r>
                      <a:rPr lang="en-GB" altLang="en-US" sz="933" dirty="0" smtClean="0">
                        <a:solidFill>
                          <a:srgbClr val="0000FF"/>
                        </a:solidFill>
                        <a:latin typeface="Montserrat" panose="00000500000000000000" pitchFamily="2" charset="0"/>
                      </a:rPr>
                      <a:t>SA6#62</a:t>
                    </a:r>
                    <a:endParaRPr lang="en-GB" altLang="en-US" sz="533" dirty="0">
                      <a:solidFill>
                        <a:srgbClr val="0000FF"/>
                      </a:solidFill>
                      <a:latin typeface="Montserrat" panose="00000500000000000000" pitchFamily="2" charset="0"/>
                    </a:endParaRPr>
                  </a:p>
                </p:txBody>
              </p:sp>
              <p:sp>
                <p:nvSpPr>
                  <p:cNvPr id="181" name="TextBox 65">
                    <a:extLst>
                      <a:ext uri="{FF2B5EF4-FFF2-40B4-BE49-F238E27FC236}">
                        <a16:creationId xmlns:a16="http://schemas.microsoft.com/office/drawing/2014/main" id="{8155C9A3-9ABD-8710-5ED9-782755211C3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366845" y="2391176"/>
                    <a:ext cx="389850" cy="2080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altLang="en-US" sz="667" dirty="0" smtClean="0">
                        <a:solidFill>
                          <a:srgbClr val="0000FF"/>
                        </a:solidFill>
                        <a:latin typeface="Montserrat" panose="00000500000000000000" pitchFamily="2" charset="0"/>
                      </a:rPr>
                      <a:t>Aug.</a:t>
                    </a:r>
                    <a:endParaRPr lang="en-GB" altLang="en-US" sz="667" dirty="0">
                      <a:solidFill>
                        <a:srgbClr val="0000FF"/>
                      </a:solidFill>
                      <a:latin typeface="Montserrat" panose="00000500000000000000" pitchFamily="2" charset="0"/>
                    </a:endParaRPr>
                  </a:p>
                </p:txBody>
              </p:sp>
            </p:grpSp>
            <p:grpSp>
              <p:nvGrpSpPr>
                <p:cNvPr id="182" name="Group 181"/>
                <p:cNvGrpSpPr/>
                <p:nvPr/>
              </p:nvGrpSpPr>
              <p:grpSpPr>
                <a:xfrm>
                  <a:off x="6649377" y="2351777"/>
                  <a:ext cx="617478" cy="4091838"/>
                  <a:chOff x="7276124" y="2253592"/>
                  <a:chExt cx="617478" cy="4365683"/>
                </a:xfrm>
              </p:grpSpPr>
              <p:cxnSp>
                <p:nvCxnSpPr>
                  <p:cNvPr id="183" name="Straight Connector 114">
                    <a:extLst>
                      <a:ext uri="{FF2B5EF4-FFF2-40B4-BE49-F238E27FC236}">
                        <a16:creationId xmlns:a16="http://schemas.microsoft.com/office/drawing/2014/main" id="{E78B9E5D-99AD-B471-7D1E-67BF5F92C406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584863" y="2704443"/>
                    <a:ext cx="0" cy="3914832"/>
                  </a:xfrm>
                  <a:prstGeom prst="line">
                    <a:avLst/>
                  </a:prstGeom>
                  <a:noFill/>
                  <a:ln w="9525" algn="ctr">
                    <a:solidFill>
                      <a:srgbClr val="0000FF"/>
                    </a:solidFill>
                    <a:prstDash val="dash"/>
                    <a:round/>
                    <a:headEnd/>
                    <a:tailEnd/>
                  </a:ln>
                </p:spPr>
              </p:cxnSp>
              <p:sp>
                <p:nvSpPr>
                  <p:cNvPr id="184" name="TextBox 86">
                    <a:extLst>
                      <a:ext uri="{FF2B5EF4-FFF2-40B4-BE49-F238E27FC236}">
                        <a16:creationId xmlns:a16="http://schemas.microsoft.com/office/drawing/2014/main" id="{D5E0E9B5-5F79-CC3F-5D8F-0C273FB430D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76124" y="2253592"/>
                    <a:ext cx="617478" cy="25168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Blip>
                        <a:blip r:embed="rId2"/>
                      </a:buBlip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C00000"/>
                      </a:buClr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r>
                      <a:rPr lang="en-GB" altLang="en-US" sz="933" dirty="0" smtClean="0">
                        <a:solidFill>
                          <a:srgbClr val="0000FF"/>
                        </a:solidFill>
                        <a:latin typeface="Montserrat" panose="00000500000000000000" pitchFamily="2" charset="0"/>
                      </a:rPr>
                      <a:t>SA6#63</a:t>
                    </a:r>
                    <a:endParaRPr lang="en-GB" altLang="en-US" sz="533" dirty="0">
                      <a:solidFill>
                        <a:srgbClr val="0000FF"/>
                      </a:solidFill>
                      <a:latin typeface="Montserrat" panose="00000500000000000000" pitchFamily="2" charset="0"/>
                    </a:endParaRPr>
                  </a:p>
                </p:txBody>
              </p:sp>
              <p:sp>
                <p:nvSpPr>
                  <p:cNvPr id="185" name="TextBox 65">
                    <a:extLst>
                      <a:ext uri="{FF2B5EF4-FFF2-40B4-BE49-F238E27FC236}">
                        <a16:creationId xmlns:a16="http://schemas.microsoft.com/office/drawing/2014/main" id="{8155C9A3-9ABD-8710-5ED9-782755211C3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366845" y="2391176"/>
                    <a:ext cx="389850" cy="19499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altLang="en-US" sz="667" dirty="0" smtClean="0">
                        <a:solidFill>
                          <a:srgbClr val="0000FF"/>
                        </a:solidFill>
                        <a:latin typeface="Montserrat" panose="00000500000000000000" pitchFamily="2" charset="0"/>
                      </a:rPr>
                      <a:t>Oct.</a:t>
                    </a:r>
                    <a:endParaRPr lang="en-GB" altLang="en-US" sz="667" dirty="0">
                      <a:solidFill>
                        <a:srgbClr val="0000FF"/>
                      </a:solidFill>
                      <a:latin typeface="Montserrat" panose="00000500000000000000" pitchFamily="2" charset="0"/>
                    </a:endParaRPr>
                  </a:p>
                </p:txBody>
              </p:sp>
            </p:grpSp>
            <p:grpSp>
              <p:nvGrpSpPr>
                <p:cNvPr id="186" name="Group 185"/>
                <p:cNvGrpSpPr/>
                <p:nvPr/>
              </p:nvGrpSpPr>
              <p:grpSpPr>
                <a:xfrm>
                  <a:off x="7102626" y="2358032"/>
                  <a:ext cx="617478" cy="4075535"/>
                  <a:chOff x="7276123" y="2253592"/>
                  <a:chExt cx="617478" cy="4348289"/>
                </a:xfrm>
              </p:grpSpPr>
              <p:cxnSp>
                <p:nvCxnSpPr>
                  <p:cNvPr id="187" name="Straight Connector 114">
                    <a:extLst>
                      <a:ext uri="{FF2B5EF4-FFF2-40B4-BE49-F238E27FC236}">
                        <a16:creationId xmlns:a16="http://schemas.microsoft.com/office/drawing/2014/main" id="{E78B9E5D-99AD-B471-7D1E-67BF5F92C406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584863" y="2704443"/>
                    <a:ext cx="0" cy="3897438"/>
                  </a:xfrm>
                  <a:prstGeom prst="line">
                    <a:avLst/>
                  </a:prstGeom>
                  <a:noFill/>
                  <a:ln w="9525" algn="ctr">
                    <a:solidFill>
                      <a:srgbClr val="0000FF"/>
                    </a:solidFill>
                    <a:prstDash val="dash"/>
                    <a:round/>
                    <a:headEnd/>
                    <a:tailEnd/>
                  </a:ln>
                </p:spPr>
              </p:cxnSp>
              <p:sp>
                <p:nvSpPr>
                  <p:cNvPr id="188" name="TextBox 86">
                    <a:extLst>
                      <a:ext uri="{FF2B5EF4-FFF2-40B4-BE49-F238E27FC236}">
                        <a16:creationId xmlns:a16="http://schemas.microsoft.com/office/drawing/2014/main" id="{D5E0E9B5-5F79-CC3F-5D8F-0C273FB430D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76123" y="2253592"/>
                    <a:ext cx="617478" cy="25168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Blip>
                        <a:blip r:embed="rId2"/>
                      </a:buBlip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C00000"/>
                      </a:buClr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r>
                      <a:rPr lang="en-GB" altLang="en-US" sz="933" dirty="0" smtClean="0">
                        <a:solidFill>
                          <a:srgbClr val="0000FF"/>
                        </a:solidFill>
                        <a:latin typeface="Montserrat" panose="00000500000000000000" pitchFamily="2" charset="0"/>
                      </a:rPr>
                      <a:t>SA6#64</a:t>
                    </a:r>
                    <a:endParaRPr lang="en-GB" altLang="en-US" sz="533" dirty="0">
                      <a:solidFill>
                        <a:srgbClr val="0000FF"/>
                      </a:solidFill>
                      <a:latin typeface="Montserrat" panose="00000500000000000000" pitchFamily="2" charset="0"/>
                    </a:endParaRPr>
                  </a:p>
                </p:txBody>
              </p:sp>
              <p:sp>
                <p:nvSpPr>
                  <p:cNvPr id="189" name="TextBox 65">
                    <a:extLst>
                      <a:ext uri="{FF2B5EF4-FFF2-40B4-BE49-F238E27FC236}">
                        <a16:creationId xmlns:a16="http://schemas.microsoft.com/office/drawing/2014/main" id="{8155C9A3-9ABD-8710-5ED9-782755211C3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366845" y="2391176"/>
                    <a:ext cx="389850" cy="19499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altLang="en-US" sz="667" dirty="0" smtClean="0">
                        <a:solidFill>
                          <a:srgbClr val="0000FF"/>
                        </a:solidFill>
                        <a:latin typeface="Montserrat" panose="00000500000000000000" pitchFamily="2" charset="0"/>
                      </a:rPr>
                      <a:t>Nov.</a:t>
                    </a:r>
                    <a:endParaRPr lang="en-GB" altLang="en-US" sz="667" dirty="0">
                      <a:solidFill>
                        <a:srgbClr val="0000FF"/>
                      </a:solidFill>
                      <a:latin typeface="Montserrat" panose="00000500000000000000" pitchFamily="2" charset="0"/>
                    </a:endParaRPr>
                  </a:p>
                </p:txBody>
              </p:sp>
            </p:grpSp>
          </p:grpSp>
        </p:grpSp>
        <p:grpSp>
          <p:nvGrpSpPr>
            <p:cNvPr id="193" name="Group 192"/>
            <p:cNvGrpSpPr/>
            <p:nvPr/>
          </p:nvGrpSpPr>
          <p:grpSpPr>
            <a:xfrm>
              <a:off x="725606" y="5116117"/>
              <a:ext cx="2780737" cy="548569"/>
              <a:chOff x="744789" y="3027121"/>
              <a:chExt cx="2780737" cy="548569"/>
            </a:xfrm>
          </p:grpSpPr>
          <p:sp>
            <p:nvSpPr>
              <p:cNvPr id="194" name="Diamond 16">
                <a:extLst>
                  <a:ext uri="{FF2B5EF4-FFF2-40B4-BE49-F238E27FC236}">
                    <a16:creationId xmlns:a16="http://schemas.microsoft.com/office/drawing/2014/main" id="{275EF3DB-7DA2-CA16-BCB4-4AC3C427C2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4789" y="3027121"/>
                <a:ext cx="1392927" cy="491067"/>
              </a:xfrm>
              <a:prstGeom prst="diamond">
                <a:avLst/>
              </a:prstGeom>
              <a:solidFill>
                <a:schemeClr val="accent2">
                  <a:alpha val="50000"/>
                </a:scheme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196" name="Chevron 60">
                <a:extLst>
                  <a:ext uri="{FF2B5EF4-FFF2-40B4-BE49-F238E27FC236}">
                    <a16:creationId xmlns:a16="http://schemas.microsoft.com/office/drawing/2014/main" id="{39DC3BA7-AA10-2FE2-0F1A-D0667542E9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41769" y="3049993"/>
                <a:ext cx="1683757" cy="525697"/>
              </a:xfrm>
              <a:prstGeom prst="chevron">
                <a:avLst>
                  <a:gd name="adj" fmla="val 49975"/>
                </a:avLst>
              </a:prstGeom>
              <a:gradFill flip="none" rotWithShape="1">
                <a:gsLst>
                  <a:gs pos="12000">
                    <a:schemeClr val="bg1"/>
                  </a:gs>
                  <a:gs pos="60000">
                    <a:schemeClr val="accent2">
                      <a:lumMod val="60000"/>
                      <a:lumOff val="40000"/>
                    </a:schemeClr>
                  </a:gs>
                  <a:gs pos="8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3600000" scaled="0"/>
                <a:tileRect/>
              </a:gradFill>
              <a:ln>
                <a:noFill/>
              </a:ln>
            </p:spPr>
            <p:txBody>
              <a:bodyPr lIns="0" rIns="0"/>
              <a:lstStyle/>
              <a:p>
                <a:pPr algn="ctr">
                  <a:defRPr/>
                </a:pPr>
                <a:endParaRPr lang="fr-FR" altLang="en-US" sz="1067" dirty="0">
                  <a:latin typeface="Montserrat" panose="00000500000000000000" pitchFamily="50" charset="0"/>
                </a:endParaRPr>
              </a:p>
            </p:txBody>
          </p:sp>
          <p:sp>
            <p:nvSpPr>
              <p:cNvPr id="197" name="TextBox 7">
                <a:extLst>
                  <a:ext uri="{FF2B5EF4-FFF2-40B4-BE49-F238E27FC236}">
                    <a16:creationId xmlns:a16="http://schemas.microsoft.com/office/drawing/2014/main" id="{1263E271-D00B-5E25-0E59-36F14FF82D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5626" y="3065221"/>
                <a:ext cx="864011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altLang="en-US" sz="800" dirty="0">
                    <a:latin typeface="Montserrat" panose="00000500000000000000" pitchFamily="2" charset="0"/>
                  </a:rPr>
                  <a:t>SA Rel-19 </a:t>
                </a:r>
              </a:p>
              <a:p>
                <a:pPr algn="ctr"/>
                <a:r>
                  <a:rPr lang="fr-FR" altLang="en-US" sz="800" dirty="0">
                    <a:latin typeface="Montserrat" panose="00000500000000000000" pitchFamily="2" charset="0"/>
                  </a:rPr>
                  <a:t>Workshop</a:t>
                </a:r>
              </a:p>
            </p:txBody>
          </p:sp>
        </p:grpSp>
      </p:grpSp>
      <p:sp>
        <p:nvSpPr>
          <p:cNvPr id="620" name="Diamond 16">
            <a:extLst>
              <a:ext uri="{FF2B5EF4-FFF2-40B4-BE49-F238E27FC236}">
                <a16:creationId xmlns:a16="http://schemas.microsoft.com/office/drawing/2014/main" id="{275EF3DB-7DA2-CA16-BCB4-4AC3C427C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97" y="2776484"/>
            <a:ext cx="1064409" cy="722837"/>
          </a:xfrm>
          <a:prstGeom prst="diamond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/>
            <a:endParaRPr lang="en-US" altLang="en-US" sz="700" dirty="0">
              <a:latin typeface="Montserrat" panose="00000500000000000000" pitchFamily="50" charset="0"/>
              <a:ea typeface="ＭＳ Ｐゴシック" charset="-128"/>
            </a:endParaRPr>
          </a:p>
        </p:txBody>
      </p:sp>
      <p:sp>
        <p:nvSpPr>
          <p:cNvPr id="621" name="TextBox 7">
            <a:extLst>
              <a:ext uri="{FF2B5EF4-FFF2-40B4-BE49-F238E27FC236}">
                <a16:creationId xmlns:a16="http://schemas.microsoft.com/office/drawing/2014/main" id="{1263E271-D00B-5E25-0E59-36F14FF82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906" y="2864951"/>
            <a:ext cx="8859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IN" altLang="en-US" sz="700" dirty="0">
                <a:latin typeface="Montserrat" panose="00000500000000000000" pitchFamily="2" charset="0"/>
              </a:rPr>
              <a:t>P</a:t>
            </a:r>
            <a:r>
              <a:rPr lang="en-IN" altLang="en-US" sz="700" dirty="0" smtClean="0">
                <a:latin typeface="Montserrat" panose="00000500000000000000" pitchFamily="2" charset="0"/>
              </a:rPr>
              <a:t>roposals </a:t>
            </a:r>
            <a:r>
              <a:rPr lang="en-IN" altLang="en-US" sz="700" dirty="0">
                <a:latin typeface="Montserrat" panose="00000500000000000000" pitchFamily="2" charset="0"/>
              </a:rPr>
              <a:t>in </a:t>
            </a:r>
            <a:r>
              <a:rPr lang="en-IN" altLang="en-US" sz="700" dirty="0" smtClean="0">
                <a:latin typeface="Montserrat" panose="00000500000000000000" pitchFamily="2" charset="0"/>
              </a:rPr>
              <a:t>template + SID/WID (recommended)</a:t>
            </a:r>
            <a:endParaRPr lang="en-IN" altLang="en-US" sz="700" dirty="0">
              <a:latin typeface="Montserrat" panose="00000500000000000000" pitchFamily="2" charset="0"/>
            </a:endParaRPr>
          </a:p>
        </p:txBody>
      </p:sp>
      <p:sp>
        <p:nvSpPr>
          <p:cNvPr id="622" name="Diamond 16">
            <a:extLst>
              <a:ext uri="{FF2B5EF4-FFF2-40B4-BE49-F238E27FC236}">
                <a16:creationId xmlns:a16="http://schemas.microsoft.com/office/drawing/2014/main" id="{275EF3DB-7DA2-CA16-BCB4-4AC3C427C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082" y="3581521"/>
            <a:ext cx="1306415" cy="491067"/>
          </a:xfrm>
          <a:prstGeom prst="diamond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/>
            <a:endParaRPr lang="en-US" altLang="en-US" sz="700" dirty="0">
              <a:latin typeface="Montserrat" panose="00000500000000000000" pitchFamily="50" charset="0"/>
              <a:ea typeface="ＭＳ Ｐゴシック" charset="-128"/>
            </a:endParaRPr>
          </a:p>
        </p:txBody>
      </p:sp>
      <p:sp>
        <p:nvSpPr>
          <p:cNvPr id="623" name="TextBox 7">
            <a:extLst>
              <a:ext uri="{FF2B5EF4-FFF2-40B4-BE49-F238E27FC236}">
                <a16:creationId xmlns:a16="http://schemas.microsoft.com/office/drawing/2014/main" id="{1263E271-D00B-5E25-0E59-36F14FF82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60" y="3647547"/>
            <a:ext cx="98093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IN" altLang="en-US" sz="700" dirty="0" smtClean="0">
                <a:latin typeface="Montserrat" panose="00000500000000000000" pitchFamily="2" charset="0"/>
              </a:rPr>
              <a:t>Consolidation for SA workshop</a:t>
            </a:r>
            <a:endParaRPr lang="en-IN" altLang="en-US" sz="700" dirty="0">
              <a:latin typeface="Montserrat" panose="00000500000000000000" pitchFamily="2" charset="0"/>
            </a:endParaRPr>
          </a:p>
        </p:txBody>
      </p:sp>
      <p:cxnSp>
        <p:nvCxnSpPr>
          <p:cNvPr id="625" name="Elbow Connector 624"/>
          <p:cNvCxnSpPr>
            <a:stCxn id="623" idx="2"/>
            <a:endCxn id="197" idx="0"/>
          </p:cNvCxnSpPr>
          <p:nvPr/>
        </p:nvCxnSpPr>
        <p:spPr>
          <a:xfrm rot="16200000" flipH="1">
            <a:off x="631052" y="4356820"/>
            <a:ext cx="1091172" cy="503622"/>
          </a:xfrm>
          <a:prstGeom prst="bentConnector3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6" name="Diamond 16">
            <a:extLst>
              <a:ext uri="{FF2B5EF4-FFF2-40B4-BE49-F238E27FC236}">
                <a16:creationId xmlns:a16="http://schemas.microsoft.com/office/drawing/2014/main" id="{275EF3DB-7DA2-CA16-BCB4-4AC3C427C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1692" y="2750794"/>
            <a:ext cx="852022" cy="779463"/>
          </a:xfrm>
          <a:prstGeom prst="diamond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/>
            <a:endParaRPr lang="en-US" altLang="en-US" sz="700" dirty="0">
              <a:latin typeface="Montserrat" panose="00000500000000000000" pitchFamily="50" charset="0"/>
              <a:ea typeface="ＭＳ Ｐゴシック" charset="-128"/>
            </a:endParaRPr>
          </a:p>
        </p:txBody>
      </p:sp>
      <p:sp>
        <p:nvSpPr>
          <p:cNvPr id="627" name="TextBox 7">
            <a:extLst>
              <a:ext uri="{FF2B5EF4-FFF2-40B4-BE49-F238E27FC236}">
                <a16:creationId xmlns:a16="http://schemas.microsoft.com/office/drawing/2014/main" id="{1263E271-D00B-5E25-0E59-36F14FF82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1995" y="2864951"/>
            <a:ext cx="9809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IN" altLang="en-US" sz="700" dirty="0">
                <a:latin typeface="Montserrat" panose="00000500000000000000" pitchFamily="2" charset="0"/>
              </a:rPr>
              <a:t>P</a:t>
            </a:r>
            <a:r>
              <a:rPr lang="en-IN" altLang="en-US" sz="700" dirty="0" smtClean="0">
                <a:latin typeface="Montserrat" panose="00000500000000000000" pitchFamily="2" charset="0"/>
              </a:rPr>
              <a:t>roposals </a:t>
            </a:r>
            <a:br>
              <a:rPr lang="en-IN" altLang="en-US" sz="700" dirty="0" smtClean="0">
                <a:latin typeface="Montserrat" panose="00000500000000000000" pitchFamily="2" charset="0"/>
              </a:rPr>
            </a:br>
            <a:r>
              <a:rPr lang="en-IN" altLang="en-US" sz="700" dirty="0" smtClean="0">
                <a:latin typeface="Montserrat" panose="00000500000000000000" pitchFamily="2" charset="0"/>
              </a:rPr>
              <a:t>in SID/WID format</a:t>
            </a:r>
          </a:p>
          <a:p>
            <a:pPr algn="ctr"/>
            <a:r>
              <a:rPr lang="en-IN" altLang="en-US" sz="700" dirty="0" smtClean="0">
                <a:latin typeface="Montserrat" panose="00000500000000000000" pitchFamily="2" charset="0"/>
              </a:rPr>
              <a:t>(mandatory)</a:t>
            </a:r>
            <a:endParaRPr lang="en-IN" altLang="en-US" sz="700" dirty="0">
              <a:latin typeface="Montserrat" panose="00000500000000000000" pitchFamily="2" charset="0"/>
            </a:endParaRPr>
          </a:p>
        </p:txBody>
      </p:sp>
      <p:sp>
        <p:nvSpPr>
          <p:cNvPr id="628" name="Chevron 60">
            <a:extLst>
              <a:ext uri="{FF2B5EF4-FFF2-40B4-BE49-F238E27FC236}">
                <a16:creationId xmlns:a16="http://schemas.microsoft.com/office/drawing/2014/main" id="{0D71AF97-CCB5-CFF2-47E1-7D546E449E36}"/>
              </a:ext>
            </a:extLst>
          </p:cNvPr>
          <p:cNvSpPr/>
          <p:nvPr/>
        </p:nvSpPr>
        <p:spPr bwMode="auto">
          <a:xfrm>
            <a:off x="1630839" y="3618888"/>
            <a:ext cx="6068670" cy="300243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1200" dirty="0">
                <a:latin typeface="Montserrat" panose="00000500000000000000" pitchFamily="50" charset="0"/>
                <a:ea typeface="ＭＳ Ｐゴシック" charset="-128"/>
              </a:rPr>
              <a:t>Stage </a:t>
            </a:r>
            <a:r>
              <a:rPr lang="fr-FR" sz="1200" dirty="0" smtClean="0">
                <a:latin typeface="Montserrat" panose="00000500000000000000" pitchFamily="50" charset="0"/>
                <a:ea typeface="ＭＳ Ｐゴシック" charset="-128"/>
              </a:rPr>
              <a:t>2 (</a:t>
            </a:r>
            <a:r>
              <a:rPr lang="fr-FR" sz="1200" dirty="0" err="1" smtClean="0">
                <a:latin typeface="Montserrat" panose="00000500000000000000" pitchFamily="50" charset="0"/>
                <a:ea typeface="ＭＳ Ｐゴシック" charset="-128"/>
              </a:rPr>
              <a:t>aligned</a:t>
            </a:r>
            <a:r>
              <a:rPr lang="fr-FR" sz="1200" dirty="0" smtClean="0">
                <a:latin typeface="Montserrat" panose="00000500000000000000" pitchFamily="50" charset="0"/>
                <a:ea typeface="ＭＳ Ｐゴシック" charset="-128"/>
              </a:rPr>
              <a:t> to SA content </a:t>
            </a:r>
            <a:r>
              <a:rPr lang="fr-FR" sz="1200" dirty="0" err="1" smtClean="0">
                <a:latin typeface="Montserrat" panose="00000500000000000000" pitchFamily="50" charset="0"/>
                <a:ea typeface="ＭＳ Ｐゴシック" charset="-128"/>
              </a:rPr>
              <a:t>approval</a:t>
            </a:r>
            <a:r>
              <a:rPr lang="fr-FR" sz="1200" dirty="0" smtClean="0">
                <a:latin typeface="Montserrat" panose="00000500000000000000" pitchFamily="50" charset="0"/>
                <a:ea typeface="ＭＳ Ｐゴシック" charset="-128"/>
              </a:rPr>
              <a:t>)</a:t>
            </a:r>
            <a:endParaRPr lang="fr-FR" sz="1200" dirty="0">
              <a:latin typeface="Montserrat" panose="00000500000000000000" pitchFamily="50" charset="0"/>
              <a:ea typeface="ＭＳ Ｐゴシック" charset="-128"/>
            </a:endParaRPr>
          </a:p>
        </p:txBody>
      </p:sp>
      <p:cxnSp>
        <p:nvCxnSpPr>
          <p:cNvPr id="629" name="Elbow Connector 628"/>
          <p:cNvCxnSpPr/>
          <p:nvPr/>
        </p:nvCxnSpPr>
        <p:spPr>
          <a:xfrm rot="16200000" flipH="1">
            <a:off x="1279533" y="4113212"/>
            <a:ext cx="1627052" cy="471891"/>
          </a:xfrm>
          <a:prstGeom prst="bentConnector3">
            <a:avLst>
              <a:gd name="adj1" fmla="val 67254"/>
            </a:avLst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1" name="Diamond 16">
            <a:extLst>
              <a:ext uri="{FF2B5EF4-FFF2-40B4-BE49-F238E27FC236}">
                <a16:creationId xmlns:a16="http://schemas.microsoft.com/office/drawing/2014/main" id="{275EF3DB-7DA2-CA16-BCB4-4AC3C427C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3406" y="5289711"/>
            <a:ext cx="1008742" cy="491067"/>
          </a:xfrm>
          <a:prstGeom prst="diamond">
            <a:avLst/>
          </a:prstGeom>
          <a:solidFill>
            <a:schemeClr val="accent2">
              <a:alpha val="5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632" name="TextBox 7">
            <a:extLst>
              <a:ext uri="{FF2B5EF4-FFF2-40B4-BE49-F238E27FC236}">
                <a16:creationId xmlns:a16="http://schemas.microsoft.com/office/drawing/2014/main" id="{1263E271-D00B-5E25-0E59-36F14FF82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3750" y="5282980"/>
            <a:ext cx="6695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fr-FR" altLang="en-US" sz="800" dirty="0" smtClean="0">
                <a:latin typeface="Montserrat" panose="00000500000000000000" pitchFamily="2" charset="0"/>
              </a:rPr>
              <a:t>1st package </a:t>
            </a:r>
            <a:r>
              <a:rPr lang="fr-FR" altLang="en-US" sz="800" dirty="0" err="1" smtClean="0">
                <a:latin typeface="Montserrat" panose="00000500000000000000" pitchFamily="2" charset="0"/>
              </a:rPr>
              <a:t>approval</a:t>
            </a:r>
            <a:endParaRPr lang="fr-FR" altLang="en-US" sz="800" dirty="0">
              <a:latin typeface="Montserrat" panose="00000500000000000000" pitchFamily="2" charset="0"/>
            </a:endParaRPr>
          </a:p>
        </p:txBody>
      </p:sp>
      <p:sp>
        <p:nvSpPr>
          <p:cNvPr id="633" name="Diamond 16">
            <a:extLst>
              <a:ext uri="{FF2B5EF4-FFF2-40B4-BE49-F238E27FC236}">
                <a16:creationId xmlns:a16="http://schemas.microsoft.com/office/drawing/2014/main" id="{275EF3DB-7DA2-CA16-BCB4-4AC3C427C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9472" y="5284147"/>
            <a:ext cx="1008742" cy="491067"/>
          </a:xfrm>
          <a:prstGeom prst="diamond">
            <a:avLst/>
          </a:prstGeom>
          <a:solidFill>
            <a:schemeClr val="accent2">
              <a:alpha val="5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634" name="TextBox 7">
            <a:extLst>
              <a:ext uri="{FF2B5EF4-FFF2-40B4-BE49-F238E27FC236}">
                <a16:creationId xmlns:a16="http://schemas.microsoft.com/office/drawing/2014/main" id="{1263E271-D00B-5E25-0E59-36F14FF82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9816" y="5277416"/>
            <a:ext cx="6695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fr-FR" altLang="en-US" sz="800" dirty="0" smtClean="0">
                <a:latin typeface="Montserrat" panose="00000500000000000000" pitchFamily="2" charset="0"/>
              </a:rPr>
              <a:t>Final package </a:t>
            </a:r>
            <a:r>
              <a:rPr lang="fr-FR" altLang="en-US" sz="800" dirty="0" err="1" smtClean="0">
                <a:latin typeface="Montserrat" panose="00000500000000000000" pitchFamily="2" charset="0"/>
              </a:rPr>
              <a:t>approval</a:t>
            </a:r>
            <a:endParaRPr lang="fr-FR" altLang="en-US" sz="800" dirty="0">
              <a:latin typeface="Montserrat" panose="00000500000000000000" pitchFamily="2" charset="0"/>
            </a:endParaRPr>
          </a:p>
        </p:txBody>
      </p:sp>
      <p:sp>
        <p:nvSpPr>
          <p:cNvPr id="635" name="TextBox 7">
            <a:extLst>
              <a:ext uri="{FF2B5EF4-FFF2-40B4-BE49-F238E27FC236}">
                <a16:creationId xmlns:a16="http://schemas.microsoft.com/office/drawing/2014/main" id="{1263E271-D00B-5E25-0E59-36F14FF82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4567" y="5110338"/>
            <a:ext cx="9727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altLang="en-US" sz="800" b="1" dirty="0">
                <a:latin typeface="Montserrat" panose="00000500000000000000" pitchFamily="50" charset="0"/>
              </a:rPr>
              <a:t>St.2 Content </a:t>
            </a:r>
            <a:r>
              <a:rPr lang="fr-FR" altLang="en-US" sz="800" b="1" dirty="0" err="1">
                <a:latin typeface="Montserrat" panose="00000500000000000000" pitchFamily="50" charset="0"/>
              </a:rPr>
              <a:t>approval</a:t>
            </a:r>
            <a:endParaRPr lang="fr-FR" altLang="en-US" sz="800" b="1" dirty="0"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41859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SA6 </a:t>
            </a:r>
            <a:r>
              <a:rPr lang="en-US" altLang="en-US" dirty="0" smtClean="0"/>
              <a:t>Rel-19 Approach</a:t>
            </a:r>
            <a:endParaRPr lang="en-GB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211" y="1875173"/>
            <a:ext cx="11016916" cy="4493543"/>
          </a:xfrm>
          <a:solidFill>
            <a:schemeClr val="bg1"/>
          </a:solidFill>
        </p:spPr>
        <p:txBody>
          <a:bodyPr/>
          <a:lstStyle/>
          <a:p>
            <a:r>
              <a:rPr lang="en-US" altLang="en-US" sz="2400" b="1" dirty="0"/>
              <a:t>S6-231444</a:t>
            </a:r>
            <a:r>
              <a:rPr lang="en-US" altLang="en-US" sz="2400" dirty="0"/>
              <a:t> presented following data:</a:t>
            </a:r>
          </a:p>
          <a:p>
            <a:pPr lvl="1"/>
            <a:r>
              <a:rPr lang="en-US" altLang="en-US" sz="1800" dirty="0"/>
              <a:t>There will be a total of 180 TUs in Rel-19 for SA6 </a:t>
            </a:r>
            <a:endParaRPr lang="en-US" altLang="en-US" sz="1800" dirty="0" smtClean="0"/>
          </a:p>
          <a:p>
            <a:pPr marL="457200" lvl="1" indent="0">
              <a:buNone/>
            </a:pPr>
            <a:r>
              <a:rPr lang="en-US" altLang="en-US" sz="1800" dirty="0" smtClean="0">
                <a:solidFill>
                  <a:srgbClr val="00B050"/>
                </a:solidFill>
              </a:rPr>
              <a:t>     (</a:t>
            </a:r>
            <a:r>
              <a:rPr lang="en-US" altLang="en-US" sz="1800" dirty="0">
                <a:solidFill>
                  <a:srgbClr val="00B050"/>
                </a:solidFill>
              </a:rPr>
              <a:t>assuming </a:t>
            </a:r>
            <a:r>
              <a:rPr lang="en-US" altLang="en-US" sz="1800" dirty="0" smtClean="0">
                <a:solidFill>
                  <a:srgbClr val="00B050"/>
                </a:solidFill>
              </a:rPr>
              <a:t>SA6#59-Adhoc-e happens then 200 TUs)</a:t>
            </a:r>
            <a:endParaRPr lang="en-US" altLang="en-US" sz="1800" dirty="0">
              <a:solidFill>
                <a:srgbClr val="00B050"/>
              </a:solidFill>
            </a:endParaRPr>
          </a:p>
          <a:p>
            <a:pPr lvl="1"/>
            <a:r>
              <a:rPr lang="en-IN" altLang="en-US" sz="1800" dirty="0" smtClean="0"/>
              <a:t>Based </a:t>
            </a:r>
            <a:r>
              <a:rPr lang="en-IN" altLang="en-US" sz="1800" dirty="0"/>
              <a:t>on the past data, </a:t>
            </a:r>
            <a:r>
              <a:rPr lang="en-US" altLang="en-US" sz="1800" dirty="0"/>
              <a:t>average TUs per study/work item is 10 </a:t>
            </a:r>
            <a:r>
              <a:rPr lang="en-US" altLang="en-US" sz="1800" dirty="0" smtClean="0"/>
              <a:t>TUs</a:t>
            </a:r>
          </a:p>
          <a:p>
            <a:r>
              <a:rPr lang="en-US" altLang="en-US" sz="2400" dirty="0" smtClean="0"/>
              <a:t>So</a:t>
            </a:r>
            <a:r>
              <a:rPr lang="en-US" altLang="en-US" sz="2400" dirty="0"/>
              <a:t>, we could consider a maximum of </a:t>
            </a:r>
            <a:r>
              <a:rPr lang="en-US" altLang="en-US" sz="2400" b="1" dirty="0" smtClean="0"/>
              <a:t>16 </a:t>
            </a:r>
            <a:r>
              <a:rPr lang="en-US" altLang="en-US" sz="2400" b="1" dirty="0"/>
              <a:t>SIDs/WIDs </a:t>
            </a:r>
            <a:r>
              <a:rPr lang="en-US" altLang="en-US" sz="2400" dirty="0"/>
              <a:t>for </a:t>
            </a:r>
            <a:r>
              <a:rPr lang="en-US" altLang="en-US" sz="2400" dirty="0" smtClean="0"/>
              <a:t>Rel-19 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00B050"/>
                </a:solidFill>
              </a:rPr>
              <a:t> </a:t>
            </a:r>
            <a:r>
              <a:rPr lang="en-US" altLang="en-US" sz="2400" dirty="0" smtClean="0">
                <a:solidFill>
                  <a:srgbClr val="00B050"/>
                </a:solidFill>
              </a:rPr>
              <a:t>    (18 SIDs/WIDs assuming </a:t>
            </a:r>
            <a:r>
              <a:rPr lang="en-US" altLang="en-US" sz="2400" dirty="0">
                <a:solidFill>
                  <a:srgbClr val="00B050"/>
                </a:solidFill>
              </a:rPr>
              <a:t>SA6#59-Adhoc-e </a:t>
            </a:r>
            <a:r>
              <a:rPr lang="en-US" altLang="en-US" sz="2400" dirty="0" smtClean="0">
                <a:solidFill>
                  <a:srgbClr val="00B050"/>
                </a:solidFill>
              </a:rPr>
              <a:t>happens)</a:t>
            </a:r>
            <a:endParaRPr lang="en-US" altLang="en-US" sz="2400" dirty="0"/>
          </a:p>
          <a:p>
            <a:pPr lvl="1"/>
            <a:r>
              <a:rPr lang="en-IN" altLang="en-US" sz="1800" dirty="0"/>
              <a:t>Based on the past data</a:t>
            </a:r>
            <a:r>
              <a:rPr lang="en-US" altLang="en-US" sz="1800" dirty="0" smtClean="0"/>
              <a:t>, 20 TUs are reserved for Rel-17/18 corrections</a:t>
            </a:r>
            <a:r>
              <a:rPr lang="en-US" altLang="en-US" sz="1800" smtClean="0"/>
              <a:t>, TEI19</a:t>
            </a:r>
            <a:endParaRPr lang="en-US" altLang="en-US" sz="1800" dirty="0" smtClean="0"/>
          </a:p>
          <a:p>
            <a:pPr lvl="1"/>
            <a:r>
              <a:rPr lang="en-US" altLang="en-US" sz="1800" dirty="0" smtClean="0"/>
              <a:t>The maximum number of SIDs/WIDs depend on the TU estimates (numbers can be increased/decreased)</a:t>
            </a:r>
          </a:p>
          <a:p>
            <a:r>
              <a:rPr lang="en-IN" altLang="en-US" sz="2400" dirty="0" smtClean="0"/>
              <a:t>R19 SID/WID proposals in slides format are expected to be made available at SA6#55</a:t>
            </a:r>
          </a:p>
          <a:p>
            <a:pPr lvl="1"/>
            <a:r>
              <a:rPr lang="en-IN" altLang="en-US" sz="1800" dirty="0" smtClean="0"/>
              <a:t>Proposals in SID/WID templates are welcome and may be agreed, Slides presentation is still required for all proposals</a:t>
            </a:r>
          </a:p>
          <a:p>
            <a:pPr lvl="1"/>
            <a:r>
              <a:rPr lang="en-IN" altLang="en-US" sz="1800" dirty="0" smtClean="0"/>
              <a:t>If slide presentations for </a:t>
            </a:r>
            <a:r>
              <a:rPr lang="en-IN" altLang="en-US" sz="1800" dirty="0"/>
              <a:t>R19 SID/WID proposals are </a:t>
            </a:r>
            <a:r>
              <a:rPr lang="en-IN" altLang="en-US" sz="1800" dirty="0" smtClean="0"/>
              <a:t>not brought to SA6#55 meeting, then there is a risk of not being considered for Rel-19 scope</a:t>
            </a:r>
          </a:p>
        </p:txBody>
      </p:sp>
    </p:spTree>
    <p:extLst>
      <p:ext uri="{BB962C8B-B14F-4D97-AF65-F5344CB8AC3E}">
        <p14:creationId xmlns:p14="http://schemas.microsoft.com/office/powerpoint/2010/main" val="229105312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i="1" dirty="0" smtClean="0">
                <a:solidFill>
                  <a:srgbClr val="0000FF"/>
                </a:solidFill>
              </a:rPr>
              <a:t>&lt;&lt;Acronym: Title&gt;&gt; </a:t>
            </a:r>
            <a:r>
              <a:rPr lang="en-US" altLang="en-US" sz="3600" dirty="0" smtClean="0"/>
              <a:t>1/2</a:t>
            </a:r>
            <a:endParaRPr lang="en-GB" altLang="en-US" sz="3600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30270"/>
          </a:xfrm>
        </p:spPr>
        <p:txBody>
          <a:bodyPr/>
          <a:lstStyle/>
          <a:p>
            <a:r>
              <a:rPr lang="en-GB" altLang="en-US" sz="2400" dirty="0" smtClean="0"/>
              <a:t>Continuation </a:t>
            </a:r>
            <a:r>
              <a:rPr lang="en-GB" altLang="en-US" sz="2400" dirty="0"/>
              <a:t>or </a:t>
            </a:r>
            <a:r>
              <a:rPr lang="en-GB" altLang="en-US" sz="2400" dirty="0" smtClean="0"/>
              <a:t>New Item: </a:t>
            </a:r>
            <a:r>
              <a:rPr lang="en-GB" altLang="en-US" sz="1600" i="1" dirty="0" smtClean="0">
                <a:solidFill>
                  <a:srgbClr val="0000FF"/>
                </a:solidFill>
              </a:rPr>
              <a:t>&lt;&lt;mention any history to this proposal&gt;&gt;</a:t>
            </a:r>
            <a:endParaRPr lang="en-GB" altLang="en-US" sz="2400" dirty="0" smtClean="0"/>
          </a:p>
          <a:p>
            <a:r>
              <a:rPr lang="en-US" sz="2400" dirty="0"/>
              <a:t>Study </a:t>
            </a:r>
            <a:r>
              <a:rPr lang="en-US" sz="2400" dirty="0" smtClean="0"/>
              <a:t>Item/Work Item/Both: </a:t>
            </a:r>
            <a:r>
              <a:rPr lang="en-GB" altLang="en-US" sz="1600" i="1" dirty="0" smtClean="0">
                <a:solidFill>
                  <a:srgbClr val="0000FF"/>
                </a:solidFill>
              </a:rPr>
              <a:t>&lt;&lt;if it is directly a work item proposal then please add justification&gt;&gt;</a:t>
            </a:r>
            <a:endParaRPr lang="en-IN" sz="2400" dirty="0"/>
          </a:p>
          <a:p>
            <a:pPr lvl="0"/>
            <a:r>
              <a:rPr lang="en-GB" altLang="en-US" sz="2400" dirty="0" smtClean="0"/>
              <a:t>Source of requirements: </a:t>
            </a:r>
            <a:r>
              <a:rPr lang="en-GB" altLang="en-US" sz="1600" i="1" dirty="0" smtClean="0">
                <a:solidFill>
                  <a:srgbClr val="0000FF"/>
                </a:solidFill>
              </a:rPr>
              <a:t>&lt;&lt;is it SA1 or other SDO or SA6 originated&gt;&gt;</a:t>
            </a:r>
            <a:endParaRPr lang="en-GB" altLang="en-US" sz="2400" dirty="0" smtClean="0"/>
          </a:p>
          <a:p>
            <a:r>
              <a:rPr lang="en-GB" altLang="en-US" sz="2400" dirty="0" smtClean="0"/>
              <a:t>Expected Output: </a:t>
            </a:r>
            <a:r>
              <a:rPr lang="en-GB" altLang="en-US" sz="1600" i="1" dirty="0" smtClean="0">
                <a:solidFill>
                  <a:srgbClr val="0000FF"/>
                </a:solidFill>
              </a:rPr>
              <a:t>&lt;&lt;results into new TR+TS or content to be added to existing TS&gt;&gt;</a:t>
            </a:r>
          </a:p>
          <a:p>
            <a:r>
              <a:rPr lang="en-US" sz="2400" dirty="0"/>
              <a:t>Anticipated start </a:t>
            </a:r>
            <a:r>
              <a:rPr lang="en-US" sz="2400" dirty="0" smtClean="0"/>
              <a:t>date/meeting: </a:t>
            </a:r>
            <a:r>
              <a:rPr lang="en-GB" altLang="en-US" sz="1600" i="1" dirty="0" smtClean="0">
                <a:solidFill>
                  <a:srgbClr val="0000FF"/>
                </a:solidFill>
              </a:rPr>
              <a:t>&lt;&lt;Date + Meeting number&gt;&gt;</a:t>
            </a:r>
            <a:endParaRPr lang="en-IN" sz="2400" dirty="0"/>
          </a:p>
          <a:p>
            <a:pPr lvl="0"/>
            <a:r>
              <a:rPr lang="en-GB" altLang="en-US" sz="2400" dirty="0" smtClean="0"/>
              <a:t>Target Completion: </a:t>
            </a:r>
            <a:r>
              <a:rPr lang="en-GB" altLang="en-US" sz="1600" i="1" dirty="0">
                <a:solidFill>
                  <a:srgbClr val="0000FF"/>
                </a:solidFill>
              </a:rPr>
              <a:t>&lt;&lt;Date + Meeting number</a:t>
            </a:r>
            <a:r>
              <a:rPr lang="en-GB" altLang="en-US" sz="1600" i="1" dirty="0" smtClean="0">
                <a:solidFill>
                  <a:srgbClr val="0000FF"/>
                </a:solidFill>
              </a:rPr>
              <a:t>&gt;&gt;</a:t>
            </a:r>
            <a:endParaRPr lang="en-GB" altLang="en-US" sz="2400" dirty="0" smtClean="0"/>
          </a:p>
          <a:p>
            <a:pPr lvl="0"/>
            <a:r>
              <a:rPr lang="en-IN" altLang="en-US" sz="2400" dirty="0" smtClean="0"/>
              <a:t>Estimated TUs: </a:t>
            </a:r>
            <a:r>
              <a:rPr lang="en-GB" altLang="en-US" sz="1600" i="1" dirty="0" smtClean="0">
                <a:solidFill>
                  <a:srgbClr val="0000FF"/>
                </a:solidFill>
              </a:rPr>
              <a:t>&lt;&lt;provide estimate for SID + WID, if the proposal is for Both e.g. </a:t>
            </a:r>
            <a:r>
              <a:rPr lang="en-GB" altLang="en-US" sz="1600" i="1" dirty="0">
                <a:solidFill>
                  <a:srgbClr val="0000FF"/>
                </a:solidFill>
              </a:rPr>
              <a:t>X</a:t>
            </a:r>
            <a:r>
              <a:rPr lang="en-GB" altLang="en-US" sz="1600" i="1" dirty="0" smtClean="0">
                <a:solidFill>
                  <a:srgbClr val="0000FF"/>
                </a:solidFill>
              </a:rPr>
              <a:t> TUs (SID) + Y  TUs(WID)&gt;&gt;</a:t>
            </a:r>
            <a:endParaRPr lang="en-IN" altLang="en-US" sz="2400" dirty="0" smtClean="0"/>
          </a:p>
          <a:p>
            <a:r>
              <a:rPr lang="en-IN" altLang="en-US" sz="2400" dirty="0" err="1" smtClean="0"/>
              <a:t>Rapporteurship</a:t>
            </a:r>
            <a:r>
              <a:rPr lang="en-IN" altLang="en-US" sz="2400" dirty="0" smtClean="0"/>
              <a:t>: </a:t>
            </a:r>
            <a:r>
              <a:rPr lang="en-GB" altLang="en-US" sz="1600" i="1" dirty="0" smtClean="0">
                <a:solidFill>
                  <a:srgbClr val="0000FF"/>
                </a:solidFill>
              </a:rPr>
              <a:t>&lt;&lt;Express willingness to drive the topic with your name&gt;&gt;</a:t>
            </a:r>
            <a:endParaRPr lang="en-IN" altLang="en-US" sz="2400" dirty="0" smtClean="0"/>
          </a:p>
          <a:p>
            <a:r>
              <a:rPr lang="en-IN" altLang="en-US" sz="2400" dirty="0" smtClean="0"/>
              <a:t>Supporting IMs: </a:t>
            </a:r>
            <a:r>
              <a:rPr lang="en-GB" altLang="en-US" sz="1600" i="1" dirty="0" smtClean="0">
                <a:solidFill>
                  <a:srgbClr val="0000FF"/>
                </a:solidFill>
              </a:rPr>
              <a:t>&lt;&lt;List of supporting companies&gt;&gt;</a:t>
            </a:r>
            <a:endParaRPr lang="en-IN" altLang="en-US" sz="2400" dirty="0" smtClean="0"/>
          </a:p>
        </p:txBody>
      </p:sp>
      <p:sp>
        <p:nvSpPr>
          <p:cNvPr id="2" name="Up Ribbon 1"/>
          <p:cNvSpPr/>
          <p:nvPr/>
        </p:nvSpPr>
        <p:spPr>
          <a:xfrm>
            <a:off x="5235192" y="114214"/>
            <a:ext cx="4692580" cy="673240"/>
          </a:xfrm>
          <a:prstGeom prst="ribbon2">
            <a:avLst>
              <a:gd name="adj1" fmla="val 16667"/>
              <a:gd name="adj2" fmla="val 688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bg1"/>
                </a:solidFill>
              </a:rPr>
              <a:t>Rel-19 SID/WID Proposal Slide Template</a:t>
            </a:r>
            <a:endParaRPr lang="en-IN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i="1" dirty="0">
                <a:solidFill>
                  <a:srgbClr val="0000FF"/>
                </a:solidFill>
              </a:rPr>
              <a:t>&lt;&lt;Acronym: Title&gt;&gt; </a:t>
            </a:r>
            <a:r>
              <a:rPr lang="en-US" altLang="en-US" sz="3600" dirty="0" smtClean="0"/>
              <a:t>2/2</a:t>
            </a:r>
            <a:endParaRPr lang="en-GB" altLang="en-US" sz="3600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871" y="1825625"/>
            <a:ext cx="11405507" cy="4607832"/>
          </a:xfrm>
        </p:spPr>
        <p:txBody>
          <a:bodyPr/>
          <a:lstStyle/>
          <a:p>
            <a:r>
              <a:rPr lang="en-GB" altLang="en-US" dirty="0" smtClean="0"/>
              <a:t>Description:</a:t>
            </a:r>
            <a:r>
              <a:rPr lang="en-GB" altLang="en-US" sz="1600" i="1" dirty="0" smtClean="0">
                <a:solidFill>
                  <a:srgbClr val="0000FF"/>
                </a:solidFill>
              </a:rPr>
              <a:t> &lt;&lt;provide brief description/justification of your proposal&gt;&gt;</a:t>
            </a:r>
            <a:endParaRPr lang="en-GB" altLang="en-US" dirty="0" smtClean="0"/>
          </a:p>
          <a:p>
            <a:pPr lvl="1"/>
            <a:endParaRPr lang="en-GB" altLang="en-US" dirty="0" smtClean="0"/>
          </a:p>
          <a:p>
            <a:r>
              <a:rPr lang="en-GB" altLang="en-US" dirty="0" smtClean="0"/>
              <a:t>Goals:</a:t>
            </a:r>
            <a:r>
              <a:rPr lang="en-GB" altLang="en-US" sz="1600" i="1" dirty="0" smtClean="0">
                <a:solidFill>
                  <a:srgbClr val="0000FF"/>
                </a:solidFill>
              </a:rPr>
              <a:t> &lt;&lt;high level goals/objectives to capture concepts&gt;&gt;</a:t>
            </a:r>
            <a:endParaRPr lang="en-GB" altLang="en-US" dirty="0" smtClean="0"/>
          </a:p>
          <a:p>
            <a:pPr lvl="1"/>
            <a:endParaRPr lang="en-GB" altLang="en-US" dirty="0"/>
          </a:p>
          <a:p>
            <a:r>
              <a:rPr lang="en-GB" altLang="en-US" dirty="0" smtClean="0"/>
              <a:t>Dependency on other working groups: </a:t>
            </a:r>
            <a:r>
              <a:rPr lang="en-GB" altLang="en-US" sz="1600" i="1" dirty="0" smtClean="0">
                <a:solidFill>
                  <a:srgbClr val="0000FF"/>
                </a:solidFill>
              </a:rPr>
              <a:t>&lt;&lt;provide any related work ongoing in other groups&gt;&gt;</a:t>
            </a:r>
            <a:endParaRPr lang="en-GB" altLang="en-US" dirty="0" smtClean="0"/>
          </a:p>
          <a:p>
            <a:pPr lvl="1"/>
            <a:endParaRPr lang="en-GB" altLang="en-US" dirty="0"/>
          </a:p>
          <a:p>
            <a:r>
              <a:rPr lang="en-US" dirty="0"/>
              <a:t>Impacts to </a:t>
            </a:r>
            <a:r>
              <a:rPr lang="en-US" dirty="0" smtClean="0"/>
              <a:t>3GPP/Industry </a:t>
            </a:r>
            <a:r>
              <a:rPr lang="en-US" dirty="0"/>
              <a:t>work </a:t>
            </a:r>
            <a:r>
              <a:rPr lang="en-US" dirty="0" smtClean="0"/>
              <a:t>if </a:t>
            </a:r>
            <a:r>
              <a:rPr lang="en-US" dirty="0"/>
              <a:t>this </a:t>
            </a:r>
            <a:r>
              <a:rPr lang="en-US" dirty="0" smtClean="0"/>
              <a:t>is not accepted </a:t>
            </a:r>
            <a:r>
              <a:rPr lang="en-US" dirty="0"/>
              <a:t>into </a:t>
            </a:r>
            <a:r>
              <a:rPr lang="en-US" dirty="0" smtClean="0"/>
              <a:t>Rel-19:</a:t>
            </a:r>
          </a:p>
          <a:p>
            <a:pPr lvl="1"/>
            <a:endParaRPr lang="en-IN" dirty="0"/>
          </a:p>
        </p:txBody>
      </p:sp>
      <p:sp>
        <p:nvSpPr>
          <p:cNvPr id="4" name="Up Ribbon 3"/>
          <p:cNvSpPr/>
          <p:nvPr/>
        </p:nvSpPr>
        <p:spPr>
          <a:xfrm>
            <a:off x="5235192" y="114214"/>
            <a:ext cx="4692580" cy="673240"/>
          </a:xfrm>
          <a:prstGeom prst="ribbon2">
            <a:avLst>
              <a:gd name="adj1" fmla="val 16667"/>
              <a:gd name="adj2" fmla="val 684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bg1"/>
                </a:solidFill>
              </a:rPr>
              <a:t>Rel-19 SID/WID Proposal Slide Template</a:t>
            </a:r>
            <a:endParaRPr lang="en-IN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7459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CA3727-A4EB-4398-9783-D0148B061093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http://schemas.openxmlformats.org/package/2006/metadata/core-properties"/>
    <ds:schemaRef ds:uri="280d8efa-eff2-4910-88d2-79ca146720c4"/>
    <ds:schemaRef ds:uri="679a257e-872f-4c98-9e8a-0a9c104f72cd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7234</TotalTime>
  <Words>624</Words>
  <Application>Microsoft Office PowerPoint</Application>
  <PresentationFormat>Widescreen</PresentationFormat>
  <Paragraphs>113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 </vt:lpstr>
      <vt:lpstr>Montserrat</vt:lpstr>
      <vt:lpstr>ＭＳ Ｐゴシック</vt:lpstr>
      <vt:lpstr>ＭＳ Ｐゴシック</vt:lpstr>
      <vt:lpstr>Arial</vt:lpstr>
      <vt:lpstr>Calibri</vt:lpstr>
      <vt:lpstr>Calibri Light</vt:lpstr>
      <vt:lpstr>Times New Roman</vt:lpstr>
      <vt:lpstr>Office Theme</vt:lpstr>
      <vt:lpstr>SA6 Rel-19: Content Definition Approach</vt:lpstr>
      <vt:lpstr>Outline</vt:lpstr>
      <vt:lpstr>Rel-19 Timeline (SA6 Planning)</vt:lpstr>
      <vt:lpstr>SA6 Rel-19 Approach</vt:lpstr>
      <vt:lpstr>&lt;&lt;Acronym: Title&gt;&gt; 1/2</vt:lpstr>
      <vt:lpstr>&lt;&lt;Acronym: Title&gt;&gt; 2/2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Basu2</cp:lastModifiedBy>
  <cp:revision>973</cp:revision>
  <dcterms:created xsi:type="dcterms:W3CDTF">2010-02-05T13:52:04Z</dcterms:created>
  <dcterms:modified xsi:type="dcterms:W3CDTF">2023-05-05T10:58:57Z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