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1"/>
  </p:notesMasterIdLst>
  <p:handoutMasterIdLst>
    <p:handoutMasterId r:id="rId12"/>
  </p:handoutMasterIdLst>
  <p:sldIdLst>
    <p:sldId id="341" r:id="rId5"/>
    <p:sldId id="363" r:id="rId6"/>
    <p:sldId id="368" r:id="rId7"/>
    <p:sldId id="373" r:id="rId8"/>
    <p:sldId id="374" r:id="rId9"/>
    <p:sldId id="371" r:id="rId10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7" autoAdjust="0"/>
    <p:restoredTop sz="94679" autoAdjust="0"/>
  </p:normalViewPr>
  <p:slideViewPr>
    <p:cSldViewPr snapToGrid="0">
      <p:cViewPr>
        <p:scale>
          <a:sx n="75" d="100"/>
          <a:sy n="75" d="100"/>
        </p:scale>
        <p:origin x="-432" y="21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532" y="72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xmlns="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xmlns="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xmlns="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xmlns="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xmlns="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47509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xmlns="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xmlns="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xmlns="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xmlns="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xmlns="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xmlns="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xmlns="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xmlns="" id="{04953B71-6776-413E-AC69-E69762C9C3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73025"/>
            <a:ext cx="348615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TSG-SA WG6 Meeting #52</a:t>
            </a:r>
          </a:p>
          <a:p>
            <a:pPr eaLnBrk="1" hangingPunct="1">
              <a:defRPr/>
            </a:pPr>
            <a:r>
              <a:rPr lang="en-GB" altLang="en-US" sz="1200" b="1" dirty="0">
                <a:latin typeface="Arial "/>
              </a:rPr>
              <a:t>Toulouse, France 14</a:t>
            </a:r>
            <a:r>
              <a:rPr lang="en-GB" altLang="en-US" sz="1200" b="1" baseline="30000" dirty="0">
                <a:latin typeface="Arial "/>
              </a:rPr>
              <a:t>th </a:t>
            </a:r>
            <a:r>
              <a:rPr lang="en-GB" altLang="en-US" sz="1200" b="1" dirty="0">
                <a:latin typeface="Arial "/>
              </a:rPr>
              <a:t>– 18</a:t>
            </a:r>
            <a:r>
              <a:rPr lang="en-GB" altLang="en-US" sz="1200" b="1" baseline="30000" dirty="0">
                <a:latin typeface="Arial "/>
              </a:rPr>
              <a:t>th</a:t>
            </a:r>
            <a:r>
              <a:rPr lang="en-GB" altLang="en-US" sz="1200" b="1" dirty="0">
                <a:latin typeface="Arial "/>
              </a:rPr>
              <a:t> November 2022</a:t>
            </a:r>
            <a:endParaRPr lang="en-US" altLang="en-US" sz="1200" b="1" dirty="0">
              <a:latin typeface="Arial 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xmlns="" id="{897F339D-C9FE-4694-B4EA-980A7508C1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401961" y="73009"/>
            <a:ext cx="1463675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GB" altLang="en-US" sz="1200" b="1" dirty="0"/>
              <a:t>S6-22xxx</a:t>
            </a:r>
            <a:r>
              <a:rPr lang="en-GB" altLang="en-US" sz="1200" dirty="0"/>
              <a:t> </a:t>
            </a:r>
            <a:endParaRPr lang="en-GB" altLang="en-US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xmlns="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5GFLS work </a:t>
            </a:r>
            <a:r>
              <a:rPr lang="en-GB" altLang="en-US" dirty="0" smtClean="0"/>
              <a:t>plan</a:t>
            </a:r>
            <a:endParaRPr lang="en-GB" altLang="en-US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xmlns="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dirty="0" err="1" smtClean="0"/>
              <a:t>Liping</a:t>
            </a:r>
            <a:r>
              <a:rPr lang="en-GB" altLang="en-US" dirty="0" smtClean="0"/>
              <a:t> Wu</a:t>
            </a:r>
            <a:endParaRPr lang="en-GB" altLang="en-US" dirty="0"/>
          </a:p>
          <a:p>
            <a:pPr marL="0" indent="0" eaLnBrk="1" hangingPunct="1">
              <a:buFontTx/>
              <a:buNone/>
            </a:pPr>
            <a:r>
              <a:rPr lang="en-GB" altLang="en-US" dirty="0" smtClean="0"/>
              <a:t>Rapporteur, </a:t>
            </a:r>
            <a:r>
              <a:rPr lang="en-GB" altLang="en-US" dirty="0" smtClean="0"/>
              <a:t>CATT</a:t>
            </a:r>
            <a:endParaRPr lang="en-GB" altLang="en-US" dirty="0"/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xmlns="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xmlns="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Current Status </a:t>
            </a:r>
            <a:endParaRPr lang="en-US" altLang="en-US" dirty="0" smtClean="0"/>
          </a:p>
          <a:p>
            <a:r>
              <a:rPr lang="en-US" altLang="zh-CN" dirty="0" smtClean="0"/>
              <a:t>Contribution </a:t>
            </a:r>
            <a:r>
              <a:rPr lang="en-US" altLang="zh-CN" dirty="0"/>
              <a:t>plan for normative work</a:t>
            </a:r>
          </a:p>
          <a:p>
            <a:r>
              <a:rPr lang="en-IN" altLang="en-US" dirty="0" smtClean="0"/>
              <a:t>Summary </a:t>
            </a:r>
            <a:r>
              <a:rPr lang="en-IN" altLang="en-US" dirty="0" smtClean="0"/>
              <a:t>and Work </a:t>
            </a:r>
            <a:r>
              <a:rPr lang="en-US" altLang="en-US" dirty="0" smtClean="0"/>
              <a:t>Plan</a:t>
            </a:r>
            <a:endParaRPr lang="en-US" altLang="en-US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Current </a:t>
            </a:r>
            <a:r>
              <a:rPr lang="en-GB" altLang="en-US" dirty="0" smtClean="0"/>
              <a:t>Status</a:t>
            </a:r>
            <a:endParaRPr lang="en-GB" alt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900" y="1939925"/>
            <a:ext cx="10515600" cy="1590675"/>
          </a:xfrm>
        </p:spPr>
        <p:txBody>
          <a:bodyPr/>
          <a:lstStyle/>
          <a:p>
            <a:pPr algn="just"/>
            <a:r>
              <a:rPr lang="en-US" altLang="en-US" sz="2400" kern="0" dirty="0" smtClean="0"/>
              <a:t>The WID for 5GFLS has been agreed in SA6#51e and will be submitted to </a:t>
            </a:r>
            <a:r>
              <a:rPr lang="en-US" altLang="en-US" sz="2400" kern="0" dirty="0"/>
              <a:t>SA#98e </a:t>
            </a:r>
            <a:r>
              <a:rPr lang="en-US" altLang="en-US" sz="2400" kern="0" dirty="0" smtClean="0"/>
              <a:t>for approval.</a:t>
            </a:r>
          </a:p>
          <a:p>
            <a:pPr algn="just"/>
            <a:r>
              <a:rPr lang="en-US" altLang="en-US" sz="2400" kern="0" dirty="0" smtClean="0"/>
              <a:t>The cover sheet for TR 23.700-96 0.9.0 will also be provided to SA#98e for information and approval.</a:t>
            </a:r>
          </a:p>
          <a:p>
            <a:pPr algn="just"/>
            <a:r>
              <a:rPr lang="en-US" altLang="en-US" sz="2400" kern="0" dirty="0" smtClean="0"/>
              <a:t>All of 6 Key Issues and 8 related solutions in </a:t>
            </a:r>
            <a:r>
              <a:rPr lang="en-US" altLang="en-US" sz="2400" kern="0" dirty="0" smtClean="0"/>
              <a:t>TR </a:t>
            </a:r>
            <a:r>
              <a:rPr lang="en-US" altLang="en-US" sz="2400" kern="0" dirty="0"/>
              <a:t>23.700-96 0.9.0 have </a:t>
            </a:r>
            <a:r>
              <a:rPr lang="en-US" altLang="en-US" sz="2400" kern="0" dirty="0" smtClean="0"/>
              <a:t>been evaluated and concluded.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91052520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Contribution plan for normative 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6300" y="2270125"/>
            <a:ext cx="11087100" cy="4351338"/>
          </a:xfrm>
        </p:spPr>
        <p:txBody>
          <a:bodyPr/>
          <a:lstStyle/>
          <a:p>
            <a:r>
              <a:rPr lang="en-US" altLang="zh-CN" sz="2400" dirty="0" smtClean="0"/>
              <a:t>9 Location management </a:t>
            </a:r>
          </a:p>
          <a:p>
            <a:r>
              <a:rPr lang="en-US" altLang="zh-CN" sz="2400" dirty="0" smtClean="0"/>
              <a:t>10 Group management</a:t>
            </a:r>
          </a:p>
          <a:p>
            <a:r>
              <a:rPr lang="en-US" altLang="zh-CN" sz="2400" dirty="0" smtClean="0"/>
              <a:t>…</a:t>
            </a:r>
          </a:p>
          <a:p>
            <a:r>
              <a:rPr lang="en-US" altLang="zh-CN" sz="2400" dirty="0" smtClean="0"/>
              <a:t>17 Notification </a:t>
            </a:r>
            <a:r>
              <a:rPr lang="en-US" altLang="zh-CN" sz="2400" dirty="0"/>
              <a:t>management</a:t>
            </a:r>
          </a:p>
          <a:p>
            <a:r>
              <a:rPr lang="en-US" altLang="zh-CN" sz="2400" dirty="0" smtClean="0">
                <a:solidFill>
                  <a:srgbClr val="FF0000"/>
                </a:solidFill>
              </a:rPr>
              <a:t>x Fused Location </a:t>
            </a:r>
            <a:r>
              <a:rPr lang="en-US" altLang="zh-CN" sz="2400" dirty="0">
                <a:solidFill>
                  <a:srgbClr val="FF0000"/>
                </a:solidFill>
              </a:rPr>
              <a:t>management 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pPr lvl="1"/>
            <a:r>
              <a:rPr lang="en-US" altLang="zh-CN" sz="2000" dirty="0" smtClean="0">
                <a:solidFill>
                  <a:srgbClr val="FF0000"/>
                </a:solidFill>
              </a:rPr>
              <a:t>X.1 Function model for fused location management[KI#1]</a:t>
            </a:r>
          </a:p>
          <a:p>
            <a:pPr lvl="2"/>
            <a:r>
              <a:rPr lang="en-US" altLang="zh-CN" sz="1600" dirty="0" smtClean="0">
                <a:solidFill>
                  <a:srgbClr val="FF0000"/>
                </a:solidFill>
              </a:rPr>
              <a:t>[including sub-clause for function model/functional entities/reference points description]</a:t>
            </a:r>
          </a:p>
          <a:p>
            <a:pPr lvl="1"/>
            <a:r>
              <a:rPr lang="en-US" altLang="zh-CN" sz="2000" dirty="0" smtClean="0">
                <a:solidFill>
                  <a:srgbClr val="FF0000"/>
                </a:solidFill>
              </a:rPr>
              <a:t>X.2 </a:t>
            </a:r>
            <a:r>
              <a:rPr lang="en-GB" altLang="zh-CN" sz="2000" dirty="0">
                <a:solidFill>
                  <a:srgbClr val="FF0000"/>
                </a:solidFill>
              </a:rPr>
              <a:t>Procedures and information flows for </a:t>
            </a:r>
            <a:r>
              <a:rPr lang="en-GB" altLang="zh-CN" sz="2000" dirty="0" smtClean="0">
                <a:solidFill>
                  <a:srgbClr val="FF0000"/>
                </a:solidFill>
              </a:rPr>
              <a:t>fused Location </a:t>
            </a:r>
            <a:r>
              <a:rPr lang="en-GB" altLang="zh-CN" sz="2000" dirty="0">
                <a:solidFill>
                  <a:srgbClr val="FF0000"/>
                </a:solidFill>
              </a:rPr>
              <a:t>management (</a:t>
            </a:r>
            <a:r>
              <a:rPr lang="en-GB" altLang="zh-CN" sz="2000" dirty="0" smtClean="0">
                <a:solidFill>
                  <a:srgbClr val="FF0000"/>
                </a:solidFill>
              </a:rPr>
              <a:t>on-network)[KI#2,#3,#5]</a:t>
            </a:r>
          </a:p>
          <a:p>
            <a:pPr lvl="2"/>
            <a:r>
              <a:rPr lang="en-GB" altLang="zh-CN" sz="1600" dirty="0" smtClean="0">
                <a:solidFill>
                  <a:srgbClr val="FF0000"/>
                </a:solidFill>
              </a:rPr>
              <a:t>[including </a:t>
            </a:r>
            <a:r>
              <a:rPr lang="en-US" altLang="zh-CN" sz="1600" dirty="0">
                <a:solidFill>
                  <a:srgbClr val="FF0000"/>
                </a:solidFill>
              </a:rPr>
              <a:t>sub-clause for </a:t>
            </a:r>
            <a:r>
              <a:rPr lang="en-GB" altLang="zh-CN" sz="1600" dirty="0" smtClean="0">
                <a:solidFill>
                  <a:srgbClr val="FF0000"/>
                </a:solidFill>
              </a:rPr>
              <a:t>information flow for fused location management/on-demand fused location reporting procedure, etc.]</a:t>
            </a:r>
          </a:p>
          <a:p>
            <a:pPr lvl="1"/>
            <a:r>
              <a:rPr lang="en-GB" altLang="zh-CN" sz="2000" dirty="0" smtClean="0">
                <a:solidFill>
                  <a:srgbClr val="FF0000"/>
                </a:solidFill>
              </a:rPr>
              <a:t>X.3 </a:t>
            </a:r>
            <a:r>
              <a:rPr lang="en-GB" altLang="zh-CN" sz="2000" dirty="0">
                <a:solidFill>
                  <a:srgbClr val="FF0000"/>
                </a:solidFill>
              </a:rPr>
              <a:t>SEAL APIs </a:t>
            </a:r>
            <a:r>
              <a:rPr lang="en-GB" altLang="zh-CN" sz="2000" dirty="0" smtClean="0">
                <a:solidFill>
                  <a:srgbClr val="FF0000"/>
                </a:solidFill>
              </a:rPr>
              <a:t>for fused </a:t>
            </a:r>
            <a:r>
              <a:rPr lang="en-GB" altLang="zh-CN" sz="2000" dirty="0">
                <a:solidFill>
                  <a:srgbClr val="FF0000"/>
                </a:solidFill>
              </a:rPr>
              <a:t>location </a:t>
            </a:r>
            <a:r>
              <a:rPr lang="en-GB" altLang="zh-CN" sz="2000" dirty="0" smtClean="0">
                <a:solidFill>
                  <a:srgbClr val="FF0000"/>
                </a:solidFill>
              </a:rPr>
              <a:t>management</a:t>
            </a:r>
            <a:endParaRPr lang="en-US" altLang="zh-CN" sz="2000" dirty="0">
              <a:solidFill>
                <a:srgbClr val="FF0000"/>
              </a:solidFill>
            </a:endParaRPr>
          </a:p>
          <a:p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582772" y="805828"/>
            <a:ext cx="1538788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Option1</a:t>
            </a:r>
            <a:endParaRPr lang="zh-CN" altLang="en-US" sz="2800" dirty="0"/>
          </a:p>
        </p:txBody>
      </p:sp>
      <p:sp>
        <p:nvSpPr>
          <p:cNvPr id="5" name="矩形 4"/>
          <p:cNvSpPr/>
          <p:nvPr/>
        </p:nvSpPr>
        <p:spPr>
          <a:xfrm>
            <a:off x="152400" y="1721368"/>
            <a:ext cx="1181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Option1: Add </a:t>
            </a:r>
            <a:r>
              <a:rPr lang="en-US" altLang="zh-CN" sz="2400" dirty="0" smtClean="0">
                <a:solidFill>
                  <a:srgbClr val="FF0000"/>
                </a:solidFill>
              </a:rPr>
              <a:t>new clause </a:t>
            </a:r>
            <a:r>
              <a:rPr lang="en-US" altLang="zh-CN" sz="2400" dirty="0" smtClean="0"/>
              <a:t>for fused location management in </a:t>
            </a:r>
            <a:r>
              <a:rPr lang="en-US" altLang="zh-CN" sz="2400" dirty="0"/>
              <a:t>TS </a:t>
            </a:r>
            <a:r>
              <a:rPr lang="en-US" altLang="zh-CN" sz="2400" dirty="0" smtClean="0"/>
              <a:t>23.434.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90511651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Contribution plan for normative 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6300" y="2193925"/>
            <a:ext cx="11087100" cy="4351338"/>
          </a:xfrm>
        </p:spPr>
        <p:txBody>
          <a:bodyPr/>
          <a:lstStyle/>
          <a:p>
            <a:r>
              <a:rPr lang="en-US" altLang="zh-CN" sz="2400" dirty="0" smtClean="0"/>
              <a:t>9 Location management </a:t>
            </a:r>
          </a:p>
          <a:p>
            <a:pPr lvl="1"/>
            <a:r>
              <a:rPr lang="en-US" altLang="zh-CN" sz="2000" dirty="0" smtClean="0"/>
              <a:t>9.1 General</a:t>
            </a:r>
          </a:p>
          <a:p>
            <a:pPr lvl="1"/>
            <a:r>
              <a:rPr lang="en-US" altLang="zh-CN" sz="2000" dirty="0" smtClean="0"/>
              <a:t>9.2 </a:t>
            </a:r>
            <a:r>
              <a:rPr lang="en-GB" altLang="zh-CN" sz="2000" dirty="0"/>
              <a:t>Functional model for location </a:t>
            </a:r>
            <a:r>
              <a:rPr lang="en-GB" altLang="zh-CN" sz="2000" dirty="0" smtClean="0"/>
              <a:t>management</a:t>
            </a:r>
          </a:p>
          <a:p>
            <a:pPr lvl="1"/>
            <a:r>
              <a:rPr lang="en-GB" altLang="zh-CN" sz="2000" dirty="0" smtClean="0"/>
              <a:t>9.2.2 </a:t>
            </a:r>
            <a:r>
              <a:rPr lang="en-GB" altLang="zh-CN" sz="2000" dirty="0"/>
              <a:t>On-network functional model </a:t>
            </a:r>
            <a:r>
              <a:rPr lang="en-GB" altLang="zh-CN" sz="2000" dirty="0" smtClean="0"/>
              <a:t>description</a:t>
            </a:r>
          </a:p>
          <a:p>
            <a:pPr lvl="2"/>
            <a:r>
              <a:rPr lang="en-GB" altLang="zh-CN" sz="1600" dirty="0" smtClean="0">
                <a:solidFill>
                  <a:srgbClr val="FFC000"/>
                </a:solidFill>
              </a:rPr>
              <a:t>9.2.2.1 </a:t>
            </a:r>
            <a:r>
              <a:rPr lang="en-GB" altLang="zh-CN" sz="1600" dirty="0">
                <a:solidFill>
                  <a:srgbClr val="FFC000"/>
                </a:solidFill>
              </a:rPr>
              <a:t>Generic </a:t>
            </a:r>
            <a:r>
              <a:rPr lang="en-US" altLang="zh-CN" sz="1600" dirty="0">
                <a:solidFill>
                  <a:srgbClr val="FFC000"/>
                </a:solidFill>
              </a:rPr>
              <a:t>On-network </a:t>
            </a:r>
            <a:r>
              <a:rPr lang="en-GB" altLang="zh-CN" sz="1600" dirty="0">
                <a:solidFill>
                  <a:srgbClr val="FFC000"/>
                </a:solidFill>
              </a:rPr>
              <a:t>Functional model for location </a:t>
            </a:r>
            <a:r>
              <a:rPr lang="en-GB" altLang="zh-CN" sz="1600" dirty="0" smtClean="0">
                <a:solidFill>
                  <a:srgbClr val="FFC000"/>
                </a:solidFill>
              </a:rPr>
              <a:t>management</a:t>
            </a:r>
            <a:r>
              <a:rPr lang="en-GB" altLang="zh-CN" sz="1600" dirty="0">
                <a:solidFill>
                  <a:srgbClr val="FFC000"/>
                </a:solidFill>
              </a:rPr>
              <a:t>(keep current contents</a:t>
            </a:r>
            <a:r>
              <a:rPr lang="en-GB" altLang="zh-CN" sz="1600" dirty="0" smtClean="0">
                <a:solidFill>
                  <a:srgbClr val="FFC000"/>
                </a:solidFill>
              </a:rPr>
              <a:t>)</a:t>
            </a:r>
          </a:p>
          <a:p>
            <a:pPr lvl="2"/>
            <a:r>
              <a:rPr lang="en-GB" altLang="zh-CN" sz="1600" dirty="0" smtClean="0">
                <a:solidFill>
                  <a:srgbClr val="FF0000"/>
                </a:solidFill>
              </a:rPr>
              <a:t>9.2.2.2 </a:t>
            </a:r>
            <a:r>
              <a:rPr lang="en-GB" altLang="zh-CN" sz="1600" dirty="0">
                <a:solidFill>
                  <a:srgbClr val="FF0000"/>
                </a:solidFill>
              </a:rPr>
              <a:t>Fused </a:t>
            </a:r>
            <a:r>
              <a:rPr lang="en-US" altLang="zh-CN" sz="1600" dirty="0">
                <a:solidFill>
                  <a:srgbClr val="FF0000"/>
                </a:solidFill>
              </a:rPr>
              <a:t>On-network </a:t>
            </a:r>
            <a:r>
              <a:rPr lang="en-GB" altLang="zh-CN" sz="1600" dirty="0">
                <a:solidFill>
                  <a:srgbClr val="FF0000"/>
                </a:solidFill>
              </a:rPr>
              <a:t>Functional model for location </a:t>
            </a:r>
            <a:r>
              <a:rPr lang="en-GB" altLang="zh-CN" sz="1600" dirty="0" smtClean="0">
                <a:solidFill>
                  <a:srgbClr val="FF0000"/>
                </a:solidFill>
              </a:rPr>
              <a:t>management[KI#1]</a:t>
            </a:r>
            <a:endParaRPr lang="en-US" altLang="zh-CN" sz="1600" dirty="0" smtClean="0">
              <a:solidFill>
                <a:srgbClr val="FF0000"/>
              </a:solidFill>
            </a:endParaRPr>
          </a:p>
          <a:p>
            <a:pPr lvl="1"/>
            <a:r>
              <a:rPr lang="en-US" altLang="zh-CN" sz="2000" dirty="0" smtClean="0"/>
              <a:t>9.3 </a:t>
            </a:r>
            <a:r>
              <a:rPr lang="en-GB" altLang="zh-CN" sz="2000" dirty="0"/>
              <a:t>Procedures and information flows for Location management (on-network</a:t>
            </a:r>
            <a:r>
              <a:rPr lang="en-GB" altLang="zh-CN" sz="2000" dirty="0" smtClean="0"/>
              <a:t>)</a:t>
            </a:r>
          </a:p>
          <a:p>
            <a:pPr lvl="2"/>
            <a:r>
              <a:rPr lang="en-US" altLang="zh-CN" sz="1600" dirty="0" smtClean="0">
                <a:solidFill>
                  <a:srgbClr val="FF0000"/>
                </a:solidFill>
              </a:rPr>
              <a:t>9.3.x Fused </a:t>
            </a:r>
            <a:r>
              <a:rPr lang="en-US" altLang="zh-CN" sz="1600" dirty="0">
                <a:solidFill>
                  <a:srgbClr val="FF0000"/>
                </a:solidFill>
              </a:rPr>
              <a:t>Location </a:t>
            </a:r>
            <a:r>
              <a:rPr lang="en-US" altLang="zh-CN" sz="1600" dirty="0" smtClean="0">
                <a:solidFill>
                  <a:srgbClr val="FF0000"/>
                </a:solidFill>
              </a:rPr>
              <a:t>function management procedure</a:t>
            </a:r>
          </a:p>
          <a:p>
            <a:pPr lvl="3"/>
            <a:r>
              <a:rPr lang="en-US" altLang="zh-CN" sz="1400" dirty="0" smtClean="0">
                <a:solidFill>
                  <a:srgbClr val="FF0000"/>
                </a:solidFill>
              </a:rPr>
              <a:t>9.3.x.1 </a:t>
            </a:r>
            <a:r>
              <a:rPr lang="en-US" altLang="zh-CN" sz="1400" dirty="0">
                <a:solidFill>
                  <a:srgbClr val="FF0000"/>
                </a:solidFill>
              </a:rPr>
              <a:t>L</a:t>
            </a:r>
            <a:r>
              <a:rPr lang="en-US" altLang="zh-CN" sz="1400" dirty="0" smtClean="0">
                <a:solidFill>
                  <a:srgbClr val="FF0000"/>
                </a:solidFill>
              </a:rPr>
              <a:t>ocation </a:t>
            </a:r>
            <a:r>
              <a:rPr lang="en-US" altLang="zh-CN" sz="1400" dirty="0" err="1">
                <a:solidFill>
                  <a:srgbClr val="FF0000"/>
                </a:solidFill>
              </a:rPr>
              <a:t>QoS</a:t>
            </a:r>
            <a:r>
              <a:rPr lang="en-US" altLang="zh-CN" sz="1400" dirty="0">
                <a:solidFill>
                  <a:srgbClr val="FF0000"/>
                </a:solidFill>
              </a:rPr>
              <a:t> based location sources and positioning methods </a:t>
            </a:r>
            <a:r>
              <a:rPr lang="en-US" altLang="zh-CN" sz="1400" dirty="0" smtClean="0">
                <a:solidFill>
                  <a:srgbClr val="FF0000"/>
                </a:solidFill>
              </a:rPr>
              <a:t>selection procedure[KI#2]</a:t>
            </a:r>
            <a:endParaRPr lang="en-US" altLang="zh-CN" sz="1400" dirty="0">
              <a:solidFill>
                <a:srgbClr val="FF0000"/>
              </a:solidFill>
            </a:endParaRPr>
          </a:p>
          <a:p>
            <a:pPr lvl="3"/>
            <a:r>
              <a:rPr lang="en-US" altLang="zh-CN" sz="1400" dirty="0">
                <a:solidFill>
                  <a:srgbClr val="FF0000"/>
                </a:solidFill>
              </a:rPr>
              <a:t>9.3.x.2 Location profiling procedure for fused location derivation and </a:t>
            </a:r>
            <a:r>
              <a:rPr lang="en-US" altLang="zh-CN" sz="1400" dirty="0" smtClean="0">
                <a:solidFill>
                  <a:srgbClr val="FF0000"/>
                </a:solidFill>
              </a:rPr>
              <a:t>exposure[KI#3]</a:t>
            </a:r>
            <a:endParaRPr lang="en-US" altLang="zh-CN" sz="1400" dirty="0">
              <a:solidFill>
                <a:srgbClr val="FF0000"/>
              </a:solidFill>
            </a:endParaRPr>
          </a:p>
          <a:p>
            <a:pPr lvl="3"/>
            <a:r>
              <a:rPr lang="en-US" altLang="zh-CN" sz="1400" dirty="0" smtClean="0">
                <a:solidFill>
                  <a:srgbClr val="FF0000"/>
                </a:solidFill>
              </a:rPr>
              <a:t>9.3.x.3 Location </a:t>
            </a:r>
            <a:r>
              <a:rPr lang="en-US" altLang="zh-CN" sz="1400" dirty="0">
                <a:solidFill>
                  <a:srgbClr val="FF0000"/>
                </a:solidFill>
              </a:rPr>
              <a:t>service registration </a:t>
            </a:r>
            <a:r>
              <a:rPr lang="en-US" altLang="zh-CN" sz="1400" dirty="0" smtClean="0">
                <a:solidFill>
                  <a:srgbClr val="FF0000"/>
                </a:solidFill>
              </a:rPr>
              <a:t>procedure between LMC and LMS[KI#5]</a:t>
            </a:r>
            <a:endParaRPr lang="en-US" altLang="zh-CN" sz="1600" dirty="0" smtClean="0"/>
          </a:p>
          <a:p>
            <a:pPr lvl="1"/>
            <a:r>
              <a:rPr lang="en-US" altLang="zh-CN" sz="2000" dirty="0" smtClean="0"/>
              <a:t>9.4  </a:t>
            </a:r>
            <a:r>
              <a:rPr lang="en-GB" altLang="zh-CN" sz="2000" dirty="0"/>
              <a:t>SEAL APIs for location management</a:t>
            </a:r>
            <a:endParaRPr lang="en-US" altLang="zh-CN" sz="2000" dirty="0" smtClean="0"/>
          </a:p>
          <a:p>
            <a:pPr lvl="2"/>
            <a:r>
              <a:rPr lang="en-GB" altLang="zh-CN" sz="1600" dirty="0" smtClean="0">
                <a:solidFill>
                  <a:srgbClr val="FF0000"/>
                </a:solidFill>
              </a:rPr>
              <a:t>9.4.x  SEAL APIs for fused location function</a:t>
            </a:r>
            <a:endParaRPr lang="en-US" altLang="zh-CN" sz="1600" dirty="0" smtClean="0">
              <a:solidFill>
                <a:srgbClr val="FF0000"/>
              </a:solidFill>
            </a:endParaRPr>
          </a:p>
          <a:p>
            <a:endParaRPr lang="zh-CN" altLang="en-US" sz="2400" dirty="0"/>
          </a:p>
        </p:txBody>
      </p:sp>
      <p:sp>
        <p:nvSpPr>
          <p:cNvPr id="5" name="矩形 4"/>
          <p:cNvSpPr/>
          <p:nvPr/>
        </p:nvSpPr>
        <p:spPr>
          <a:xfrm>
            <a:off x="152400" y="1721368"/>
            <a:ext cx="1181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Option2: </a:t>
            </a:r>
            <a:r>
              <a:rPr lang="en-US" altLang="zh-CN" sz="2400" dirty="0">
                <a:solidFill>
                  <a:srgbClr val="FF0000"/>
                </a:solidFill>
              </a:rPr>
              <a:t>Add</a:t>
            </a:r>
            <a:r>
              <a:rPr lang="en-US" altLang="zh-CN" sz="2400" dirty="0"/>
              <a:t> fused </a:t>
            </a:r>
            <a:r>
              <a:rPr lang="en-US" altLang="zh-CN" sz="2400" dirty="0" smtClean="0"/>
              <a:t>location </a:t>
            </a:r>
            <a:r>
              <a:rPr lang="en-US" altLang="zh-CN" sz="2400" dirty="0"/>
              <a:t>function in </a:t>
            </a:r>
            <a:r>
              <a:rPr lang="en-US" altLang="zh-CN" sz="2400" dirty="0">
                <a:solidFill>
                  <a:srgbClr val="FF0000"/>
                </a:solidFill>
              </a:rPr>
              <a:t>Clause 9</a:t>
            </a:r>
            <a:r>
              <a:rPr lang="en-US" altLang="zh-CN" sz="2400" dirty="0"/>
              <a:t> of TS 23.434.</a:t>
            </a:r>
            <a:endParaRPr lang="en-US" altLang="zh-CN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582772" y="821686"/>
            <a:ext cx="1538788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Option2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8767187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Work Plan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93648"/>
          </a:xfrm>
        </p:spPr>
        <p:txBody>
          <a:bodyPr/>
          <a:lstStyle/>
          <a:p>
            <a:r>
              <a:rPr lang="en-IN" sz="2400" dirty="0"/>
              <a:t>Respect the overall evaluation and conclusions in the </a:t>
            </a:r>
            <a:r>
              <a:rPr lang="en-IN" sz="2400" dirty="0" smtClean="0"/>
              <a:t>study. </a:t>
            </a:r>
            <a:endParaRPr lang="en-US" altLang="zh-CN" sz="2400" kern="0" dirty="0" smtClean="0"/>
          </a:p>
          <a:p>
            <a:r>
              <a:rPr lang="en-US" altLang="zh-CN" sz="2400" kern="0" dirty="0" smtClean="0"/>
              <a:t>Contribution </a:t>
            </a:r>
            <a:r>
              <a:rPr lang="en-US" altLang="zh-CN" sz="2400" kern="0" dirty="0" smtClean="0"/>
              <a:t>plan</a:t>
            </a:r>
          </a:p>
          <a:p>
            <a:pPr lvl="1"/>
            <a:r>
              <a:rPr lang="en-IN" sz="1600" dirty="0" smtClean="0"/>
              <a:t>Complete </a:t>
            </a:r>
            <a:r>
              <a:rPr lang="en-IN" sz="1600" dirty="0"/>
              <a:t>the solutions </a:t>
            </a:r>
            <a:r>
              <a:rPr lang="en-IN" sz="1600" dirty="0" smtClean="0"/>
              <a:t>for KI#1,#2,#3,#5 already </a:t>
            </a:r>
            <a:r>
              <a:rPr lang="en-IN" sz="1600" dirty="0"/>
              <a:t>agreed in </a:t>
            </a:r>
            <a:r>
              <a:rPr lang="en-IN" sz="1600" dirty="0" smtClean="0"/>
              <a:t>normative work</a:t>
            </a:r>
            <a:endParaRPr lang="en-IN" sz="1600" dirty="0"/>
          </a:p>
          <a:p>
            <a:r>
              <a:rPr lang="en-US" altLang="zh-CN" sz="2400" kern="0" dirty="0" smtClean="0"/>
              <a:t>Finish the normative work in time</a:t>
            </a:r>
            <a:r>
              <a:rPr lang="en-US" altLang="zh-CN" sz="2400" kern="0" dirty="0"/>
              <a:t>(Mar 2023</a:t>
            </a:r>
            <a:r>
              <a:rPr lang="en-US" altLang="zh-CN" sz="2400" kern="0" dirty="0" smtClean="0"/>
              <a:t>) via 2 meetings.</a:t>
            </a:r>
            <a:endParaRPr lang="en-US" altLang="zh-CN" sz="2400" kern="0" dirty="0" smtClean="0"/>
          </a:p>
        </p:txBody>
      </p:sp>
    </p:spTree>
    <p:extLst>
      <p:ext uri="{BB962C8B-B14F-4D97-AF65-F5344CB8AC3E}">
        <p14:creationId xmlns:p14="http://schemas.microsoft.com/office/powerpoint/2010/main" val="171529075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CA3727-A4EB-4398-9783-D0148B061093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280d8efa-eff2-4910-88d2-79ca146720c4"/>
    <ds:schemaRef ds:uri="http://purl.org/dc/terms/"/>
    <ds:schemaRef ds:uri="679a257e-872f-4c98-9e8a-0a9c104f72cd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11589</TotalTime>
  <Words>330</Words>
  <Application>Microsoft Office PowerPoint</Application>
  <PresentationFormat>自定义</PresentationFormat>
  <Paragraphs>45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Theme</vt:lpstr>
      <vt:lpstr>5GFLS work plan</vt:lpstr>
      <vt:lpstr>Outline</vt:lpstr>
      <vt:lpstr>Current Status</vt:lpstr>
      <vt:lpstr>Contribution plan for normative work</vt:lpstr>
      <vt:lpstr>Contribution plan for normative work</vt:lpstr>
      <vt:lpstr>Work Plan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rapporteur</cp:lastModifiedBy>
  <cp:revision>646</cp:revision>
  <dcterms:created xsi:type="dcterms:W3CDTF">2010-02-05T13:52:04Z</dcterms:created>
  <dcterms:modified xsi:type="dcterms:W3CDTF">2022-12-06T08:58:35Z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