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8" r:id="rId7"/>
    <p:sldId id="369" r:id="rId8"/>
    <p:sldId id="370" r:id="rId9"/>
    <p:sldId id="371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Toulouse, France 14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18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November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EDGEAPP_Ph2 work plan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Sapan Shah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Rapporteur, Samsung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Current Status of WID Objectives</a:t>
            </a:r>
          </a:p>
          <a:p>
            <a:r>
              <a:rPr lang="en-IN" dirty="0"/>
              <a:t>Aspects to be considered in </a:t>
            </a:r>
            <a:r>
              <a:rPr lang="en-IN" dirty="0" smtClean="0"/>
              <a:t>Normative</a:t>
            </a:r>
          </a:p>
          <a:p>
            <a:r>
              <a:rPr lang="en-IN" altLang="en-US" dirty="0" smtClean="0"/>
              <a:t>Summary and Work </a:t>
            </a:r>
            <a:r>
              <a:rPr lang="en-US" altLang="en-US" dirty="0" smtClean="0"/>
              <a:t>Plan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Current Status of WID Objectives</a:t>
            </a:r>
            <a:endParaRPr lang="en-GB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/>
          <a:lstStyle/>
          <a:p>
            <a:r>
              <a:rPr lang="en-US" altLang="zh-CN" kern="0" dirty="0"/>
              <a:t>Work progressed for bringing concluded solutions from study to normative specification for KI# 1, 2, 3, 4, 7, 8, 9, 14, 19, 21</a:t>
            </a:r>
          </a:p>
          <a:p>
            <a:endParaRPr lang="en-US" alt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45308"/>
              </p:ext>
            </p:extLst>
          </p:nvPr>
        </p:nvGraphicFramePr>
        <p:xfrm>
          <a:off x="2221345" y="3124489"/>
          <a:ext cx="1233747" cy="106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Worksheet" showAsIcon="1" r:id="rId3" imgW="914400" imgH="792360" progId="Excel.Sheet.12">
                  <p:embed/>
                </p:oleObj>
              </mc:Choice>
              <mc:Fallback>
                <p:oleObj name="Worksheet" showAsIcon="1" r:id="rId3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1345" y="3124489"/>
                        <a:ext cx="1233747" cy="1068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0525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 smtClean="0"/>
              <a:t>Aspects to be considered in Normative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1825625"/>
            <a:ext cx="11157527" cy="4556702"/>
          </a:xfrm>
        </p:spPr>
        <p:txBody>
          <a:bodyPr/>
          <a:lstStyle/>
          <a:p>
            <a:r>
              <a:rPr lang="en-IN" sz="1400" dirty="0" smtClean="0"/>
              <a:t>KI#1</a:t>
            </a:r>
          </a:p>
          <a:p>
            <a:pPr marL="0" indent="0">
              <a:buNone/>
            </a:pPr>
            <a:r>
              <a:rPr lang="en-IN" sz="1200" dirty="0"/>
              <a:t>“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above enhanced notification services utilizing push notification, application triggering via SMS over NAS and </a:t>
            </a:r>
            <a:r>
              <a:rPr lang="en-IN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leveraging generic notification service from SEAL in lieu of Edge Notification Server </a:t>
            </a:r>
            <a:r>
              <a:rPr lang="en-GB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will be addressed in the normative phase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N" sz="1200" dirty="0" smtClean="0"/>
              <a:t>”</a:t>
            </a:r>
          </a:p>
          <a:p>
            <a:r>
              <a:rPr lang="en-IN" sz="1400" dirty="0" smtClean="0"/>
              <a:t>KI#2</a:t>
            </a:r>
          </a:p>
          <a:p>
            <a:pPr marL="0" indent="0">
              <a:buNone/>
            </a:pPr>
            <a:r>
              <a:rPr lang="en-IN" sz="1200" dirty="0" smtClean="0"/>
              <a:t>“</a:t>
            </a:r>
            <a:r>
              <a:rPr lang="en-GB" sz="1200" dirty="0"/>
              <a:t>EES supporting EAS's and other entity's (e.g. ETSI MEP or MEC App.) access to service APIs exposed by other EAS, in the context of CAPIF, </a:t>
            </a:r>
            <a:r>
              <a:rPr lang="en-GB" sz="1200" dirty="0">
                <a:solidFill>
                  <a:srgbClr val="FF0000"/>
                </a:solidFill>
              </a:rPr>
              <a:t>will be addressed in the normative phase. </a:t>
            </a:r>
            <a:r>
              <a:rPr lang="en-IN" sz="1200" dirty="0" smtClean="0"/>
              <a:t>”</a:t>
            </a:r>
          </a:p>
          <a:p>
            <a:r>
              <a:rPr lang="en-IN" sz="1400" dirty="0" smtClean="0"/>
              <a:t>KI#3</a:t>
            </a:r>
          </a:p>
          <a:p>
            <a:pPr marL="0" indent="0">
              <a:buNone/>
            </a:pPr>
            <a:r>
              <a:rPr lang="en-IN" sz="1200" dirty="0" smtClean="0"/>
              <a:t>“</a:t>
            </a:r>
            <a:r>
              <a:rPr lang="en-GB" sz="1200" dirty="0"/>
              <a:t>Solution#6 addresses the open issue #3 by introducing a new procedure to modify ACR parameters. Specifying the </a:t>
            </a:r>
            <a:r>
              <a:rPr lang="en-GB" sz="1200" dirty="0" err="1"/>
              <a:t>signaling</a:t>
            </a:r>
            <a:r>
              <a:rPr lang="en-GB" sz="1200" dirty="0"/>
              <a:t> required for the procedure are </a:t>
            </a:r>
            <a:r>
              <a:rPr lang="en-GB" sz="1200" dirty="0">
                <a:solidFill>
                  <a:srgbClr val="FF0000"/>
                </a:solidFill>
              </a:rPr>
              <a:t>to be addressed in the normative phase </a:t>
            </a:r>
            <a:r>
              <a:rPr lang="en-GB" sz="1200" dirty="0"/>
              <a:t>(without impacting AC</a:t>
            </a:r>
            <a:r>
              <a:rPr lang="en-GB" sz="1200" dirty="0" smtClean="0"/>
              <a:t>).</a:t>
            </a:r>
            <a:r>
              <a:rPr lang="en-IN" sz="1200" dirty="0" smtClean="0"/>
              <a:t>”</a:t>
            </a:r>
          </a:p>
          <a:p>
            <a:pPr marL="0" indent="0">
              <a:buNone/>
            </a:pPr>
            <a:r>
              <a:rPr lang="en-IN" sz="1200" dirty="0" smtClean="0"/>
              <a:t>“</a:t>
            </a:r>
            <a:r>
              <a:rPr lang="en-GB" sz="1200" dirty="0">
                <a:solidFill>
                  <a:srgbClr val="FF0000"/>
                </a:solidFill>
              </a:rPr>
              <a:t>Further investigation in normative work </a:t>
            </a:r>
            <a:r>
              <a:rPr lang="en-GB" sz="1200" dirty="0"/>
              <a:t>is required for sol#12 to evaluate backward compatibility issue in</a:t>
            </a:r>
            <a:r>
              <a:rPr lang="en-IN" sz="1200" dirty="0"/>
              <a:t>this solution.</a:t>
            </a:r>
            <a:r>
              <a:rPr lang="en-IN" sz="1200" dirty="0" smtClean="0"/>
              <a:t>”</a:t>
            </a:r>
          </a:p>
          <a:p>
            <a:r>
              <a:rPr lang="en-IN" sz="1400" dirty="0" smtClean="0"/>
              <a:t>KI#6</a:t>
            </a:r>
          </a:p>
          <a:p>
            <a:pPr marL="0" indent="0">
              <a:buNone/>
            </a:pPr>
            <a:r>
              <a:rPr lang="en-IN" sz="1200" dirty="0" smtClean="0"/>
              <a:t>“</a:t>
            </a:r>
            <a:r>
              <a:rPr lang="en-GB" sz="1200" dirty="0"/>
              <a:t>Detailed signalling to provide ECS2 address to the requesting EEC or EES based on solution #4 is </a:t>
            </a:r>
            <a:r>
              <a:rPr lang="en-GB" sz="1200" dirty="0">
                <a:solidFill>
                  <a:srgbClr val="FF0000"/>
                </a:solidFill>
              </a:rPr>
              <a:t>to be addressed in normative phase</a:t>
            </a:r>
            <a:r>
              <a:rPr lang="en-GB" sz="1200" dirty="0"/>
              <a:t>. Signalling between ECS1 and ECS2 to discover and retrieve provisioning to the requesting EEC or T-EES for the requesting EES </a:t>
            </a:r>
            <a:r>
              <a:rPr lang="en-GB" sz="1200" dirty="0">
                <a:solidFill>
                  <a:srgbClr val="FF0000"/>
                </a:solidFill>
              </a:rPr>
              <a:t>will be addressed in normative phase </a:t>
            </a:r>
            <a:r>
              <a:rPr lang="en-GB" sz="1200" dirty="0"/>
              <a:t>according to solution #5. A new interface EDGE-10 between ECS1 and ECS2 is used in Solution #5. Also, in normative phase, if required, the additional optional IEs are added to ECS configuration information provided by ECS to 5GC according to Solution #13.</a:t>
            </a:r>
            <a:r>
              <a:rPr lang="en-IN" sz="1200" dirty="0" smtClean="0"/>
              <a:t>”</a:t>
            </a:r>
          </a:p>
          <a:p>
            <a:r>
              <a:rPr lang="en-IN" sz="1400" dirty="0" smtClean="0"/>
              <a:t>KI#11</a:t>
            </a:r>
          </a:p>
          <a:p>
            <a:pPr marL="0" indent="0">
              <a:buNone/>
            </a:pPr>
            <a:r>
              <a:rPr lang="en-IN" sz="1400" dirty="0"/>
              <a:t>“What functionalities of EDGE-9 and EDGE-6 are to be reused for EDGE-14 and EDGE-15 respectively in clause 6.5 and the detailed differences for EDGE prime reference points and the cardinality rules in clause 6.6, </a:t>
            </a:r>
            <a:r>
              <a:rPr lang="en-IN" sz="1400" dirty="0">
                <a:solidFill>
                  <a:srgbClr val="FF0000"/>
                </a:solidFill>
              </a:rPr>
              <a:t>will be addressed in the normative phase</a:t>
            </a:r>
            <a:r>
              <a:rPr lang="en-IN" sz="1400" dirty="0" smtClean="0"/>
              <a:t>.”</a:t>
            </a:r>
          </a:p>
          <a:p>
            <a:pPr marL="0" indent="0">
              <a:spcAft>
                <a:spcPts val="900"/>
              </a:spcAft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49594072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 smtClean="0"/>
              <a:t>Aspects to be considered in Normative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1825625"/>
            <a:ext cx="11157527" cy="4556702"/>
          </a:xfrm>
        </p:spPr>
        <p:txBody>
          <a:bodyPr/>
          <a:lstStyle/>
          <a:p>
            <a:r>
              <a:rPr lang="en-IN" sz="1800" dirty="0" smtClean="0"/>
              <a:t>KI#17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 smtClean="0"/>
              <a:t>To Select one or more solution or to merge solutions</a:t>
            </a:r>
            <a:endParaRPr lang="en-IN" sz="1600" dirty="0"/>
          </a:p>
          <a:p>
            <a:r>
              <a:rPr lang="en-IN" sz="1600" dirty="0" smtClean="0"/>
              <a:t>KI#22</a:t>
            </a:r>
            <a:endParaRPr lang="en-I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/>
              <a:t>To Select one or more solution or to merge </a:t>
            </a:r>
            <a:r>
              <a:rPr lang="en-IN" sz="1600" dirty="0" smtClean="0"/>
              <a:t>solutions (Based on GSMA LS response)</a:t>
            </a:r>
            <a:endParaRPr lang="en-IN" sz="1400" dirty="0"/>
          </a:p>
          <a:p>
            <a:r>
              <a:rPr lang="en-IN" sz="1600" dirty="0" smtClean="0"/>
              <a:t>Unresolved 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dirty="0" smtClean="0"/>
              <a:t>E.g. Solutions for KI#18</a:t>
            </a:r>
          </a:p>
        </p:txBody>
      </p:sp>
    </p:spTree>
    <p:extLst>
      <p:ext uri="{BB962C8B-B14F-4D97-AF65-F5344CB8AC3E}">
        <p14:creationId xmlns:p14="http://schemas.microsoft.com/office/powerpoint/2010/main" val="297926762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Work 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/>
          <a:lstStyle/>
          <a:p>
            <a:r>
              <a:rPr lang="en-IN" sz="2400" dirty="0"/>
              <a:t>Respect the overall evaluation and conclusions in the study </a:t>
            </a:r>
            <a:endParaRPr lang="en-US" altLang="zh-CN" sz="2400" kern="0" dirty="0" smtClean="0"/>
          </a:p>
          <a:p>
            <a:r>
              <a:rPr lang="en-US" altLang="zh-CN" sz="2400" kern="0" dirty="0" smtClean="0"/>
              <a:t>Contribution </a:t>
            </a:r>
            <a:r>
              <a:rPr lang="en-US" altLang="zh-CN" sz="2400" kern="0" dirty="0" smtClean="0"/>
              <a:t>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000" dirty="0"/>
              <a:t>To complete discussion on solutions which has left overs from </a:t>
            </a:r>
            <a:r>
              <a:rPr lang="en-IN" sz="2000" dirty="0" smtClean="0"/>
              <a:t>study</a:t>
            </a:r>
            <a:endParaRPr lang="en-IN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600" dirty="0"/>
              <a:t>KI #1, #2, #3, #6, #11, #17, #18, #22, #23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000" dirty="0"/>
              <a:t>To bring solutions which are concluded and has no left </a:t>
            </a:r>
            <a:r>
              <a:rPr lang="en-IN" sz="2000" dirty="0" smtClean="0"/>
              <a:t>overs</a:t>
            </a:r>
            <a:endParaRPr lang="en-IN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600" dirty="0"/>
              <a:t>KI #5, #7, #8, #9, #10, #12, #13, #14, #15, #16, #20, #24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N" sz="2000" dirty="0"/>
              <a:t>Complete the solutions already agreed in </a:t>
            </a:r>
            <a:r>
              <a:rPr lang="en-IN" sz="2000" dirty="0" smtClean="0"/>
              <a:t>normative</a:t>
            </a:r>
            <a:endParaRPr lang="en-IN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altLang="zh-CN" sz="1600" kern="0" dirty="0"/>
              <a:t>KI #1, #2, #3, #4, #7, #8, #9, #14, #19, #21</a:t>
            </a:r>
          </a:p>
          <a:p>
            <a:r>
              <a:rPr lang="en-US" altLang="zh-CN" sz="2400" kern="0" dirty="0" smtClean="0"/>
              <a:t>Preparation before meeting</a:t>
            </a:r>
          </a:p>
          <a:p>
            <a:pPr lvl="1"/>
            <a:r>
              <a:rPr lang="en-US" altLang="zh-CN" sz="2000" kern="0" dirty="0" smtClean="0"/>
              <a:t>Share solutions to interested companies to get early comments</a:t>
            </a:r>
          </a:p>
          <a:p>
            <a:pPr lvl="1"/>
            <a:r>
              <a:rPr lang="en-US" altLang="zh-CN" sz="2000" kern="0" dirty="0" smtClean="0"/>
              <a:t>Remember: We are SA6 !! </a:t>
            </a:r>
          </a:p>
          <a:p>
            <a:pPr lvl="2"/>
            <a:r>
              <a:rPr lang="en-US" altLang="zh-CN" sz="1600" kern="0" dirty="0" smtClean="0"/>
              <a:t>If a solution is shared to you, provide on time and constructive feedback to help the author.</a:t>
            </a:r>
          </a:p>
          <a:p>
            <a:pPr lvl="2"/>
            <a:r>
              <a:rPr lang="en-IN" sz="1600" dirty="0"/>
              <a:t>This should help progress in Rel-18 (only 2 meetings left), otherwise we have postpone few things to </a:t>
            </a:r>
            <a:r>
              <a:rPr lang="en-IN" sz="1600" dirty="0" smtClean="0"/>
              <a:t>Rel-19</a:t>
            </a:r>
            <a:r>
              <a:rPr lang="en-US" altLang="zh-CN" sz="1600" kern="0" dirty="0" smtClean="0"/>
              <a:t>.</a:t>
            </a: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171529075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5437</TotalTime>
  <Words>592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宋体</vt:lpstr>
      <vt:lpstr>Arial</vt:lpstr>
      <vt:lpstr>Arial </vt:lpstr>
      <vt:lpstr>Calibri</vt:lpstr>
      <vt:lpstr>Calibri Light</vt:lpstr>
      <vt:lpstr>Courier New</vt:lpstr>
      <vt:lpstr>Times New Roman</vt:lpstr>
      <vt:lpstr>Office Theme</vt:lpstr>
      <vt:lpstr>Microsoft Excel Worksheet</vt:lpstr>
      <vt:lpstr>EDGEAPP_Ph2 work plan</vt:lpstr>
      <vt:lpstr>Outline</vt:lpstr>
      <vt:lpstr>Current Status of WID Objectives</vt:lpstr>
      <vt:lpstr>Aspects to be considered in Normative</vt:lpstr>
      <vt:lpstr>Aspects to be considered in Normative</vt:lpstr>
      <vt:lpstr>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rapporteur</cp:lastModifiedBy>
  <cp:revision>623</cp:revision>
  <dcterms:created xsi:type="dcterms:W3CDTF">2010-02-05T13:52:04Z</dcterms:created>
  <dcterms:modified xsi:type="dcterms:W3CDTF">2022-12-01T03:23:41Z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