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63" r:id="rId6"/>
    <p:sldId id="369" r:id="rId7"/>
    <p:sldId id="373" r:id="rId8"/>
    <p:sldId id="371" r:id="rId9"/>
    <p:sldId id="365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ranth" initials="NA" lastIdx="1" clrIdx="0">
    <p:extLst>
      <p:ext uri="{19B8F6BF-5375-455C-9EA6-DF929625EA0E}">
        <p15:presenceInfo xmlns:p15="http://schemas.microsoft.com/office/powerpoint/2012/main" userId="Niran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深色样式 1 - 强调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87659" autoAdjust="0"/>
  </p:normalViewPr>
  <p:slideViewPr>
    <p:cSldViewPr snapToGrid="0">
      <p:cViewPr varScale="1">
        <p:scale>
          <a:sx n="74" d="100"/>
          <a:sy n="74" d="100"/>
        </p:scale>
        <p:origin x="845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=""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=""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6938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5813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8554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845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8890" y="456134"/>
            <a:ext cx="10736446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9"/>
              </a:lnSpc>
              <a:spcBef>
                <a:spcPts val="0"/>
              </a:spcBef>
              <a:buNone/>
              <a:defRPr sz="3199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3662" indent="0" algn="ctr">
              <a:buNone/>
              <a:defRPr sz="2597"/>
            </a:lvl2pPr>
            <a:lvl3pPr marL="1187323" indent="0" algn="ctr">
              <a:buNone/>
              <a:defRPr sz="2337"/>
            </a:lvl3pPr>
            <a:lvl4pPr marL="1780986" indent="0" algn="ctr">
              <a:buNone/>
              <a:defRPr sz="2078"/>
            </a:lvl4pPr>
            <a:lvl5pPr marL="2374648" indent="0" algn="ctr">
              <a:buNone/>
              <a:defRPr sz="2078"/>
            </a:lvl5pPr>
            <a:lvl6pPr marL="2968309" indent="0" algn="ctr">
              <a:buNone/>
              <a:defRPr sz="2078"/>
            </a:lvl6pPr>
            <a:lvl7pPr marL="3561971" indent="0" algn="ctr">
              <a:buNone/>
              <a:defRPr sz="2078"/>
            </a:lvl7pPr>
            <a:lvl8pPr marL="4155634" indent="0" algn="ctr">
              <a:buNone/>
              <a:defRPr sz="2078"/>
            </a:lvl8pPr>
            <a:lvl9pPr marL="4749295" indent="0" algn="ctr">
              <a:buNone/>
              <a:defRPr sz="2078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A8B3F0C-616F-224A-B32F-9F9BF5EEE1B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5738" y="1512876"/>
            <a:ext cx="10729365" cy="4690459"/>
          </a:xfrm>
          <a:prstGeom prst="rect">
            <a:avLst/>
          </a:prstGeom>
        </p:spPr>
        <p:txBody>
          <a:bodyPr lIns="0" tIns="0" rIns="0" bIns="0"/>
          <a:lstStyle>
            <a:lvl1pPr marL="179316" marR="0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7605" algn="ctr"/>
              </a:tabLst>
              <a:defRPr sz="1799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328894" marR="0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605" algn="ctr"/>
              </a:tabLst>
              <a:defRPr sz="1599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1098136" marR="0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605" algn="ctr"/>
              </a:tabLst>
              <a:defRPr sz="1298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525640" indent="-171091">
              <a:buFont typeface="Arial" panose="020B0604020202020204" pitchFamily="34" charset="0"/>
              <a:buChar char="•"/>
              <a:tabLst>
                <a:tab pos="1207937" algn="ctr"/>
              </a:tabLst>
              <a:defRPr sz="1298" baseline="0"/>
            </a:lvl4pPr>
            <a:lvl5pPr marL="525640" indent="-171091">
              <a:buFont typeface="Arial" panose="020B0604020202020204" pitchFamily="34" charset="0"/>
              <a:buChar char="•"/>
              <a:tabLst>
                <a:tab pos="1207937" algn="ctr"/>
              </a:tabLst>
              <a:defRPr sz="1298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328894" marR="0" lvl="1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605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192531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=""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=""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=""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=""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=""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2769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"/>
                <a:ea typeface="+mn-ea"/>
                <a:cs typeface="Arial" panose="020B0604020202020204" pitchFamily="34" charset="0"/>
              </a:rPr>
              <a:t>3GPP TSG-SA WG6 </a:t>
            </a:r>
            <a:r>
              <a:rPr kumimoji="0" lang="sv-SE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"/>
                <a:ea typeface="+mn-ea"/>
                <a:cs typeface="Arial" panose="020B0604020202020204" pitchFamily="34" charset="0"/>
              </a:rPr>
              <a:t>Pre SA6#52 ICC</a:t>
            </a:r>
            <a:endParaRPr kumimoji="0" lang="sv-SE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hangjian369@huawei.com" TargetMode="External"/><Relationship Id="rId2" Type="http://schemas.openxmlformats.org/officeDocument/2006/relationships/hyperlink" Target="mailto:namogh@huawei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Clarification about </a:t>
            </a:r>
            <a:r>
              <a:rPr lang="en-US" altLang="zh-CN" dirty="0"/>
              <a:t>API format of SEALDD service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=""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zh-CN" dirty="0">
                <a:latin typeface="Arial" panose="020B0604020202020204" pitchFamily="34" charset="0"/>
              </a:rPr>
              <a:t>Niranth (</a:t>
            </a:r>
            <a:r>
              <a:rPr lang="en-GB" altLang="zh-CN" dirty="0">
                <a:latin typeface="Arial" panose="020B0604020202020204" pitchFamily="34" charset="0"/>
                <a:hlinkClick r:id="rId2"/>
              </a:rPr>
              <a:t>namogh@huawei.com</a:t>
            </a:r>
            <a:r>
              <a:rPr lang="en-GB" altLang="zh-CN" dirty="0">
                <a:latin typeface="Arial" panose="020B0604020202020204" pitchFamily="34" charset="0"/>
              </a:rPr>
              <a:t>)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Jian Zhang (</a:t>
            </a:r>
            <a:r>
              <a:rPr lang="en-GB" altLang="en-US" dirty="0">
                <a:latin typeface="Arial" panose="020B0604020202020204" pitchFamily="34" charset="0"/>
                <a:hlinkClick r:id="rId3"/>
              </a:rPr>
              <a:t>zhangjian369@huawei.com</a:t>
            </a:r>
            <a:r>
              <a:rPr lang="en-GB" altLang="en-US" dirty="0">
                <a:latin typeface="Arial" panose="020B0604020202020204" pitchFamily="34" charset="0"/>
              </a:rPr>
              <a:t>)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Huawei, Hisilicon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=""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Background</a:t>
            </a:r>
          </a:p>
          <a:p>
            <a:r>
              <a:rPr lang="en-US" altLang="en-US" dirty="0"/>
              <a:t>Benefits of separated API</a:t>
            </a:r>
          </a:p>
          <a:p>
            <a:r>
              <a:rPr lang="en-US" altLang="en-US" dirty="0"/>
              <a:t>Separated API in other WGs</a:t>
            </a:r>
          </a:p>
          <a:p>
            <a:r>
              <a:rPr lang="en-US" altLang="en-US" dirty="0"/>
              <a:t>Summary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163031" y="969283"/>
            <a:ext cx="10736446" cy="993400"/>
          </a:xfrm>
        </p:spPr>
        <p:txBody>
          <a:bodyPr/>
          <a:lstStyle/>
          <a:p>
            <a:r>
              <a:rPr lang="en-US" altLang="zh-CN" dirty="0"/>
              <a:t>Background 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18787DC8-C2CE-4C7F-AFE6-29DA387EE5CB}"/>
              </a:ext>
            </a:extLst>
          </p:cNvPr>
          <p:cNvSpPr/>
          <p:nvPr/>
        </p:nvSpPr>
        <p:spPr>
          <a:xfrm>
            <a:off x="381000" y="2033885"/>
            <a:ext cx="10736446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725" indent="-540385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altLang="zh-CN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There are controversial points about the API formats (i.e., merged API or separated API) for SEALDD service, when defining the information flow and API in TS 23.433.</a:t>
            </a:r>
          </a:p>
          <a:p>
            <a:pPr marL="720725" indent="-540385">
              <a:spcAft>
                <a:spcPts val="900"/>
              </a:spcAft>
            </a:pPr>
            <a:r>
              <a:rPr lang="en-GB" altLang="zh-CN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Editor's Note: Whether the information flow and API between SEALDD server and VAL server should be merged to one generic API is FFS.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177C965A-2875-4E4F-AF15-2E9050997F13}"/>
              </a:ext>
            </a:extLst>
          </p:cNvPr>
          <p:cNvSpPr txBox="1"/>
          <p:nvPr/>
        </p:nvSpPr>
        <p:spPr>
          <a:xfrm>
            <a:off x="1550796" y="3590468"/>
            <a:ext cx="2343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API format #1: merged API</a:t>
            </a:r>
            <a:endParaRPr lang="zh-CN" altLang="en-US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="" xmlns:a16="http://schemas.microsoft.com/office/drawing/2014/main" id="{EB13A94B-5665-4361-BFB3-0381AAE03EC9}"/>
              </a:ext>
            </a:extLst>
          </p:cNvPr>
          <p:cNvSpPr txBox="1"/>
          <p:nvPr/>
        </p:nvSpPr>
        <p:spPr>
          <a:xfrm>
            <a:off x="7564296" y="3590468"/>
            <a:ext cx="2343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API format #2: separated API</a:t>
            </a:r>
            <a:endParaRPr lang="zh-CN" altLang="en-US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="" xmlns:a16="http://schemas.microsoft.com/office/drawing/2014/main" id="{39EB3EBE-B542-49D9-A50A-B79B121732FE}"/>
              </a:ext>
            </a:extLst>
          </p:cNvPr>
          <p:cNvSpPr/>
          <p:nvPr/>
        </p:nvSpPr>
        <p:spPr>
          <a:xfrm>
            <a:off x="1550799" y="5580940"/>
            <a:ext cx="2247897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SEALDD server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="" xmlns:a16="http://schemas.microsoft.com/office/drawing/2014/main" id="{FF8B67B1-A9F0-41A7-8423-7FD8CA0D82C2}"/>
              </a:ext>
            </a:extLst>
          </p:cNvPr>
          <p:cNvSpPr/>
          <p:nvPr/>
        </p:nvSpPr>
        <p:spPr>
          <a:xfrm>
            <a:off x="836425" y="4292045"/>
            <a:ext cx="1028700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VAL server #1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2" name="椭圆 51">
            <a:extLst>
              <a:ext uri="{FF2B5EF4-FFF2-40B4-BE49-F238E27FC236}">
                <a16:creationId xmlns="" xmlns:a16="http://schemas.microsoft.com/office/drawing/2014/main" id="{F2D8038C-A675-47AD-8419-1C9A0BF87A94}"/>
              </a:ext>
            </a:extLst>
          </p:cNvPr>
          <p:cNvSpPr/>
          <p:nvPr/>
        </p:nvSpPr>
        <p:spPr>
          <a:xfrm>
            <a:off x="2499961" y="5504080"/>
            <a:ext cx="263950" cy="76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>
            <a:extLst>
              <a:ext uri="{FF2B5EF4-FFF2-40B4-BE49-F238E27FC236}">
                <a16:creationId xmlns="" xmlns:a16="http://schemas.microsoft.com/office/drawing/2014/main" id="{84AE82B4-F4F1-4AE1-AECB-B04895FBDB70}"/>
              </a:ext>
            </a:extLst>
          </p:cNvPr>
          <p:cNvSpPr/>
          <p:nvPr/>
        </p:nvSpPr>
        <p:spPr>
          <a:xfrm>
            <a:off x="3519132" y="4292045"/>
            <a:ext cx="1028700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VAL server #3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="" xmlns:a16="http://schemas.microsoft.com/office/drawing/2014/main" id="{D97B9447-B410-4FF4-A087-6576686801A5}"/>
              </a:ext>
            </a:extLst>
          </p:cNvPr>
          <p:cNvSpPr/>
          <p:nvPr/>
        </p:nvSpPr>
        <p:spPr>
          <a:xfrm>
            <a:off x="6736971" y="4311510"/>
            <a:ext cx="1028700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VAL server #1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="" xmlns:a16="http://schemas.microsoft.com/office/drawing/2014/main" id="{1C7C1B7E-6FCF-48AF-AAF0-8FF95E0AD90E}"/>
              </a:ext>
            </a:extLst>
          </p:cNvPr>
          <p:cNvSpPr/>
          <p:nvPr/>
        </p:nvSpPr>
        <p:spPr>
          <a:xfrm>
            <a:off x="7633696" y="5523545"/>
            <a:ext cx="263950" cy="76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>
            <a:extLst>
              <a:ext uri="{FF2B5EF4-FFF2-40B4-BE49-F238E27FC236}">
                <a16:creationId xmlns="" xmlns:a16="http://schemas.microsoft.com/office/drawing/2014/main" id="{2A0BAC28-D4BC-4A9F-AE0C-FED51F4D6C70}"/>
              </a:ext>
            </a:extLst>
          </p:cNvPr>
          <p:cNvSpPr/>
          <p:nvPr/>
        </p:nvSpPr>
        <p:spPr>
          <a:xfrm>
            <a:off x="9775446" y="4283273"/>
            <a:ext cx="1028700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VAL server #3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="" xmlns:a16="http://schemas.microsoft.com/office/drawing/2014/main" id="{B6BAED01-6A37-469B-84C3-045767D1324E}"/>
              </a:ext>
            </a:extLst>
          </p:cNvPr>
          <p:cNvSpPr/>
          <p:nvPr/>
        </p:nvSpPr>
        <p:spPr>
          <a:xfrm>
            <a:off x="9503411" y="5523429"/>
            <a:ext cx="263950" cy="76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021198B5-80CE-4C08-B162-175C16461D00}"/>
              </a:ext>
            </a:extLst>
          </p:cNvPr>
          <p:cNvSpPr txBox="1"/>
          <p:nvPr/>
        </p:nvSpPr>
        <p:spPr>
          <a:xfrm>
            <a:off x="1109464" y="5344400"/>
            <a:ext cx="15685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/>
              <a:t>Sdd_DataDelivery</a:t>
            </a:r>
            <a:r>
              <a:rPr lang="en-US" altLang="zh-CN" sz="1000" dirty="0"/>
              <a:t> API</a:t>
            </a:r>
            <a:endParaRPr lang="zh-CN" altLang="en-US" sz="1000" dirty="0"/>
          </a:p>
        </p:txBody>
      </p:sp>
      <p:cxnSp>
        <p:nvCxnSpPr>
          <p:cNvPr id="60" name="直接连接符 59">
            <a:extLst>
              <a:ext uri="{FF2B5EF4-FFF2-40B4-BE49-F238E27FC236}">
                <a16:creationId xmlns="" xmlns:a16="http://schemas.microsoft.com/office/drawing/2014/main" id="{D1D1869D-0C8C-4F21-A425-B830BAD477D6}"/>
              </a:ext>
            </a:extLst>
          </p:cNvPr>
          <p:cNvCxnSpPr>
            <a:cxnSpLocks/>
          </p:cNvCxnSpPr>
          <p:nvPr/>
        </p:nvCxnSpPr>
        <p:spPr>
          <a:xfrm flipV="1">
            <a:off x="1333095" y="4602683"/>
            <a:ext cx="0" cy="483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文本框 63">
            <a:extLst>
              <a:ext uri="{FF2B5EF4-FFF2-40B4-BE49-F238E27FC236}">
                <a16:creationId xmlns="" xmlns:a16="http://schemas.microsoft.com/office/drawing/2014/main" id="{D6130EFF-5096-4226-A35C-901C4A7F385B}"/>
              </a:ext>
            </a:extLst>
          </p:cNvPr>
          <p:cNvSpPr txBox="1"/>
          <p:nvPr/>
        </p:nvSpPr>
        <p:spPr>
          <a:xfrm>
            <a:off x="5520056" y="4853058"/>
            <a:ext cx="20198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/>
              <a:t>Sdd_URLLCTransmission</a:t>
            </a:r>
            <a:r>
              <a:rPr lang="en-US" altLang="zh-CN" sz="1000" dirty="0"/>
              <a:t> API (</a:t>
            </a:r>
            <a:r>
              <a:rPr lang="en-US" altLang="zh-CN" sz="1000" dirty="0">
                <a:solidFill>
                  <a:srgbClr val="0070C0"/>
                </a:solidFill>
              </a:rPr>
              <a:t>input parameters: </a:t>
            </a:r>
            <a:r>
              <a:rPr lang="en-US" altLang="zh-CN" sz="1000" dirty="0"/>
              <a:t>URLLC traffic descriptors)</a:t>
            </a:r>
            <a:endParaRPr lang="zh-CN" altLang="en-US" sz="1000" dirty="0"/>
          </a:p>
        </p:txBody>
      </p:sp>
      <p:cxnSp>
        <p:nvCxnSpPr>
          <p:cNvPr id="65" name="直接连接符 64">
            <a:extLst>
              <a:ext uri="{FF2B5EF4-FFF2-40B4-BE49-F238E27FC236}">
                <a16:creationId xmlns="" xmlns:a16="http://schemas.microsoft.com/office/drawing/2014/main" id="{8222ACB4-B2D2-4E4E-839F-DF69E1BDD3C6}"/>
              </a:ext>
            </a:extLst>
          </p:cNvPr>
          <p:cNvCxnSpPr>
            <a:cxnSpLocks/>
          </p:cNvCxnSpPr>
          <p:nvPr/>
        </p:nvCxnSpPr>
        <p:spPr>
          <a:xfrm flipH="1">
            <a:off x="1333096" y="5076262"/>
            <a:ext cx="1084479" cy="10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="" xmlns:a16="http://schemas.microsoft.com/office/drawing/2014/main" id="{67BC38C7-FB26-4047-A453-40A48FF8E95F}"/>
              </a:ext>
            </a:extLst>
          </p:cNvPr>
          <p:cNvCxnSpPr>
            <a:cxnSpLocks/>
          </p:cNvCxnSpPr>
          <p:nvPr/>
        </p:nvCxnSpPr>
        <p:spPr>
          <a:xfrm flipV="1">
            <a:off x="2631936" y="5086350"/>
            <a:ext cx="0" cy="409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>
            <a:extLst>
              <a:ext uri="{FF2B5EF4-FFF2-40B4-BE49-F238E27FC236}">
                <a16:creationId xmlns="" xmlns:a16="http://schemas.microsoft.com/office/drawing/2014/main" id="{CC33230B-FCCA-4114-B0F9-3202F7AC51EF}"/>
              </a:ext>
            </a:extLst>
          </p:cNvPr>
          <p:cNvCxnSpPr>
            <a:cxnSpLocks/>
          </p:cNvCxnSpPr>
          <p:nvPr/>
        </p:nvCxnSpPr>
        <p:spPr>
          <a:xfrm flipH="1" flipV="1">
            <a:off x="3998725" y="4600575"/>
            <a:ext cx="689" cy="475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>
            <a:extLst>
              <a:ext uri="{FF2B5EF4-FFF2-40B4-BE49-F238E27FC236}">
                <a16:creationId xmlns="" xmlns:a16="http://schemas.microsoft.com/office/drawing/2014/main" id="{6D2E0FF8-5CB4-40D5-AF49-EF0477C05713}"/>
              </a:ext>
            </a:extLst>
          </p:cNvPr>
          <p:cNvCxnSpPr>
            <a:cxnSpLocks/>
          </p:cNvCxnSpPr>
          <p:nvPr/>
        </p:nvCxnSpPr>
        <p:spPr>
          <a:xfrm flipH="1">
            <a:off x="2418947" y="5076263"/>
            <a:ext cx="1580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>
            <a:extLst>
              <a:ext uri="{FF2B5EF4-FFF2-40B4-BE49-F238E27FC236}">
                <a16:creationId xmlns="" xmlns:a16="http://schemas.microsoft.com/office/drawing/2014/main" id="{80EF260F-927C-4DBD-AB51-25F070E34009}"/>
              </a:ext>
            </a:extLst>
          </p:cNvPr>
          <p:cNvCxnSpPr>
            <a:cxnSpLocks/>
            <a:stCxn id="56" idx="0"/>
          </p:cNvCxnSpPr>
          <p:nvPr/>
        </p:nvCxnSpPr>
        <p:spPr>
          <a:xfrm flipH="1" flipV="1">
            <a:off x="7251321" y="4612061"/>
            <a:ext cx="514350" cy="911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>
            <a:extLst>
              <a:ext uri="{FF2B5EF4-FFF2-40B4-BE49-F238E27FC236}">
                <a16:creationId xmlns="" xmlns:a16="http://schemas.microsoft.com/office/drawing/2014/main" id="{FD68D142-E6A8-47F8-8021-C66A394D8E0C}"/>
              </a:ext>
            </a:extLst>
          </p:cNvPr>
          <p:cNvCxnSpPr>
            <a:cxnSpLocks/>
          </p:cNvCxnSpPr>
          <p:nvPr/>
        </p:nvCxnSpPr>
        <p:spPr>
          <a:xfrm flipV="1">
            <a:off x="9643471" y="4581369"/>
            <a:ext cx="662304" cy="942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026EDA49-3639-4869-81E7-BBF8BEB93EF4}"/>
              </a:ext>
            </a:extLst>
          </p:cNvPr>
          <p:cNvSpPr txBox="1"/>
          <p:nvPr/>
        </p:nvSpPr>
        <p:spPr>
          <a:xfrm>
            <a:off x="10073687" y="4838418"/>
            <a:ext cx="1704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/>
              <a:t>Sdd_DataStorage</a:t>
            </a:r>
            <a:r>
              <a:rPr lang="en-US" altLang="zh-CN" sz="1000" dirty="0"/>
              <a:t> API</a:t>
            </a:r>
            <a:r>
              <a:rPr lang="zh-CN" altLang="en-US" sz="1000" dirty="0"/>
              <a:t> </a:t>
            </a:r>
            <a:r>
              <a:rPr lang="en-US" altLang="zh-CN" sz="1000" dirty="0"/>
              <a:t>(</a:t>
            </a:r>
            <a:r>
              <a:rPr lang="en-US" altLang="zh-CN" sz="1000" dirty="0">
                <a:solidFill>
                  <a:srgbClr val="0070C0"/>
                </a:solidFill>
              </a:rPr>
              <a:t>input parameters: </a:t>
            </a:r>
            <a:r>
              <a:rPr lang="en-US" altLang="zh-CN" sz="1000" dirty="0"/>
              <a:t>stored data, access control policy, expiration time)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0473AE57-85B1-489A-9C6B-05408347C32E}"/>
              </a:ext>
            </a:extLst>
          </p:cNvPr>
          <p:cNvSpPr txBox="1"/>
          <p:nvPr/>
        </p:nvSpPr>
        <p:spPr>
          <a:xfrm>
            <a:off x="745300" y="4718226"/>
            <a:ext cx="128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/>
              <a:t>URLLC Event description </a:t>
            </a:r>
            <a:endParaRPr lang="zh-CN" altLang="en-US" sz="800" dirty="0"/>
          </a:p>
        </p:txBody>
      </p: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C6C6F696-3C84-4F0D-9651-3FB82F0CFD08}"/>
              </a:ext>
            </a:extLst>
          </p:cNvPr>
          <p:cNvSpPr txBox="1"/>
          <p:nvPr/>
        </p:nvSpPr>
        <p:spPr>
          <a:xfrm>
            <a:off x="3798696" y="4699279"/>
            <a:ext cx="128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/>
              <a:t>Storage Event description </a:t>
            </a:r>
            <a:endParaRPr lang="zh-CN" altLang="en-US" sz="800" dirty="0"/>
          </a:p>
        </p:txBody>
      </p:sp>
      <p:sp>
        <p:nvSpPr>
          <p:cNvPr id="29" name="矩形 28">
            <a:extLst>
              <a:ext uri="{FF2B5EF4-FFF2-40B4-BE49-F238E27FC236}">
                <a16:creationId xmlns="" xmlns:a16="http://schemas.microsoft.com/office/drawing/2014/main" id="{7E31246F-4198-4B9B-9805-8F74F2023A8E}"/>
              </a:ext>
            </a:extLst>
          </p:cNvPr>
          <p:cNvSpPr/>
          <p:nvPr/>
        </p:nvSpPr>
        <p:spPr>
          <a:xfrm>
            <a:off x="2129813" y="4292045"/>
            <a:ext cx="1028700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VAL server #2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直接连接符 30">
            <a:extLst>
              <a:ext uri="{FF2B5EF4-FFF2-40B4-BE49-F238E27FC236}">
                <a16:creationId xmlns="" xmlns:a16="http://schemas.microsoft.com/office/drawing/2014/main" id="{F2B47E1E-E1A6-456E-88F1-CA12DA62D62B}"/>
              </a:ext>
            </a:extLst>
          </p:cNvPr>
          <p:cNvCxnSpPr>
            <a:cxnSpLocks/>
          </p:cNvCxnSpPr>
          <p:nvPr/>
        </p:nvCxnSpPr>
        <p:spPr>
          <a:xfrm flipV="1">
            <a:off x="2631936" y="4591050"/>
            <a:ext cx="4714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>
            <a:extLst>
              <a:ext uri="{FF2B5EF4-FFF2-40B4-BE49-F238E27FC236}">
                <a16:creationId xmlns="" xmlns:a16="http://schemas.microsoft.com/office/drawing/2014/main" id="{EFD9A9DB-E282-4CBA-ADB4-C645534012C2}"/>
              </a:ext>
            </a:extLst>
          </p:cNvPr>
          <p:cNvSpPr txBox="1"/>
          <p:nvPr/>
        </p:nvSpPr>
        <p:spPr>
          <a:xfrm>
            <a:off x="1973663" y="4697458"/>
            <a:ext cx="1526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/>
              <a:t>Transmission measurement Event description </a:t>
            </a:r>
            <a:endParaRPr lang="zh-CN" altLang="en-US" sz="800" dirty="0"/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52F7F670-A864-4CB6-8EDD-8DB945D17439}"/>
              </a:ext>
            </a:extLst>
          </p:cNvPr>
          <p:cNvSpPr/>
          <p:nvPr/>
        </p:nvSpPr>
        <p:spPr>
          <a:xfrm>
            <a:off x="7499157" y="5606925"/>
            <a:ext cx="2473429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SEALDD server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="" xmlns:a16="http://schemas.microsoft.com/office/drawing/2014/main" id="{77D4A3AD-147F-4940-89AC-8BB0F355DA74}"/>
              </a:ext>
            </a:extLst>
          </p:cNvPr>
          <p:cNvSpPr/>
          <p:nvPr/>
        </p:nvSpPr>
        <p:spPr>
          <a:xfrm>
            <a:off x="8276678" y="4292045"/>
            <a:ext cx="1028700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VAL server #2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="" xmlns:a16="http://schemas.microsoft.com/office/drawing/2014/main" id="{43B40265-2CF7-44D9-8683-C5ECAFB88040}"/>
              </a:ext>
            </a:extLst>
          </p:cNvPr>
          <p:cNvSpPr/>
          <p:nvPr/>
        </p:nvSpPr>
        <p:spPr>
          <a:xfrm>
            <a:off x="8639048" y="5523545"/>
            <a:ext cx="263950" cy="76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9" name="直接连接符 38">
            <a:extLst>
              <a:ext uri="{FF2B5EF4-FFF2-40B4-BE49-F238E27FC236}">
                <a16:creationId xmlns="" xmlns:a16="http://schemas.microsoft.com/office/drawing/2014/main" id="{A025289F-422E-49B6-A031-8F0E7383099D}"/>
              </a:ext>
            </a:extLst>
          </p:cNvPr>
          <p:cNvCxnSpPr>
            <a:cxnSpLocks/>
            <a:stCxn id="38" idx="0"/>
          </p:cNvCxnSpPr>
          <p:nvPr/>
        </p:nvCxnSpPr>
        <p:spPr>
          <a:xfrm flipV="1">
            <a:off x="8771023" y="4600575"/>
            <a:ext cx="11027" cy="922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>
            <a:extLst>
              <a:ext uri="{FF2B5EF4-FFF2-40B4-BE49-F238E27FC236}">
                <a16:creationId xmlns="" xmlns:a16="http://schemas.microsoft.com/office/drawing/2014/main" id="{9560F8D2-F982-444F-97A6-07F5B41CE05F}"/>
              </a:ext>
            </a:extLst>
          </p:cNvPr>
          <p:cNvSpPr txBox="1"/>
          <p:nvPr/>
        </p:nvSpPr>
        <p:spPr>
          <a:xfrm>
            <a:off x="7684073" y="4819156"/>
            <a:ext cx="22990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/>
              <a:t>Sdd_TransmissionMeasurement</a:t>
            </a:r>
            <a:r>
              <a:rPr lang="en-US" altLang="zh-CN" sz="1000" dirty="0"/>
              <a:t> API (</a:t>
            </a:r>
            <a:r>
              <a:rPr lang="en-US" altLang="zh-CN" sz="1000" dirty="0">
                <a:solidFill>
                  <a:srgbClr val="0070C0"/>
                </a:solidFill>
              </a:rPr>
              <a:t>input parameters: </a:t>
            </a:r>
            <a:r>
              <a:rPr lang="en-US" altLang="zh-CN" sz="1000" dirty="0"/>
              <a:t>measurement requirements, e.g. latency, bitrate)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84873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163031" y="969283"/>
            <a:ext cx="10736446" cy="993400"/>
          </a:xfrm>
        </p:spPr>
        <p:txBody>
          <a:bodyPr/>
          <a:lstStyle/>
          <a:p>
            <a:r>
              <a:rPr lang="en-US" altLang="zh-CN" dirty="0"/>
              <a:t>Benefits of separated API </a:t>
            </a:r>
            <a:endParaRPr lang="zh-CN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C9951A26-5D07-424A-8B13-3316C89D2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80261"/>
              </p:ext>
            </p:extLst>
          </p:nvPr>
        </p:nvGraphicFramePr>
        <p:xfrm>
          <a:off x="657225" y="1465983"/>
          <a:ext cx="10318452" cy="492088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952750">
                  <a:extLst>
                    <a:ext uri="{9D8B030D-6E8A-4147-A177-3AD203B41FA5}">
                      <a16:colId xmlns="" xmlns:a16="http://schemas.microsoft.com/office/drawing/2014/main" val="1739200709"/>
                    </a:ext>
                  </a:extLst>
                </a:gridCol>
                <a:gridCol w="4095750">
                  <a:extLst>
                    <a:ext uri="{9D8B030D-6E8A-4147-A177-3AD203B41FA5}">
                      <a16:colId xmlns="" xmlns:a16="http://schemas.microsoft.com/office/drawing/2014/main" val="1907883285"/>
                    </a:ext>
                  </a:extLst>
                </a:gridCol>
                <a:gridCol w="3269952">
                  <a:extLst>
                    <a:ext uri="{9D8B030D-6E8A-4147-A177-3AD203B41FA5}">
                      <a16:colId xmlns="" xmlns:a16="http://schemas.microsoft.com/office/drawing/2014/main" val="379099959"/>
                    </a:ext>
                  </a:extLst>
                </a:gridCol>
              </a:tblGrid>
              <a:tr h="39310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Separated API 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Merged API</a:t>
                      </a:r>
                      <a:endParaRPr lang="zh-CN" altLang="en-US" sz="16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5964375"/>
                  </a:ext>
                </a:extLst>
              </a:tr>
              <a:tr h="193858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Charging for different SEALDD services</a:t>
                      </a:r>
                      <a:endParaRPr lang="zh-CN" altLang="en-US" sz="16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Different SEALDD feature (such as URLLC service, general service, etc.) may have the different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charging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ways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 example, the VAL provider may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 charged higher when 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using URLLC service.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Using the separated API format, </a:t>
                      </a:r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US" altLang="zh-CN" sz="1200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charging </a:t>
                      </a:r>
                      <a:r>
                        <a:rPr lang="en-US" altLang="zh-CN" sz="120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methods </a:t>
                      </a:r>
                      <a:r>
                        <a:rPr lang="en-US" altLang="zh-CN" sz="1200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according to the different SEALDD services can be provided (</a:t>
                      </a:r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e.g. based on the different API invoking times</a:t>
                      </a:r>
                      <a:r>
                        <a:rPr lang="en-US" altLang="zh-CN" sz="1200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).</a:t>
                      </a:r>
                      <a:endParaRPr lang="zh-CN" altLang="en-US" sz="1200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Using the merged API format, it is difficult to provide the charging methods that differentiate between SEALDD services 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18754128"/>
                  </a:ext>
                </a:extLst>
              </a:tr>
              <a:tr h="20100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Feature independence</a:t>
                      </a:r>
                      <a:endParaRPr lang="zh-CN" altLang="en-US" sz="16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Different SEALDD features (such as URLLC service, storage service, etc.)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 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different input parameters. VAL provider (e.g. URLLC) can utilize the 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separated (i.e., 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feature-independent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API (e.g. </a:t>
                      </a:r>
                      <a:r>
                        <a:rPr lang="en-US" altLang="zh-CN" sz="1200" dirty="0" err="1">
                          <a:cs typeface="Times New Roman" panose="02020603050405020304" pitchFamily="18" charset="0"/>
                        </a:rPr>
                        <a:t>Sdd</a:t>
                      </a:r>
                      <a:r>
                        <a:rPr lang="en-US" altLang="zh-CN" sz="1200" dirty="0">
                          <a:cs typeface="Times New Roman" panose="02020603050405020304" pitchFamily="18" charset="0"/>
                        </a:rPr>
                        <a:t>_ </a:t>
                      </a:r>
                      <a:r>
                        <a:rPr lang="en-US" altLang="zh-CN" sz="1200" dirty="0" err="1">
                          <a:cs typeface="Times New Roman" panose="02020603050405020304" pitchFamily="18" charset="0"/>
                        </a:rPr>
                        <a:t>URLLCTransmission</a:t>
                      </a:r>
                      <a:r>
                        <a:rPr lang="en-US" altLang="zh-CN" sz="1200" dirty="0">
                          <a:cs typeface="Times New Roman" panose="02020603050405020304" pitchFamily="18" charset="0"/>
                        </a:rPr>
                        <a:t> API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without needing to know the other unrelated parameters (e.g. </a:t>
                      </a:r>
                      <a:r>
                        <a:rPr lang="en-US" altLang="zh-CN" sz="1200" dirty="0" err="1">
                          <a:cs typeface="Times New Roman" panose="02020603050405020304" pitchFamily="18" charset="0"/>
                        </a:rPr>
                        <a:t>Sdd_DataStorage</a:t>
                      </a:r>
                      <a:r>
                        <a:rPr lang="en-US" altLang="zh-CN" sz="1200" dirty="0">
                          <a:cs typeface="Times New Roman" panose="02020603050405020304" pitchFamily="18" charset="0"/>
                        </a:rPr>
                        <a:t> API 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Using the separated API format, </a:t>
                      </a:r>
                      <a:r>
                        <a:rPr lang="en-US" altLang="zh-CN" sz="1200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human-readable development documentation can be provided to VAL developer.</a:t>
                      </a:r>
                      <a:endParaRPr lang="zh-CN" altLang="en-US" sz="1200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Using the merged API format,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feature independence cannot be achieve and the documentation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for the feature will be complex for the VAL developer as it includes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many 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unrelated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parameters information.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966455149"/>
                  </a:ext>
                </a:extLst>
              </a:tr>
              <a:tr h="56369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Development workload for SEALDD developer</a:t>
                      </a:r>
                      <a:endParaRPr lang="zh-CN" altLang="en-US" sz="16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separated API and merger API have the </a:t>
                      </a:r>
                      <a:r>
                        <a:rPr lang="en-US" altLang="zh-CN" sz="1200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similar development workload (i.e., code lines) for SEALDD developer, but using the separated API can provide several </a:t>
                      </a:r>
                      <a:r>
                        <a:rPr lang="en-US" altLang="zh-CN" sz="120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benefits as listed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above</a:t>
                      </a:r>
                      <a:r>
                        <a:rPr lang="en-US" altLang="zh-CN" sz="120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zh-CN" altLang="en-US" sz="1200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8734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080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163031" y="969283"/>
            <a:ext cx="10736446" cy="993400"/>
          </a:xfrm>
        </p:spPr>
        <p:txBody>
          <a:bodyPr/>
          <a:lstStyle/>
          <a:p>
            <a:r>
              <a:rPr lang="en-US" altLang="zh-CN" dirty="0"/>
              <a:t>Separated API in other WGs</a:t>
            </a:r>
            <a:endParaRPr lang="zh-CN" altLang="en-US" dirty="0"/>
          </a:p>
        </p:txBody>
      </p:sp>
      <p:pic>
        <p:nvPicPr>
          <p:cNvPr id="14" name="图片 13">
            <a:extLst>
              <a:ext uri="{FF2B5EF4-FFF2-40B4-BE49-F238E27FC236}">
                <a16:creationId xmlns="" xmlns:a16="http://schemas.microsoft.com/office/drawing/2014/main" id="{DDA124E7-7F8F-4460-8117-E05981B95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966" y="1743358"/>
            <a:ext cx="4576763" cy="2330157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="" xmlns:a16="http://schemas.microsoft.com/office/drawing/2014/main" id="{41495D11-978A-4C61-8A52-1988630244EB}"/>
              </a:ext>
            </a:extLst>
          </p:cNvPr>
          <p:cNvSpPr/>
          <p:nvPr/>
        </p:nvSpPr>
        <p:spPr>
          <a:xfrm>
            <a:off x="371475" y="4412116"/>
            <a:ext cx="5600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725" indent="-540385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Times New Roman" panose="02020603050405020304" pitchFamily="18" charset="0"/>
              </a:rPr>
              <a:t>In clause 7.2.1 of  TS 23.501, “</a:t>
            </a:r>
            <a:r>
              <a:rPr lang="en-GB" altLang="zh-CN" sz="1200" b="1" i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</a:rPr>
              <a:t>Network Functions may offer different capabilities and thus, different NF services to distinct consumers. </a:t>
            </a:r>
            <a:r>
              <a:rPr lang="en-GB" altLang="zh-CN" sz="1200" i="1" dirty="0">
                <a:latin typeface="Times New Roman" panose="02020603050405020304" pitchFamily="18" charset="0"/>
                <a:ea typeface="等线" panose="02010600030101010101" pitchFamily="2" charset="-122"/>
              </a:rPr>
              <a:t>Each of the NF services offered by a Network Function shall be self-contained, reusable and use management schemes independently of other NF services offered by the same Network Function (e.g. for scaling, healing, etc).”</a:t>
            </a:r>
            <a:endParaRPr lang="zh-CN" altLang="zh-CN" sz="1200" i="1" dirty="0"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="" xmlns:a16="http://schemas.microsoft.com/office/drawing/2014/main" id="{3B89ADC5-69E2-4C4C-BC31-CF973D7EAF8E}"/>
              </a:ext>
            </a:extLst>
          </p:cNvPr>
          <p:cNvSpPr/>
          <p:nvPr/>
        </p:nvSpPr>
        <p:spPr>
          <a:xfrm>
            <a:off x="527500" y="5671130"/>
            <a:ext cx="6095738" cy="738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Blip>
                <a:blip r:embed="rId4"/>
              </a:buBlip>
            </a:pP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Conclusion: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In SEALDD, we can define the different APIs (i.e., using the separated API principle like SA2) to describe the different SEALDD features.</a:t>
            </a: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DE29ED39-F585-4533-9BF7-A3CA32B511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9322" y="1106934"/>
            <a:ext cx="4445579" cy="568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38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65350"/>
          </a:xfrm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97BE5278-B9F0-4A03-BCF7-2E3D9D1BEFB0}"/>
              </a:ext>
            </a:extLst>
          </p:cNvPr>
          <p:cNvSpPr txBox="1">
            <a:spLocks/>
          </p:cNvSpPr>
          <p:nvPr/>
        </p:nvSpPr>
        <p:spPr bwMode="auto">
          <a:xfrm>
            <a:off x="990600" y="1978026"/>
            <a:ext cx="10515600" cy="574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SEALDD, the </a:t>
            </a: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separated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API </a:t>
            </a: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SEALDD server and VAL server should be provided according to the different SEALDD features due to the following reasons:  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643E6142-0DA5-4D15-9788-91ACED4FFB7C}"/>
              </a:ext>
            </a:extLst>
          </p:cNvPr>
          <p:cNvSpPr txBox="1"/>
          <p:nvPr/>
        </p:nvSpPr>
        <p:spPr>
          <a:xfrm>
            <a:off x="1359197" y="2687062"/>
            <a:ext cx="99946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Enabling 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charging 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different SEALDD services (e.g. based on the different API invoking times).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 of independent features by the VAL developer without pondering about the unrelated information of the feature resulting from a merged API. Also helps providing more clear API 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 to VAL developer</a:t>
            </a:r>
          </a:p>
          <a:p>
            <a:endParaRPr lang="en-US" altLang="zh-CN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Consistent with the separated API principle in other WGs (e.g. like the defined NF services in SA2)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280d8efa-eff2-4910-88d2-79ca146720c4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79a257e-872f-4c98-9e8a-0a9c104f72c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16334</TotalTime>
  <Words>635</Words>
  <Application>Microsoft Office PowerPoint</Application>
  <PresentationFormat>Widescreen</PresentationFormat>
  <Paragraphs>58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Microsoft YaHei</vt:lpstr>
      <vt:lpstr>宋体</vt:lpstr>
      <vt:lpstr>.AppleSystemUIFont</vt:lpstr>
      <vt:lpstr>Arial</vt:lpstr>
      <vt:lpstr>Arial </vt:lpstr>
      <vt:lpstr>Calibri</vt:lpstr>
      <vt:lpstr>Calibri Light</vt:lpstr>
      <vt:lpstr>等线</vt:lpstr>
      <vt:lpstr>Times New Roman</vt:lpstr>
      <vt:lpstr>Office Theme</vt:lpstr>
      <vt:lpstr>Clarification about API format of SEALDD service</vt:lpstr>
      <vt:lpstr>Outline</vt:lpstr>
      <vt:lpstr>PowerPoint Presentation</vt:lpstr>
      <vt:lpstr>PowerPoint Presentation</vt:lpstr>
      <vt:lpstr>PowerPoint Presentation</vt:lpstr>
      <vt:lpstr>Summary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Niranth</cp:lastModifiedBy>
  <cp:revision>888</cp:revision>
  <dcterms:created xsi:type="dcterms:W3CDTF">2010-02-05T13:52:04Z</dcterms:created>
  <dcterms:modified xsi:type="dcterms:W3CDTF">2022-11-03T07:43:38Z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(3)CIRoBb5gBuiKjggKtWPH65AX4uR53vhhb2Cu5CQvxD5PavhJ9hsxZhN9VTL1MD8hXZj9ooNu
tAmIu1udIUZD5xnBC+rexUa5a57GrzURYO6lcGMrySZ1L/H7c7CbT5sJZPbM9tRClLJxM40z
ebS7SZF9RuGxbtXOHv3wwI3RUYOc/dG2M0TzVjvkSEOlqQgEWLb6D9KMQ++Jp5hP8cyYpwWs
qIaQSEd9qO6hw+r1JZ</vt:lpwstr>
  </property>
  <property fmtid="{D5CDD505-2E9C-101B-9397-08002B2CF9AE}" pid="4" name="_2015_ms_pID_7253431">
    <vt:lpwstr>VxID54xmKKgIU/B1r7V4Z0M6i3+O1pVaf+DGJgRgXka0OSsmVFEnaC
N9jBHtU5uSwroPXIhuDg9IVfeB6wC3MgCpLlDt1ObvHqaqlzz9wYis4MsUJwqN/F0EsGDKEX
PPDUpDkVzvB2NyURWHMWzeseZaIf8LdKj6+YiH2IMGcVde/BGhKDQWV1ln5tnASzEDxbSu+D
Cqc+nQzf8GNigiEeYWamYe6UgYUhPIJckpgz</vt:lpwstr>
  </property>
  <property fmtid="{D5CDD505-2E9C-101B-9397-08002B2CF9AE}" pid="5" name="_2015_ms_pID_7253432">
    <vt:lpwstr>rA==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1666236533</vt:lpwstr>
  </property>
</Properties>
</file>