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0"/>
  </p:notesMasterIdLst>
  <p:handoutMasterIdLst>
    <p:handoutMasterId r:id="rId11"/>
  </p:handoutMasterIdLst>
  <p:sldIdLst>
    <p:sldId id="528" r:id="rId2"/>
    <p:sldId id="555" r:id="rId3"/>
    <p:sldId id="556" r:id="rId4"/>
    <p:sldId id="558" r:id="rId5"/>
    <p:sldId id="557" r:id="rId6"/>
    <p:sldId id="559" r:id="rId7"/>
    <p:sldId id="560" r:id="rId8"/>
    <p:sldId id="54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0" autoAdjust="0"/>
    <p:restoredTop sz="99112" autoAdjust="0"/>
  </p:normalViewPr>
  <p:slideViewPr>
    <p:cSldViewPr snapToGrid="0">
      <p:cViewPr varScale="1">
        <p:scale>
          <a:sx n="81" d="100"/>
          <a:sy n="81" d="100"/>
        </p:scale>
        <p:origin x="288" y="56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</a:t>
            </a:r>
            <a:r>
              <a:rPr lang="en-US" altLang="zh-CN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Pre-SA6#51-e Conference Call</a:t>
            </a:r>
            <a:endParaRPr lang="en-US" sz="1100" b="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900" dirty="0"/>
              <a:t/>
            </a:r>
            <a:br>
              <a:rPr lang="en-GB" sz="2900" dirty="0"/>
            </a:br>
            <a:r>
              <a:rPr lang="en-US" altLang="zh-CN" sz="5300" b="1" dirty="0" smtClean="0"/>
              <a:t>FFAPP Discussion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2400" dirty="0" smtClean="0">
                <a:latin typeface="Arial" panose="020B0604020202020204" pitchFamily="34" charset="0"/>
              </a:rPr>
              <a:t>Shao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Weixiang</a:t>
            </a:r>
            <a:r>
              <a:rPr lang="en-US" altLang="en-US" sz="2400" dirty="0" smtClean="0">
                <a:latin typeface="Arial" panose="020B0604020202020204" pitchFamily="34" charset="0"/>
              </a:rPr>
              <a:t> (</a:t>
            </a:r>
            <a:r>
              <a:rPr lang="en-US" altLang="en-US" sz="2400" dirty="0" smtClean="0">
                <a:latin typeface="Arial" panose="020B0604020202020204" pitchFamily="34" charset="0"/>
              </a:rPr>
              <a:t>ZTE)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ED09E5C-F5C4-945C-9F96-155A6472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499534"/>
            <a:ext cx="9103784" cy="982133"/>
          </a:xfrm>
        </p:spPr>
        <p:txBody>
          <a:bodyPr/>
          <a:lstStyle/>
          <a:p>
            <a:r>
              <a:rPr lang="en-GB" altLang="en-US" sz="3600" b="1" dirty="0"/>
              <a:t>FFAPP WID status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66FFCC2A-6104-E165-E129-60F410D727EC}"/>
              </a:ext>
            </a:extLst>
          </p:cNvPr>
          <p:cNvGraphicFramePr>
            <a:graphicFrameLocks noGrp="1"/>
          </p:cNvGraphicFramePr>
          <p:nvPr/>
        </p:nvGraphicFramePr>
        <p:xfrm>
          <a:off x="402167" y="1716618"/>
          <a:ext cx="11311467" cy="796262"/>
        </p:xfrm>
        <a:graphic>
          <a:graphicData uri="http://schemas.openxmlformats.org/drawingml/2006/table">
            <a:tbl>
              <a:tblPr/>
              <a:tblGrid>
                <a:gridCol w="6646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37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86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762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54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748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908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09338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08699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UID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Name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Acronym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Rel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WG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Target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Old %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New %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Change or comment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7563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rPr>
                        <a:t>930015</a:t>
                      </a:r>
                      <a:endParaRPr kumimoji="0" lang="en-GB" altLang="zh-CN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Application layer support for Factories of the Future (FF)</a:t>
                      </a:r>
                      <a:endParaRPr kumimoji="0" lang="en-GB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21931" marR="121931" marT="60901" marB="609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FFAPP</a:t>
                      </a:r>
                    </a:p>
                  </a:txBody>
                  <a:tcPr marL="121931" marR="121931" marT="60901" marB="609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Rel-18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S6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Dec</a:t>
                      </a:r>
                      <a:r>
                        <a:rPr kumimoji="0" lang="en-GB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-2022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50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55%</a:t>
                      </a: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Delay and forward puzzled</a:t>
                      </a:r>
                      <a:endParaRPr kumimoji="0" lang="en-GB" altLang="zh-CN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8003" marR="48003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203" name="Content Placeholder 7">
            <a:extLst>
              <a:ext uri="{FF2B5EF4-FFF2-40B4-BE49-F238E27FC236}">
                <a16:creationId xmlns:a16="http://schemas.microsoft.com/office/drawing/2014/main" xmlns="" id="{9FD4F9C7-E45F-E973-693F-874B80F5DE0B}"/>
              </a:ext>
            </a:extLst>
          </p:cNvPr>
          <p:cNvSpPr txBox="1">
            <a:spLocks/>
          </p:cNvSpPr>
          <p:nvPr/>
        </p:nvSpPr>
        <p:spPr bwMode="auto">
          <a:xfrm>
            <a:off x="586318" y="2836334"/>
            <a:ext cx="11000316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1363" indent="-284163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/>
              <a:t>Progress since SA#96-e:</a:t>
            </a:r>
          </a:p>
          <a:p>
            <a:pPr lvl="1">
              <a:spcBef>
                <a:spcPct val="0"/>
              </a:spcBef>
            </a:pPr>
            <a:r>
              <a:rPr lang="en-US" altLang="zh-CN" sz="1333" dirty="0"/>
              <a:t>1 </a:t>
            </a:r>
            <a:r>
              <a:rPr lang="en-US" altLang="zh-CN" sz="1333" dirty="0" err="1"/>
              <a:t>pCR</a:t>
            </a:r>
            <a:r>
              <a:rPr lang="en-US" altLang="zh-CN" sz="1333" dirty="0"/>
              <a:t> for TS 23.545 was approved. </a:t>
            </a:r>
          </a:p>
          <a:p>
            <a:pPr lvl="1">
              <a:spcBef>
                <a:spcPct val="0"/>
              </a:spcBef>
            </a:pPr>
            <a:r>
              <a:rPr lang="en-US" altLang="zh-CN" sz="1333" dirty="0"/>
              <a:t>1 CR for TS 23.434 was agreed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333" dirty="0"/>
              <a:t> </a:t>
            </a:r>
          </a:p>
          <a:p>
            <a:pPr>
              <a:spcBef>
                <a:spcPct val="0"/>
              </a:spcBef>
            </a:pPr>
            <a:r>
              <a:rPr lang="en-US" altLang="zh-CN" sz="2000" dirty="0"/>
              <a:t>RAN impacts and dependencies:</a:t>
            </a:r>
            <a:endParaRPr lang="de-DE" altLang="zh-CN" sz="2000" dirty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altLang="zh-CN" sz="1333" dirty="0"/>
              <a:t>None identified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None/>
            </a:pPr>
            <a:endParaRPr lang="en-US" altLang="zh-CN" sz="1333" dirty="0"/>
          </a:p>
          <a:p>
            <a:pPr>
              <a:spcBef>
                <a:spcPct val="0"/>
              </a:spcBef>
            </a:pPr>
            <a:r>
              <a:rPr lang="de-DE" altLang="zh-CN" sz="2000" dirty="0"/>
              <a:t>Next steps:</a:t>
            </a:r>
          </a:p>
          <a:p>
            <a:pPr lvl="1"/>
            <a:r>
              <a:rPr lang="en-US" altLang="zh-CN" sz="1333" dirty="0"/>
              <a:t>Discuss how to finish or withdraw</a:t>
            </a:r>
          </a:p>
        </p:txBody>
      </p:sp>
    </p:spTree>
    <p:extLst>
      <p:ext uri="{BB962C8B-B14F-4D97-AF65-F5344CB8AC3E}">
        <p14:creationId xmlns:p14="http://schemas.microsoft.com/office/powerpoint/2010/main" val="388411420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ED09E5C-F5C4-945C-9F96-155A6472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499534"/>
            <a:ext cx="9103784" cy="982133"/>
          </a:xfrm>
        </p:spPr>
        <p:txBody>
          <a:bodyPr/>
          <a:lstStyle/>
          <a:p>
            <a:r>
              <a:rPr lang="en-GB" altLang="en-US" sz="3600" b="1" dirty="0"/>
              <a:t>FFAPP WID </a:t>
            </a:r>
            <a:r>
              <a:rPr lang="en-GB" altLang="zh-CN" sz="3600" b="1" dirty="0"/>
              <a:t>Objective</a:t>
            </a:r>
            <a:endParaRPr lang="en-GB" altLang="en-US" sz="3600" b="1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836667"/>
              </p:ext>
            </p:extLst>
          </p:nvPr>
        </p:nvGraphicFramePr>
        <p:xfrm>
          <a:off x="226847" y="1712893"/>
          <a:ext cx="11281979" cy="423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0436"/>
                <a:gridCol w="487154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altLang="en-US" sz="1400" b="1" dirty="0" smtClean="0"/>
                        <a:t>WID </a:t>
                      </a:r>
                      <a:r>
                        <a:rPr lang="en-GB" altLang="zh-CN" sz="1400" b="1" dirty="0" smtClean="0"/>
                        <a:t>Objective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Current</a:t>
                      </a:r>
                      <a:r>
                        <a:rPr lang="en-US" altLang="zh-CN" sz="1400" baseline="0" dirty="0" smtClean="0"/>
                        <a:t> status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Defining architecture requirements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Support in Clause 4.1.2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architecture of the FF application layer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Support in Clause 5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Procedures and information flows supporting the related solutions and usage of SEAL procedures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 any new</a:t>
                      </a:r>
                      <a:r>
                        <a:rPr lang="en-US" altLang="zh-CN" sz="1400" baseline="0" dirty="0" smtClean="0"/>
                        <a:t> FFAPP solution</a:t>
                      </a:r>
                      <a:endParaRPr lang="en-US" altLang="zh-CN" sz="1400" dirty="0" smtClean="0"/>
                    </a:p>
                    <a:p>
                      <a:r>
                        <a:rPr lang="en-US" altLang="zh-CN" sz="1400" dirty="0" smtClean="0"/>
                        <a:t>Only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usage of SEAL IM,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KM</a:t>
                      </a:r>
                      <a:r>
                        <a:rPr lang="en-US" altLang="zh-CN" sz="1400" dirty="0" smtClean="0"/>
                        <a:t> 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integration of  Operation Technologies (e.g. OPC-UA)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Enhancements related to geographic location and positioning information support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Support in TS 23.434 9.3</a:t>
                      </a:r>
                      <a:endParaRPr lang="zh-CN" altLang="en-US" sz="1400" dirty="0"/>
                    </a:p>
                  </a:txBody>
                  <a:tcPr/>
                </a:tc>
              </a:tr>
              <a:tr h="384271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for Private slice monitoring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Support in TR 23.700-99, continue will support in TS 23.434 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for Edge computing deployment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Support in A.3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Message communication support for non-TSN messaging communications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for TSC services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Support in TS 23.434 14.3.7 &amp; 14.3.8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communication with FF application service requirements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Move to TS 23.434 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21073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ED09E5C-F5C4-945C-9F96-155A6472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662" y="389175"/>
            <a:ext cx="10594427" cy="982133"/>
          </a:xfrm>
        </p:spPr>
        <p:txBody>
          <a:bodyPr/>
          <a:lstStyle/>
          <a:p>
            <a:r>
              <a:rPr lang="en-GB" altLang="en-US" sz="3600" b="1" dirty="0"/>
              <a:t>TR23.745 </a:t>
            </a:r>
            <a:r>
              <a:rPr lang="en-US" altLang="zh-CN" sz="3600" b="1" dirty="0"/>
              <a:t>solutions considered for normative work </a:t>
            </a:r>
            <a:endParaRPr lang="zh-CN" altLang="en-US" sz="3600" b="1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05516"/>
              </p:ext>
            </p:extLst>
          </p:nvPr>
        </p:nvGraphicFramePr>
        <p:xfrm>
          <a:off x="226847" y="1712894"/>
          <a:ext cx="1128197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0436"/>
                <a:gridCol w="4871543"/>
              </a:tblGrid>
              <a:tr h="181505">
                <a:tc>
                  <a:txBody>
                    <a:bodyPr/>
                    <a:lstStyle/>
                    <a:p>
                      <a:r>
                        <a:rPr lang="en-GB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TR23.745 </a:t>
                      </a:r>
                      <a:r>
                        <a:rPr lang="en-US" altLang="zh-C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solutions considered for normative work </a:t>
                      </a:r>
                      <a:endParaRPr lang="zh-CN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TS</a:t>
                      </a:r>
                      <a:r>
                        <a:rPr lang="en-US" altLang="zh-CN" sz="1400" baseline="0" dirty="0" smtClean="0"/>
                        <a:t> 23.434 support</a:t>
                      </a:r>
                      <a:endParaRPr lang="zh-CN" altLang="en-US" sz="1400" dirty="0"/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#2: Establishing communication with FF application service requirements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resource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14.3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361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#7 Geographic location and positioning information support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Location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#9: 5GLAN group management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Group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</a:t>
                      </a:r>
                      <a:endParaRPr lang="zh-CN" alt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361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#10: </a:t>
                      </a:r>
                      <a:r>
                        <a:rPr lang="en-GB" altLang="zh-CN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QoS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monitoring for TSC services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resource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14.3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3610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#11: Establishing communication connectivity between FF Application Specific Clients with FF application service requirements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resource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14.3 </a:t>
                      </a:r>
                      <a:endParaRPr lang="zh-CN" alt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8079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#12: Private Slice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TR 23.700-99, continue will support in TS 23.434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15: Time Synchronization Management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resource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14.3 </a:t>
                      </a:r>
                      <a:endParaRPr lang="zh-CN" alt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#18: Device monitoring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resource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14.3 </a:t>
                      </a:r>
                      <a:endParaRPr lang="zh-CN" alt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3610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#20: SEAL support for </a:t>
                      </a:r>
                      <a:r>
                        <a:rPr lang="en-GB" altLang="zh-CN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CoAP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address constrained devices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annex C.2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#21: Enabling 5G CN capabilities for SEAL Groups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Group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#22: SEAL support for TSC services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in SEAL 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resource management, clause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14.3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#23 (merging Sol#5, #6): Edge computing for FFAPP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505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#24: Message communication using MSGin5G service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22382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ED09E5C-F5C4-945C-9F96-155A6472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11" y="507416"/>
            <a:ext cx="9103784" cy="982133"/>
          </a:xfrm>
        </p:spPr>
        <p:txBody>
          <a:bodyPr/>
          <a:lstStyle/>
          <a:p>
            <a:r>
              <a:rPr lang="en-US" altLang="zh-CN" sz="3600" b="1" dirty="0"/>
              <a:t>How to finish </a:t>
            </a:r>
            <a:r>
              <a:rPr lang="en-GB" altLang="en-US" sz="3600" b="1" dirty="0"/>
              <a:t>FFAPP - add </a:t>
            </a:r>
            <a:r>
              <a:rPr lang="en-US" altLang="zh-CN" sz="3600" b="1" dirty="0"/>
              <a:t>usage of SEAL</a:t>
            </a:r>
            <a:br>
              <a:rPr lang="en-US" altLang="zh-CN" sz="3600" b="1" dirty="0"/>
            </a:br>
            <a:endParaRPr lang="en-GB" altLang="en-US" sz="3600" b="1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xmlns="" id="{9FD4F9C7-E45F-E973-693F-874B80F5DE0B}"/>
              </a:ext>
            </a:extLst>
          </p:cNvPr>
          <p:cNvSpPr txBox="1">
            <a:spLocks/>
          </p:cNvSpPr>
          <p:nvPr/>
        </p:nvSpPr>
        <p:spPr bwMode="auto">
          <a:xfrm>
            <a:off x="223711" y="1701216"/>
            <a:ext cx="11000316" cy="387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1363" indent="-284163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 smtClean="0"/>
              <a:t>S6-221544/S6-221794 </a:t>
            </a:r>
            <a:r>
              <a:rPr lang="en-US" altLang="zh-CN" sz="2000" dirty="0"/>
              <a:t>Usage of SEAL Group management </a:t>
            </a:r>
            <a:r>
              <a:rPr lang="en-US" altLang="zh-CN" sz="2000" dirty="0" smtClean="0"/>
              <a:t>service</a:t>
            </a:r>
          </a:p>
          <a:p>
            <a:pPr>
              <a:spcBef>
                <a:spcPct val="0"/>
              </a:spcBef>
            </a:pPr>
            <a:r>
              <a:rPr lang="de-DE" altLang="de-DE" sz="2000" dirty="0" smtClean="0"/>
              <a:t>S6-221545/S6-221795 </a:t>
            </a:r>
            <a:r>
              <a:rPr lang="en-US" altLang="zh-CN" sz="2000" dirty="0"/>
              <a:t>Usage of SEAL Location management </a:t>
            </a:r>
            <a:r>
              <a:rPr lang="en-US" altLang="zh-CN" sz="2000" dirty="0" smtClean="0"/>
              <a:t>service</a:t>
            </a:r>
          </a:p>
          <a:p>
            <a:pPr>
              <a:spcBef>
                <a:spcPct val="0"/>
              </a:spcBef>
            </a:pPr>
            <a:r>
              <a:rPr lang="de-DE" altLang="de-DE" sz="2000" dirty="0" smtClean="0"/>
              <a:t>S6-221546/S6-221796 </a:t>
            </a:r>
            <a:r>
              <a:rPr lang="en-US" altLang="zh-CN" sz="2000" dirty="0"/>
              <a:t>Usage of SEAL Network resource management </a:t>
            </a:r>
            <a:r>
              <a:rPr lang="en-US" altLang="zh-CN" sz="2000" dirty="0" smtClean="0"/>
              <a:t>service</a:t>
            </a:r>
          </a:p>
          <a:p>
            <a:pPr>
              <a:spcBef>
                <a:spcPct val="0"/>
              </a:spcBef>
            </a:pPr>
            <a:endParaRPr lang="en-US" altLang="zh-CN" sz="2000" dirty="0"/>
          </a:p>
          <a:p>
            <a:pPr>
              <a:spcBef>
                <a:spcPct val="0"/>
              </a:spcBef>
            </a:pPr>
            <a:r>
              <a:rPr lang="en-US" altLang="zh-CN" sz="2000" dirty="0" smtClean="0"/>
              <a:t>Since TR23.745 </a:t>
            </a:r>
            <a:r>
              <a:rPr lang="en-US" altLang="zh-CN" sz="2000" dirty="0">
                <a:solidFill>
                  <a:schemeClr val="dk1"/>
                </a:solidFill>
              </a:rPr>
              <a:t>#</a:t>
            </a:r>
            <a:r>
              <a:rPr lang="en-US" altLang="zh-CN" sz="2000" dirty="0" smtClean="0">
                <a:solidFill>
                  <a:schemeClr val="dk1"/>
                </a:solidFill>
              </a:rPr>
              <a:t>2, #7, #9, #10, #11, #15, #18, </a:t>
            </a:r>
            <a:r>
              <a:rPr lang="en-US" altLang="zh-CN" sz="2000" dirty="0">
                <a:solidFill>
                  <a:schemeClr val="dk1"/>
                </a:solidFill>
              </a:rPr>
              <a:t>#</a:t>
            </a:r>
            <a:r>
              <a:rPr lang="en-US" altLang="zh-CN" sz="2000" dirty="0" smtClean="0">
                <a:solidFill>
                  <a:schemeClr val="dk1"/>
                </a:solidFill>
              </a:rPr>
              <a:t>21, #22 cover </a:t>
            </a:r>
            <a:r>
              <a:rPr lang="en-US" altLang="zh-CN" sz="2000" dirty="0" smtClean="0"/>
              <a:t>SEAL GM, LM, NRM, why TS23.745 can’t input </a:t>
            </a:r>
            <a:r>
              <a:rPr lang="en-US" altLang="zh-CN" sz="2000" dirty="0" smtClean="0">
                <a:solidFill>
                  <a:schemeClr val="dk1"/>
                </a:solidFill>
              </a:rPr>
              <a:t>usage </a:t>
            </a:r>
            <a:r>
              <a:rPr lang="en-US" altLang="zh-CN" sz="2000" dirty="0">
                <a:solidFill>
                  <a:schemeClr val="dk1"/>
                </a:solidFill>
              </a:rPr>
              <a:t>of SEAL procedures</a:t>
            </a:r>
            <a:r>
              <a:rPr lang="en-US" altLang="zh-CN" sz="2000" dirty="0" smtClean="0"/>
              <a:t> for </a:t>
            </a:r>
            <a:r>
              <a:rPr lang="en-US" altLang="zh-CN" sz="2000" dirty="0"/>
              <a:t>GM, LM, </a:t>
            </a:r>
            <a:r>
              <a:rPr lang="en-US" altLang="zh-CN" sz="2000" dirty="0" smtClean="0"/>
              <a:t>NRM?</a:t>
            </a:r>
          </a:p>
          <a:p>
            <a:pPr>
              <a:spcBef>
                <a:spcPct val="0"/>
              </a:spcBef>
            </a:pPr>
            <a:endParaRPr lang="en-US" altLang="zh-CN" sz="2000" dirty="0"/>
          </a:p>
          <a:p>
            <a:pPr>
              <a:spcBef>
                <a:spcPct val="0"/>
              </a:spcBef>
            </a:pPr>
            <a:r>
              <a:rPr lang="en-US" altLang="zh-CN" sz="2000" dirty="0" err="1" smtClean="0"/>
              <a:t>Ericssion</a:t>
            </a:r>
            <a:r>
              <a:rPr lang="en-US" altLang="zh-CN" sz="2000" dirty="0" smtClean="0"/>
              <a:t> comments : </a:t>
            </a:r>
            <a:r>
              <a:rPr lang="en-US" altLang="zh-CN" sz="2000" dirty="0"/>
              <a:t>the use case needs to be defined in the TS before adding a service to the TS which the use case needs</a:t>
            </a:r>
            <a:r>
              <a:rPr lang="en-US" altLang="zh-CN" sz="2000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US" altLang="zh-CN" sz="2000" dirty="0" smtClean="0"/>
              <a:t>Question</a:t>
            </a:r>
            <a:r>
              <a:rPr lang="zh-CN" altLang="en-US" sz="2000" dirty="0" smtClean="0"/>
              <a:t>： </a:t>
            </a:r>
            <a:r>
              <a:rPr lang="en-US" altLang="zh-CN" sz="2000" dirty="0"/>
              <a:t>what </a:t>
            </a:r>
            <a:r>
              <a:rPr lang="en-US" altLang="zh-CN" sz="2000" dirty="0" smtClean="0"/>
              <a:t>meaning </a:t>
            </a:r>
            <a:r>
              <a:rPr lang="en-US" altLang="zh-CN" sz="2000" dirty="0"/>
              <a:t>about the use case needs to be defined in the TS before adding a service. </a:t>
            </a:r>
            <a:r>
              <a:rPr lang="en-US" altLang="zh-CN" sz="2000" dirty="0" smtClean="0"/>
              <a:t>Please give </a:t>
            </a:r>
            <a:r>
              <a:rPr lang="en-US" altLang="zh-CN" sz="2000" dirty="0"/>
              <a:t>example, where and how to define the use case? </a:t>
            </a:r>
            <a:r>
              <a:rPr lang="en-US" altLang="zh-CN" sz="2000" dirty="0" smtClean="0"/>
              <a:t> In TS23.255 &amp; TS 23.286 there are no </a:t>
            </a:r>
            <a:r>
              <a:rPr lang="en-US" altLang="zh-CN" sz="2000" dirty="0"/>
              <a:t>use </a:t>
            </a:r>
            <a:r>
              <a:rPr lang="en-US" altLang="zh-CN" sz="2000" dirty="0" smtClean="0"/>
              <a:t>cases need </a:t>
            </a:r>
            <a:r>
              <a:rPr lang="en-US" altLang="zh-CN" sz="2000" dirty="0"/>
              <a:t>to be defined </a:t>
            </a:r>
            <a:r>
              <a:rPr lang="en-US" altLang="zh-CN" sz="2000" dirty="0" smtClean="0"/>
              <a:t>for usage of SEAL </a:t>
            </a:r>
            <a:r>
              <a:rPr lang="en-US" altLang="zh-CN" sz="2000" dirty="0"/>
              <a:t>GM, LM, </a:t>
            </a:r>
            <a:r>
              <a:rPr lang="en-US" altLang="zh-CN" sz="2000" dirty="0" smtClean="0"/>
              <a:t>NRM.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34474854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ED09E5C-F5C4-945C-9F96-155A6472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8" y="502102"/>
            <a:ext cx="10342180" cy="982133"/>
          </a:xfrm>
        </p:spPr>
        <p:txBody>
          <a:bodyPr/>
          <a:lstStyle/>
          <a:p>
            <a:r>
              <a:rPr lang="en-US" altLang="zh-CN" sz="3600" b="1" dirty="0"/>
              <a:t>How to finish </a:t>
            </a:r>
            <a:r>
              <a:rPr lang="en-GB" altLang="en-US" sz="3600" b="1" dirty="0"/>
              <a:t>FFAPP - add </a:t>
            </a:r>
            <a:r>
              <a:rPr lang="en-US" altLang="zh-CN" sz="3600" b="1" dirty="0"/>
              <a:t>integration OPC-UA</a:t>
            </a:r>
            <a:br>
              <a:rPr lang="en-US" altLang="zh-CN" sz="3600" b="1" dirty="0"/>
            </a:br>
            <a:endParaRPr lang="en-GB" altLang="en-US" sz="3600" b="1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08" y="2011791"/>
            <a:ext cx="8419110" cy="3475265"/>
          </a:xfrm>
          <a:prstGeom prst="rect">
            <a:avLst/>
          </a:prstGeom>
        </p:spPr>
      </p:pic>
      <p:sp>
        <p:nvSpPr>
          <p:cNvPr id="6" name="Content Placeholder 7">
            <a:extLst>
              <a:ext uri="{FF2B5EF4-FFF2-40B4-BE49-F238E27FC236}">
                <a16:creationId xmlns:a16="http://schemas.microsoft.com/office/drawing/2014/main" xmlns="" id="{9FD4F9C7-E45F-E973-693F-874B80F5DE0B}"/>
              </a:ext>
            </a:extLst>
          </p:cNvPr>
          <p:cNvSpPr txBox="1">
            <a:spLocks/>
          </p:cNvSpPr>
          <p:nvPr/>
        </p:nvSpPr>
        <p:spPr bwMode="auto">
          <a:xfrm>
            <a:off x="8559518" y="1701216"/>
            <a:ext cx="3632481" cy="461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1363" indent="-284163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de-DE" sz="1800" dirty="0" smtClean="0"/>
              <a:t>From 5G-ACIA </a:t>
            </a:r>
            <a:r>
              <a:rPr lang="en-US" altLang="de-DE" sz="1800" dirty="0"/>
              <a:t>WI051 </a:t>
            </a:r>
            <a:r>
              <a:rPr lang="en-US" altLang="zh-CN" sz="1800" dirty="0" smtClean="0"/>
              <a:t>Integration </a:t>
            </a:r>
            <a:r>
              <a:rPr lang="en-US" altLang="zh-CN" sz="1800" dirty="0"/>
              <a:t>of OPC UA with the 5G </a:t>
            </a:r>
            <a:r>
              <a:rPr lang="en-US" altLang="zh-CN" sz="1800" dirty="0" smtClean="0"/>
              <a:t>system</a:t>
            </a:r>
          </a:p>
          <a:p>
            <a:r>
              <a:rPr lang="en-US" altLang="zh-CN" sz="1800" dirty="0" smtClean="0"/>
              <a:t>FAE/SEAL </a:t>
            </a:r>
            <a:r>
              <a:rPr lang="en-IN" altLang="zh-CN" sz="1800" dirty="0"/>
              <a:t>layer </a:t>
            </a:r>
            <a:r>
              <a:rPr lang="en-US" altLang="zh-CN" sz="1800" dirty="0" smtClean="0"/>
              <a:t>can support </a:t>
            </a:r>
            <a:r>
              <a:rPr lang="en-US" altLang="zh-CN" sz="1800" dirty="0"/>
              <a:t>interface D </a:t>
            </a:r>
          </a:p>
          <a:p>
            <a:r>
              <a:rPr lang="en-IN" altLang="zh-CN" sz="1800" dirty="0"/>
              <a:t>FF application specific </a:t>
            </a:r>
            <a:r>
              <a:rPr lang="en-IN" altLang="zh-CN" sz="1800" dirty="0" smtClean="0"/>
              <a:t>layer can</a:t>
            </a:r>
            <a:r>
              <a:rPr lang="en-US" altLang="zh-CN" sz="1800" dirty="0"/>
              <a:t>support interface </a:t>
            </a:r>
            <a:r>
              <a:rPr lang="en-US" altLang="zh-CN" sz="1800" dirty="0" smtClean="0"/>
              <a:t>E </a:t>
            </a:r>
            <a:endParaRPr lang="en-US" altLang="zh-CN" sz="1800" dirty="0"/>
          </a:p>
          <a:p>
            <a:r>
              <a:rPr lang="en-US" altLang="zh-CN" sz="1800" dirty="0"/>
              <a:t>Under 3GPP SA6 context, identify which application enabler layer functions (</a:t>
            </a:r>
            <a:r>
              <a:rPr lang="en-US" altLang="zh-CN" sz="1800" dirty="0" err="1"/>
              <a:t>eg</a:t>
            </a:r>
            <a:r>
              <a:rPr lang="en-US" altLang="zh-CN" sz="1800" dirty="0"/>
              <a:t>. group management, firmware update) and information are useful for industry application development and operation from the perspective of application layer architecture</a:t>
            </a:r>
            <a:r>
              <a:rPr lang="en-US" altLang="zh-CN" sz="1800" dirty="0" smtClean="0"/>
              <a:t>.</a:t>
            </a:r>
            <a:endParaRPr lang="en-US" altLang="zh-CN" sz="1800" dirty="0"/>
          </a:p>
        </p:txBody>
      </p:sp>
      <p:sp>
        <p:nvSpPr>
          <p:cNvPr id="3" name="矩形 2"/>
          <p:cNvSpPr/>
          <p:nvPr/>
        </p:nvSpPr>
        <p:spPr>
          <a:xfrm>
            <a:off x="903890" y="55600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solidFill>
                  <a:srgbClr val="000000"/>
                </a:solidFill>
              </a:rPr>
              <a:t>Figure 7: high-level system architecture for OPC UA and 5G system integration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988465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ED09E5C-F5C4-945C-9F96-155A6472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8" y="502102"/>
            <a:ext cx="10342180" cy="982133"/>
          </a:xfrm>
        </p:spPr>
        <p:txBody>
          <a:bodyPr/>
          <a:lstStyle/>
          <a:p>
            <a:r>
              <a:rPr lang="en-US" altLang="zh-CN" sz="3600" b="1" dirty="0"/>
              <a:t>How to finish </a:t>
            </a:r>
            <a:r>
              <a:rPr lang="en-GB" altLang="en-US" sz="3600" b="1" dirty="0" smtClean="0"/>
              <a:t>FFAPP – </a:t>
            </a:r>
            <a:r>
              <a:rPr lang="en-US" altLang="en-US" sz="3600" b="1" dirty="0" smtClean="0"/>
              <a:t>simplify </a:t>
            </a:r>
            <a:r>
              <a:rPr lang="en-GB" altLang="en-US" b="1" dirty="0" smtClean="0"/>
              <a:t>FFAPP Arch</a:t>
            </a:r>
            <a:r>
              <a:rPr lang="en-US" altLang="zh-CN" dirty="0">
                <a:solidFill>
                  <a:schemeClr val="dk1"/>
                </a:solidFill>
              </a:rPr>
              <a:t/>
            </a:r>
            <a:br>
              <a:rPr lang="en-US" altLang="zh-CN" dirty="0">
                <a:solidFill>
                  <a:schemeClr val="dk1"/>
                </a:solidFill>
              </a:rPr>
            </a:br>
            <a:endParaRPr lang="en-GB" altLang="en-US" b="1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xmlns="" id="{9FD4F9C7-E45F-E973-693F-874B80F5DE0B}"/>
              </a:ext>
            </a:extLst>
          </p:cNvPr>
          <p:cNvSpPr txBox="1">
            <a:spLocks/>
          </p:cNvSpPr>
          <p:nvPr/>
        </p:nvSpPr>
        <p:spPr bwMode="auto">
          <a:xfrm>
            <a:off x="6534807" y="1602946"/>
            <a:ext cx="5657193" cy="461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1363" indent="-284163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de-DE" sz="1800" dirty="0"/>
              <a:t>From 5G-ACIA WI062 </a:t>
            </a:r>
            <a:r>
              <a:rPr lang="en-US" altLang="zh-CN" sz="1800" dirty="0"/>
              <a:t>Exposure of 5G capabilities to industrial applications - architecture and protocol </a:t>
            </a:r>
            <a:r>
              <a:rPr lang="en-US" altLang="zh-CN" sz="1800" dirty="0" smtClean="0"/>
              <a:t>aspects, </a:t>
            </a:r>
            <a:r>
              <a:rPr lang="en-US" altLang="zh-CN" sz="1800" dirty="0" err="1" smtClean="0"/>
              <a:t>IIoT</a:t>
            </a:r>
            <a:r>
              <a:rPr lang="en-US" altLang="zh-CN" sz="1800" dirty="0" smtClean="0"/>
              <a:t> Application (VAL Server/Client) direct access SEAL Enabler Server/Client</a:t>
            </a:r>
          </a:p>
          <a:p>
            <a:endParaRPr lang="en-GB" altLang="zh-CN" sz="1800" dirty="0" smtClean="0"/>
          </a:p>
          <a:p>
            <a:r>
              <a:rPr lang="en-GB" altLang="zh-CN" sz="1800" dirty="0" smtClean="0"/>
              <a:t>Since </a:t>
            </a:r>
            <a:r>
              <a:rPr lang="en-GB" altLang="zh-CN" sz="1800" dirty="0"/>
              <a:t>all services can be provided by SEAL layer, it is no meaning for FAE layer</a:t>
            </a:r>
            <a:r>
              <a:rPr lang="en-GB" altLang="zh-CN" sz="1800" dirty="0" smtClean="0"/>
              <a:t>.</a:t>
            </a:r>
          </a:p>
          <a:p>
            <a:r>
              <a:rPr lang="en-GB" altLang="zh-CN" sz="1800" dirty="0"/>
              <a:t>If no FAE layer, we can </a:t>
            </a:r>
            <a:r>
              <a:rPr lang="en-US" altLang="en-US" sz="1800" dirty="0"/>
              <a:t>simplify TS23.545 clause 7 to use cases for invoke SEAL, use cases can be </a:t>
            </a:r>
            <a:r>
              <a:rPr lang="en-US" altLang="zh-CN" sz="1800" dirty="0"/>
              <a:t>Device identity </a:t>
            </a:r>
            <a:r>
              <a:rPr lang="en-US" altLang="zh-CN" sz="1800" dirty="0" smtClean="0"/>
              <a:t>management, </a:t>
            </a:r>
            <a:r>
              <a:rPr lang="en-US" altLang="zh-CN" sz="1800" dirty="0"/>
              <a:t>Device provisioning and </a:t>
            </a:r>
            <a:r>
              <a:rPr lang="en-US" altLang="zh-CN" sz="1800" dirty="0" smtClean="0"/>
              <a:t>onboarding, </a:t>
            </a:r>
            <a:r>
              <a:rPr lang="en-US" altLang="zh-CN" sz="1800" dirty="0"/>
              <a:t>Device connectivity </a:t>
            </a:r>
            <a:r>
              <a:rPr lang="en-US" altLang="zh-CN" sz="1800" dirty="0" smtClean="0"/>
              <a:t>management, </a:t>
            </a:r>
            <a:r>
              <a:rPr lang="en-US" altLang="zh-CN" sz="1800" dirty="0"/>
              <a:t>Device connectivity </a:t>
            </a:r>
            <a:r>
              <a:rPr lang="en-US" altLang="zh-CN" sz="1800" dirty="0" smtClean="0"/>
              <a:t>monitoring,</a:t>
            </a:r>
            <a:r>
              <a:rPr lang="en-US" altLang="zh-CN" sz="1800" dirty="0"/>
              <a:t> Device group </a:t>
            </a:r>
            <a:r>
              <a:rPr lang="en-US" altLang="zh-CN" sz="1800" dirty="0" smtClean="0"/>
              <a:t>management, </a:t>
            </a:r>
            <a:r>
              <a:rPr lang="en-US" altLang="zh-CN" sz="1800" dirty="0"/>
              <a:t>Device location information </a:t>
            </a:r>
            <a:r>
              <a:rPr lang="en-US" altLang="zh-CN" sz="1800" dirty="0" smtClean="0"/>
              <a:t>which </a:t>
            </a:r>
            <a:r>
              <a:rPr lang="en-US" altLang="en-US" sz="1800" dirty="0" smtClean="0"/>
              <a:t>list </a:t>
            </a:r>
            <a:r>
              <a:rPr lang="en-US" altLang="en-US" sz="1800" dirty="0"/>
              <a:t>in </a:t>
            </a:r>
            <a:r>
              <a:rPr lang="en-US" altLang="de-DE" sz="1800" dirty="0"/>
              <a:t>5G-ACIA WI062 </a:t>
            </a:r>
            <a:r>
              <a:rPr lang="en-US" altLang="en-US" sz="1800" dirty="0"/>
              <a:t>clause 4 </a:t>
            </a:r>
            <a:r>
              <a:rPr lang="en-US" altLang="zh-CN" sz="1800" dirty="0"/>
              <a:t>Mapping of 3GPP features to WI-039 requirements </a:t>
            </a:r>
          </a:p>
        </p:txBody>
      </p:sp>
      <p:sp>
        <p:nvSpPr>
          <p:cNvPr id="3" name="矩形 2"/>
          <p:cNvSpPr/>
          <p:nvPr/>
        </p:nvSpPr>
        <p:spPr>
          <a:xfrm>
            <a:off x="438807" y="577287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/>
              <a:t>Figure 3: </a:t>
            </a:r>
            <a:r>
              <a:rPr lang="en-US" altLang="zh-CN" dirty="0"/>
              <a:t>SEAL functional architecture mapped to the high-level functional architecture in Figure 1.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78" y="1602946"/>
            <a:ext cx="6315569" cy="424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025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26923</TotalTime>
  <Words>767</Words>
  <Application>Microsoft Office PowerPoint</Application>
  <PresentationFormat>宽屏</PresentationFormat>
  <Paragraphs>106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MS PGothic</vt:lpstr>
      <vt:lpstr>宋体</vt:lpstr>
      <vt:lpstr>Arial</vt:lpstr>
      <vt:lpstr>Calibri</vt:lpstr>
      <vt:lpstr>Calibri Light</vt:lpstr>
      <vt:lpstr>Times New Roman</vt:lpstr>
      <vt:lpstr>Office Theme</vt:lpstr>
      <vt:lpstr>   FFAPP Discussion</vt:lpstr>
      <vt:lpstr>FFAPP WID status</vt:lpstr>
      <vt:lpstr>FFAPP WID Objective</vt:lpstr>
      <vt:lpstr>TR23.745 solutions considered for normative work </vt:lpstr>
      <vt:lpstr>How to finish FFAPP - add usage of SEAL </vt:lpstr>
      <vt:lpstr>How to finish FFAPP - add integration OPC-UA </vt:lpstr>
      <vt:lpstr>How to finish FFAPP – simplify FFAPP Arch 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swx</cp:lastModifiedBy>
  <cp:revision>2101</cp:revision>
  <dcterms:created xsi:type="dcterms:W3CDTF">2010-02-05T13:52:04Z</dcterms:created>
  <dcterms:modified xsi:type="dcterms:W3CDTF">2022-09-21T07:45:14Z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