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41" r:id="rId5"/>
    <p:sldId id="363" r:id="rId6"/>
    <p:sldId id="369" r:id="rId7"/>
    <p:sldId id="376" r:id="rId8"/>
    <p:sldId id="375" r:id="rId9"/>
    <p:sldId id="372" r:id="rId10"/>
    <p:sldId id="373" r:id="rId11"/>
    <p:sldId id="377" r:id="rId12"/>
    <p:sldId id="365"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ranth" initials="NA" lastIdx="1" clrIdx="0">
    <p:extLst>
      <p:ext uri="{19B8F6BF-5375-455C-9EA6-DF929625EA0E}">
        <p15:presenceInfo xmlns:p15="http://schemas.microsoft.com/office/powerpoint/2012/main" userId="Niran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87659" autoAdjust="0"/>
  </p:normalViewPr>
  <p:slideViewPr>
    <p:cSldViewPr snapToGrid="0">
      <p:cViewPr varScale="1">
        <p:scale>
          <a:sx n="102" d="100"/>
          <a:sy n="102" d="100"/>
        </p:scale>
        <p:origin x="80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3996938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357581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6</a:t>
            </a:fld>
            <a:endParaRPr lang="en-GB" altLang="en-US"/>
          </a:p>
        </p:txBody>
      </p:sp>
    </p:spTree>
    <p:extLst>
      <p:ext uri="{BB962C8B-B14F-4D97-AF65-F5344CB8AC3E}">
        <p14:creationId xmlns:p14="http://schemas.microsoft.com/office/powerpoint/2010/main" val="108339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agreed principles in previous meetings:</a:t>
            </a:r>
          </a:p>
          <a:p>
            <a:r>
              <a:rPr lang="en-US" altLang="zh-CN" dirty="0" smtClean="0"/>
              <a:t>SEALDD server provides data distribution service for VAL server, VAL server only keeps the application logic part.</a:t>
            </a:r>
          </a:p>
          <a:p>
            <a:r>
              <a:rPr lang="en-US" altLang="zh-CN" dirty="0" smtClean="0"/>
              <a:t>Scenario A: VAL server can use SEALDD server for all the traffic transfer (including application signaling traffic and application data traffic)</a:t>
            </a:r>
          </a:p>
          <a:p>
            <a:r>
              <a:rPr lang="en-US" altLang="zh-CN" dirty="0" smtClean="0"/>
              <a:t>Scenario B: VAL server can use SEALDD server for part of the application data traffic transfer.</a:t>
            </a: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7</a:t>
            </a:fld>
            <a:endParaRPr lang="en-GB" altLang="en-US"/>
          </a:p>
        </p:txBody>
      </p:sp>
    </p:spTree>
    <p:extLst>
      <p:ext uri="{BB962C8B-B14F-4D97-AF65-F5344CB8AC3E}">
        <p14:creationId xmlns:p14="http://schemas.microsoft.com/office/powerpoint/2010/main" val="204034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agreed principles in previous meetings:</a:t>
            </a:r>
          </a:p>
          <a:p>
            <a:r>
              <a:rPr lang="en-US" altLang="zh-CN" dirty="0" smtClean="0"/>
              <a:t>SEALDD server provides data distribution service for VAL server, VAL server only keeps the application logic part.</a:t>
            </a:r>
          </a:p>
          <a:p>
            <a:r>
              <a:rPr lang="en-US" altLang="zh-CN" dirty="0" smtClean="0"/>
              <a:t>Scenario A: VAL server can use SEALDD server for all the traffic transfer (including application signaling traffic and application data traffic)</a:t>
            </a:r>
          </a:p>
          <a:p>
            <a:r>
              <a:rPr lang="en-US" altLang="zh-CN" dirty="0" smtClean="0"/>
              <a:t>Scenario B: VAL server can use SEALDD server for part of the application data traffic transfer.</a:t>
            </a: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8</a:t>
            </a:fld>
            <a:endParaRPr lang="en-GB" altLang="en-US"/>
          </a:p>
        </p:txBody>
      </p:sp>
    </p:spTree>
    <p:extLst>
      <p:ext uri="{BB962C8B-B14F-4D97-AF65-F5344CB8AC3E}">
        <p14:creationId xmlns:p14="http://schemas.microsoft.com/office/powerpoint/2010/main" val="5230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xmlns=""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1925315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xmlns="" id="{04953B71-6776-413E-AC69-E69762C9C33E}"/>
              </a:ext>
            </a:extLst>
          </p:cNvPr>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v-SE" altLang="en-US" sz="1200" b="1" i="0" u="none" strike="noStrike" kern="1200" cap="none" spc="0" normalizeH="0" baseline="0" noProof="0" dirty="0" smtClean="0">
                <a:ln>
                  <a:noFill/>
                </a:ln>
                <a:solidFill>
                  <a:prstClr val="black"/>
                </a:solidFill>
                <a:effectLst/>
                <a:uLnTx/>
                <a:uFillTx/>
                <a:latin typeface="Arial "/>
                <a:ea typeface="+mn-ea"/>
                <a:cs typeface="Arial" panose="020B0604020202020204" pitchFamily="34" charset="0"/>
              </a:rPr>
              <a:t>3GPP TSG-SA WG6 Meeting #51-e</a:t>
            </a:r>
          </a:p>
        </p:txBody>
      </p:sp>
      <p:sp>
        <p:nvSpPr>
          <p:cNvPr id="15" name="Text Box 13">
            <a:extLst>
              <a:ext uri="{FF2B5EF4-FFF2-40B4-BE49-F238E27FC236}">
                <a16:creationId xmlns:a16="http://schemas.microsoft.com/office/drawing/2014/main" xmlns=""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smtClean="0"/>
              <a:t>S6-22xxxx</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 id="2147485164" r:id="rId4"/>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angyaxin11@huawei.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__1.docx"/><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smtClean="0"/>
              <a:t>Clarification about </a:t>
            </a:r>
            <a:r>
              <a:rPr lang="en-US" altLang="en-US" dirty="0" smtClean="0"/>
              <a:t>the role </a:t>
            </a:r>
            <a:r>
              <a:rPr lang="en-GB" altLang="en-US" dirty="0" smtClean="0"/>
              <a:t>of SEALDD and way forward</a:t>
            </a:r>
            <a:endParaRPr lang="en-GB" altLang="en-US"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zh-CN" dirty="0" err="1">
                <a:latin typeface="Arial" panose="020B0604020202020204" pitchFamily="34" charset="0"/>
              </a:rPr>
              <a:t>Yaxin</a:t>
            </a:r>
            <a:r>
              <a:rPr lang="en-GB" altLang="zh-CN" dirty="0">
                <a:latin typeface="Arial" panose="020B0604020202020204" pitchFamily="34" charset="0"/>
              </a:rPr>
              <a:t> (</a:t>
            </a:r>
            <a:r>
              <a:rPr lang="en-GB" altLang="zh-CN" u="sng" dirty="0">
                <a:solidFill>
                  <a:srgbClr val="0000FF"/>
                </a:solidFill>
                <a:latin typeface="Arial" panose="020B0604020202020204" pitchFamily="34" charset="0"/>
                <a:hlinkClick r:id="rId2"/>
              </a:rPr>
              <a:t>wangyaxin11@huawei.com</a:t>
            </a:r>
            <a:r>
              <a:rPr lang="en-GB" altLang="zh-CN" dirty="0">
                <a:latin typeface="Arial" panose="020B0604020202020204" pitchFamily="34" charset="0"/>
              </a:rPr>
              <a:t>)</a:t>
            </a:r>
            <a:endParaRPr lang="en-GB" altLang="en-US" dirty="0"/>
          </a:p>
          <a:p>
            <a:pPr marL="0" indent="0" eaLnBrk="1" hangingPunct="1">
              <a:buFontTx/>
              <a:buNone/>
            </a:pPr>
            <a:r>
              <a:rPr lang="en-GB" altLang="en-US" dirty="0"/>
              <a:t>Huawei, Hisilicon</a:t>
            </a:r>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p:txBody>
          <a:bodyPr/>
          <a:lstStyle/>
          <a:p>
            <a:r>
              <a:rPr lang="en-US" altLang="en-US" dirty="0"/>
              <a:t>Application server deployment architecture</a:t>
            </a:r>
          </a:p>
          <a:p>
            <a:r>
              <a:rPr lang="en-US" altLang="en-US" dirty="0"/>
              <a:t>Considerations for 3GPP system optimizations</a:t>
            </a:r>
          </a:p>
          <a:p>
            <a:r>
              <a:rPr lang="en-US" altLang="en-US" dirty="0" smtClean="0"/>
              <a:t>SEALDD and NRM</a:t>
            </a:r>
          </a:p>
          <a:p>
            <a:pPr lvl="0"/>
            <a:r>
              <a:rPr lang="en-US" altLang="en-US" dirty="0" smtClean="0"/>
              <a:t>SEALDD and MSGin5G</a:t>
            </a:r>
          </a:p>
          <a:p>
            <a:pPr lvl="0"/>
            <a:r>
              <a:rPr lang="en-US" altLang="en-US" dirty="0"/>
              <a:t>Communication services between VAL servers</a:t>
            </a:r>
          </a:p>
          <a:p>
            <a:pPr lvl="0"/>
            <a:r>
              <a:rPr lang="en-US" altLang="en-US" dirty="0"/>
              <a:t>SEALDD enabled Traffic </a:t>
            </a:r>
            <a:r>
              <a:rPr lang="en-US" altLang="en-US" dirty="0" smtClean="0"/>
              <a:t>control</a:t>
            </a:r>
          </a:p>
          <a:p>
            <a:r>
              <a:rPr lang="en-US" altLang="en-US" dirty="0" smtClean="0"/>
              <a:t>Summary</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368257" y="1962683"/>
            <a:ext cx="4965538" cy="32827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副标题 1"/>
          <p:cNvSpPr>
            <a:spLocks noGrp="1"/>
          </p:cNvSpPr>
          <p:nvPr>
            <p:ph type="subTitle" idx="1"/>
          </p:nvPr>
        </p:nvSpPr>
        <p:spPr>
          <a:xfrm>
            <a:off x="163031" y="969283"/>
            <a:ext cx="10736446" cy="993400"/>
          </a:xfrm>
        </p:spPr>
        <p:txBody>
          <a:bodyPr/>
          <a:lstStyle/>
          <a:p>
            <a:r>
              <a:rPr lang="en-US" altLang="zh-CN" dirty="0" smtClean="0"/>
              <a:t>Application server deployment architecture</a:t>
            </a:r>
            <a:endParaRPr lang="zh-CN" altLang="en-US" dirty="0"/>
          </a:p>
        </p:txBody>
      </p:sp>
      <p:sp>
        <p:nvSpPr>
          <p:cNvPr id="3" name="文本框 2"/>
          <p:cNvSpPr txBox="1"/>
          <p:nvPr/>
        </p:nvSpPr>
        <p:spPr>
          <a:xfrm>
            <a:off x="4705510" y="5279041"/>
            <a:ext cx="4712370" cy="338554"/>
          </a:xfrm>
          <a:prstGeom prst="rect">
            <a:avLst/>
          </a:prstGeom>
          <a:noFill/>
        </p:spPr>
        <p:txBody>
          <a:bodyPr wrap="square" rtlCol="0">
            <a:spAutoFit/>
          </a:bodyPr>
          <a:lstStyle/>
          <a:p>
            <a:r>
              <a:rPr lang="en-US" altLang="zh-CN" sz="1600" dirty="0" smtClean="0"/>
              <a:t>Components of Instances of Application server </a:t>
            </a:r>
            <a:endParaRPr lang="zh-CN" altLang="en-US" sz="1600" dirty="0"/>
          </a:p>
        </p:txBody>
      </p:sp>
      <p:sp>
        <p:nvSpPr>
          <p:cNvPr id="8" name="矩形 7"/>
          <p:cNvSpPr/>
          <p:nvPr/>
        </p:nvSpPr>
        <p:spPr>
          <a:xfrm>
            <a:off x="4705511" y="4252231"/>
            <a:ext cx="4145825" cy="383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Communication endpoint service towards </a:t>
            </a:r>
          </a:p>
          <a:p>
            <a:pPr algn="ctr"/>
            <a:r>
              <a:rPr lang="en-US" altLang="zh-CN" sz="1400" dirty="0" smtClean="0">
                <a:solidFill>
                  <a:schemeClr val="tx1"/>
                </a:solidFill>
              </a:rPr>
              <a:t>clients and servers</a:t>
            </a:r>
            <a:endParaRPr lang="zh-CN" altLang="en-US" sz="1400" dirty="0">
              <a:solidFill>
                <a:schemeClr val="tx1"/>
              </a:solidFill>
            </a:endParaRPr>
          </a:p>
        </p:txBody>
      </p:sp>
      <p:sp>
        <p:nvSpPr>
          <p:cNvPr id="9" name="矩形 8"/>
          <p:cNvSpPr/>
          <p:nvPr/>
        </p:nvSpPr>
        <p:spPr>
          <a:xfrm>
            <a:off x="4705510" y="377226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15" name="矩形 14"/>
          <p:cNvSpPr/>
          <p:nvPr/>
        </p:nvSpPr>
        <p:spPr>
          <a:xfrm>
            <a:off x="6919708" y="3751161"/>
            <a:ext cx="1913896" cy="3999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function (video/data…)</a:t>
            </a:r>
            <a:endParaRPr lang="zh-CN" altLang="en-US" sz="1400" dirty="0">
              <a:solidFill>
                <a:schemeClr val="tx1"/>
              </a:solidFill>
            </a:endParaRPr>
          </a:p>
        </p:txBody>
      </p:sp>
      <p:sp>
        <p:nvSpPr>
          <p:cNvPr id="12" name="矩形 11"/>
          <p:cNvSpPr/>
          <p:nvPr/>
        </p:nvSpPr>
        <p:spPr>
          <a:xfrm>
            <a:off x="4450773" y="3693564"/>
            <a:ext cx="4774301" cy="1348788"/>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矩形 16"/>
          <p:cNvSpPr/>
          <p:nvPr/>
        </p:nvSpPr>
        <p:spPr>
          <a:xfrm>
            <a:off x="4450773" y="2038097"/>
            <a:ext cx="2610557" cy="15719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9" name="矩形 18"/>
          <p:cNvSpPr/>
          <p:nvPr/>
        </p:nvSpPr>
        <p:spPr>
          <a:xfrm>
            <a:off x="4610230" y="2049907"/>
            <a:ext cx="2436172" cy="338554"/>
          </a:xfrm>
          <a:prstGeom prst="rect">
            <a:avLst/>
          </a:prstGeom>
          <a:noFill/>
        </p:spPr>
        <p:txBody>
          <a:bodyPr wrap="square">
            <a:spAutoFit/>
          </a:bodyPr>
          <a:lstStyle/>
          <a:p>
            <a:pPr algn="ctr"/>
            <a:r>
              <a:rPr lang="en-US" altLang="zh-CN" sz="1600" dirty="0">
                <a:latin typeface="+mn-lt"/>
                <a:cs typeface="+mn-cs"/>
              </a:rPr>
              <a:t>Service </a:t>
            </a:r>
            <a:r>
              <a:rPr lang="en-US" altLang="zh-CN" sz="1600" dirty="0" smtClean="0">
                <a:latin typeface="+mn-lt"/>
                <a:cs typeface="+mn-cs"/>
              </a:rPr>
              <a:t>logical </a:t>
            </a:r>
            <a:r>
              <a:rPr lang="en-US" altLang="zh-CN" sz="1600" dirty="0" smtClean="0"/>
              <a:t>component</a:t>
            </a:r>
            <a:endParaRPr lang="zh-CN" altLang="en-US" sz="1600" dirty="0"/>
          </a:p>
        </p:txBody>
      </p:sp>
      <p:sp>
        <p:nvSpPr>
          <p:cNvPr id="20" name="矩形 19"/>
          <p:cNvSpPr/>
          <p:nvPr/>
        </p:nvSpPr>
        <p:spPr>
          <a:xfrm>
            <a:off x="8169932" y="2623073"/>
            <a:ext cx="817806" cy="83375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a:t>
            </a:r>
            <a:endParaRPr lang="zh-CN" altLang="en-US" sz="1100" dirty="0">
              <a:solidFill>
                <a:schemeClr val="tx1"/>
              </a:solidFill>
            </a:endParaRPr>
          </a:p>
        </p:txBody>
      </p:sp>
      <p:sp>
        <p:nvSpPr>
          <p:cNvPr id="21" name="矩形 20"/>
          <p:cNvSpPr/>
          <p:nvPr/>
        </p:nvSpPr>
        <p:spPr>
          <a:xfrm>
            <a:off x="5505156" y="2666102"/>
            <a:ext cx="595241" cy="80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M</a:t>
            </a:r>
            <a:r>
              <a:rPr lang="en-US" altLang="zh-CN" sz="1000" dirty="0" smtClean="0">
                <a:solidFill>
                  <a:schemeClr val="tx1"/>
                </a:solidFill>
              </a:rPr>
              <a:t>icro services</a:t>
            </a:r>
            <a:endParaRPr lang="zh-CN" altLang="en-US" sz="1000" dirty="0">
              <a:solidFill>
                <a:schemeClr val="tx1"/>
              </a:solidFill>
            </a:endParaRPr>
          </a:p>
        </p:txBody>
      </p:sp>
      <p:sp>
        <p:nvSpPr>
          <p:cNvPr id="22" name="矩形 21"/>
          <p:cNvSpPr/>
          <p:nvPr/>
        </p:nvSpPr>
        <p:spPr>
          <a:xfrm>
            <a:off x="6226088" y="2665902"/>
            <a:ext cx="672851" cy="8137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latin typeface="Arial" panose="020B0604020202020204" pitchFamily="34" charset="0"/>
                <a:cs typeface="Arial" panose="020B0604020202020204" pitchFamily="34" charset="0"/>
              </a:rPr>
              <a:t>Location</a:t>
            </a:r>
            <a:endParaRPr lang="zh-CN" altLang="en-US" sz="1000" dirty="0">
              <a:solidFill>
                <a:schemeClr val="tx1"/>
              </a:solidFill>
              <a:latin typeface="Arial" panose="020B0604020202020204" pitchFamily="34" charset="0"/>
              <a:cs typeface="Arial" panose="020B0604020202020204" pitchFamily="34" charset="0"/>
            </a:endParaRPr>
          </a:p>
        </p:txBody>
      </p:sp>
      <p:sp>
        <p:nvSpPr>
          <p:cNvPr id="23" name="矩形 22"/>
          <p:cNvSpPr/>
          <p:nvPr/>
        </p:nvSpPr>
        <p:spPr>
          <a:xfrm>
            <a:off x="7307682" y="2623073"/>
            <a:ext cx="753597" cy="83966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 accessing</a:t>
            </a:r>
            <a:endParaRPr lang="zh-CN" altLang="en-US" sz="1100" dirty="0">
              <a:solidFill>
                <a:schemeClr val="tx1"/>
              </a:solidFill>
            </a:endParaRPr>
          </a:p>
        </p:txBody>
      </p:sp>
      <p:sp>
        <p:nvSpPr>
          <p:cNvPr id="31" name="矩形 30"/>
          <p:cNvSpPr/>
          <p:nvPr/>
        </p:nvSpPr>
        <p:spPr>
          <a:xfrm>
            <a:off x="4705510" y="2665902"/>
            <a:ext cx="595241" cy="801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Micro services</a:t>
            </a:r>
            <a:endParaRPr lang="zh-CN" altLang="en-US" sz="1000" dirty="0">
              <a:solidFill>
                <a:schemeClr val="tx1"/>
              </a:solidFill>
            </a:endParaRPr>
          </a:p>
        </p:txBody>
      </p:sp>
      <p:sp>
        <p:nvSpPr>
          <p:cNvPr id="35" name="矩形 34"/>
          <p:cNvSpPr/>
          <p:nvPr/>
        </p:nvSpPr>
        <p:spPr>
          <a:xfrm>
            <a:off x="4614777" y="2331912"/>
            <a:ext cx="2302206" cy="307777"/>
          </a:xfrm>
          <a:prstGeom prst="rect">
            <a:avLst/>
          </a:prstGeom>
          <a:noFill/>
        </p:spPr>
        <p:txBody>
          <a:bodyPr wrap="square">
            <a:spAutoFit/>
          </a:bodyPr>
          <a:lstStyle/>
          <a:p>
            <a:pPr algn="ctr"/>
            <a:r>
              <a:rPr lang="en-US" altLang="zh-CN" sz="1400" dirty="0" smtClean="0"/>
              <a:t>(supported micro </a:t>
            </a:r>
            <a:r>
              <a:rPr lang="en-US" altLang="zh-CN" sz="1400" dirty="0"/>
              <a:t>services) </a:t>
            </a:r>
            <a:endParaRPr lang="zh-CN" altLang="en-US" sz="1400" dirty="0"/>
          </a:p>
        </p:txBody>
      </p:sp>
      <p:sp>
        <p:nvSpPr>
          <p:cNvPr id="47" name="椭圆 46"/>
          <p:cNvSpPr/>
          <p:nvPr/>
        </p:nvSpPr>
        <p:spPr>
          <a:xfrm>
            <a:off x="7431881" y="3426618"/>
            <a:ext cx="130970" cy="6221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50" name="直接连接符 49"/>
          <p:cNvCxnSpPr>
            <a:stCxn id="47" idx="4"/>
          </p:cNvCxnSpPr>
          <p:nvPr/>
        </p:nvCxnSpPr>
        <p:spPr>
          <a:xfrm flipH="1">
            <a:off x="7496176" y="3488829"/>
            <a:ext cx="1190" cy="1535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3157283" y="4759513"/>
            <a:ext cx="969589" cy="49562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Web server</a:t>
            </a:r>
            <a:endParaRPr lang="zh-CN" altLang="en-US" sz="1400" dirty="0">
              <a:solidFill>
                <a:schemeClr val="tx1"/>
              </a:solidFill>
            </a:endParaRPr>
          </a:p>
        </p:txBody>
      </p:sp>
      <p:sp>
        <p:nvSpPr>
          <p:cNvPr id="63" name="矩形 62"/>
          <p:cNvSpPr/>
          <p:nvPr/>
        </p:nvSpPr>
        <p:spPr>
          <a:xfrm>
            <a:off x="163031" y="3181585"/>
            <a:ext cx="1564850" cy="645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Client based APP</a:t>
            </a:r>
            <a:endParaRPr lang="zh-CN" altLang="en-US" sz="1400" dirty="0">
              <a:solidFill>
                <a:schemeClr val="tx1"/>
              </a:solidFill>
            </a:endParaRPr>
          </a:p>
        </p:txBody>
      </p:sp>
      <p:sp>
        <p:nvSpPr>
          <p:cNvPr id="66" name="矩形 65"/>
          <p:cNvSpPr/>
          <p:nvPr/>
        </p:nvSpPr>
        <p:spPr>
          <a:xfrm>
            <a:off x="163031" y="4468216"/>
            <a:ext cx="1573140" cy="645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Browser </a:t>
            </a:r>
            <a:r>
              <a:rPr lang="en-US" altLang="zh-CN" sz="1400" dirty="0">
                <a:solidFill>
                  <a:schemeClr val="tx1"/>
                </a:solidFill>
              </a:rPr>
              <a:t>based </a:t>
            </a:r>
            <a:r>
              <a:rPr lang="en-US" altLang="zh-CN" sz="1400" dirty="0" smtClean="0">
                <a:solidFill>
                  <a:schemeClr val="tx1"/>
                </a:solidFill>
              </a:rPr>
              <a:t>APP</a:t>
            </a:r>
            <a:endParaRPr lang="zh-CN" altLang="en-US" sz="1400" dirty="0">
              <a:solidFill>
                <a:schemeClr val="tx1"/>
              </a:solidFill>
            </a:endParaRPr>
          </a:p>
        </p:txBody>
      </p:sp>
      <p:cxnSp>
        <p:nvCxnSpPr>
          <p:cNvPr id="73" name="直接连接符 72"/>
          <p:cNvCxnSpPr>
            <a:stCxn id="61" idx="3"/>
          </p:cNvCxnSpPr>
          <p:nvPr/>
        </p:nvCxnSpPr>
        <p:spPr>
          <a:xfrm>
            <a:off x="4126872" y="5007325"/>
            <a:ext cx="221721"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椭圆 101"/>
          <p:cNvSpPr/>
          <p:nvPr/>
        </p:nvSpPr>
        <p:spPr>
          <a:xfrm>
            <a:off x="6486951" y="3449982"/>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3" name="直接连接符 102"/>
          <p:cNvCxnSpPr>
            <a:stCxn id="102" idx="4"/>
          </p:cNvCxnSpPr>
          <p:nvPr/>
        </p:nvCxnSpPr>
        <p:spPr>
          <a:xfrm>
            <a:off x="6562538" y="3513297"/>
            <a:ext cx="187" cy="1291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4" name="椭圆 103"/>
          <p:cNvSpPr/>
          <p:nvPr/>
        </p:nvSpPr>
        <p:spPr>
          <a:xfrm>
            <a:off x="5725580" y="3439519"/>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5" name="直接连接符 104"/>
          <p:cNvCxnSpPr>
            <a:stCxn id="104" idx="4"/>
          </p:cNvCxnSpPr>
          <p:nvPr/>
        </p:nvCxnSpPr>
        <p:spPr>
          <a:xfrm flipH="1">
            <a:off x="5800725" y="3502834"/>
            <a:ext cx="442" cy="139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6" name="椭圆 105"/>
          <p:cNvSpPr/>
          <p:nvPr/>
        </p:nvSpPr>
        <p:spPr>
          <a:xfrm>
            <a:off x="4915570" y="3436277"/>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7" name="直接连接符 106"/>
          <p:cNvCxnSpPr>
            <a:stCxn id="106" idx="4"/>
          </p:cNvCxnSpPr>
          <p:nvPr/>
        </p:nvCxnSpPr>
        <p:spPr>
          <a:xfrm>
            <a:off x="4991157" y="349959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V="1">
            <a:off x="4960131" y="3642421"/>
            <a:ext cx="2567000" cy="1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V="1">
            <a:off x="5692239" y="364252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8" name="矩形 117"/>
          <p:cNvSpPr/>
          <p:nvPr/>
        </p:nvSpPr>
        <p:spPr>
          <a:xfrm>
            <a:off x="2084879" y="2829858"/>
            <a:ext cx="680419" cy="26424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3GPP</a:t>
            </a:r>
          </a:p>
          <a:p>
            <a:pPr algn="ctr"/>
            <a:r>
              <a:rPr lang="en-US" altLang="zh-CN" sz="1100" dirty="0">
                <a:solidFill>
                  <a:schemeClr val="tx1"/>
                </a:solidFill>
              </a:rPr>
              <a:t>network</a:t>
            </a:r>
            <a:endParaRPr lang="zh-CN" altLang="en-US" sz="1100" dirty="0">
              <a:solidFill>
                <a:schemeClr val="tx1"/>
              </a:solidFill>
            </a:endParaRPr>
          </a:p>
        </p:txBody>
      </p:sp>
      <p:cxnSp>
        <p:nvCxnSpPr>
          <p:cNvPr id="120" name="直接连接符 119"/>
          <p:cNvCxnSpPr>
            <a:stCxn id="63" idx="3"/>
          </p:cNvCxnSpPr>
          <p:nvPr/>
        </p:nvCxnSpPr>
        <p:spPr>
          <a:xfrm>
            <a:off x="1727881" y="3504096"/>
            <a:ext cx="3569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1736171" y="4771301"/>
            <a:ext cx="3569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直接连接符 130"/>
          <p:cNvCxnSpPr>
            <a:endCxn id="7" idx="1"/>
          </p:cNvCxnSpPr>
          <p:nvPr/>
        </p:nvCxnSpPr>
        <p:spPr>
          <a:xfrm flipV="1">
            <a:off x="2765298" y="3604056"/>
            <a:ext cx="1602959" cy="5970"/>
          </a:xfrm>
          <a:prstGeom prst="line">
            <a:avLst/>
          </a:prstGeom>
        </p:spPr>
        <p:style>
          <a:lnRef idx="1">
            <a:schemeClr val="accent1"/>
          </a:lnRef>
          <a:fillRef idx="0">
            <a:schemeClr val="accent1"/>
          </a:fillRef>
          <a:effectRef idx="0">
            <a:schemeClr val="accent1"/>
          </a:effectRef>
          <a:fontRef idx="minor">
            <a:schemeClr val="tx1"/>
          </a:fontRef>
        </p:style>
      </p:cxnSp>
      <p:sp>
        <p:nvSpPr>
          <p:cNvPr id="135" name="矩形 134"/>
          <p:cNvSpPr/>
          <p:nvPr/>
        </p:nvSpPr>
        <p:spPr>
          <a:xfrm>
            <a:off x="4518857" y="4639356"/>
            <a:ext cx="4835004" cy="369332"/>
          </a:xfrm>
          <a:prstGeom prst="rect">
            <a:avLst/>
          </a:prstGeom>
          <a:noFill/>
        </p:spPr>
        <p:txBody>
          <a:bodyPr wrap="square">
            <a:spAutoFit/>
          </a:bodyPr>
          <a:lstStyle/>
          <a:p>
            <a:pPr algn="ctr"/>
            <a:r>
              <a:rPr lang="en-US" altLang="zh-CN" dirty="0" smtClean="0">
                <a:latin typeface="+mn-lt"/>
                <a:cs typeface="+mn-cs"/>
              </a:rPr>
              <a:t>External Communication </a:t>
            </a:r>
            <a:r>
              <a:rPr lang="en-US" altLang="zh-CN" dirty="0" smtClean="0"/>
              <a:t>component</a:t>
            </a:r>
            <a:endParaRPr lang="zh-CN" altLang="en-US" dirty="0"/>
          </a:p>
        </p:txBody>
      </p:sp>
      <p:sp>
        <p:nvSpPr>
          <p:cNvPr id="136" name="矩形 135"/>
          <p:cNvSpPr/>
          <p:nvPr/>
        </p:nvSpPr>
        <p:spPr>
          <a:xfrm>
            <a:off x="7167094" y="2023811"/>
            <a:ext cx="2057980" cy="157821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054" name="矩形 2053"/>
          <p:cNvSpPr/>
          <p:nvPr/>
        </p:nvSpPr>
        <p:spPr>
          <a:xfrm>
            <a:off x="7287787" y="2076700"/>
            <a:ext cx="1874406" cy="338554"/>
          </a:xfrm>
          <a:prstGeom prst="rect">
            <a:avLst/>
          </a:prstGeom>
        </p:spPr>
        <p:txBody>
          <a:bodyPr wrap="square">
            <a:spAutoFit/>
          </a:bodyPr>
          <a:lstStyle/>
          <a:p>
            <a:pPr algn="ctr"/>
            <a:r>
              <a:rPr lang="en-US" altLang="zh-CN" sz="1600" dirty="0">
                <a:latin typeface="+mn-lt"/>
                <a:cs typeface="+mn-cs"/>
              </a:rPr>
              <a:t>Storage component</a:t>
            </a:r>
            <a:endParaRPr lang="zh-CN" altLang="en-US" sz="1600" dirty="0">
              <a:latin typeface="+mn-lt"/>
              <a:cs typeface="+mn-cs"/>
            </a:endParaRPr>
          </a:p>
        </p:txBody>
      </p:sp>
      <p:sp>
        <p:nvSpPr>
          <p:cNvPr id="2056" name="文本框 2055"/>
          <p:cNvSpPr txBox="1"/>
          <p:nvPr/>
        </p:nvSpPr>
        <p:spPr>
          <a:xfrm>
            <a:off x="9373525" y="1976999"/>
            <a:ext cx="2387943" cy="2989536"/>
          </a:xfrm>
          <a:prstGeom prst="rect">
            <a:avLst/>
          </a:prstGeom>
          <a:noFill/>
        </p:spPr>
        <p:txBody>
          <a:bodyPr wrap="square" rtlCol="0">
            <a:spAutoFit/>
          </a:bodyPr>
          <a:lstStyle/>
          <a:p>
            <a:pPr marL="228600" lvl="0" indent="-228600">
              <a:lnSpc>
                <a:spcPct val="90000"/>
              </a:lnSpc>
              <a:spcBef>
                <a:spcPts val="1000"/>
              </a:spcBef>
              <a:buBlip>
                <a:blip r:embed="rId3"/>
              </a:buBlip>
            </a:pPr>
            <a:r>
              <a:rPr lang="en-US" altLang="en-US" sz="1200" dirty="0">
                <a:solidFill>
                  <a:prstClr val="black"/>
                </a:solidFill>
                <a:latin typeface="Calibri" panose="020F0502020204030204"/>
                <a:cs typeface="+mn-cs"/>
              </a:rPr>
              <a:t>Application Server </a:t>
            </a:r>
            <a:r>
              <a:rPr lang="en-US" altLang="en-US" sz="1200" dirty="0" smtClean="0">
                <a:solidFill>
                  <a:prstClr val="black"/>
                </a:solidFill>
                <a:latin typeface="Calibri" panose="020F0502020204030204"/>
                <a:cs typeface="+mn-cs"/>
              </a:rPr>
              <a:t>provides services </a:t>
            </a:r>
            <a:r>
              <a:rPr lang="en-US" altLang="en-US" sz="1200" dirty="0">
                <a:solidFill>
                  <a:prstClr val="black"/>
                </a:solidFill>
                <a:latin typeface="Calibri" panose="020F0502020204030204"/>
                <a:cs typeface="+mn-cs"/>
              </a:rPr>
              <a:t>to either Application Client or Web server by the manner of </a:t>
            </a:r>
            <a:r>
              <a:rPr lang="en-US" altLang="en-US" sz="1200" dirty="0" smtClean="0">
                <a:solidFill>
                  <a:prstClr val="black"/>
                </a:solidFill>
                <a:latin typeface="Calibri" panose="020F0502020204030204"/>
                <a:cs typeface="+mn-cs"/>
              </a:rPr>
              <a:t>remote </a:t>
            </a:r>
            <a:r>
              <a:rPr lang="en-US" altLang="en-US" sz="1200" dirty="0">
                <a:solidFill>
                  <a:prstClr val="black"/>
                </a:solidFill>
                <a:latin typeface="Calibri" panose="020F0502020204030204"/>
                <a:cs typeface="+mn-cs"/>
              </a:rPr>
              <a:t>API(s</a:t>
            </a:r>
            <a:r>
              <a:rPr lang="en-US" altLang="en-US" sz="1200" dirty="0" smtClean="0">
                <a:solidFill>
                  <a:prstClr val="black"/>
                </a:solidFill>
                <a:latin typeface="Calibri" panose="020F0502020204030204"/>
                <a:cs typeface="+mn-cs"/>
              </a:rPr>
              <a:t>).</a:t>
            </a:r>
          </a:p>
          <a:p>
            <a:pPr marL="228600" lvl="0" indent="-228600">
              <a:lnSpc>
                <a:spcPct val="90000"/>
              </a:lnSpc>
              <a:spcBef>
                <a:spcPts val="1000"/>
              </a:spcBef>
              <a:buBlip>
                <a:blip r:embed="rId3"/>
              </a:buBlip>
            </a:pPr>
            <a:r>
              <a:rPr lang="en-US" altLang="en-US" sz="1200" dirty="0" smtClean="0">
                <a:solidFill>
                  <a:prstClr val="black"/>
                </a:solidFill>
                <a:latin typeface="Calibri" panose="020F0502020204030204"/>
                <a:cs typeface="+mn-cs"/>
              </a:rPr>
              <a:t>Remote </a:t>
            </a:r>
            <a:r>
              <a:rPr lang="en-US" altLang="en-US" sz="1200" dirty="0">
                <a:solidFill>
                  <a:prstClr val="black"/>
                </a:solidFill>
                <a:latin typeface="Calibri" panose="020F0502020204030204"/>
                <a:cs typeface="+mn-cs"/>
              </a:rPr>
              <a:t>API(s) invocation is </a:t>
            </a:r>
            <a:r>
              <a:rPr lang="en-US" altLang="en-US" sz="1200" dirty="0" smtClean="0">
                <a:solidFill>
                  <a:prstClr val="black"/>
                </a:solidFill>
                <a:latin typeface="Calibri" panose="020F0502020204030204"/>
                <a:cs typeface="+mn-cs"/>
              </a:rPr>
              <a:t>carried out </a:t>
            </a:r>
            <a:r>
              <a:rPr lang="en-US" altLang="en-US" sz="1200" dirty="0">
                <a:solidFill>
                  <a:prstClr val="black"/>
                </a:solidFill>
                <a:latin typeface="Calibri" panose="020F0502020204030204"/>
                <a:cs typeface="+mn-cs"/>
              </a:rPr>
              <a:t>by http signaling over TCP/IP</a:t>
            </a:r>
          </a:p>
          <a:p>
            <a:pPr marL="228600" lvl="0" indent="-228600">
              <a:lnSpc>
                <a:spcPct val="90000"/>
              </a:lnSpc>
              <a:spcBef>
                <a:spcPts val="1000"/>
              </a:spcBef>
              <a:buBlip>
                <a:blip r:embed="rId3"/>
              </a:buBlip>
            </a:pPr>
            <a:r>
              <a:rPr lang="en-US" altLang="en-US" sz="1200" dirty="0">
                <a:solidFill>
                  <a:prstClr val="black"/>
                </a:solidFill>
                <a:latin typeface="Calibri" panose="020F0502020204030204"/>
                <a:cs typeface="+mn-cs"/>
              </a:rPr>
              <a:t>Application Server </a:t>
            </a:r>
            <a:r>
              <a:rPr lang="en-US" altLang="en-US" sz="1200" dirty="0" smtClean="0">
                <a:solidFill>
                  <a:prstClr val="black"/>
                </a:solidFill>
                <a:latin typeface="Calibri" panose="020F0502020204030204"/>
                <a:cs typeface="+mn-cs"/>
              </a:rPr>
              <a:t>provides  </a:t>
            </a:r>
            <a:r>
              <a:rPr lang="en-US" altLang="en-US" sz="1200" dirty="0">
                <a:solidFill>
                  <a:prstClr val="black"/>
                </a:solidFill>
                <a:latin typeface="Calibri" panose="020F0502020204030204"/>
                <a:cs typeface="+mn-cs"/>
              </a:rPr>
              <a:t>contents (data type could be data/video) to </a:t>
            </a:r>
            <a:r>
              <a:rPr lang="en-US" altLang="en-US" sz="1200" dirty="0" smtClean="0">
                <a:solidFill>
                  <a:prstClr val="black"/>
                </a:solidFill>
                <a:latin typeface="Calibri" panose="020F0502020204030204"/>
                <a:cs typeface="+mn-cs"/>
              </a:rPr>
              <a:t>Application Clients </a:t>
            </a:r>
            <a:r>
              <a:rPr lang="en-US" altLang="en-US" sz="1200" dirty="0">
                <a:solidFill>
                  <a:prstClr val="black"/>
                </a:solidFill>
                <a:latin typeface="Calibri" panose="020F0502020204030204"/>
                <a:cs typeface="+mn-cs"/>
              </a:rPr>
              <a:t>or Web server </a:t>
            </a:r>
            <a:r>
              <a:rPr lang="en-US" altLang="en-US" sz="1200" dirty="0" smtClean="0">
                <a:solidFill>
                  <a:prstClr val="black"/>
                </a:solidFill>
                <a:latin typeface="Calibri" panose="020F0502020204030204"/>
                <a:cs typeface="+mn-cs"/>
              </a:rPr>
              <a:t>via media server function.</a:t>
            </a:r>
            <a:endParaRPr lang="en-US" altLang="en-US" sz="1200" dirty="0">
              <a:solidFill>
                <a:prstClr val="black"/>
              </a:solidFill>
              <a:latin typeface="Calibri" panose="020F0502020204030204"/>
              <a:cs typeface="+mn-cs"/>
            </a:endParaRPr>
          </a:p>
          <a:p>
            <a:endParaRPr lang="en-US" altLang="zh-CN" sz="1400" dirty="0" smtClean="0"/>
          </a:p>
          <a:p>
            <a:r>
              <a:rPr lang="en-US" altLang="zh-CN" sz="1400" dirty="0" smtClean="0"/>
              <a:t>   </a:t>
            </a:r>
          </a:p>
          <a:p>
            <a:endParaRPr lang="zh-CN" altLang="en-US" sz="1400" dirty="0"/>
          </a:p>
        </p:txBody>
      </p:sp>
      <p:cxnSp>
        <p:nvCxnSpPr>
          <p:cNvPr id="140" name="直接连接符 139"/>
          <p:cNvCxnSpPr>
            <a:endCxn id="61" idx="1"/>
          </p:cNvCxnSpPr>
          <p:nvPr/>
        </p:nvCxnSpPr>
        <p:spPr>
          <a:xfrm>
            <a:off x="2726994" y="5007325"/>
            <a:ext cx="430289" cy="0"/>
          </a:xfrm>
          <a:prstGeom prst="line">
            <a:avLst/>
          </a:prstGeom>
        </p:spPr>
        <p:style>
          <a:lnRef idx="1">
            <a:schemeClr val="accent1"/>
          </a:lnRef>
          <a:fillRef idx="0">
            <a:schemeClr val="accent1"/>
          </a:fillRef>
          <a:effectRef idx="0">
            <a:schemeClr val="accent1"/>
          </a:effectRef>
          <a:fontRef idx="minor">
            <a:schemeClr val="tx1"/>
          </a:fontRef>
        </p:style>
      </p:cxnSp>
      <p:sp>
        <p:nvSpPr>
          <p:cNvPr id="2058" name="文本框 2057"/>
          <p:cNvSpPr txBox="1"/>
          <p:nvPr/>
        </p:nvSpPr>
        <p:spPr>
          <a:xfrm>
            <a:off x="225705" y="5743304"/>
            <a:ext cx="11488091" cy="523220"/>
          </a:xfrm>
          <a:prstGeom prst="rect">
            <a:avLst/>
          </a:prstGeom>
          <a:solidFill>
            <a:srgbClr val="C00000"/>
          </a:solidFill>
        </p:spPr>
        <p:txBody>
          <a:bodyPr wrap="square" rtlCol="0">
            <a:spAutoFit/>
          </a:bodyPr>
          <a:lstStyle/>
          <a:p>
            <a:r>
              <a:rPr lang="en-US" altLang="zh-CN" sz="1400" dirty="0" smtClean="0">
                <a:solidFill>
                  <a:schemeClr val="bg1"/>
                </a:solidFill>
              </a:rPr>
              <a:t>Storage component and </a:t>
            </a:r>
            <a:r>
              <a:rPr lang="en-US" altLang="zh-CN" sz="1400" dirty="0">
                <a:solidFill>
                  <a:schemeClr val="bg1"/>
                </a:solidFill>
              </a:rPr>
              <a:t>External Communication </a:t>
            </a:r>
            <a:r>
              <a:rPr lang="en-US" altLang="zh-CN" sz="1400" dirty="0" smtClean="0">
                <a:solidFill>
                  <a:schemeClr val="bg1"/>
                </a:solidFill>
              </a:rPr>
              <a:t>component are generic to all type of application,  and they are normally provided as services in the cloud platform. SEAL DD covers these components in its scope. </a:t>
            </a:r>
            <a:endParaRPr lang="zh-CN" altLang="en-US" sz="1400" dirty="0">
              <a:solidFill>
                <a:schemeClr val="bg1"/>
              </a:solidFill>
            </a:endParaRPr>
          </a:p>
        </p:txBody>
      </p:sp>
      <p:cxnSp>
        <p:nvCxnSpPr>
          <p:cNvPr id="70" name="直接连接符 69"/>
          <p:cNvCxnSpPr/>
          <p:nvPr/>
        </p:nvCxnSpPr>
        <p:spPr>
          <a:xfrm flipV="1">
            <a:off x="7307682" y="364277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a:off x="5616652" y="3746014"/>
            <a:ext cx="125348"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4" name="椭圆 73"/>
          <p:cNvSpPr/>
          <p:nvPr/>
        </p:nvSpPr>
        <p:spPr>
          <a:xfrm>
            <a:off x="7238445" y="3726211"/>
            <a:ext cx="133905" cy="5203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284873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17581" y="3837592"/>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5" name="矩形 4"/>
          <p:cNvSpPr/>
          <p:nvPr/>
        </p:nvSpPr>
        <p:spPr>
          <a:xfrm>
            <a:off x="6537256" y="2227191"/>
            <a:ext cx="2158921" cy="426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prstClr val="black"/>
                </a:solidFill>
              </a:rPr>
              <a:t>Signaling exchange </a:t>
            </a:r>
          </a:p>
          <a:p>
            <a:pPr algn="ctr"/>
            <a:r>
              <a:rPr lang="en-US" altLang="zh-CN" sz="1400" dirty="0" smtClean="0">
                <a:solidFill>
                  <a:prstClr val="black"/>
                </a:solidFill>
              </a:rPr>
              <a:t>(</a:t>
            </a:r>
            <a:r>
              <a:rPr lang="en-US" altLang="zh-CN" sz="1400" dirty="0" err="1" smtClean="0">
                <a:solidFill>
                  <a:prstClr val="black"/>
                </a:solidFill>
              </a:rPr>
              <a:t>e.g</a:t>
            </a:r>
            <a:r>
              <a:rPr lang="en-US" altLang="zh-CN" sz="1400" dirty="0" smtClean="0">
                <a:solidFill>
                  <a:prstClr val="black"/>
                </a:solidFill>
              </a:rPr>
              <a:t> API gateway)</a:t>
            </a:r>
            <a:endParaRPr lang="zh-CN" altLang="en-US" sz="1400" dirty="0">
              <a:solidFill>
                <a:prstClr val="black"/>
              </a:solidFill>
            </a:endParaRPr>
          </a:p>
        </p:txBody>
      </p:sp>
      <p:sp>
        <p:nvSpPr>
          <p:cNvPr id="6" name="矩形 5"/>
          <p:cNvSpPr/>
          <p:nvPr/>
        </p:nvSpPr>
        <p:spPr>
          <a:xfrm>
            <a:off x="8751454" y="2206086"/>
            <a:ext cx="1913896" cy="447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prstClr val="black"/>
                </a:solidFill>
              </a:rPr>
              <a:t>Media server </a:t>
            </a:r>
            <a:r>
              <a:rPr lang="en-US" altLang="zh-CN" sz="1400" dirty="0" smtClean="0">
                <a:solidFill>
                  <a:prstClr val="black"/>
                </a:solidFill>
              </a:rPr>
              <a:t>(video/data…)</a:t>
            </a:r>
            <a:endParaRPr lang="zh-CN" altLang="en-US" sz="1400" dirty="0">
              <a:solidFill>
                <a:prstClr val="black"/>
              </a:solidFill>
            </a:endParaRPr>
          </a:p>
        </p:txBody>
      </p:sp>
      <p:sp>
        <p:nvSpPr>
          <p:cNvPr id="7" name="矩形 6"/>
          <p:cNvSpPr/>
          <p:nvPr/>
        </p:nvSpPr>
        <p:spPr>
          <a:xfrm>
            <a:off x="6293786" y="2144637"/>
            <a:ext cx="4774301" cy="2283812"/>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16" name="矩形 15"/>
          <p:cNvSpPr/>
          <p:nvPr/>
        </p:nvSpPr>
        <p:spPr>
          <a:xfrm>
            <a:off x="6622026" y="3016947"/>
            <a:ext cx="4095286" cy="60889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prstClr val="white"/>
                </a:solidFill>
              </a:rPr>
              <a:t>5G adaptation </a:t>
            </a:r>
            <a:endParaRPr lang="zh-CN" altLang="en-US" dirty="0">
              <a:solidFill>
                <a:prstClr val="white"/>
              </a:solidFill>
            </a:endParaRPr>
          </a:p>
        </p:txBody>
      </p:sp>
      <p:sp>
        <p:nvSpPr>
          <p:cNvPr id="35" name="矩形 34"/>
          <p:cNvSpPr/>
          <p:nvPr/>
        </p:nvSpPr>
        <p:spPr>
          <a:xfrm>
            <a:off x="6828545" y="3108960"/>
            <a:ext cx="1093509" cy="4760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prstClr val="white"/>
                </a:solidFill>
              </a:rPr>
              <a:t>5G control plane related processing function</a:t>
            </a:r>
            <a:endParaRPr lang="zh-CN" altLang="en-US" sz="900" dirty="0">
              <a:solidFill>
                <a:prstClr val="white"/>
              </a:solidFill>
            </a:endParaRPr>
          </a:p>
        </p:txBody>
      </p:sp>
      <p:sp>
        <p:nvSpPr>
          <p:cNvPr id="36" name="矩形 35"/>
          <p:cNvSpPr/>
          <p:nvPr/>
        </p:nvSpPr>
        <p:spPr>
          <a:xfrm>
            <a:off x="9473407" y="3137506"/>
            <a:ext cx="1093509" cy="3868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prstClr val="white"/>
                </a:solidFill>
              </a:rPr>
              <a:t>User-plane related processing function</a:t>
            </a:r>
            <a:endParaRPr lang="zh-CN" altLang="en-US" sz="900" dirty="0">
              <a:solidFill>
                <a:prstClr val="white"/>
              </a:solidFill>
            </a:endParaRPr>
          </a:p>
        </p:txBody>
      </p:sp>
      <p:sp>
        <p:nvSpPr>
          <p:cNvPr id="52" name="矩形 51"/>
          <p:cNvSpPr/>
          <p:nvPr/>
        </p:nvSpPr>
        <p:spPr>
          <a:xfrm>
            <a:off x="7263025" y="4117270"/>
            <a:ext cx="3206327" cy="338554"/>
          </a:xfrm>
          <a:prstGeom prst="rect">
            <a:avLst/>
          </a:prstGeom>
        </p:spPr>
        <p:txBody>
          <a:bodyPr wrap="none">
            <a:spAutoFit/>
          </a:bodyPr>
          <a:lstStyle/>
          <a:p>
            <a:pPr algn="ctr"/>
            <a:r>
              <a:rPr lang="en-US" altLang="zh-CN" sz="1600" dirty="0">
                <a:solidFill>
                  <a:prstClr val="black"/>
                </a:solidFill>
              </a:rPr>
              <a:t>External Communication </a:t>
            </a:r>
            <a:r>
              <a:rPr lang="en-US" altLang="zh-CN" sz="1600" dirty="0" smtClean="0">
                <a:solidFill>
                  <a:prstClr val="black"/>
                </a:solidFill>
              </a:rPr>
              <a:t>over 5G</a:t>
            </a:r>
            <a:endParaRPr lang="zh-CN" altLang="en-US" sz="1600" dirty="0">
              <a:solidFill>
                <a:prstClr val="black"/>
              </a:solidFill>
            </a:endParaRPr>
          </a:p>
        </p:txBody>
      </p:sp>
      <p:sp>
        <p:nvSpPr>
          <p:cNvPr id="23" name="副标题 1"/>
          <p:cNvSpPr>
            <a:spLocks noGrp="1"/>
          </p:cNvSpPr>
          <p:nvPr>
            <p:ph type="subTitle" idx="1"/>
          </p:nvPr>
        </p:nvSpPr>
        <p:spPr>
          <a:xfrm>
            <a:off x="163031" y="969283"/>
            <a:ext cx="10736446" cy="993400"/>
          </a:xfrm>
        </p:spPr>
        <p:txBody>
          <a:bodyPr/>
          <a:lstStyle/>
          <a:p>
            <a:r>
              <a:rPr lang="en-US" altLang="en-US" dirty="0" smtClean="0"/>
              <a:t>Considerations for 3GPP system optimizations</a:t>
            </a:r>
            <a:endParaRPr lang="zh-CN" altLang="en-US" dirty="0"/>
          </a:p>
        </p:txBody>
      </p:sp>
      <p:sp>
        <p:nvSpPr>
          <p:cNvPr id="25" name="矩形 24"/>
          <p:cNvSpPr/>
          <p:nvPr/>
        </p:nvSpPr>
        <p:spPr>
          <a:xfrm>
            <a:off x="814333" y="3263353"/>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26" name="矩形 25"/>
          <p:cNvSpPr/>
          <p:nvPr/>
        </p:nvSpPr>
        <p:spPr>
          <a:xfrm>
            <a:off x="807000" y="234707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prstClr val="black"/>
                </a:solidFill>
              </a:rPr>
              <a:t>Signaling exchange </a:t>
            </a:r>
          </a:p>
          <a:p>
            <a:pPr algn="ctr"/>
            <a:r>
              <a:rPr lang="en-US" altLang="zh-CN" sz="1400" dirty="0" smtClean="0">
                <a:solidFill>
                  <a:prstClr val="black"/>
                </a:solidFill>
              </a:rPr>
              <a:t>(</a:t>
            </a:r>
            <a:r>
              <a:rPr lang="en-US" altLang="zh-CN" sz="1400" dirty="0" err="1" smtClean="0">
                <a:solidFill>
                  <a:prstClr val="black"/>
                </a:solidFill>
              </a:rPr>
              <a:t>e.g</a:t>
            </a:r>
            <a:r>
              <a:rPr lang="en-US" altLang="zh-CN" sz="1400" dirty="0" smtClean="0">
                <a:solidFill>
                  <a:prstClr val="black"/>
                </a:solidFill>
              </a:rPr>
              <a:t> API gateway)</a:t>
            </a:r>
            <a:endParaRPr lang="zh-CN" altLang="en-US" sz="1400" dirty="0">
              <a:solidFill>
                <a:prstClr val="black"/>
              </a:solidFill>
            </a:endParaRPr>
          </a:p>
        </p:txBody>
      </p:sp>
      <p:sp>
        <p:nvSpPr>
          <p:cNvPr id="27" name="矩形 26"/>
          <p:cNvSpPr/>
          <p:nvPr/>
        </p:nvSpPr>
        <p:spPr>
          <a:xfrm>
            <a:off x="3021198" y="2346132"/>
            <a:ext cx="1913896"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prstClr val="black"/>
                </a:solidFill>
              </a:rPr>
              <a:t>Media server </a:t>
            </a:r>
            <a:r>
              <a:rPr lang="en-US" altLang="zh-CN" sz="1400" dirty="0" smtClean="0">
                <a:solidFill>
                  <a:prstClr val="black"/>
                </a:solidFill>
              </a:rPr>
              <a:t>function (video/data…)</a:t>
            </a:r>
            <a:endParaRPr lang="zh-CN" altLang="en-US" sz="1400" dirty="0">
              <a:solidFill>
                <a:prstClr val="black"/>
              </a:solidFill>
            </a:endParaRPr>
          </a:p>
        </p:txBody>
      </p:sp>
      <p:sp>
        <p:nvSpPr>
          <p:cNvPr id="28" name="矩形 27"/>
          <p:cNvSpPr/>
          <p:nvPr/>
        </p:nvSpPr>
        <p:spPr>
          <a:xfrm>
            <a:off x="552263" y="2268373"/>
            <a:ext cx="4774301" cy="168106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cxnSp>
        <p:nvCxnSpPr>
          <p:cNvPr id="30" name="直接连接符 29"/>
          <p:cNvCxnSpPr/>
          <p:nvPr/>
        </p:nvCxnSpPr>
        <p:spPr>
          <a:xfrm flipH="1">
            <a:off x="3595688" y="2063639"/>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2664003" y="2088107"/>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899494" y="2077644"/>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092647" y="207440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61621" y="2217337"/>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1793729" y="221733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061621" y="3602891"/>
            <a:ext cx="3732578" cy="369332"/>
          </a:xfrm>
          <a:prstGeom prst="rect">
            <a:avLst/>
          </a:prstGeom>
          <a:noFill/>
        </p:spPr>
        <p:txBody>
          <a:bodyPr wrap="square">
            <a:spAutoFit/>
          </a:bodyPr>
          <a:lstStyle/>
          <a:p>
            <a:pPr algn="ctr"/>
            <a:r>
              <a:rPr lang="en-US" altLang="zh-CN" dirty="0" smtClean="0">
                <a:solidFill>
                  <a:prstClr val="black"/>
                </a:solidFill>
                <a:latin typeface="Calibri" panose="020F0502020204030204"/>
              </a:rPr>
              <a:t>External Communication </a:t>
            </a:r>
            <a:r>
              <a:rPr lang="en-US" altLang="zh-CN" dirty="0" smtClean="0">
                <a:solidFill>
                  <a:prstClr val="black"/>
                </a:solidFill>
              </a:rPr>
              <a:t>component</a:t>
            </a:r>
            <a:endParaRPr lang="zh-CN" altLang="en-US" dirty="0">
              <a:solidFill>
                <a:prstClr val="black"/>
              </a:solidFill>
            </a:endParaRPr>
          </a:p>
        </p:txBody>
      </p:sp>
      <p:cxnSp>
        <p:nvCxnSpPr>
          <p:cNvPr id="48" name="直接连接符 47"/>
          <p:cNvCxnSpPr/>
          <p:nvPr/>
        </p:nvCxnSpPr>
        <p:spPr>
          <a:xfrm flipV="1">
            <a:off x="3397842" y="2223456"/>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a:off x="1695095" y="3217644"/>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55" name="直接连接符 54"/>
          <p:cNvCxnSpPr>
            <a:stCxn id="54" idx="0"/>
          </p:cNvCxnSpPr>
          <p:nvPr/>
        </p:nvCxnSpPr>
        <p:spPr>
          <a:xfrm flipV="1">
            <a:off x="1827070" y="2725916"/>
            <a:ext cx="0"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6" name="椭圆 55"/>
          <p:cNvSpPr/>
          <p:nvPr/>
        </p:nvSpPr>
        <p:spPr>
          <a:xfrm>
            <a:off x="3720765" y="322492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57" name="直接连接符 56"/>
          <p:cNvCxnSpPr/>
          <p:nvPr/>
        </p:nvCxnSpPr>
        <p:spPr>
          <a:xfrm flipV="1">
            <a:off x="3855774" y="2733195"/>
            <a:ext cx="0"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8" name="椭圆 57"/>
          <p:cNvSpPr/>
          <p:nvPr/>
        </p:nvSpPr>
        <p:spPr>
          <a:xfrm>
            <a:off x="1718142" y="2320780"/>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59" name="椭圆 58"/>
          <p:cNvSpPr/>
          <p:nvPr/>
        </p:nvSpPr>
        <p:spPr>
          <a:xfrm>
            <a:off x="3327242" y="2306444"/>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60" name="椭圆 59"/>
          <p:cNvSpPr/>
          <p:nvPr/>
        </p:nvSpPr>
        <p:spPr>
          <a:xfrm>
            <a:off x="3720765" y="269908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1" name="椭圆 60"/>
          <p:cNvSpPr/>
          <p:nvPr/>
        </p:nvSpPr>
        <p:spPr>
          <a:xfrm>
            <a:off x="1701435" y="2706416"/>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椭圆 61"/>
          <p:cNvSpPr/>
          <p:nvPr/>
        </p:nvSpPr>
        <p:spPr>
          <a:xfrm>
            <a:off x="7492361" y="2630546"/>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64" name="直接连接符 63"/>
          <p:cNvCxnSpPr/>
          <p:nvPr/>
        </p:nvCxnSpPr>
        <p:spPr>
          <a:xfrm flipH="1">
            <a:off x="9385718" y="1934381"/>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8454033" y="1958849"/>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7689524" y="1948386"/>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6882677" y="1945144"/>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6851651" y="2088079"/>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7583759" y="2088079"/>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9187872" y="2094198"/>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7508172" y="2191522"/>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75" name="椭圆 74"/>
          <p:cNvSpPr/>
          <p:nvPr/>
        </p:nvSpPr>
        <p:spPr>
          <a:xfrm>
            <a:off x="9117272" y="2177186"/>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76" name="椭圆 75"/>
          <p:cNvSpPr/>
          <p:nvPr/>
        </p:nvSpPr>
        <p:spPr>
          <a:xfrm>
            <a:off x="9553567" y="2614316"/>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7" name="椭圆 76"/>
          <p:cNvSpPr/>
          <p:nvPr/>
        </p:nvSpPr>
        <p:spPr>
          <a:xfrm>
            <a:off x="8586583" y="3819889"/>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78" name="直接连接符 77"/>
          <p:cNvCxnSpPr>
            <a:stCxn id="77" idx="0"/>
          </p:cNvCxnSpPr>
          <p:nvPr/>
        </p:nvCxnSpPr>
        <p:spPr>
          <a:xfrm flipV="1">
            <a:off x="8718558" y="3581665"/>
            <a:ext cx="1730" cy="238224"/>
          </a:xfrm>
          <a:prstGeom prst="line">
            <a:avLst/>
          </a:prstGeom>
        </p:spPr>
        <p:style>
          <a:lnRef idx="1">
            <a:schemeClr val="accent1"/>
          </a:lnRef>
          <a:fillRef idx="0">
            <a:schemeClr val="accent1"/>
          </a:fillRef>
          <a:effectRef idx="0">
            <a:schemeClr val="accent1"/>
          </a:effectRef>
          <a:fontRef idx="minor">
            <a:schemeClr val="tx1"/>
          </a:fontRef>
        </p:style>
      </p:cxnSp>
      <p:sp>
        <p:nvSpPr>
          <p:cNvPr id="79" name="椭圆 78"/>
          <p:cNvSpPr/>
          <p:nvPr/>
        </p:nvSpPr>
        <p:spPr>
          <a:xfrm>
            <a:off x="8586583" y="3588298"/>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80" name="直接连接符 79"/>
          <p:cNvCxnSpPr/>
          <p:nvPr/>
        </p:nvCxnSpPr>
        <p:spPr>
          <a:xfrm flipH="1" flipV="1">
            <a:off x="7617193" y="2699082"/>
            <a:ext cx="2381" cy="133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9693162" y="2683557"/>
            <a:ext cx="0" cy="148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7616716" y="2832479"/>
            <a:ext cx="2076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16" idx="0"/>
          </p:cNvCxnSpPr>
          <p:nvPr/>
        </p:nvCxnSpPr>
        <p:spPr>
          <a:xfrm flipV="1">
            <a:off x="8669669" y="2839113"/>
            <a:ext cx="0" cy="177834"/>
          </a:xfrm>
          <a:prstGeom prst="line">
            <a:avLst/>
          </a:prstGeom>
        </p:spPr>
        <p:style>
          <a:lnRef idx="1">
            <a:schemeClr val="accent1"/>
          </a:lnRef>
          <a:fillRef idx="0">
            <a:schemeClr val="accent1"/>
          </a:fillRef>
          <a:effectRef idx="0">
            <a:schemeClr val="accent1"/>
          </a:effectRef>
          <a:fontRef idx="minor">
            <a:schemeClr val="tx1"/>
          </a:fontRef>
        </p:style>
      </p:cxnSp>
      <p:sp>
        <p:nvSpPr>
          <p:cNvPr id="89" name="椭圆 88"/>
          <p:cNvSpPr/>
          <p:nvPr/>
        </p:nvSpPr>
        <p:spPr>
          <a:xfrm>
            <a:off x="8537694" y="2995288"/>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0" name="下箭头 89"/>
          <p:cNvSpPr/>
          <p:nvPr/>
        </p:nvSpPr>
        <p:spPr>
          <a:xfrm rot="16200000">
            <a:off x="5587937" y="2919417"/>
            <a:ext cx="44627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1"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466538" y="4471701"/>
            <a:ext cx="10945301" cy="1576223"/>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smtClean="0">
                <a:solidFill>
                  <a:prstClr val="black"/>
                </a:solidFill>
              </a:rPr>
              <a:t>User-plane related processing function:</a:t>
            </a:r>
          </a:p>
          <a:p>
            <a:pPr lvl="1"/>
            <a:r>
              <a:rPr lang="en-US" altLang="zh-CN" sz="1400" dirty="0" smtClean="0">
                <a:solidFill>
                  <a:prstClr val="black"/>
                </a:solidFill>
              </a:rPr>
              <a:t>Sending/receiving packets via N6 interface: Application traffic &lt;=&gt; SEALDD traffic, for 5G specific optimization transmission. </a:t>
            </a:r>
          </a:p>
          <a:p>
            <a:r>
              <a:rPr lang="en-US" sz="1400" dirty="0" smtClean="0">
                <a:solidFill>
                  <a:prstClr val="black"/>
                </a:solidFill>
              </a:rPr>
              <a:t>5G control plane related processing function:</a:t>
            </a:r>
          </a:p>
          <a:p>
            <a:pPr lvl="1"/>
            <a:r>
              <a:rPr lang="en-US" sz="1400" dirty="0">
                <a:solidFill>
                  <a:prstClr val="black"/>
                </a:solidFill>
              </a:rPr>
              <a:t>N33/N5 interaction </a:t>
            </a:r>
            <a:r>
              <a:rPr lang="en-US" sz="1400" dirty="0" smtClean="0">
                <a:solidFill>
                  <a:prstClr val="black"/>
                </a:solidFill>
              </a:rPr>
              <a:t>function: Control plane interactions with 5GC(working as AF).</a:t>
            </a:r>
            <a:endParaRPr lang="en-US" sz="1400" dirty="0">
              <a:solidFill>
                <a:prstClr val="black"/>
              </a:solidFill>
            </a:endParaRPr>
          </a:p>
        </p:txBody>
      </p:sp>
      <p:sp>
        <p:nvSpPr>
          <p:cNvPr id="92" name="文本框 91"/>
          <p:cNvSpPr txBox="1"/>
          <p:nvPr/>
        </p:nvSpPr>
        <p:spPr>
          <a:xfrm>
            <a:off x="248001" y="6084454"/>
            <a:ext cx="11488091" cy="307777"/>
          </a:xfrm>
          <a:prstGeom prst="rect">
            <a:avLst/>
          </a:prstGeom>
          <a:solidFill>
            <a:srgbClr val="C00000"/>
          </a:solidFill>
        </p:spPr>
        <p:txBody>
          <a:bodyPr wrap="square" rtlCol="0">
            <a:spAutoFit/>
          </a:bodyPr>
          <a:lstStyle/>
          <a:p>
            <a:pPr algn="ctr"/>
            <a:r>
              <a:rPr lang="en-US" altLang="zh-CN" sz="1400" dirty="0" smtClean="0">
                <a:solidFill>
                  <a:prstClr val="white"/>
                </a:solidFill>
              </a:rPr>
              <a:t>SEALDD also considers 5G adaptation function for application server.</a:t>
            </a:r>
            <a:endParaRPr lang="zh-CN" altLang="en-US" sz="1400" dirty="0">
              <a:solidFill>
                <a:prstClr val="white"/>
              </a:solidFill>
            </a:endParaRPr>
          </a:p>
        </p:txBody>
      </p:sp>
    </p:spTree>
    <p:extLst>
      <p:ext uri="{BB962C8B-B14F-4D97-AF65-F5344CB8AC3E}">
        <p14:creationId xmlns:p14="http://schemas.microsoft.com/office/powerpoint/2010/main" val="362269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84256" y="3767357"/>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5" name="矩形 4"/>
          <p:cNvSpPr/>
          <p:nvPr/>
        </p:nvSpPr>
        <p:spPr>
          <a:xfrm>
            <a:off x="7503931" y="2156956"/>
            <a:ext cx="2158921" cy="426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6" name="矩形 5"/>
          <p:cNvSpPr/>
          <p:nvPr/>
        </p:nvSpPr>
        <p:spPr>
          <a:xfrm>
            <a:off x="9718129" y="2135851"/>
            <a:ext cx="1913896" cy="447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(video/data…)</a:t>
            </a:r>
            <a:endParaRPr lang="zh-CN" altLang="en-US" sz="1400" dirty="0">
              <a:solidFill>
                <a:schemeClr val="tx1"/>
              </a:solidFill>
            </a:endParaRPr>
          </a:p>
        </p:txBody>
      </p:sp>
      <p:sp>
        <p:nvSpPr>
          <p:cNvPr id="7" name="矩形 6"/>
          <p:cNvSpPr/>
          <p:nvPr/>
        </p:nvSpPr>
        <p:spPr>
          <a:xfrm>
            <a:off x="7260461" y="2074402"/>
            <a:ext cx="4774301" cy="2283812"/>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矩形 15"/>
          <p:cNvSpPr/>
          <p:nvPr/>
        </p:nvSpPr>
        <p:spPr>
          <a:xfrm>
            <a:off x="7588701" y="2946712"/>
            <a:ext cx="4095286" cy="60889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5G adaptation </a:t>
            </a:r>
            <a:endParaRPr lang="zh-CN" altLang="en-US" dirty="0"/>
          </a:p>
        </p:txBody>
      </p:sp>
      <p:sp>
        <p:nvSpPr>
          <p:cNvPr id="35" name="矩形 34"/>
          <p:cNvSpPr/>
          <p:nvPr/>
        </p:nvSpPr>
        <p:spPr>
          <a:xfrm>
            <a:off x="7795220" y="3038725"/>
            <a:ext cx="1093509" cy="4760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smtClean="0"/>
              <a:t>NRM invoker</a:t>
            </a:r>
            <a:endParaRPr lang="zh-CN" altLang="en-US" sz="1050" dirty="0"/>
          </a:p>
        </p:txBody>
      </p:sp>
      <p:sp>
        <p:nvSpPr>
          <p:cNvPr id="36" name="矩形 35"/>
          <p:cNvSpPr/>
          <p:nvPr/>
        </p:nvSpPr>
        <p:spPr>
          <a:xfrm>
            <a:off x="10440082" y="3067271"/>
            <a:ext cx="1093509" cy="3868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t>User-plane related </a:t>
            </a:r>
            <a:r>
              <a:rPr lang="en-US" altLang="zh-CN" sz="900" dirty="0" smtClean="0"/>
              <a:t>processing function</a:t>
            </a:r>
            <a:endParaRPr lang="zh-CN" altLang="en-US" sz="900" dirty="0"/>
          </a:p>
        </p:txBody>
      </p:sp>
      <p:sp>
        <p:nvSpPr>
          <p:cNvPr id="52" name="矩形 51"/>
          <p:cNvSpPr/>
          <p:nvPr/>
        </p:nvSpPr>
        <p:spPr>
          <a:xfrm>
            <a:off x="8229700" y="4047035"/>
            <a:ext cx="3206327" cy="338554"/>
          </a:xfrm>
          <a:prstGeom prst="rect">
            <a:avLst/>
          </a:prstGeom>
        </p:spPr>
        <p:txBody>
          <a:bodyPr wrap="none">
            <a:spAutoFit/>
          </a:bodyPr>
          <a:lstStyle/>
          <a:p>
            <a:pPr algn="ctr"/>
            <a:r>
              <a:rPr lang="en-US" altLang="zh-CN" sz="1600" dirty="0"/>
              <a:t>External Communication </a:t>
            </a:r>
            <a:r>
              <a:rPr lang="en-US" altLang="zh-CN" sz="1600" dirty="0" smtClean="0"/>
              <a:t>over 5G</a:t>
            </a:r>
            <a:endParaRPr lang="zh-CN" altLang="en-US" sz="1600" dirty="0"/>
          </a:p>
        </p:txBody>
      </p:sp>
      <p:sp>
        <p:nvSpPr>
          <p:cNvPr id="23" name="副标题 1"/>
          <p:cNvSpPr>
            <a:spLocks noGrp="1"/>
          </p:cNvSpPr>
          <p:nvPr>
            <p:ph type="subTitle" idx="1"/>
          </p:nvPr>
        </p:nvSpPr>
        <p:spPr>
          <a:xfrm>
            <a:off x="163031" y="969283"/>
            <a:ext cx="10736446" cy="993400"/>
          </a:xfrm>
        </p:spPr>
        <p:txBody>
          <a:bodyPr/>
          <a:lstStyle/>
          <a:p>
            <a:r>
              <a:rPr lang="en-US" altLang="en-US" dirty="0" smtClean="0"/>
              <a:t>SEALDD and NRM</a:t>
            </a:r>
            <a:endParaRPr lang="zh-CN" altLang="en-US" dirty="0"/>
          </a:p>
        </p:txBody>
      </p:sp>
      <p:sp>
        <p:nvSpPr>
          <p:cNvPr id="25" name="矩形 24"/>
          <p:cNvSpPr/>
          <p:nvPr/>
        </p:nvSpPr>
        <p:spPr>
          <a:xfrm>
            <a:off x="377655" y="3263353"/>
            <a:ext cx="3186458"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26" name="矩形 25"/>
          <p:cNvSpPr/>
          <p:nvPr/>
        </p:nvSpPr>
        <p:spPr>
          <a:xfrm>
            <a:off x="370322" y="2347076"/>
            <a:ext cx="1594556"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27" name="矩形 26"/>
          <p:cNvSpPr/>
          <p:nvPr/>
        </p:nvSpPr>
        <p:spPr>
          <a:xfrm>
            <a:off x="2208349" y="2354189"/>
            <a:ext cx="1830118"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function (video/data…)</a:t>
            </a:r>
            <a:endParaRPr lang="zh-CN" altLang="en-US" sz="1400" dirty="0">
              <a:solidFill>
                <a:schemeClr val="tx1"/>
              </a:solidFill>
            </a:endParaRPr>
          </a:p>
        </p:txBody>
      </p:sp>
      <p:sp>
        <p:nvSpPr>
          <p:cNvPr id="28" name="矩形 27"/>
          <p:cNvSpPr/>
          <p:nvPr/>
        </p:nvSpPr>
        <p:spPr>
          <a:xfrm>
            <a:off x="115584" y="2268373"/>
            <a:ext cx="3961377" cy="168106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0" name="直接连接符 29"/>
          <p:cNvCxnSpPr/>
          <p:nvPr/>
        </p:nvCxnSpPr>
        <p:spPr>
          <a:xfrm flipH="1">
            <a:off x="2911360" y="2063639"/>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1979675" y="2088107"/>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215166" y="2077644"/>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408318" y="207440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82017" y="2217337"/>
            <a:ext cx="5006030" cy="8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814125" y="2217338"/>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205611" y="3614224"/>
            <a:ext cx="3959923" cy="369332"/>
          </a:xfrm>
          <a:prstGeom prst="rect">
            <a:avLst/>
          </a:prstGeom>
          <a:noFill/>
        </p:spPr>
        <p:txBody>
          <a:bodyPr wrap="square">
            <a:spAutoFit/>
          </a:bodyPr>
          <a:lstStyle/>
          <a:p>
            <a:pPr algn="ctr"/>
            <a:r>
              <a:rPr lang="en-US" altLang="zh-CN" dirty="0" smtClean="0">
                <a:latin typeface="+mn-lt"/>
                <a:cs typeface="+mn-cs"/>
              </a:rPr>
              <a:t>External Communication </a:t>
            </a:r>
            <a:r>
              <a:rPr lang="en-US" altLang="zh-CN" dirty="0" smtClean="0"/>
              <a:t>component</a:t>
            </a:r>
            <a:endParaRPr lang="zh-CN" altLang="en-US" dirty="0"/>
          </a:p>
        </p:txBody>
      </p:sp>
      <p:cxnSp>
        <p:nvCxnSpPr>
          <p:cNvPr id="48" name="直接连接符 47"/>
          <p:cNvCxnSpPr/>
          <p:nvPr/>
        </p:nvCxnSpPr>
        <p:spPr>
          <a:xfrm flipV="1">
            <a:off x="2418238" y="2223456"/>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a:off x="1258415" y="3217644"/>
            <a:ext cx="280027"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a:stCxn id="54" idx="0"/>
          </p:cNvCxnSpPr>
          <p:nvPr/>
        </p:nvCxnSpPr>
        <p:spPr>
          <a:xfrm flipH="1" flipV="1">
            <a:off x="1390391" y="2725916"/>
            <a:ext cx="8038"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6" name="椭圆 55"/>
          <p:cNvSpPr/>
          <p:nvPr/>
        </p:nvSpPr>
        <p:spPr>
          <a:xfrm>
            <a:off x="3284085" y="3224923"/>
            <a:ext cx="280027"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 name="直接连接符 56"/>
          <p:cNvCxnSpPr/>
          <p:nvPr/>
        </p:nvCxnSpPr>
        <p:spPr>
          <a:xfrm flipV="1">
            <a:off x="3419095" y="2733195"/>
            <a:ext cx="0"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8" name="椭圆 57"/>
          <p:cNvSpPr/>
          <p:nvPr/>
        </p:nvSpPr>
        <p:spPr>
          <a:xfrm>
            <a:off x="738538" y="2320780"/>
            <a:ext cx="15223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9" name="椭圆 58"/>
          <p:cNvSpPr/>
          <p:nvPr/>
        </p:nvSpPr>
        <p:spPr>
          <a:xfrm>
            <a:off x="2347638" y="2306444"/>
            <a:ext cx="15223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0" name="椭圆 59"/>
          <p:cNvSpPr/>
          <p:nvPr/>
        </p:nvSpPr>
        <p:spPr>
          <a:xfrm>
            <a:off x="3284085" y="2699081"/>
            <a:ext cx="280027"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1264755" y="2706416"/>
            <a:ext cx="280027"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8459036" y="256031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4" name="直接连接符 63"/>
          <p:cNvCxnSpPr/>
          <p:nvPr/>
        </p:nvCxnSpPr>
        <p:spPr>
          <a:xfrm flipH="1">
            <a:off x="10352393" y="1864146"/>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9420708" y="1888614"/>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8656199" y="1878151"/>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7849352" y="1874909"/>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7818326" y="2017844"/>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8550434" y="2017844"/>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10154547" y="202396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8474847" y="2121287"/>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5" name="椭圆 74"/>
          <p:cNvSpPr/>
          <p:nvPr/>
        </p:nvSpPr>
        <p:spPr>
          <a:xfrm>
            <a:off x="10083947" y="2106951"/>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6" name="椭圆 75"/>
          <p:cNvSpPr/>
          <p:nvPr/>
        </p:nvSpPr>
        <p:spPr>
          <a:xfrm>
            <a:off x="10520242" y="254408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9553258" y="3749654"/>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8" name="直接连接符 77"/>
          <p:cNvCxnSpPr>
            <a:stCxn id="77" idx="0"/>
          </p:cNvCxnSpPr>
          <p:nvPr/>
        </p:nvCxnSpPr>
        <p:spPr>
          <a:xfrm flipV="1">
            <a:off x="9685233" y="3511430"/>
            <a:ext cx="1730" cy="238224"/>
          </a:xfrm>
          <a:prstGeom prst="line">
            <a:avLst/>
          </a:prstGeom>
        </p:spPr>
        <p:style>
          <a:lnRef idx="1">
            <a:schemeClr val="accent1"/>
          </a:lnRef>
          <a:fillRef idx="0">
            <a:schemeClr val="accent1"/>
          </a:fillRef>
          <a:effectRef idx="0">
            <a:schemeClr val="accent1"/>
          </a:effectRef>
          <a:fontRef idx="minor">
            <a:schemeClr val="tx1"/>
          </a:fontRef>
        </p:style>
      </p:cxnSp>
      <p:sp>
        <p:nvSpPr>
          <p:cNvPr id="79" name="椭圆 78"/>
          <p:cNvSpPr/>
          <p:nvPr/>
        </p:nvSpPr>
        <p:spPr>
          <a:xfrm>
            <a:off x="9553258" y="351806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0" name="直接连接符 79"/>
          <p:cNvCxnSpPr/>
          <p:nvPr/>
        </p:nvCxnSpPr>
        <p:spPr>
          <a:xfrm flipH="1" flipV="1">
            <a:off x="8583868" y="2628847"/>
            <a:ext cx="2381" cy="133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10659837" y="2613322"/>
            <a:ext cx="0" cy="148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8583391" y="2762244"/>
            <a:ext cx="2076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16" idx="0"/>
          </p:cNvCxnSpPr>
          <p:nvPr/>
        </p:nvCxnSpPr>
        <p:spPr>
          <a:xfrm flipV="1">
            <a:off x="9636344" y="2768878"/>
            <a:ext cx="0" cy="177834"/>
          </a:xfrm>
          <a:prstGeom prst="line">
            <a:avLst/>
          </a:prstGeom>
        </p:spPr>
        <p:style>
          <a:lnRef idx="1">
            <a:schemeClr val="accent1"/>
          </a:lnRef>
          <a:fillRef idx="0">
            <a:schemeClr val="accent1"/>
          </a:fillRef>
          <a:effectRef idx="0">
            <a:schemeClr val="accent1"/>
          </a:effectRef>
          <a:fontRef idx="minor">
            <a:schemeClr val="tx1"/>
          </a:fontRef>
        </p:style>
      </p:cxnSp>
      <p:sp>
        <p:nvSpPr>
          <p:cNvPr id="89" name="椭圆 88"/>
          <p:cNvSpPr/>
          <p:nvPr/>
        </p:nvSpPr>
        <p:spPr>
          <a:xfrm>
            <a:off x="9504369" y="292505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下箭头 89"/>
          <p:cNvSpPr/>
          <p:nvPr/>
        </p:nvSpPr>
        <p:spPr>
          <a:xfrm rot="16200000">
            <a:off x="5592092" y="2977476"/>
            <a:ext cx="44627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466538" y="4471702"/>
            <a:ext cx="10945301" cy="1386202"/>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solidFill>
                  <a:prstClr val="black"/>
                </a:solidFill>
              </a:rPr>
              <a:t>NRM function: </a:t>
            </a:r>
          </a:p>
          <a:p>
            <a:pPr lvl="1"/>
            <a:r>
              <a:rPr lang="en-US" sz="1400" dirty="0">
                <a:solidFill>
                  <a:prstClr val="black"/>
                </a:solidFill>
              </a:rPr>
              <a:t>Control plane interactions with 5GC(working as AF</a:t>
            </a:r>
            <a:r>
              <a:rPr lang="en-US" sz="1400" dirty="0" smtClean="0">
                <a:solidFill>
                  <a:prstClr val="black"/>
                </a:solidFill>
              </a:rPr>
              <a:t>). </a:t>
            </a:r>
            <a:endParaRPr lang="en-US" sz="1400" dirty="0">
              <a:solidFill>
                <a:prstClr val="black"/>
              </a:solidFill>
            </a:endParaRPr>
          </a:p>
          <a:p>
            <a:r>
              <a:rPr lang="en-US" sz="1400" dirty="0" smtClean="0">
                <a:solidFill>
                  <a:prstClr val="black"/>
                </a:solidFill>
              </a:rPr>
              <a:t>Relationship between NRM and SEALDD:</a:t>
            </a:r>
          </a:p>
          <a:p>
            <a:pPr lvl="1"/>
            <a:r>
              <a:rPr lang="en-US" sz="1400" dirty="0" smtClean="0">
                <a:solidFill>
                  <a:prstClr val="black"/>
                </a:solidFill>
              </a:rPr>
              <a:t>NRM can be implemented in SEALDD server as an integrated function for N33/N5 support, or can be invoked by SEALDD server remotely in dedicated standalone NRM server</a:t>
            </a:r>
          </a:p>
        </p:txBody>
      </p:sp>
      <p:sp>
        <p:nvSpPr>
          <p:cNvPr id="92" name="文本框 91"/>
          <p:cNvSpPr txBox="1"/>
          <p:nvPr/>
        </p:nvSpPr>
        <p:spPr>
          <a:xfrm>
            <a:off x="248001" y="6084454"/>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NRM can be part of 5G adaptation function.</a:t>
            </a:r>
            <a:endParaRPr lang="zh-CN" altLang="en-US" sz="1400" dirty="0">
              <a:solidFill>
                <a:schemeClr val="bg1"/>
              </a:solidFill>
            </a:endParaRPr>
          </a:p>
        </p:txBody>
      </p:sp>
      <p:sp>
        <p:nvSpPr>
          <p:cNvPr id="63" name="矩形 62"/>
          <p:cNvSpPr/>
          <p:nvPr/>
        </p:nvSpPr>
        <p:spPr>
          <a:xfrm>
            <a:off x="4403127" y="2568041"/>
            <a:ext cx="876002" cy="1089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NRM server</a:t>
            </a:r>
          </a:p>
          <a:p>
            <a:pPr algn="ctr"/>
            <a:r>
              <a:rPr lang="en-US" altLang="zh-CN" sz="1100" dirty="0" smtClean="0">
                <a:solidFill>
                  <a:schemeClr val="tx1"/>
                </a:solidFill>
              </a:rPr>
              <a:t>(N33/N5 interaction)</a:t>
            </a:r>
            <a:endParaRPr lang="zh-CN" altLang="en-US" sz="1100" dirty="0">
              <a:solidFill>
                <a:schemeClr val="tx1"/>
              </a:solidFill>
            </a:endParaRPr>
          </a:p>
        </p:txBody>
      </p:sp>
      <p:cxnSp>
        <p:nvCxnSpPr>
          <p:cNvPr id="69" name="直接连接符 68"/>
          <p:cNvCxnSpPr>
            <a:stCxn id="63" idx="1"/>
            <a:endCxn id="28" idx="3"/>
          </p:cNvCxnSpPr>
          <p:nvPr/>
        </p:nvCxnSpPr>
        <p:spPr>
          <a:xfrm flipH="1" flipV="1">
            <a:off x="4076961" y="3108908"/>
            <a:ext cx="326166" cy="4030"/>
          </a:xfrm>
          <a:prstGeom prst="line">
            <a:avLst/>
          </a:prstGeom>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6323602" y="2731681"/>
            <a:ext cx="876002" cy="1089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NRM server</a:t>
            </a:r>
          </a:p>
          <a:p>
            <a:pPr algn="ctr"/>
            <a:r>
              <a:rPr lang="en-US" altLang="zh-CN" sz="1100" dirty="0" smtClean="0">
                <a:solidFill>
                  <a:schemeClr val="tx1"/>
                </a:solidFill>
              </a:rPr>
              <a:t>(N33/N5 interaction)</a:t>
            </a:r>
            <a:endParaRPr lang="zh-CN" altLang="en-US" sz="1100" dirty="0">
              <a:solidFill>
                <a:schemeClr val="tx1"/>
              </a:solidFill>
            </a:endParaRPr>
          </a:p>
        </p:txBody>
      </p:sp>
      <p:cxnSp>
        <p:nvCxnSpPr>
          <p:cNvPr id="94" name="直接连接符 93"/>
          <p:cNvCxnSpPr>
            <a:stCxn id="35" idx="1"/>
            <a:endCxn id="93" idx="3"/>
          </p:cNvCxnSpPr>
          <p:nvPr/>
        </p:nvCxnSpPr>
        <p:spPr>
          <a:xfrm flipH="1" flipV="1">
            <a:off x="7199604" y="3276578"/>
            <a:ext cx="595616" cy="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824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3031" y="969283"/>
            <a:ext cx="10736446" cy="993400"/>
          </a:xfrm>
        </p:spPr>
        <p:txBody>
          <a:bodyPr/>
          <a:lstStyle/>
          <a:p>
            <a:r>
              <a:rPr lang="en-US" altLang="en-US" dirty="0"/>
              <a:t>SEALDD service and MSGin5G service integration</a:t>
            </a:r>
          </a:p>
          <a:p>
            <a:endParaRPr lang="zh-CN" altLang="en-US"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206864" y="1732002"/>
            <a:ext cx="6784043" cy="3306723"/>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a:solidFill>
                  <a:prstClr val="black"/>
                </a:solidFill>
              </a:rPr>
              <a:t>EN1: Whether and how to support MSGin5G-3 and MSGin5G-4 is FFS.</a:t>
            </a:r>
          </a:p>
          <a:p>
            <a:pPr lvl="1"/>
            <a:r>
              <a:rPr lang="en-US" altLang="zh-CN" sz="1400" dirty="0">
                <a:solidFill>
                  <a:prstClr val="black"/>
                </a:solidFill>
              </a:rPr>
              <a:t>EN2: Whether and how MSGin5G can use SEALDD service for data delivery is FFS. </a:t>
            </a:r>
          </a:p>
          <a:p>
            <a:r>
              <a:rPr lang="en-US" sz="1400" dirty="0" smtClean="0"/>
              <a:t>Current solution for SEALDD integrating MSGin5G: </a:t>
            </a:r>
          </a:p>
          <a:p>
            <a:pPr lvl="1"/>
            <a:r>
              <a:rPr lang="en-US" sz="1400" dirty="0">
                <a:solidFill>
                  <a:prstClr val="black"/>
                </a:solidFill>
              </a:rPr>
              <a:t>MSGin5G functionalities are integrated in SEALDD server/client, SEALDD enabler can trigger MSGin5G service to send MSGin5G message.</a:t>
            </a:r>
          </a:p>
          <a:p>
            <a:r>
              <a:rPr lang="en-US" sz="1400" dirty="0" smtClean="0">
                <a:solidFill>
                  <a:srgbClr val="FF0000"/>
                </a:solidFill>
              </a:rPr>
              <a:t>MSGin5G is one part of SEALDD provided data distribution method, it will only be consumed by SEALDD, MSGin5G will not invoke SEALDD service for data transfer.</a:t>
            </a:r>
          </a:p>
          <a:p>
            <a:r>
              <a:rPr lang="en-US" altLang="zh-CN" sz="1400" dirty="0" smtClean="0">
                <a:solidFill>
                  <a:prstClr val="black"/>
                </a:solidFill>
              </a:rPr>
              <a:t>Conclusion:</a:t>
            </a:r>
          </a:p>
          <a:p>
            <a:pPr lvl="1"/>
            <a:r>
              <a:rPr lang="en-US" altLang="zh-CN" sz="1400" dirty="0" smtClean="0">
                <a:solidFill>
                  <a:prstClr val="black"/>
                </a:solidFill>
              </a:rPr>
              <a:t>MSGin5G-3 and MSGin5G-4 will be reused by MSGin5G functionality integrated by SEALDD.</a:t>
            </a:r>
          </a:p>
          <a:p>
            <a:pPr lvl="1"/>
            <a:r>
              <a:rPr lang="en-US" altLang="zh-CN" sz="1400" dirty="0" smtClean="0">
                <a:solidFill>
                  <a:prstClr val="black"/>
                </a:solidFill>
              </a:rPr>
              <a:t>MSGin5G functionality will not consume SEALDD service for data delivery.</a:t>
            </a:r>
          </a:p>
          <a:p>
            <a:pPr lvl="2"/>
            <a:endParaRPr lang="en-US" sz="1100" dirty="0"/>
          </a:p>
        </p:txBody>
      </p:sp>
      <p:sp>
        <p:nvSpPr>
          <p:cNvPr id="7" name="矩形 6"/>
          <p:cNvSpPr/>
          <p:nvPr/>
        </p:nvSpPr>
        <p:spPr>
          <a:xfrm>
            <a:off x="6818346" y="4927897"/>
            <a:ext cx="4904049" cy="646331"/>
          </a:xfrm>
          <a:prstGeom prst="rect">
            <a:avLst/>
          </a:prstGeom>
        </p:spPr>
        <p:txBody>
          <a:bodyPr wrap="square">
            <a:spAutoFit/>
          </a:bodyPr>
          <a:lstStyle/>
          <a:p>
            <a:pPr lvl="1"/>
            <a:r>
              <a:rPr lang="en-US" altLang="zh-CN" sz="1200" dirty="0" smtClean="0">
                <a:solidFill>
                  <a:prstClr val="black"/>
                </a:solidFill>
              </a:rPr>
              <a:t>NOTE: </a:t>
            </a:r>
            <a:r>
              <a:rPr lang="en-US" altLang="zh-CN" sz="1200" dirty="0" smtClean="0">
                <a:solidFill>
                  <a:srgbClr val="FF0000"/>
                </a:solidFill>
              </a:rPr>
              <a:t>MSGin5G server function integrated in SEALDD server may send Message to non-3GPP UE or legacy 3GPP UE via MSGin5G-2 or MSGin5G-4 interfaces.</a:t>
            </a:r>
            <a:endParaRPr lang="en-US" altLang="zh-CN" sz="1200" dirty="0">
              <a:solidFill>
                <a:srgbClr val="FF0000"/>
              </a:solidFill>
            </a:endParaRPr>
          </a:p>
        </p:txBody>
      </p:sp>
      <p:sp>
        <p:nvSpPr>
          <p:cNvPr id="5" name="Rectangle 2"/>
          <p:cNvSpPr>
            <a:spLocks noChangeArrowheads="1"/>
          </p:cNvSpPr>
          <p:nvPr/>
        </p:nvSpPr>
        <p:spPr bwMode="auto">
          <a:xfrm>
            <a:off x="7034740" y="16267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1858614177"/>
              </p:ext>
            </p:extLst>
          </p:nvPr>
        </p:nvGraphicFramePr>
        <p:xfrm>
          <a:off x="7034740" y="1626781"/>
          <a:ext cx="5276850" cy="3114675"/>
        </p:xfrm>
        <a:graphic>
          <a:graphicData uri="http://schemas.openxmlformats.org/presentationml/2006/ole">
            <mc:AlternateContent xmlns:mc="http://schemas.openxmlformats.org/markup-compatibility/2006">
              <mc:Choice xmlns:v="urn:schemas-microsoft-com:vml" Requires="v">
                <p:oleObj spid="_x0000_s1065" name="文档" r:id="rId5" imgW="5287655" imgH="3124736" progId="Word.Document.12">
                  <p:embed/>
                </p:oleObj>
              </mc:Choice>
              <mc:Fallback>
                <p:oleObj name="文档" r:id="rId5" imgW="5287655" imgH="3124736" progId="Word.Document.12">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4740" y="1626781"/>
                        <a:ext cx="5276850" cy="311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文本框 8"/>
          <p:cNvSpPr txBox="1"/>
          <p:nvPr/>
        </p:nvSpPr>
        <p:spPr>
          <a:xfrm>
            <a:off x="225705" y="5743304"/>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MSGin5G is part of 5G adaption function.</a:t>
            </a:r>
            <a:endParaRPr lang="zh-CN" altLang="en-US" sz="1400" dirty="0">
              <a:solidFill>
                <a:schemeClr val="bg1"/>
              </a:solidFill>
            </a:endParaRPr>
          </a:p>
        </p:txBody>
      </p:sp>
    </p:spTree>
    <p:extLst>
      <p:ext uri="{BB962C8B-B14F-4D97-AF65-F5344CB8AC3E}">
        <p14:creationId xmlns:p14="http://schemas.microsoft.com/office/powerpoint/2010/main" val="155909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3031" y="969283"/>
            <a:ext cx="10736446" cy="993400"/>
          </a:xfrm>
        </p:spPr>
        <p:txBody>
          <a:bodyPr>
            <a:normAutofit/>
          </a:bodyPr>
          <a:lstStyle/>
          <a:p>
            <a:r>
              <a:rPr lang="en-US" altLang="en-US" sz="2400" dirty="0" smtClean="0"/>
              <a:t>Communication services between VAL servers</a:t>
            </a:r>
            <a:endParaRPr lang="zh-CN" altLang="en-US" sz="2400"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307874" y="1962683"/>
            <a:ext cx="5758213" cy="4171417"/>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smtClean="0">
                <a:solidFill>
                  <a:prstClr val="black"/>
                </a:solidFill>
              </a:rPr>
              <a:t>Whether SEALDD can be used for communication between VAL servers.</a:t>
            </a:r>
          </a:p>
          <a:p>
            <a:r>
              <a:rPr lang="en-US" sz="1400" dirty="0" smtClean="0"/>
              <a:t>As Clarified in previous slide, if SEALDD service is used, Application server only keeps computing module.</a:t>
            </a:r>
          </a:p>
          <a:p>
            <a:r>
              <a:rPr lang="en-US" sz="1400" dirty="0" smtClean="0"/>
              <a:t>SEALDD is already </a:t>
            </a:r>
            <a:r>
              <a:rPr lang="en-US" sz="1400" dirty="0"/>
              <a:t>used to communicated with clients</a:t>
            </a:r>
            <a:r>
              <a:rPr lang="en-US" sz="1400" dirty="0">
                <a:solidFill>
                  <a:srgbClr val="FF0000"/>
                </a:solidFill>
              </a:rPr>
              <a:t>. It might use SEALDD server service to communicate with other VAL </a:t>
            </a:r>
            <a:r>
              <a:rPr lang="en-US" sz="1400" dirty="0" smtClean="0">
                <a:solidFill>
                  <a:srgbClr val="FF0000"/>
                </a:solidFill>
              </a:rPr>
              <a:t>server (especially VAL servers in other Data Center and associated with different SEALDD server)</a:t>
            </a:r>
            <a:endParaRPr lang="en-US" sz="1000" dirty="0">
              <a:solidFill>
                <a:srgbClr val="FF0000"/>
              </a:solidFill>
            </a:endParaRPr>
          </a:p>
          <a:p>
            <a:pPr lvl="1"/>
            <a:r>
              <a:rPr lang="en-US" sz="1000" dirty="0" smtClean="0"/>
              <a:t>NOTE</a:t>
            </a:r>
            <a:r>
              <a:rPr lang="en-US" sz="1000" dirty="0"/>
              <a:t>: If SEALDD service is not used by the Application server, it is up to the Application server’s implementation to do the data transmission between the application servers. It is out of SEALDD’s scope</a:t>
            </a:r>
            <a:r>
              <a:rPr lang="en-US" sz="1000" dirty="0" smtClean="0"/>
              <a:t>.</a:t>
            </a:r>
          </a:p>
          <a:p>
            <a:r>
              <a:rPr lang="en-US" altLang="zh-CN" sz="1400" dirty="0" smtClean="0">
                <a:solidFill>
                  <a:prstClr val="black"/>
                </a:solidFill>
              </a:rPr>
              <a:t>Conclusion:</a:t>
            </a:r>
          </a:p>
          <a:p>
            <a:pPr lvl="1"/>
            <a:r>
              <a:rPr lang="en-US" altLang="zh-CN" sz="1400" dirty="0">
                <a:solidFill>
                  <a:prstClr val="black"/>
                </a:solidFill>
              </a:rPr>
              <a:t>VAL server can also use SEALDD server to communicate with other VAL </a:t>
            </a:r>
            <a:r>
              <a:rPr lang="en-US" altLang="zh-CN" sz="1400" dirty="0" smtClean="0">
                <a:solidFill>
                  <a:prstClr val="black"/>
                </a:solidFill>
              </a:rPr>
              <a:t>server. </a:t>
            </a:r>
          </a:p>
        </p:txBody>
      </p:sp>
      <p:sp>
        <p:nvSpPr>
          <p:cNvPr id="8" name="文本框 7"/>
          <p:cNvSpPr txBox="1"/>
          <p:nvPr/>
        </p:nvSpPr>
        <p:spPr>
          <a:xfrm>
            <a:off x="163031" y="6209877"/>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In addition to server to client communication, VAL server can also use SEALDD server to communicate with other VAL server.</a:t>
            </a:r>
            <a:endParaRPr lang="zh-CN" altLang="en-US" sz="1400" dirty="0">
              <a:solidFill>
                <a:schemeClr val="bg1"/>
              </a:solidFill>
            </a:endParaRPr>
          </a:p>
        </p:txBody>
      </p:sp>
      <p:sp>
        <p:nvSpPr>
          <p:cNvPr id="9" name="矩形 8"/>
          <p:cNvSpPr/>
          <p:nvPr/>
        </p:nvSpPr>
        <p:spPr>
          <a:xfrm>
            <a:off x="6263732" y="1962683"/>
            <a:ext cx="4965538" cy="32827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文本框 9"/>
          <p:cNvSpPr txBox="1"/>
          <p:nvPr/>
        </p:nvSpPr>
        <p:spPr>
          <a:xfrm>
            <a:off x="6600985" y="5279041"/>
            <a:ext cx="4712370" cy="338554"/>
          </a:xfrm>
          <a:prstGeom prst="rect">
            <a:avLst/>
          </a:prstGeom>
          <a:noFill/>
        </p:spPr>
        <p:txBody>
          <a:bodyPr wrap="square" rtlCol="0">
            <a:spAutoFit/>
          </a:bodyPr>
          <a:lstStyle/>
          <a:p>
            <a:r>
              <a:rPr lang="en-US" altLang="zh-CN" sz="1600" dirty="0" smtClean="0"/>
              <a:t>Components of Instances of Application server </a:t>
            </a:r>
            <a:endParaRPr lang="zh-CN" altLang="en-US" sz="1600" dirty="0"/>
          </a:p>
        </p:txBody>
      </p:sp>
      <p:sp>
        <p:nvSpPr>
          <p:cNvPr id="13" name="矩形 12"/>
          <p:cNvSpPr/>
          <p:nvPr/>
        </p:nvSpPr>
        <p:spPr>
          <a:xfrm>
            <a:off x="6600986" y="4252231"/>
            <a:ext cx="4145825" cy="383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Communication endpoint service towards </a:t>
            </a:r>
          </a:p>
          <a:p>
            <a:pPr algn="ctr"/>
            <a:r>
              <a:rPr lang="en-US" altLang="zh-CN" sz="1400" dirty="0" smtClean="0">
                <a:solidFill>
                  <a:schemeClr val="tx1"/>
                </a:solidFill>
              </a:rPr>
              <a:t>clients and servers</a:t>
            </a:r>
            <a:endParaRPr lang="zh-CN" altLang="en-US" sz="1400" dirty="0">
              <a:solidFill>
                <a:schemeClr val="tx1"/>
              </a:solidFill>
            </a:endParaRPr>
          </a:p>
        </p:txBody>
      </p:sp>
      <p:sp>
        <p:nvSpPr>
          <p:cNvPr id="14" name="矩形 13"/>
          <p:cNvSpPr/>
          <p:nvPr/>
        </p:nvSpPr>
        <p:spPr>
          <a:xfrm>
            <a:off x="6600985" y="377226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15" name="矩形 14"/>
          <p:cNvSpPr/>
          <p:nvPr/>
        </p:nvSpPr>
        <p:spPr>
          <a:xfrm>
            <a:off x="8815183" y="3751161"/>
            <a:ext cx="1913896" cy="3999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function (video/data…)</a:t>
            </a:r>
            <a:endParaRPr lang="zh-CN" altLang="en-US" sz="1400" dirty="0">
              <a:solidFill>
                <a:schemeClr val="tx1"/>
              </a:solidFill>
            </a:endParaRPr>
          </a:p>
        </p:txBody>
      </p:sp>
      <p:sp>
        <p:nvSpPr>
          <p:cNvPr id="16" name="矩形 15"/>
          <p:cNvSpPr/>
          <p:nvPr/>
        </p:nvSpPr>
        <p:spPr>
          <a:xfrm>
            <a:off x="6346248" y="3693564"/>
            <a:ext cx="4774301" cy="1348788"/>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矩形 16"/>
          <p:cNvSpPr/>
          <p:nvPr/>
        </p:nvSpPr>
        <p:spPr>
          <a:xfrm>
            <a:off x="6346248" y="2038097"/>
            <a:ext cx="2610557" cy="15719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8" name="矩形 17"/>
          <p:cNvSpPr/>
          <p:nvPr/>
        </p:nvSpPr>
        <p:spPr>
          <a:xfrm>
            <a:off x="6505705" y="2049907"/>
            <a:ext cx="2436172" cy="338554"/>
          </a:xfrm>
          <a:prstGeom prst="rect">
            <a:avLst/>
          </a:prstGeom>
          <a:noFill/>
        </p:spPr>
        <p:txBody>
          <a:bodyPr wrap="square">
            <a:spAutoFit/>
          </a:bodyPr>
          <a:lstStyle/>
          <a:p>
            <a:pPr algn="ctr"/>
            <a:r>
              <a:rPr lang="en-US" altLang="zh-CN" sz="1600" dirty="0">
                <a:latin typeface="+mn-lt"/>
                <a:cs typeface="+mn-cs"/>
              </a:rPr>
              <a:t>Service </a:t>
            </a:r>
            <a:r>
              <a:rPr lang="en-US" altLang="zh-CN" sz="1600" dirty="0" smtClean="0">
                <a:latin typeface="+mn-lt"/>
                <a:cs typeface="+mn-cs"/>
              </a:rPr>
              <a:t>logical </a:t>
            </a:r>
            <a:r>
              <a:rPr lang="en-US" altLang="zh-CN" sz="1600" dirty="0" smtClean="0"/>
              <a:t>component</a:t>
            </a:r>
            <a:endParaRPr lang="zh-CN" altLang="en-US" sz="1600" dirty="0"/>
          </a:p>
        </p:txBody>
      </p:sp>
      <p:sp>
        <p:nvSpPr>
          <p:cNvPr id="19" name="矩形 18"/>
          <p:cNvSpPr/>
          <p:nvPr/>
        </p:nvSpPr>
        <p:spPr>
          <a:xfrm>
            <a:off x="10065407" y="2623073"/>
            <a:ext cx="817806" cy="83375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a:t>
            </a:r>
            <a:endParaRPr lang="zh-CN" altLang="en-US" sz="1100" dirty="0">
              <a:solidFill>
                <a:schemeClr val="tx1"/>
              </a:solidFill>
            </a:endParaRPr>
          </a:p>
        </p:txBody>
      </p:sp>
      <p:sp>
        <p:nvSpPr>
          <p:cNvPr id="20" name="矩形 19"/>
          <p:cNvSpPr/>
          <p:nvPr/>
        </p:nvSpPr>
        <p:spPr>
          <a:xfrm>
            <a:off x="7400631" y="2666102"/>
            <a:ext cx="595241" cy="80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M</a:t>
            </a:r>
            <a:r>
              <a:rPr lang="en-US" altLang="zh-CN" sz="1000" dirty="0" smtClean="0">
                <a:solidFill>
                  <a:schemeClr val="tx1"/>
                </a:solidFill>
              </a:rPr>
              <a:t>icro services</a:t>
            </a:r>
            <a:endParaRPr lang="zh-CN" altLang="en-US" sz="1000" dirty="0">
              <a:solidFill>
                <a:schemeClr val="tx1"/>
              </a:solidFill>
            </a:endParaRPr>
          </a:p>
        </p:txBody>
      </p:sp>
      <p:sp>
        <p:nvSpPr>
          <p:cNvPr id="21" name="矩形 20"/>
          <p:cNvSpPr/>
          <p:nvPr/>
        </p:nvSpPr>
        <p:spPr>
          <a:xfrm>
            <a:off x="8121563" y="2665902"/>
            <a:ext cx="672851" cy="8137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latin typeface="Arial" panose="020B0604020202020204" pitchFamily="34" charset="0"/>
                <a:cs typeface="Arial" panose="020B0604020202020204" pitchFamily="34" charset="0"/>
              </a:rPr>
              <a:t>Location</a:t>
            </a:r>
            <a:endParaRPr lang="zh-CN" altLang="en-US" sz="1000" dirty="0">
              <a:solidFill>
                <a:schemeClr val="tx1"/>
              </a:solidFill>
              <a:latin typeface="Arial" panose="020B0604020202020204" pitchFamily="34" charset="0"/>
              <a:cs typeface="Arial" panose="020B0604020202020204" pitchFamily="34" charset="0"/>
            </a:endParaRPr>
          </a:p>
        </p:txBody>
      </p:sp>
      <p:sp>
        <p:nvSpPr>
          <p:cNvPr id="22" name="矩形 21"/>
          <p:cNvSpPr/>
          <p:nvPr/>
        </p:nvSpPr>
        <p:spPr>
          <a:xfrm>
            <a:off x="9203157" y="2623073"/>
            <a:ext cx="753597" cy="83966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 accessing</a:t>
            </a:r>
            <a:endParaRPr lang="zh-CN" altLang="en-US" sz="1100" dirty="0">
              <a:solidFill>
                <a:schemeClr val="tx1"/>
              </a:solidFill>
            </a:endParaRPr>
          </a:p>
        </p:txBody>
      </p:sp>
      <p:sp>
        <p:nvSpPr>
          <p:cNvPr id="23" name="矩形 22"/>
          <p:cNvSpPr/>
          <p:nvPr/>
        </p:nvSpPr>
        <p:spPr>
          <a:xfrm>
            <a:off x="6600985" y="2665902"/>
            <a:ext cx="595241" cy="801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Micro services</a:t>
            </a:r>
            <a:endParaRPr lang="zh-CN" altLang="en-US" sz="1000" dirty="0">
              <a:solidFill>
                <a:schemeClr val="tx1"/>
              </a:solidFill>
            </a:endParaRPr>
          </a:p>
        </p:txBody>
      </p:sp>
      <p:sp>
        <p:nvSpPr>
          <p:cNvPr id="24" name="矩形 23"/>
          <p:cNvSpPr/>
          <p:nvPr/>
        </p:nvSpPr>
        <p:spPr>
          <a:xfrm>
            <a:off x="6510252" y="2331912"/>
            <a:ext cx="2302206" cy="307777"/>
          </a:xfrm>
          <a:prstGeom prst="rect">
            <a:avLst/>
          </a:prstGeom>
          <a:noFill/>
        </p:spPr>
        <p:txBody>
          <a:bodyPr wrap="square">
            <a:spAutoFit/>
          </a:bodyPr>
          <a:lstStyle/>
          <a:p>
            <a:pPr algn="ctr"/>
            <a:r>
              <a:rPr lang="en-US" altLang="zh-CN" sz="1400" dirty="0" smtClean="0"/>
              <a:t>(supported micro </a:t>
            </a:r>
            <a:r>
              <a:rPr lang="en-US" altLang="zh-CN" sz="1400" dirty="0"/>
              <a:t>services) </a:t>
            </a:r>
            <a:endParaRPr lang="zh-CN" altLang="en-US" sz="1400" dirty="0"/>
          </a:p>
        </p:txBody>
      </p:sp>
      <p:sp>
        <p:nvSpPr>
          <p:cNvPr id="25" name="椭圆 24"/>
          <p:cNvSpPr/>
          <p:nvPr/>
        </p:nvSpPr>
        <p:spPr>
          <a:xfrm>
            <a:off x="9327356" y="3426618"/>
            <a:ext cx="130970" cy="6221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6" name="直接连接符 25"/>
          <p:cNvCxnSpPr>
            <a:stCxn id="25" idx="4"/>
          </p:cNvCxnSpPr>
          <p:nvPr/>
        </p:nvCxnSpPr>
        <p:spPr>
          <a:xfrm flipH="1">
            <a:off x="9391651" y="3488829"/>
            <a:ext cx="1190" cy="1535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a:off x="8382426" y="3449982"/>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8" name="直接连接符 27"/>
          <p:cNvCxnSpPr>
            <a:stCxn id="27" idx="4"/>
          </p:cNvCxnSpPr>
          <p:nvPr/>
        </p:nvCxnSpPr>
        <p:spPr>
          <a:xfrm>
            <a:off x="8458013" y="3513297"/>
            <a:ext cx="187" cy="1291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7621055" y="3439519"/>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0" name="直接连接符 29"/>
          <p:cNvCxnSpPr>
            <a:stCxn id="29" idx="4"/>
          </p:cNvCxnSpPr>
          <p:nvPr/>
        </p:nvCxnSpPr>
        <p:spPr>
          <a:xfrm flipH="1">
            <a:off x="7696200" y="3502834"/>
            <a:ext cx="442" cy="139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6811045" y="3436277"/>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2" name="直接连接符 31"/>
          <p:cNvCxnSpPr>
            <a:stCxn id="31" idx="4"/>
          </p:cNvCxnSpPr>
          <p:nvPr/>
        </p:nvCxnSpPr>
        <p:spPr>
          <a:xfrm>
            <a:off x="6886632" y="349959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855606" y="3642421"/>
            <a:ext cx="2567000" cy="1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7587714" y="364252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414332" y="4639356"/>
            <a:ext cx="4835004" cy="369332"/>
          </a:xfrm>
          <a:prstGeom prst="rect">
            <a:avLst/>
          </a:prstGeom>
          <a:noFill/>
        </p:spPr>
        <p:txBody>
          <a:bodyPr wrap="square">
            <a:spAutoFit/>
          </a:bodyPr>
          <a:lstStyle/>
          <a:p>
            <a:pPr algn="ctr"/>
            <a:r>
              <a:rPr lang="en-US" altLang="zh-CN" dirty="0" smtClean="0">
                <a:latin typeface="+mn-lt"/>
                <a:cs typeface="+mn-cs"/>
              </a:rPr>
              <a:t>External Communication </a:t>
            </a:r>
            <a:r>
              <a:rPr lang="en-US" altLang="zh-CN" dirty="0" smtClean="0"/>
              <a:t>component</a:t>
            </a:r>
            <a:endParaRPr lang="zh-CN" altLang="en-US" dirty="0"/>
          </a:p>
        </p:txBody>
      </p:sp>
      <p:sp>
        <p:nvSpPr>
          <p:cNvPr id="36" name="矩形 35"/>
          <p:cNvSpPr/>
          <p:nvPr/>
        </p:nvSpPr>
        <p:spPr>
          <a:xfrm>
            <a:off x="9062569" y="2023811"/>
            <a:ext cx="2057980" cy="157821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37" name="矩形 36"/>
          <p:cNvSpPr/>
          <p:nvPr/>
        </p:nvSpPr>
        <p:spPr>
          <a:xfrm>
            <a:off x="9183262" y="2076700"/>
            <a:ext cx="1874406" cy="338554"/>
          </a:xfrm>
          <a:prstGeom prst="rect">
            <a:avLst/>
          </a:prstGeom>
        </p:spPr>
        <p:txBody>
          <a:bodyPr wrap="square">
            <a:spAutoFit/>
          </a:bodyPr>
          <a:lstStyle/>
          <a:p>
            <a:pPr algn="ctr"/>
            <a:r>
              <a:rPr lang="en-US" altLang="zh-CN" sz="1600" dirty="0">
                <a:latin typeface="+mn-lt"/>
                <a:cs typeface="+mn-cs"/>
              </a:rPr>
              <a:t>Storage component</a:t>
            </a:r>
            <a:endParaRPr lang="zh-CN" altLang="en-US" sz="1600" dirty="0">
              <a:latin typeface="+mn-lt"/>
              <a:cs typeface="+mn-cs"/>
            </a:endParaRPr>
          </a:p>
        </p:txBody>
      </p:sp>
      <p:cxnSp>
        <p:nvCxnSpPr>
          <p:cNvPr id="38" name="直接连接符 37"/>
          <p:cNvCxnSpPr/>
          <p:nvPr/>
        </p:nvCxnSpPr>
        <p:spPr>
          <a:xfrm flipV="1">
            <a:off x="9203157" y="364277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7512127" y="3746014"/>
            <a:ext cx="125348"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 name="椭圆 39"/>
          <p:cNvSpPr/>
          <p:nvPr/>
        </p:nvSpPr>
        <p:spPr>
          <a:xfrm>
            <a:off x="9133920" y="3726211"/>
            <a:ext cx="133905" cy="5203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351076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3031" y="969283"/>
            <a:ext cx="10736446" cy="993400"/>
          </a:xfrm>
        </p:spPr>
        <p:txBody>
          <a:bodyPr>
            <a:normAutofit/>
          </a:bodyPr>
          <a:lstStyle/>
          <a:p>
            <a:r>
              <a:rPr lang="en-US" altLang="en-US" sz="2400" dirty="0" smtClean="0"/>
              <a:t>SEALDD enabled Traffic control</a:t>
            </a:r>
            <a:endParaRPr lang="zh-CN" altLang="en-US" sz="2400"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307875" y="1838324"/>
            <a:ext cx="5093466" cy="3543301"/>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smtClean="0">
                <a:solidFill>
                  <a:prstClr val="black"/>
                </a:solidFill>
              </a:rPr>
              <a:t>Whether traffic control should be done by VAL server itself or by the SEALDD server.</a:t>
            </a:r>
          </a:p>
          <a:p>
            <a:r>
              <a:rPr lang="en-US" sz="1400" dirty="0" smtClean="0"/>
              <a:t>As Clarified in previous slide, if SEALDD service is used, Application server only keeps computing module. </a:t>
            </a:r>
            <a:r>
              <a:rPr lang="en-US" sz="1400" dirty="0" smtClean="0">
                <a:solidFill>
                  <a:srgbClr val="FF0000"/>
                </a:solidFill>
              </a:rPr>
              <a:t>VAL server only read/write from SEALDD server. SEALDD server is in charge of communicating with Clients. </a:t>
            </a:r>
          </a:p>
          <a:p>
            <a:pPr lvl="1"/>
            <a:r>
              <a:rPr lang="en-US" sz="1000" dirty="0" smtClean="0"/>
              <a:t>NOTE: If SEALDD service is not used by the Application server, it is up to the Application server’s implementation to do traffic control. It is out of SEALDD’s scope.</a:t>
            </a:r>
          </a:p>
          <a:p>
            <a:r>
              <a:rPr lang="en-US" altLang="zh-CN" sz="1400" dirty="0" smtClean="0">
                <a:solidFill>
                  <a:prstClr val="black"/>
                </a:solidFill>
              </a:rPr>
              <a:t>Data transmission related functions (such as traffic control) should be done in SEALDD server.</a:t>
            </a:r>
          </a:p>
          <a:p>
            <a:r>
              <a:rPr lang="en-US" altLang="zh-CN" sz="1400" dirty="0" smtClean="0">
                <a:solidFill>
                  <a:prstClr val="black"/>
                </a:solidFill>
              </a:rPr>
              <a:t>Conclusion:</a:t>
            </a:r>
          </a:p>
          <a:p>
            <a:pPr lvl="1"/>
            <a:r>
              <a:rPr lang="en-US" altLang="zh-CN" sz="1400" dirty="0" smtClean="0">
                <a:solidFill>
                  <a:prstClr val="black"/>
                </a:solidFill>
              </a:rPr>
              <a:t>For the VAL services consuming SEALDD service for data transfer, traffic control should be done in SEALDD server. </a:t>
            </a:r>
          </a:p>
        </p:txBody>
      </p:sp>
      <p:sp>
        <p:nvSpPr>
          <p:cNvPr id="7" name="下箭头 6"/>
          <p:cNvSpPr/>
          <p:nvPr/>
        </p:nvSpPr>
        <p:spPr>
          <a:xfrm>
            <a:off x="8912204" y="3413777"/>
            <a:ext cx="256130" cy="262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4"/>
          <a:stretch>
            <a:fillRect/>
          </a:stretch>
        </p:blipFill>
        <p:spPr>
          <a:xfrm>
            <a:off x="7204334" y="3675436"/>
            <a:ext cx="3928000" cy="2534441"/>
          </a:xfrm>
          <a:prstGeom prst="rect">
            <a:avLst/>
          </a:prstGeom>
        </p:spPr>
      </p:pic>
      <p:pic>
        <p:nvPicPr>
          <p:cNvPr id="12" name="图片 11"/>
          <p:cNvPicPr>
            <a:picLocks noChangeAspect="1"/>
          </p:cNvPicPr>
          <p:nvPr/>
        </p:nvPicPr>
        <p:blipFill>
          <a:blip r:embed="rId5"/>
          <a:stretch>
            <a:fillRect/>
          </a:stretch>
        </p:blipFill>
        <p:spPr>
          <a:xfrm>
            <a:off x="7449676" y="1755203"/>
            <a:ext cx="3181187" cy="1635227"/>
          </a:xfrm>
          <a:prstGeom prst="rect">
            <a:avLst/>
          </a:prstGeom>
        </p:spPr>
      </p:pic>
      <p:sp>
        <p:nvSpPr>
          <p:cNvPr id="8" name="文本框 7"/>
          <p:cNvSpPr txBox="1"/>
          <p:nvPr/>
        </p:nvSpPr>
        <p:spPr>
          <a:xfrm>
            <a:off x="163031" y="6209877"/>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Traffic </a:t>
            </a:r>
            <a:r>
              <a:rPr lang="en-US" altLang="zh-CN" sz="1400" dirty="0">
                <a:solidFill>
                  <a:schemeClr val="bg1"/>
                </a:solidFill>
              </a:rPr>
              <a:t>control </a:t>
            </a:r>
            <a:r>
              <a:rPr lang="en-US" altLang="zh-CN" sz="1400" dirty="0" smtClean="0">
                <a:solidFill>
                  <a:schemeClr val="bg1"/>
                </a:solidFill>
              </a:rPr>
              <a:t>can be </a:t>
            </a:r>
            <a:r>
              <a:rPr lang="en-US" altLang="zh-CN" sz="1400" dirty="0">
                <a:solidFill>
                  <a:schemeClr val="bg1"/>
                </a:solidFill>
              </a:rPr>
              <a:t>done in SEALDD server.</a:t>
            </a:r>
            <a:endParaRPr lang="zh-CN" altLang="en-US" sz="1400" dirty="0">
              <a:solidFill>
                <a:schemeClr val="bg1"/>
              </a:solidFill>
            </a:endParaRPr>
          </a:p>
        </p:txBody>
      </p:sp>
    </p:spTree>
    <p:extLst>
      <p:ext uri="{BB962C8B-B14F-4D97-AF65-F5344CB8AC3E}">
        <p14:creationId xmlns:p14="http://schemas.microsoft.com/office/powerpoint/2010/main" val="2068572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xmlns="" id="{A955EC6E-B2A1-4AA5-9F6A-E317D7FE324C}"/>
              </a:ext>
            </a:extLst>
          </p:cNvPr>
          <p:cNvSpPr>
            <a:spLocks noGrp="1"/>
          </p:cNvSpPr>
          <p:nvPr>
            <p:ph idx="1"/>
          </p:nvPr>
        </p:nvSpPr>
        <p:spPr/>
        <p:txBody>
          <a:bodyPr/>
          <a:lstStyle/>
          <a:p>
            <a:r>
              <a:rPr lang="en-US" altLang="en-US" sz="2000" dirty="0" smtClean="0"/>
              <a:t>SEALDD </a:t>
            </a:r>
            <a:r>
              <a:rPr lang="en-US" altLang="en-US" sz="2000" dirty="0"/>
              <a:t>covers </a:t>
            </a:r>
            <a:r>
              <a:rPr lang="en-US" altLang="en-US" sz="2000" dirty="0" smtClean="0"/>
              <a:t>data storage and external communication components </a:t>
            </a:r>
            <a:r>
              <a:rPr lang="en-US" altLang="en-US" sz="2000" dirty="0"/>
              <a:t>in its </a:t>
            </a:r>
            <a:r>
              <a:rPr lang="en-US" altLang="en-US" sz="2000" dirty="0" smtClean="0"/>
              <a:t>scope.</a:t>
            </a:r>
          </a:p>
          <a:p>
            <a:r>
              <a:rPr lang="en-US" altLang="en-US" sz="2000" dirty="0" smtClean="0"/>
              <a:t>SEALDD </a:t>
            </a:r>
            <a:r>
              <a:rPr lang="en-US" altLang="en-US" sz="2000" dirty="0"/>
              <a:t>also considers 5G adaptation function for application </a:t>
            </a:r>
            <a:r>
              <a:rPr lang="en-US" altLang="en-US" sz="2000" dirty="0" smtClean="0"/>
              <a:t>server.</a:t>
            </a:r>
          </a:p>
          <a:p>
            <a:r>
              <a:rPr lang="en-US" altLang="en-US" sz="2000" dirty="0" smtClean="0"/>
              <a:t>SEALDD </a:t>
            </a:r>
            <a:r>
              <a:rPr lang="en-US" altLang="en-US" sz="2000" dirty="0"/>
              <a:t>server </a:t>
            </a:r>
            <a:r>
              <a:rPr lang="en-US" altLang="en-US" sz="2000" dirty="0" smtClean="0"/>
              <a:t>can consume </a:t>
            </a:r>
            <a:r>
              <a:rPr lang="en-US" altLang="en-US" sz="2000" dirty="0"/>
              <a:t>NRM services for control plane </a:t>
            </a:r>
            <a:r>
              <a:rPr lang="en-US" altLang="en-US" sz="2000" dirty="0" smtClean="0"/>
              <a:t>interaction with 5GC.</a:t>
            </a:r>
          </a:p>
          <a:p>
            <a:r>
              <a:rPr lang="en-US" altLang="en-US" sz="2000" dirty="0"/>
              <a:t>MSGin5G-3 and MSGin5G-4 will be reused by MSGin5G functionality integrated by </a:t>
            </a:r>
            <a:r>
              <a:rPr lang="en-US" altLang="en-US" sz="2000" dirty="0" smtClean="0"/>
              <a:t>SEALDD. MSGin5G </a:t>
            </a:r>
            <a:r>
              <a:rPr lang="en-US" altLang="en-US" sz="2000" dirty="0"/>
              <a:t>functionality will not </a:t>
            </a:r>
            <a:r>
              <a:rPr lang="en-US" altLang="zh-CN" sz="2000" dirty="0" smtClean="0"/>
              <a:t>invoke</a:t>
            </a:r>
            <a:r>
              <a:rPr lang="en-US" altLang="en-US" sz="2000" dirty="0" smtClean="0"/>
              <a:t> </a:t>
            </a:r>
            <a:r>
              <a:rPr lang="en-US" altLang="en-US" sz="2000" dirty="0"/>
              <a:t>SEALDD service for data delivery</a:t>
            </a:r>
            <a:r>
              <a:rPr lang="en-US" altLang="en-US" sz="2000" dirty="0" smtClean="0"/>
              <a:t>.</a:t>
            </a:r>
          </a:p>
          <a:p>
            <a:r>
              <a:rPr lang="en-US" altLang="en-US" sz="2000" dirty="0"/>
              <a:t>In addition to server to client communication, VAL server can also use SEALDD server to communicate with other VAL server</a:t>
            </a:r>
            <a:r>
              <a:rPr lang="en-US" altLang="en-US" sz="2000" dirty="0" smtClean="0"/>
              <a:t>.</a:t>
            </a:r>
          </a:p>
          <a:p>
            <a:r>
              <a:rPr lang="en-US" altLang="en-US" sz="2000" dirty="0"/>
              <a:t>Traffic control can be done in SEALDD server.</a:t>
            </a:r>
          </a:p>
          <a:p>
            <a:endParaRPr lang="en-US" altLang="en-US" dirty="0"/>
          </a:p>
          <a:p>
            <a:endParaRPr lang="en-US" alt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terms/"/>
    <ds:schemaRef ds:uri="http://schemas.openxmlformats.org/package/2006/metadata/core-properties"/>
    <ds:schemaRef ds:uri="679a257e-872f-4c98-9e8a-0a9c104f72cd"/>
    <ds:schemaRef ds:uri="280d8efa-eff2-4910-88d2-79ca146720c4"/>
    <ds:schemaRef ds:uri="http://schemas.microsoft.com/office/2006/metadata/properties"/>
    <ds:schemaRef ds:uri="http://schemas.microsoft.com/office/2006/documentManagement/type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13002</TotalTime>
  <Words>1141</Words>
  <Application>Microsoft Office PowerPoint</Application>
  <PresentationFormat>宽屏</PresentationFormat>
  <Paragraphs>144</Paragraphs>
  <Slides>9</Slides>
  <Notes>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9" baseType="lpstr">
      <vt:lpstr>.AppleSystemUIFont</vt:lpstr>
      <vt:lpstr>Arial </vt:lpstr>
      <vt:lpstr>宋体</vt:lpstr>
      <vt:lpstr>微软雅黑</vt:lpstr>
      <vt:lpstr>Arial</vt:lpstr>
      <vt:lpstr>Calibri</vt:lpstr>
      <vt:lpstr>Calibri Light</vt:lpstr>
      <vt:lpstr>Times New Roman</vt:lpstr>
      <vt:lpstr>Office Theme</vt:lpstr>
      <vt:lpstr>文档</vt:lpstr>
      <vt:lpstr>Clarification about the role of SEALDD and way forward</vt:lpstr>
      <vt:lpstr>Outline</vt:lpstr>
      <vt:lpstr>PowerPoint 演示文稿</vt:lpstr>
      <vt:lpstr>PowerPoint 演示文稿</vt:lpstr>
      <vt:lpstr>PowerPoint 演示文稿</vt:lpstr>
      <vt:lpstr>PowerPoint 演示文稿</vt:lpstr>
      <vt:lpstr>PowerPoint 演示文稿</vt:lpstr>
      <vt:lpstr>PowerPoint 演示文稿</vt:lpstr>
      <vt:lpstr>Summary</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738</cp:revision>
  <dcterms:created xsi:type="dcterms:W3CDTF">2010-02-05T13:52:04Z</dcterms:created>
  <dcterms:modified xsi:type="dcterms:W3CDTF">2022-09-20T07:15:10Z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(3)fMLp2L3+By1j+JWpnh/ZL+NqNZUYMqrxJMOK++xkP6gHCCViCY2BuyzhtnJywVJb2O6hzG/h
wj3bTS0Zl2S9FhjA8NUZ3nOQdfKWT37aG5O6jK4DzR0YodsX6Mpm3SBMtbDRwsY8Tlc0w4vx
q1IJhG3bQpKe+NIRUxKGzNy8HILiBPg0RNWmSeoIkyEqdpExd8VpxzlehaGPo8eOlOe2ldkL
+4ne7U7zhY4W/Wu4ZO</vt:lpwstr>
  </property>
  <property fmtid="{D5CDD505-2E9C-101B-9397-08002B2CF9AE}" pid="4" name="_2015_ms_pID_7253431">
    <vt:lpwstr>a+WZ/u8vttBvZ0PaC6DclmbFATE9JmKxHeM4cCUN6iZTUU4Txfn4bW
ztWhspnV6m0V4DCI2dgoCHbcTRY7Zl7KLneaVA9SSnFWrASGR7J+7VYafo4k0PQ8J9uK7sc4
thf9uwItrBt2IB99jLrbXYlY/4OertwPD+Rq1QZXeaLp7rOQKKBOsATb1KKGO3MXmKTD0DVq
dXCcQbwbaujTUJWq82/RTHwkUVI4SgRoKfOr</vt:lpwstr>
  </property>
  <property fmtid="{D5CDD505-2E9C-101B-9397-08002B2CF9AE}" pid="5" name="_2015_ms_pID_7253432">
    <vt:lpwstr>ePy+2j2CpPymQotyF7KChOU=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1663553437</vt:lpwstr>
  </property>
</Properties>
</file>