
<file path=[Content_Types].xml><?xml version="1.0" encoding="utf-8"?>
<Types xmlns="http://schemas.openxmlformats.org/package/2006/content-types">
  <Default Extension="vsd" ContentType="application/vnd.visio"/>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4"/>
  </p:notesMasterIdLst>
  <p:handoutMasterIdLst>
    <p:handoutMasterId r:id="rId15"/>
  </p:handoutMasterIdLst>
  <p:sldIdLst>
    <p:sldId id="341" r:id="rId5"/>
    <p:sldId id="363" r:id="rId6"/>
    <p:sldId id="369" r:id="rId7"/>
    <p:sldId id="376" r:id="rId8"/>
    <p:sldId id="375" r:id="rId9"/>
    <p:sldId id="372" r:id="rId10"/>
    <p:sldId id="373" r:id="rId11"/>
    <p:sldId id="377" r:id="rId12"/>
    <p:sldId id="365" r:id="rId13"/>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ranth" initials="NA" lastIdx="1" clrIdx="0">
    <p:extLst>
      <p:ext uri="{19B8F6BF-5375-455C-9EA6-DF929625EA0E}">
        <p15:presenceInfo xmlns:p15="http://schemas.microsoft.com/office/powerpoint/2012/main" userId="Niran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深色样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深色样式 1 - 强调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87659" autoAdjust="0"/>
  </p:normalViewPr>
  <p:slideViewPr>
    <p:cSldViewPr snapToGrid="0">
      <p:cViewPr varScale="1">
        <p:scale>
          <a:sx n="102" d="100"/>
          <a:sy n="102" d="100"/>
        </p:scale>
        <p:origin x="804"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xmlns=""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xmlns=""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xmlns=""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xmlns=""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xmlns=""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xmlns=""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xmlns=""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xmlns=""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39969383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3</a:t>
            </a:fld>
            <a:endParaRPr lang="en-GB" altLang="en-US"/>
          </a:p>
        </p:txBody>
      </p:sp>
    </p:spTree>
    <p:extLst>
      <p:ext uri="{BB962C8B-B14F-4D97-AF65-F5344CB8AC3E}">
        <p14:creationId xmlns:p14="http://schemas.microsoft.com/office/powerpoint/2010/main" val="3575813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6</a:t>
            </a:fld>
            <a:endParaRPr lang="en-GB" altLang="en-US"/>
          </a:p>
        </p:txBody>
      </p:sp>
    </p:spTree>
    <p:extLst>
      <p:ext uri="{BB962C8B-B14F-4D97-AF65-F5344CB8AC3E}">
        <p14:creationId xmlns:p14="http://schemas.microsoft.com/office/powerpoint/2010/main" val="1083397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As agreed principles in previous meetings:</a:t>
            </a:r>
          </a:p>
          <a:p>
            <a:r>
              <a:rPr lang="en-US" altLang="zh-CN" dirty="0" smtClean="0"/>
              <a:t>SEALDD server provides data distribution service for VAL server, VAL server only keeps the application logic part.</a:t>
            </a:r>
          </a:p>
          <a:p>
            <a:r>
              <a:rPr lang="en-US" altLang="zh-CN" dirty="0" smtClean="0"/>
              <a:t>Scenario A: VAL server can use SEALDD server for all the traffic transfer (including application signaling traffic and application data traffic)</a:t>
            </a:r>
          </a:p>
          <a:p>
            <a:r>
              <a:rPr lang="en-US" altLang="zh-CN" dirty="0" smtClean="0"/>
              <a:t>Scenario B: VAL server can use SEALDD server for part of the application data traffic transfer.</a:t>
            </a:r>
          </a:p>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7</a:t>
            </a:fld>
            <a:endParaRPr lang="en-GB" altLang="en-US"/>
          </a:p>
        </p:txBody>
      </p:sp>
    </p:spTree>
    <p:extLst>
      <p:ext uri="{BB962C8B-B14F-4D97-AF65-F5344CB8AC3E}">
        <p14:creationId xmlns:p14="http://schemas.microsoft.com/office/powerpoint/2010/main" val="2040347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As agreed principles in previous meetings:</a:t>
            </a:r>
          </a:p>
          <a:p>
            <a:r>
              <a:rPr lang="en-US" altLang="zh-CN" dirty="0" smtClean="0"/>
              <a:t>SEALDD server provides data distribution service for VAL server, VAL server only keeps the application logic part.</a:t>
            </a:r>
          </a:p>
          <a:p>
            <a:r>
              <a:rPr lang="en-US" altLang="zh-CN" dirty="0" smtClean="0"/>
              <a:t>Scenario A: VAL server can use SEALDD server for all the traffic transfer (including application signaling traffic and application data traffic)</a:t>
            </a:r>
          </a:p>
          <a:p>
            <a:r>
              <a:rPr lang="en-US" altLang="zh-CN" dirty="0" smtClean="0"/>
              <a:t>Scenario B: VAL server can use SEALDD server for part of the application data traffic transfer.</a:t>
            </a:r>
          </a:p>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8</a:t>
            </a:fld>
            <a:endParaRPr lang="en-GB" altLang="en-US"/>
          </a:p>
        </p:txBody>
      </p:sp>
    </p:spTree>
    <p:extLst>
      <p:ext uri="{BB962C8B-B14F-4D97-AF65-F5344CB8AC3E}">
        <p14:creationId xmlns:p14="http://schemas.microsoft.com/office/powerpoint/2010/main" val="52306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1993598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单击此处编辑母版标题样式</a:t>
            </a:r>
            <a:endParaRPr lang="zh-CN" altLang="en-US" dirty="0"/>
          </a:p>
        </p:txBody>
      </p:sp>
    </p:spTree>
    <p:extLst>
      <p:ext uri="{BB962C8B-B14F-4D97-AF65-F5344CB8AC3E}">
        <p14:creationId xmlns:p14="http://schemas.microsoft.com/office/powerpoint/2010/main" val="36636365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章节页">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D2A38214-5857-FC4E-B923-056100E16BCA}"/>
              </a:ext>
            </a:extLst>
          </p:cNvPr>
          <p:cNvSpPr>
            <a:spLocks noGrp="1"/>
          </p:cNvSpPr>
          <p:nvPr>
            <p:ph type="subTitle" idx="1" hasCustomPrompt="1"/>
          </p:nvPr>
        </p:nvSpPr>
        <p:spPr>
          <a:xfrm>
            <a:off x="728890" y="456134"/>
            <a:ext cx="10736446" cy="993400"/>
          </a:xfrm>
          <a:prstGeom prst="rect">
            <a:avLst/>
          </a:prstGeom>
        </p:spPr>
        <p:txBody>
          <a:bodyPr lIns="0" tIns="0" rIns="0" bIns="0" anchor="t">
            <a:normAutofit/>
          </a:bodyPr>
          <a:lstStyle>
            <a:lvl1pPr marL="0" indent="0" algn="l">
              <a:lnSpc>
                <a:spcPts val="3429"/>
              </a:lnSpc>
              <a:spcBef>
                <a:spcPts val="0"/>
              </a:spcBef>
              <a:buNone/>
              <a:defRPr sz="3199" baseline="0">
                <a:solidFill>
                  <a:schemeClr val="tx1"/>
                </a:solidFill>
                <a:latin typeface="Microsoft YaHei" panose="020B0503020204020204" pitchFamily="34" charset="-122"/>
                <a:ea typeface="Microsoft YaHei" panose="020B0503020204020204" pitchFamily="34" charset="-122"/>
              </a:defRPr>
            </a:lvl1pPr>
            <a:lvl2pPr marL="593662" indent="0" algn="ctr">
              <a:buNone/>
              <a:defRPr sz="2597"/>
            </a:lvl2pPr>
            <a:lvl3pPr marL="1187323" indent="0" algn="ctr">
              <a:buNone/>
              <a:defRPr sz="2337"/>
            </a:lvl3pPr>
            <a:lvl4pPr marL="1780986" indent="0" algn="ctr">
              <a:buNone/>
              <a:defRPr sz="2078"/>
            </a:lvl4pPr>
            <a:lvl5pPr marL="2374648" indent="0" algn="ctr">
              <a:buNone/>
              <a:defRPr sz="2078"/>
            </a:lvl5pPr>
            <a:lvl6pPr marL="2968309" indent="0" algn="ctr">
              <a:buNone/>
              <a:defRPr sz="2078"/>
            </a:lvl6pPr>
            <a:lvl7pPr marL="3561971" indent="0" algn="ctr">
              <a:buNone/>
              <a:defRPr sz="2078"/>
            </a:lvl7pPr>
            <a:lvl8pPr marL="4155634" indent="0" algn="ctr">
              <a:buNone/>
              <a:defRPr sz="2078"/>
            </a:lvl8pPr>
            <a:lvl9pPr marL="4749295" indent="0" algn="ctr">
              <a:buNone/>
              <a:defRPr sz="2078"/>
            </a:lvl9pPr>
          </a:lstStyle>
          <a:p>
            <a:r>
              <a:rPr lang="zh-CN" altLang="en-US" dirty="0"/>
              <a:t>单击此处添加标题</a:t>
            </a:r>
            <a:endParaRPr lang="en-US" dirty="0"/>
          </a:p>
        </p:txBody>
      </p:sp>
      <p:sp>
        <p:nvSpPr>
          <p:cNvPr id="5" name="Content Placeholder 2">
            <a:extLst>
              <a:ext uri="{FF2B5EF4-FFF2-40B4-BE49-F238E27FC236}">
                <a16:creationId xmlns:a16="http://schemas.microsoft.com/office/drawing/2014/main" xmlns="" id="{CA8B3F0C-616F-224A-B32F-9F9BF5EEE1BC}"/>
              </a:ext>
            </a:extLst>
          </p:cNvPr>
          <p:cNvSpPr>
            <a:spLocks noGrp="1"/>
          </p:cNvSpPr>
          <p:nvPr>
            <p:ph idx="12" hasCustomPrompt="1"/>
          </p:nvPr>
        </p:nvSpPr>
        <p:spPr>
          <a:xfrm>
            <a:off x="725738" y="1512876"/>
            <a:ext cx="10729365" cy="4690459"/>
          </a:xfrm>
          <a:prstGeom prst="rect">
            <a:avLst/>
          </a:prstGeom>
        </p:spPr>
        <p:txBody>
          <a:bodyPr lIns="0" tIns="0" rIns="0" bIns="0"/>
          <a:lstStyle>
            <a:lvl1pPr marL="179316" marR="0" indent="-168208" algn="l" defTabSz="1187323"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tab pos="1207605" algn="ctr"/>
              </a:tabLst>
              <a:defRPr sz="1799"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8894" marR="0" indent="-168208" algn="l" defTabSz="1187323" rtl="0" eaLnBrk="1" fontAlgn="auto" latinLnBrk="0" hangingPunct="1">
              <a:lnSpc>
                <a:spcPct val="100000"/>
              </a:lnSpc>
              <a:spcBef>
                <a:spcPts val="0"/>
              </a:spcBef>
              <a:spcAft>
                <a:spcPts val="600"/>
              </a:spcAft>
              <a:buClr>
                <a:schemeClr val="tx1"/>
              </a:buClr>
              <a:buSzTx/>
              <a:buFont typeface=".AppleSystemUIFont"/>
              <a:buChar char="&gt;"/>
              <a:tabLst>
                <a:tab pos="1207605" algn="ctr"/>
              </a:tabLst>
              <a:defRPr sz="1599" baseline="0">
                <a:latin typeface="Microsoft YaHei" panose="020B0503020204020204" pitchFamily="34" charset="-122"/>
                <a:ea typeface="Microsoft YaHei" panose="020B0503020204020204" pitchFamily="34" charset="-122"/>
              </a:defRPr>
            </a:lvl2pPr>
            <a:lvl3pPr marL="1098136" marR="0" indent="-168208" algn="l" defTabSz="1187323" rtl="0" eaLnBrk="1" fontAlgn="auto" latinLnBrk="0" hangingPunct="1">
              <a:lnSpc>
                <a:spcPct val="100000"/>
              </a:lnSpc>
              <a:spcBef>
                <a:spcPts val="0"/>
              </a:spcBef>
              <a:spcAft>
                <a:spcPts val="600"/>
              </a:spcAft>
              <a:buClr>
                <a:schemeClr val="tx1"/>
              </a:buClr>
              <a:buSzTx/>
              <a:buFont typeface=".AppleSystemUIFont"/>
              <a:buChar char="-"/>
              <a:tabLst>
                <a:tab pos="1207605" algn="ctr"/>
              </a:tabLst>
              <a:defRPr sz="1298" baseline="0">
                <a:latin typeface="Microsoft YaHei" panose="020B0503020204020204" pitchFamily="34" charset="-122"/>
                <a:ea typeface="Microsoft YaHei" panose="020B0503020204020204" pitchFamily="34" charset="-122"/>
              </a:defRPr>
            </a:lvl3pPr>
            <a:lvl4pPr marL="525640" indent="-171091">
              <a:buFont typeface="Arial" panose="020B0604020202020204" pitchFamily="34" charset="0"/>
              <a:buChar char="•"/>
              <a:tabLst>
                <a:tab pos="1207937" algn="ctr"/>
              </a:tabLst>
              <a:defRPr sz="1298" baseline="0"/>
            </a:lvl4pPr>
            <a:lvl5pPr marL="525640" indent="-171091">
              <a:buFont typeface="Arial" panose="020B0604020202020204" pitchFamily="34" charset="0"/>
              <a:buChar char="•"/>
              <a:tabLst>
                <a:tab pos="1207937" algn="ctr"/>
              </a:tabLst>
              <a:defRPr sz="1298" baseline="0"/>
            </a:lvl5pPr>
          </a:lstStyle>
          <a:p>
            <a:pPr lvl="0"/>
            <a:r>
              <a:rPr lang="zh-CN" altLang="en-US" dirty="0"/>
              <a:t>单击此处添加文本</a:t>
            </a:r>
            <a:endParaRPr lang="en-US" dirty="0"/>
          </a:p>
          <a:p>
            <a:pPr marL="328894" marR="0" lvl="1"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endParaRPr lang="en-US" altLang="zh-CN" dirty="0"/>
          </a:p>
        </p:txBody>
      </p:sp>
    </p:spTree>
    <p:extLst>
      <p:ext uri="{BB962C8B-B14F-4D97-AF65-F5344CB8AC3E}">
        <p14:creationId xmlns:p14="http://schemas.microsoft.com/office/powerpoint/2010/main" val="381925315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4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xmlns=""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xmlns=""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xmlns=""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xmlns=""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xmlns=""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xmlns="" id="{5E9ECA3E-FE52-464F-8707-38070FE65DBF}"/>
              </a:ext>
            </a:extLst>
          </p:cNvPr>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xmlns=""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a16="http://schemas.microsoft.com/office/drawing/2014/main" xmlns="" id="{04953B71-6776-413E-AC69-E69762C9C33E}"/>
              </a:ext>
            </a:extLst>
          </p:cNvPr>
          <p:cNvSpPr txBox="1">
            <a:spLocks noChangeArrowheads="1"/>
          </p:cNvSpPr>
          <p:nvPr userDrawn="1"/>
        </p:nvSpPr>
        <p:spPr bwMode="auto">
          <a:xfrm>
            <a:off x="323850" y="73025"/>
            <a:ext cx="3486150" cy="276999"/>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sv-SE" altLang="en-US" sz="1200" b="1" i="0" u="none" strike="noStrike" kern="1200" cap="none" spc="0" normalizeH="0" baseline="0" noProof="0" dirty="0" smtClean="0">
                <a:ln>
                  <a:noFill/>
                </a:ln>
                <a:solidFill>
                  <a:prstClr val="black"/>
                </a:solidFill>
                <a:effectLst/>
                <a:uLnTx/>
                <a:uFillTx/>
                <a:latin typeface="Arial "/>
                <a:ea typeface="+mn-ea"/>
                <a:cs typeface="Arial" panose="020B0604020202020204" pitchFamily="34" charset="0"/>
              </a:rPr>
              <a:t>3GPP TSG-SA WG6 Meeting #51-e</a:t>
            </a:r>
          </a:p>
        </p:txBody>
      </p:sp>
      <p:sp>
        <p:nvSpPr>
          <p:cNvPr id="15" name="Text Box 13">
            <a:extLst>
              <a:ext uri="{FF2B5EF4-FFF2-40B4-BE49-F238E27FC236}">
                <a16:creationId xmlns:a16="http://schemas.microsoft.com/office/drawing/2014/main" xmlns=""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smtClean="0"/>
              <a:t>S6-22xxxx</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 id="2147485164" r:id="rId4"/>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7"/>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wangyaxin11@huawei.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Visio_2003-2010_Drawing4911.vsd"/></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Microsoft_Word___1.docx"/><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6BFCA172-672F-4297-B767-9F7EDE373FA1}"/>
              </a:ext>
            </a:extLst>
          </p:cNvPr>
          <p:cNvSpPr>
            <a:spLocks noGrp="1"/>
          </p:cNvSpPr>
          <p:nvPr>
            <p:ph type="title"/>
          </p:nvPr>
        </p:nvSpPr>
        <p:spPr>
          <a:xfrm>
            <a:off x="2147888" y="1709738"/>
            <a:ext cx="7886700" cy="2852737"/>
          </a:xfrm>
        </p:spPr>
        <p:txBody>
          <a:bodyPr/>
          <a:lstStyle/>
          <a:p>
            <a:pPr eaLnBrk="1" hangingPunct="1"/>
            <a:r>
              <a:rPr lang="en-GB" altLang="en-US" dirty="0" smtClean="0"/>
              <a:t>Clarification about </a:t>
            </a:r>
            <a:r>
              <a:rPr lang="en-US" altLang="en-US" dirty="0" smtClean="0"/>
              <a:t>the role </a:t>
            </a:r>
            <a:r>
              <a:rPr lang="en-GB" altLang="en-US" dirty="0" smtClean="0"/>
              <a:t>of SEALDD and way forward</a:t>
            </a:r>
            <a:endParaRPr lang="en-GB" altLang="en-US" dirty="0"/>
          </a:p>
        </p:txBody>
      </p:sp>
      <p:sp>
        <p:nvSpPr>
          <p:cNvPr id="5123" name="Text Placeholder 2">
            <a:extLst>
              <a:ext uri="{FF2B5EF4-FFF2-40B4-BE49-F238E27FC236}">
                <a16:creationId xmlns:a16="http://schemas.microsoft.com/office/drawing/2014/main" xmlns=""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zh-CN" dirty="0" err="1">
                <a:latin typeface="Arial" panose="020B0604020202020204" pitchFamily="34" charset="0"/>
              </a:rPr>
              <a:t>Yaxin</a:t>
            </a:r>
            <a:r>
              <a:rPr lang="en-GB" altLang="zh-CN" dirty="0">
                <a:latin typeface="Arial" panose="020B0604020202020204" pitchFamily="34" charset="0"/>
              </a:rPr>
              <a:t> (</a:t>
            </a:r>
            <a:r>
              <a:rPr lang="en-GB" altLang="zh-CN" u="sng" dirty="0">
                <a:solidFill>
                  <a:srgbClr val="0000FF"/>
                </a:solidFill>
                <a:latin typeface="Arial" panose="020B0604020202020204" pitchFamily="34" charset="0"/>
                <a:hlinkClick r:id="rId2"/>
              </a:rPr>
              <a:t>wangyaxin11@huawei.com</a:t>
            </a:r>
            <a:r>
              <a:rPr lang="en-GB" altLang="zh-CN" dirty="0">
                <a:latin typeface="Arial" panose="020B0604020202020204" pitchFamily="34" charset="0"/>
              </a:rPr>
              <a:t>)</a:t>
            </a:r>
            <a:endParaRPr lang="en-GB" altLang="en-US" dirty="0"/>
          </a:p>
          <a:p>
            <a:pPr marL="0" indent="0" eaLnBrk="1" hangingPunct="1">
              <a:buFontTx/>
              <a:buNone/>
            </a:pPr>
            <a:r>
              <a:rPr lang="en-GB" altLang="en-US" dirty="0"/>
              <a:t>Huawei, Hisilicon</a:t>
            </a:r>
          </a:p>
          <a:p>
            <a:pPr marL="0" indent="0" eaLnBrk="1" hangingPunct="1">
              <a:buFontTx/>
              <a:buNone/>
            </a:pPr>
            <a:endParaRPr lang="en-GB" alt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a:t>Outline</a:t>
            </a:r>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p:txBody>
          <a:bodyPr/>
          <a:lstStyle/>
          <a:p>
            <a:r>
              <a:rPr lang="en-US" altLang="en-US" dirty="0"/>
              <a:t>Application server deployment architecture</a:t>
            </a:r>
          </a:p>
          <a:p>
            <a:r>
              <a:rPr lang="en-US" altLang="en-US" dirty="0"/>
              <a:t>SEALDD enabling 3GPP specific optimizations</a:t>
            </a:r>
          </a:p>
          <a:p>
            <a:r>
              <a:rPr lang="en-US" altLang="en-US" dirty="0" smtClean="0"/>
              <a:t>SEALDD </a:t>
            </a:r>
            <a:r>
              <a:rPr lang="en-US" altLang="en-US" dirty="0" smtClean="0"/>
              <a:t>and NRM</a:t>
            </a:r>
          </a:p>
          <a:p>
            <a:pPr lvl="0"/>
            <a:r>
              <a:rPr lang="en-US" altLang="en-US" dirty="0" smtClean="0"/>
              <a:t>SEALDD and MSGin5G</a:t>
            </a:r>
          </a:p>
          <a:p>
            <a:pPr lvl="0"/>
            <a:r>
              <a:rPr lang="en-US" altLang="en-US" dirty="0"/>
              <a:t>Communication services between VAL servers</a:t>
            </a:r>
          </a:p>
          <a:p>
            <a:pPr lvl="0"/>
            <a:r>
              <a:rPr lang="en-US" altLang="en-US" dirty="0"/>
              <a:t>SEALDD enabled Traffic </a:t>
            </a:r>
            <a:r>
              <a:rPr lang="en-US" altLang="en-US" dirty="0" smtClean="0"/>
              <a:t>control</a:t>
            </a:r>
          </a:p>
          <a:p>
            <a:r>
              <a:rPr lang="en-US" altLang="en-US" dirty="0" smtClean="0"/>
              <a:t>Summary</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368257" y="1962683"/>
            <a:ext cx="4965538" cy="32827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副标题 1"/>
          <p:cNvSpPr>
            <a:spLocks noGrp="1"/>
          </p:cNvSpPr>
          <p:nvPr>
            <p:ph type="subTitle" idx="1"/>
          </p:nvPr>
        </p:nvSpPr>
        <p:spPr>
          <a:xfrm>
            <a:off x="163031" y="969283"/>
            <a:ext cx="10736446" cy="993400"/>
          </a:xfrm>
        </p:spPr>
        <p:txBody>
          <a:bodyPr/>
          <a:lstStyle/>
          <a:p>
            <a:r>
              <a:rPr lang="en-US" altLang="zh-CN" dirty="0" smtClean="0"/>
              <a:t>Application server deployment architecture</a:t>
            </a:r>
            <a:endParaRPr lang="zh-CN" altLang="en-US" dirty="0"/>
          </a:p>
        </p:txBody>
      </p:sp>
      <p:sp>
        <p:nvSpPr>
          <p:cNvPr id="3" name="文本框 2"/>
          <p:cNvSpPr txBox="1"/>
          <p:nvPr/>
        </p:nvSpPr>
        <p:spPr>
          <a:xfrm>
            <a:off x="4705510" y="5279041"/>
            <a:ext cx="4712370" cy="338554"/>
          </a:xfrm>
          <a:prstGeom prst="rect">
            <a:avLst/>
          </a:prstGeom>
          <a:noFill/>
        </p:spPr>
        <p:txBody>
          <a:bodyPr wrap="square" rtlCol="0">
            <a:spAutoFit/>
          </a:bodyPr>
          <a:lstStyle/>
          <a:p>
            <a:r>
              <a:rPr lang="en-US" altLang="zh-CN" sz="1600" dirty="0" smtClean="0"/>
              <a:t>Components of Instances of Application server </a:t>
            </a:r>
            <a:endParaRPr lang="zh-CN" altLang="en-US" sz="1600" dirty="0"/>
          </a:p>
        </p:txBody>
      </p:sp>
      <p:sp>
        <p:nvSpPr>
          <p:cNvPr id="8" name="矩形 7"/>
          <p:cNvSpPr/>
          <p:nvPr/>
        </p:nvSpPr>
        <p:spPr>
          <a:xfrm>
            <a:off x="4705511" y="4252231"/>
            <a:ext cx="4145825" cy="3835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Communication endpoint service towards </a:t>
            </a:r>
          </a:p>
          <a:p>
            <a:pPr algn="ctr"/>
            <a:r>
              <a:rPr lang="en-US" altLang="zh-CN" sz="1400" dirty="0" smtClean="0">
                <a:solidFill>
                  <a:schemeClr val="tx1"/>
                </a:solidFill>
              </a:rPr>
              <a:t>clients and servers</a:t>
            </a:r>
            <a:endParaRPr lang="zh-CN" altLang="en-US" sz="1400" dirty="0">
              <a:solidFill>
                <a:schemeClr val="tx1"/>
              </a:solidFill>
            </a:endParaRPr>
          </a:p>
        </p:txBody>
      </p:sp>
      <p:sp>
        <p:nvSpPr>
          <p:cNvPr id="9" name="矩形 8"/>
          <p:cNvSpPr/>
          <p:nvPr/>
        </p:nvSpPr>
        <p:spPr>
          <a:xfrm>
            <a:off x="4705510" y="3772266"/>
            <a:ext cx="2158921" cy="37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Signaling exchange </a:t>
            </a:r>
          </a:p>
          <a:p>
            <a:pPr algn="ctr"/>
            <a:r>
              <a:rPr lang="en-US" altLang="zh-CN" sz="1400" dirty="0" smtClean="0">
                <a:solidFill>
                  <a:schemeClr val="tx1"/>
                </a:solidFill>
              </a:rPr>
              <a:t>(</a:t>
            </a:r>
            <a:r>
              <a:rPr lang="en-US" altLang="zh-CN" sz="1400" dirty="0" err="1" smtClean="0">
                <a:solidFill>
                  <a:schemeClr val="tx1"/>
                </a:solidFill>
              </a:rPr>
              <a:t>e.g</a:t>
            </a:r>
            <a:r>
              <a:rPr lang="en-US" altLang="zh-CN" sz="1400" dirty="0" smtClean="0">
                <a:solidFill>
                  <a:schemeClr val="tx1"/>
                </a:solidFill>
              </a:rPr>
              <a:t> API gateway)</a:t>
            </a:r>
            <a:endParaRPr lang="zh-CN" altLang="en-US" sz="1400" dirty="0">
              <a:solidFill>
                <a:schemeClr val="tx1"/>
              </a:solidFill>
            </a:endParaRPr>
          </a:p>
        </p:txBody>
      </p:sp>
      <p:sp>
        <p:nvSpPr>
          <p:cNvPr id="15" name="矩形 14"/>
          <p:cNvSpPr/>
          <p:nvPr/>
        </p:nvSpPr>
        <p:spPr>
          <a:xfrm>
            <a:off x="6919708" y="3751161"/>
            <a:ext cx="1913896" cy="3999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Media server </a:t>
            </a:r>
            <a:r>
              <a:rPr lang="en-US" altLang="zh-CN" sz="1400" dirty="0" smtClean="0">
                <a:solidFill>
                  <a:schemeClr val="tx1"/>
                </a:solidFill>
              </a:rPr>
              <a:t>function (video/data…)</a:t>
            </a:r>
            <a:endParaRPr lang="zh-CN" altLang="en-US" sz="1400" dirty="0">
              <a:solidFill>
                <a:schemeClr val="tx1"/>
              </a:solidFill>
            </a:endParaRPr>
          </a:p>
        </p:txBody>
      </p:sp>
      <p:sp>
        <p:nvSpPr>
          <p:cNvPr id="12" name="矩形 11"/>
          <p:cNvSpPr/>
          <p:nvPr/>
        </p:nvSpPr>
        <p:spPr>
          <a:xfrm>
            <a:off x="4450773" y="3693564"/>
            <a:ext cx="4774301" cy="1348788"/>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矩形 16"/>
          <p:cNvSpPr/>
          <p:nvPr/>
        </p:nvSpPr>
        <p:spPr>
          <a:xfrm>
            <a:off x="4450773" y="2038097"/>
            <a:ext cx="2610557" cy="1571929"/>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19" name="矩形 18"/>
          <p:cNvSpPr/>
          <p:nvPr/>
        </p:nvSpPr>
        <p:spPr>
          <a:xfrm>
            <a:off x="4610230" y="2049907"/>
            <a:ext cx="2436172" cy="338554"/>
          </a:xfrm>
          <a:prstGeom prst="rect">
            <a:avLst/>
          </a:prstGeom>
          <a:noFill/>
        </p:spPr>
        <p:txBody>
          <a:bodyPr wrap="square">
            <a:spAutoFit/>
          </a:bodyPr>
          <a:lstStyle/>
          <a:p>
            <a:pPr algn="ctr"/>
            <a:r>
              <a:rPr lang="en-US" altLang="zh-CN" sz="1600" dirty="0">
                <a:latin typeface="+mn-lt"/>
                <a:cs typeface="+mn-cs"/>
              </a:rPr>
              <a:t>Service </a:t>
            </a:r>
            <a:r>
              <a:rPr lang="en-US" altLang="zh-CN" sz="1600" dirty="0" smtClean="0">
                <a:latin typeface="+mn-lt"/>
                <a:cs typeface="+mn-cs"/>
              </a:rPr>
              <a:t>logical </a:t>
            </a:r>
            <a:r>
              <a:rPr lang="en-US" altLang="zh-CN" sz="1600" dirty="0" smtClean="0"/>
              <a:t>component</a:t>
            </a:r>
            <a:endParaRPr lang="zh-CN" altLang="en-US" sz="1600" dirty="0"/>
          </a:p>
        </p:txBody>
      </p:sp>
      <p:sp>
        <p:nvSpPr>
          <p:cNvPr id="20" name="矩形 19"/>
          <p:cNvSpPr/>
          <p:nvPr/>
        </p:nvSpPr>
        <p:spPr>
          <a:xfrm>
            <a:off x="8169932" y="2623073"/>
            <a:ext cx="817806" cy="833751"/>
          </a:xfrm>
          <a:prstGeom prst="rect">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smtClean="0">
                <a:solidFill>
                  <a:schemeClr val="tx1"/>
                </a:solidFill>
              </a:rPr>
              <a:t>Data storage</a:t>
            </a:r>
            <a:endParaRPr lang="zh-CN" altLang="en-US" sz="1100" dirty="0">
              <a:solidFill>
                <a:schemeClr val="tx1"/>
              </a:solidFill>
            </a:endParaRPr>
          </a:p>
        </p:txBody>
      </p:sp>
      <p:sp>
        <p:nvSpPr>
          <p:cNvPr id="21" name="矩形 20"/>
          <p:cNvSpPr/>
          <p:nvPr/>
        </p:nvSpPr>
        <p:spPr>
          <a:xfrm>
            <a:off x="5505156" y="2666102"/>
            <a:ext cx="595241" cy="801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M</a:t>
            </a:r>
            <a:r>
              <a:rPr lang="en-US" altLang="zh-CN" sz="1000" dirty="0" smtClean="0">
                <a:solidFill>
                  <a:schemeClr val="tx1"/>
                </a:solidFill>
              </a:rPr>
              <a:t>icro services</a:t>
            </a:r>
            <a:endParaRPr lang="zh-CN" altLang="en-US" sz="1000" dirty="0">
              <a:solidFill>
                <a:schemeClr val="tx1"/>
              </a:solidFill>
            </a:endParaRPr>
          </a:p>
        </p:txBody>
      </p:sp>
      <p:sp>
        <p:nvSpPr>
          <p:cNvPr id="22" name="矩形 21"/>
          <p:cNvSpPr/>
          <p:nvPr/>
        </p:nvSpPr>
        <p:spPr>
          <a:xfrm>
            <a:off x="6226088" y="2665902"/>
            <a:ext cx="672851" cy="8137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latin typeface="Arial" panose="020B0604020202020204" pitchFamily="34" charset="0"/>
                <a:cs typeface="Arial" panose="020B0604020202020204" pitchFamily="34" charset="0"/>
              </a:rPr>
              <a:t>Location</a:t>
            </a:r>
            <a:endParaRPr lang="zh-CN" altLang="en-US" sz="1000" dirty="0">
              <a:solidFill>
                <a:schemeClr val="tx1"/>
              </a:solidFill>
              <a:latin typeface="Arial" panose="020B0604020202020204" pitchFamily="34" charset="0"/>
              <a:cs typeface="Arial" panose="020B0604020202020204" pitchFamily="34" charset="0"/>
            </a:endParaRPr>
          </a:p>
        </p:txBody>
      </p:sp>
      <p:sp>
        <p:nvSpPr>
          <p:cNvPr id="23" name="矩形 22"/>
          <p:cNvSpPr/>
          <p:nvPr/>
        </p:nvSpPr>
        <p:spPr>
          <a:xfrm>
            <a:off x="7307682" y="2623073"/>
            <a:ext cx="753597" cy="839661"/>
          </a:xfrm>
          <a:prstGeom prst="rect">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smtClean="0">
                <a:solidFill>
                  <a:schemeClr val="tx1"/>
                </a:solidFill>
              </a:rPr>
              <a:t>Data storage accessing</a:t>
            </a:r>
            <a:endParaRPr lang="zh-CN" altLang="en-US" sz="1100" dirty="0">
              <a:solidFill>
                <a:schemeClr val="tx1"/>
              </a:solidFill>
            </a:endParaRPr>
          </a:p>
        </p:txBody>
      </p:sp>
      <p:sp>
        <p:nvSpPr>
          <p:cNvPr id="31" name="矩形 30"/>
          <p:cNvSpPr/>
          <p:nvPr/>
        </p:nvSpPr>
        <p:spPr>
          <a:xfrm>
            <a:off x="4705510" y="2665902"/>
            <a:ext cx="595241" cy="8012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Micro services</a:t>
            </a:r>
            <a:endParaRPr lang="zh-CN" altLang="en-US" sz="1000" dirty="0">
              <a:solidFill>
                <a:schemeClr val="tx1"/>
              </a:solidFill>
            </a:endParaRPr>
          </a:p>
        </p:txBody>
      </p:sp>
      <p:sp>
        <p:nvSpPr>
          <p:cNvPr id="35" name="矩形 34"/>
          <p:cNvSpPr/>
          <p:nvPr/>
        </p:nvSpPr>
        <p:spPr>
          <a:xfrm>
            <a:off x="4614777" y="2331912"/>
            <a:ext cx="2302206" cy="307777"/>
          </a:xfrm>
          <a:prstGeom prst="rect">
            <a:avLst/>
          </a:prstGeom>
          <a:noFill/>
        </p:spPr>
        <p:txBody>
          <a:bodyPr wrap="square">
            <a:spAutoFit/>
          </a:bodyPr>
          <a:lstStyle/>
          <a:p>
            <a:pPr algn="ctr"/>
            <a:r>
              <a:rPr lang="en-US" altLang="zh-CN" sz="1400" dirty="0" smtClean="0"/>
              <a:t>(supported micro </a:t>
            </a:r>
            <a:r>
              <a:rPr lang="en-US" altLang="zh-CN" sz="1400" dirty="0"/>
              <a:t>services) </a:t>
            </a:r>
            <a:endParaRPr lang="zh-CN" altLang="en-US" sz="1400" dirty="0"/>
          </a:p>
        </p:txBody>
      </p:sp>
      <p:sp>
        <p:nvSpPr>
          <p:cNvPr id="47" name="椭圆 46"/>
          <p:cNvSpPr/>
          <p:nvPr/>
        </p:nvSpPr>
        <p:spPr>
          <a:xfrm>
            <a:off x="7431881" y="3426618"/>
            <a:ext cx="130970" cy="62211"/>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50" name="直接连接符 49"/>
          <p:cNvCxnSpPr>
            <a:stCxn id="47" idx="4"/>
          </p:cNvCxnSpPr>
          <p:nvPr/>
        </p:nvCxnSpPr>
        <p:spPr>
          <a:xfrm flipH="1">
            <a:off x="7496176" y="3488829"/>
            <a:ext cx="1190" cy="15359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1" name="矩形 60"/>
          <p:cNvSpPr/>
          <p:nvPr/>
        </p:nvSpPr>
        <p:spPr>
          <a:xfrm>
            <a:off x="3157283" y="4759513"/>
            <a:ext cx="969589" cy="49562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Web server</a:t>
            </a:r>
            <a:endParaRPr lang="zh-CN" altLang="en-US" sz="1400" dirty="0">
              <a:solidFill>
                <a:schemeClr val="tx1"/>
              </a:solidFill>
            </a:endParaRPr>
          </a:p>
        </p:txBody>
      </p:sp>
      <p:sp>
        <p:nvSpPr>
          <p:cNvPr id="63" name="矩形 62"/>
          <p:cNvSpPr/>
          <p:nvPr/>
        </p:nvSpPr>
        <p:spPr>
          <a:xfrm>
            <a:off x="163031" y="3181585"/>
            <a:ext cx="1564850" cy="645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Client based APP</a:t>
            </a:r>
            <a:endParaRPr lang="zh-CN" altLang="en-US" sz="1400" dirty="0">
              <a:solidFill>
                <a:schemeClr val="tx1"/>
              </a:solidFill>
            </a:endParaRPr>
          </a:p>
        </p:txBody>
      </p:sp>
      <p:sp>
        <p:nvSpPr>
          <p:cNvPr id="66" name="矩形 65"/>
          <p:cNvSpPr/>
          <p:nvPr/>
        </p:nvSpPr>
        <p:spPr>
          <a:xfrm>
            <a:off x="163031" y="4468216"/>
            <a:ext cx="1573140" cy="645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Browser </a:t>
            </a:r>
            <a:r>
              <a:rPr lang="en-US" altLang="zh-CN" sz="1400" dirty="0">
                <a:solidFill>
                  <a:schemeClr val="tx1"/>
                </a:solidFill>
              </a:rPr>
              <a:t>based </a:t>
            </a:r>
            <a:r>
              <a:rPr lang="en-US" altLang="zh-CN" sz="1400" dirty="0" smtClean="0">
                <a:solidFill>
                  <a:schemeClr val="tx1"/>
                </a:solidFill>
              </a:rPr>
              <a:t>APP</a:t>
            </a:r>
            <a:endParaRPr lang="zh-CN" altLang="en-US" sz="1400" dirty="0">
              <a:solidFill>
                <a:schemeClr val="tx1"/>
              </a:solidFill>
            </a:endParaRPr>
          </a:p>
        </p:txBody>
      </p:sp>
      <p:cxnSp>
        <p:nvCxnSpPr>
          <p:cNvPr id="73" name="直接连接符 72"/>
          <p:cNvCxnSpPr>
            <a:stCxn id="61" idx="3"/>
          </p:cNvCxnSpPr>
          <p:nvPr/>
        </p:nvCxnSpPr>
        <p:spPr>
          <a:xfrm>
            <a:off x="4126872" y="5007325"/>
            <a:ext cx="221721" cy="0"/>
          </a:xfrm>
          <a:prstGeom prst="line">
            <a:avLst/>
          </a:prstGeom>
        </p:spPr>
        <p:style>
          <a:lnRef idx="1">
            <a:schemeClr val="accent1"/>
          </a:lnRef>
          <a:fillRef idx="0">
            <a:schemeClr val="accent1"/>
          </a:fillRef>
          <a:effectRef idx="0">
            <a:schemeClr val="accent1"/>
          </a:effectRef>
          <a:fontRef idx="minor">
            <a:schemeClr val="tx1"/>
          </a:fontRef>
        </p:style>
      </p:cxnSp>
      <p:sp>
        <p:nvSpPr>
          <p:cNvPr id="102" name="椭圆 101"/>
          <p:cNvSpPr/>
          <p:nvPr/>
        </p:nvSpPr>
        <p:spPr>
          <a:xfrm>
            <a:off x="6486951" y="3449982"/>
            <a:ext cx="151174" cy="6331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103" name="直接连接符 102"/>
          <p:cNvCxnSpPr>
            <a:stCxn id="102" idx="4"/>
          </p:cNvCxnSpPr>
          <p:nvPr/>
        </p:nvCxnSpPr>
        <p:spPr>
          <a:xfrm>
            <a:off x="6562538" y="3513297"/>
            <a:ext cx="187" cy="12912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04" name="椭圆 103"/>
          <p:cNvSpPr/>
          <p:nvPr/>
        </p:nvSpPr>
        <p:spPr>
          <a:xfrm>
            <a:off x="5725580" y="3439519"/>
            <a:ext cx="151174" cy="6331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105" name="直接连接符 104"/>
          <p:cNvCxnSpPr>
            <a:stCxn id="104" idx="4"/>
          </p:cNvCxnSpPr>
          <p:nvPr/>
        </p:nvCxnSpPr>
        <p:spPr>
          <a:xfrm flipH="1">
            <a:off x="5800725" y="3502834"/>
            <a:ext cx="442" cy="139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06" name="椭圆 105"/>
          <p:cNvSpPr/>
          <p:nvPr/>
        </p:nvSpPr>
        <p:spPr>
          <a:xfrm>
            <a:off x="4915570" y="3436277"/>
            <a:ext cx="151174" cy="6331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107" name="直接连接符 106"/>
          <p:cNvCxnSpPr>
            <a:stCxn id="106" idx="4"/>
          </p:cNvCxnSpPr>
          <p:nvPr/>
        </p:nvCxnSpPr>
        <p:spPr>
          <a:xfrm>
            <a:off x="4991157" y="3499592"/>
            <a:ext cx="0" cy="14282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flipV="1">
            <a:off x="4960131" y="3642421"/>
            <a:ext cx="2567000" cy="1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V="1">
            <a:off x="5692239" y="3642527"/>
            <a:ext cx="0" cy="12879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8" name="矩形 117"/>
          <p:cNvSpPr/>
          <p:nvPr/>
        </p:nvSpPr>
        <p:spPr>
          <a:xfrm>
            <a:off x="2084879" y="2829858"/>
            <a:ext cx="680419" cy="26424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smtClean="0">
                <a:solidFill>
                  <a:schemeClr val="tx1"/>
                </a:solidFill>
              </a:rPr>
              <a:t>3GPP</a:t>
            </a:r>
          </a:p>
          <a:p>
            <a:pPr algn="ctr"/>
            <a:r>
              <a:rPr lang="en-US" altLang="zh-CN" sz="1100" dirty="0">
                <a:solidFill>
                  <a:schemeClr val="tx1"/>
                </a:solidFill>
              </a:rPr>
              <a:t>network</a:t>
            </a:r>
            <a:endParaRPr lang="zh-CN" altLang="en-US" sz="1100" dirty="0">
              <a:solidFill>
                <a:schemeClr val="tx1"/>
              </a:solidFill>
            </a:endParaRPr>
          </a:p>
        </p:txBody>
      </p:sp>
      <p:cxnSp>
        <p:nvCxnSpPr>
          <p:cNvPr id="120" name="直接连接符 119"/>
          <p:cNvCxnSpPr>
            <a:stCxn id="63" idx="3"/>
          </p:cNvCxnSpPr>
          <p:nvPr/>
        </p:nvCxnSpPr>
        <p:spPr>
          <a:xfrm>
            <a:off x="1727881" y="3504096"/>
            <a:ext cx="3569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1736171" y="4771301"/>
            <a:ext cx="3569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直接连接符 130"/>
          <p:cNvCxnSpPr>
            <a:endCxn id="7" idx="1"/>
          </p:cNvCxnSpPr>
          <p:nvPr/>
        </p:nvCxnSpPr>
        <p:spPr>
          <a:xfrm flipV="1">
            <a:off x="2765298" y="3604056"/>
            <a:ext cx="1602959" cy="5970"/>
          </a:xfrm>
          <a:prstGeom prst="line">
            <a:avLst/>
          </a:prstGeom>
        </p:spPr>
        <p:style>
          <a:lnRef idx="1">
            <a:schemeClr val="accent1"/>
          </a:lnRef>
          <a:fillRef idx="0">
            <a:schemeClr val="accent1"/>
          </a:fillRef>
          <a:effectRef idx="0">
            <a:schemeClr val="accent1"/>
          </a:effectRef>
          <a:fontRef idx="minor">
            <a:schemeClr val="tx1"/>
          </a:fontRef>
        </p:style>
      </p:cxnSp>
      <p:sp>
        <p:nvSpPr>
          <p:cNvPr id="135" name="矩形 134"/>
          <p:cNvSpPr/>
          <p:nvPr/>
        </p:nvSpPr>
        <p:spPr>
          <a:xfrm>
            <a:off x="4518857" y="4639356"/>
            <a:ext cx="4835004" cy="369332"/>
          </a:xfrm>
          <a:prstGeom prst="rect">
            <a:avLst/>
          </a:prstGeom>
          <a:noFill/>
        </p:spPr>
        <p:txBody>
          <a:bodyPr wrap="square">
            <a:spAutoFit/>
          </a:bodyPr>
          <a:lstStyle/>
          <a:p>
            <a:pPr algn="ctr"/>
            <a:r>
              <a:rPr lang="en-US" altLang="zh-CN" dirty="0" smtClean="0">
                <a:latin typeface="+mn-lt"/>
                <a:cs typeface="+mn-cs"/>
              </a:rPr>
              <a:t>External Communication </a:t>
            </a:r>
            <a:r>
              <a:rPr lang="en-US" altLang="zh-CN" dirty="0" smtClean="0"/>
              <a:t>component</a:t>
            </a:r>
            <a:endParaRPr lang="zh-CN" altLang="en-US" dirty="0"/>
          </a:p>
        </p:txBody>
      </p:sp>
      <p:sp>
        <p:nvSpPr>
          <p:cNvPr id="136" name="矩形 135"/>
          <p:cNvSpPr/>
          <p:nvPr/>
        </p:nvSpPr>
        <p:spPr>
          <a:xfrm>
            <a:off x="7167094" y="2023811"/>
            <a:ext cx="2057980" cy="1578217"/>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2054" name="矩形 2053"/>
          <p:cNvSpPr/>
          <p:nvPr/>
        </p:nvSpPr>
        <p:spPr>
          <a:xfrm>
            <a:off x="7287787" y="2076700"/>
            <a:ext cx="1874406" cy="338554"/>
          </a:xfrm>
          <a:prstGeom prst="rect">
            <a:avLst/>
          </a:prstGeom>
        </p:spPr>
        <p:txBody>
          <a:bodyPr wrap="square">
            <a:spAutoFit/>
          </a:bodyPr>
          <a:lstStyle/>
          <a:p>
            <a:pPr algn="ctr"/>
            <a:r>
              <a:rPr lang="en-US" altLang="zh-CN" sz="1600" dirty="0">
                <a:latin typeface="+mn-lt"/>
                <a:cs typeface="+mn-cs"/>
              </a:rPr>
              <a:t>Storage component</a:t>
            </a:r>
            <a:endParaRPr lang="zh-CN" altLang="en-US" sz="1600" dirty="0">
              <a:latin typeface="+mn-lt"/>
              <a:cs typeface="+mn-cs"/>
            </a:endParaRPr>
          </a:p>
        </p:txBody>
      </p:sp>
      <p:sp>
        <p:nvSpPr>
          <p:cNvPr id="2056" name="文本框 2055"/>
          <p:cNvSpPr txBox="1"/>
          <p:nvPr/>
        </p:nvSpPr>
        <p:spPr>
          <a:xfrm>
            <a:off x="9373525" y="1976999"/>
            <a:ext cx="2387943" cy="2989536"/>
          </a:xfrm>
          <a:prstGeom prst="rect">
            <a:avLst/>
          </a:prstGeom>
          <a:noFill/>
        </p:spPr>
        <p:txBody>
          <a:bodyPr wrap="square" rtlCol="0">
            <a:spAutoFit/>
          </a:bodyPr>
          <a:lstStyle/>
          <a:p>
            <a:pPr marL="228600" lvl="0" indent="-228600">
              <a:lnSpc>
                <a:spcPct val="90000"/>
              </a:lnSpc>
              <a:spcBef>
                <a:spcPts val="1000"/>
              </a:spcBef>
              <a:buBlip>
                <a:blip r:embed="rId3"/>
              </a:buBlip>
            </a:pPr>
            <a:r>
              <a:rPr lang="en-US" altLang="en-US" sz="1200" dirty="0">
                <a:solidFill>
                  <a:prstClr val="black"/>
                </a:solidFill>
                <a:latin typeface="Calibri" panose="020F0502020204030204"/>
                <a:cs typeface="+mn-cs"/>
              </a:rPr>
              <a:t>Application Server </a:t>
            </a:r>
            <a:r>
              <a:rPr lang="en-US" altLang="en-US" sz="1200" dirty="0" smtClean="0">
                <a:solidFill>
                  <a:prstClr val="black"/>
                </a:solidFill>
                <a:latin typeface="Calibri" panose="020F0502020204030204"/>
                <a:cs typeface="+mn-cs"/>
              </a:rPr>
              <a:t>provides services </a:t>
            </a:r>
            <a:r>
              <a:rPr lang="en-US" altLang="en-US" sz="1200" dirty="0">
                <a:solidFill>
                  <a:prstClr val="black"/>
                </a:solidFill>
                <a:latin typeface="Calibri" panose="020F0502020204030204"/>
                <a:cs typeface="+mn-cs"/>
              </a:rPr>
              <a:t>to either Application Client or Web server by the manner of </a:t>
            </a:r>
            <a:r>
              <a:rPr lang="en-US" altLang="en-US" sz="1200" dirty="0" smtClean="0">
                <a:solidFill>
                  <a:prstClr val="black"/>
                </a:solidFill>
                <a:latin typeface="Calibri" panose="020F0502020204030204"/>
                <a:cs typeface="+mn-cs"/>
              </a:rPr>
              <a:t>remote </a:t>
            </a:r>
            <a:r>
              <a:rPr lang="en-US" altLang="en-US" sz="1200" dirty="0">
                <a:solidFill>
                  <a:prstClr val="black"/>
                </a:solidFill>
                <a:latin typeface="Calibri" panose="020F0502020204030204"/>
                <a:cs typeface="+mn-cs"/>
              </a:rPr>
              <a:t>API(s</a:t>
            </a:r>
            <a:r>
              <a:rPr lang="en-US" altLang="en-US" sz="1200" dirty="0" smtClean="0">
                <a:solidFill>
                  <a:prstClr val="black"/>
                </a:solidFill>
                <a:latin typeface="Calibri" panose="020F0502020204030204"/>
                <a:cs typeface="+mn-cs"/>
              </a:rPr>
              <a:t>).</a:t>
            </a:r>
          </a:p>
          <a:p>
            <a:pPr marL="228600" lvl="0" indent="-228600">
              <a:lnSpc>
                <a:spcPct val="90000"/>
              </a:lnSpc>
              <a:spcBef>
                <a:spcPts val="1000"/>
              </a:spcBef>
              <a:buBlip>
                <a:blip r:embed="rId3"/>
              </a:buBlip>
            </a:pPr>
            <a:r>
              <a:rPr lang="en-US" altLang="en-US" sz="1200" dirty="0" smtClean="0">
                <a:solidFill>
                  <a:prstClr val="black"/>
                </a:solidFill>
                <a:latin typeface="Calibri" panose="020F0502020204030204"/>
                <a:cs typeface="+mn-cs"/>
              </a:rPr>
              <a:t>Remote </a:t>
            </a:r>
            <a:r>
              <a:rPr lang="en-US" altLang="en-US" sz="1200" dirty="0">
                <a:solidFill>
                  <a:prstClr val="black"/>
                </a:solidFill>
                <a:latin typeface="Calibri" panose="020F0502020204030204"/>
                <a:cs typeface="+mn-cs"/>
              </a:rPr>
              <a:t>API(s) invocation is </a:t>
            </a:r>
            <a:r>
              <a:rPr lang="en-US" altLang="en-US" sz="1200" dirty="0" smtClean="0">
                <a:solidFill>
                  <a:prstClr val="black"/>
                </a:solidFill>
                <a:latin typeface="Calibri" panose="020F0502020204030204"/>
                <a:cs typeface="+mn-cs"/>
              </a:rPr>
              <a:t>carried out </a:t>
            </a:r>
            <a:r>
              <a:rPr lang="en-US" altLang="en-US" sz="1200" dirty="0">
                <a:solidFill>
                  <a:prstClr val="black"/>
                </a:solidFill>
                <a:latin typeface="Calibri" panose="020F0502020204030204"/>
                <a:cs typeface="+mn-cs"/>
              </a:rPr>
              <a:t>by http signaling over TCP/IP</a:t>
            </a:r>
          </a:p>
          <a:p>
            <a:pPr marL="228600" lvl="0" indent="-228600">
              <a:lnSpc>
                <a:spcPct val="90000"/>
              </a:lnSpc>
              <a:spcBef>
                <a:spcPts val="1000"/>
              </a:spcBef>
              <a:buBlip>
                <a:blip r:embed="rId3"/>
              </a:buBlip>
            </a:pPr>
            <a:r>
              <a:rPr lang="en-US" altLang="en-US" sz="1200" dirty="0">
                <a:solidFill>
                  <a:prstClr val="black"/>
                </a:solidFill>
                <a:latin typeface="Calibri" panose="020F0502020204030204"/>
                <a:cs typeface="+mn-cs"/>
              </a:rPr>
              <a:t>Application Server </a:t>
            </a:r>
            <a:r>
              <a:rPr lang="en-US" altLang="en-US" sz="1200" dirty="0" smtClean="0">
                <a:solidFill>
                  <a:prstClr val="black"/>
                </a:solidFill>
                <a:latin typeface="Calibri" panose="020F0502020204030204"/>
                <a:cs typeface="+mn-cs"/>
              </a:rPr>
              <a:t>provides  </a:t>
            </a:r>
            <a:r>
              <a:rPr lang="en-US" altLang="en-US" sz="1200" dirty="0">
                <a:solidFill>
                  <a:prstClr val="black"/>
                </a:solidFill>
                <a:latin typeface="Calibri" panose="020F0502020204030204"/>
                <a:cs typeface="+mn-cs"/>
              </a:rPr>
              <a:t>contents (data type could be data/video) to </a:t>
            </a:r>
            <a:r>
              <a:rPr lang="en-US" altLang="en-US" sz="1200" dirty="0" smtClean="0">
                <a:solidFill>
                  <a:prstClr val="black"/>
                </a:solidFill>
                <a:latin typeface="Calibri" panose="020F0502020204030204"/>
                <a:cs typeface="+mn-cs"/>
              </a:rPr>
              <a:t>Application Clients </a:t>
            </a:r>
            <a:r>
              <a:rPr lang="en-US" altLang="en-US" sz="1200" dirty="0">
                <a:solidFill>
                  <a:prstClr val="black"/>
                </a:solidFill>
                <a:latin typeface="Calibri" panose="020F0502020204030204"/>
                <a:cs typeface="+mn-cs"/>
              </a:rPr>
              <a:t>or Web server </a:t>
            </a:r>
            <a:r>
              <a:rPr lang="en-US" altLang="en-US" sz="1200" dirty="0" smtClean="0">
                <a:solidFill>
                  <a:prstClr val="black"/>
                </a:solidFill>
                <a:latin typeface="Calibri" panose="020F0502020204030204"/>
                <a:cs typeface="+mn-cs"/>
              </a:rPr>
              <a:t>via media server function.</a:t>
            </a:r>
            <a:endParaRPr lang="en-US" altLang="en-US" sz="1200" dirty="0">
              <a:solidFill>
                <a:prstClr val="black"/>
              </a:solidFill>
              <a:latin typeface="Calibri" panose="020F0502020204030204"/>
              <a:cs typeface="+mn-cs"/>
            </a:endParaRPr>
          </a:p>
          <a:p>
            <a:endParaRPr lang="en-US" altLang="zh-CN" sz="1400" dirty="0" smtClean="0"/>
          </a:p>
          <a:p>
            <a:r>
              <a:rPr lang="en-US" altLang="zh-CN" sz="1400" dirty="0" smtClean="0"/>
              <a:t>   </a:t>
            </a:r>
          </a:p>
          <a:p>
            <a:endParaRPr lang="zh-CN" altLang="en-US" sz="1400" dirty="0"/>
          </a:p>
        </p:txBody>
      </p:sp>
      <p:cxnSp>
        <p:nvCxnSpPr>
          <p:cNvPr id="140" name="直接连接符 139"/>
          <p:cNvCxnSpPr>
            <a:endCxn id="61" idx="1"/>
          </p:cNvCxnSpPr>
          <p:nvPr/>
        </p:nvCxnSpPr>
        <p:spPr>
          <a:xfrm>
            <a:off x="2726994" y="5007325"/>
            <a:ext cx="430289" cy="0"/>
          </a:xfrm>
          <a:prstGeom prst="line">
            <a:avLst/>
          </a:prstGeom>
        </p:spPr>
        <p:style>
          <a:lnRef idx="1">
            <a:schemeClr val="accent1"/>
          </a:lnRef>
          <a:fillRef idx="0">
            <a:schemeClr val="accent1"/>
          </a:fillRef>
          <a:effectRef idx="0">
            <a:schemeClr val="accent1"/>
          </a:effectRef>
          <a:fontRef idx="minor">
            <a:schemeClr val="tx1"/>
          </a:fontRef>
        </p:style>
      </p:cxnSp>
      <p:sp>
        <p:nvSpPr>
          <p:cNvPr id="2058" name="文本框 2057"/>
          <p:cNvSpPr txBox="1"/>
          <p:nvPr/>
        </p:nvSpPr>
        <p:spPr>
          <a:xfrm>
            <a:off x="163031" y="5600864"/>
            <a:ext cx="11488091" cy="738664"/>
          </a:xfrm>
          <a:prstGeom prst="rect">
            <a:avLst/>
          </a:prstGeom>
          <a:solidFill>
            <a:srgbClr val="C00000"/>
          </a:solidFill>
        </p:spPr>
        <p:txBody>
          <a:bodyPr wrap="square" rtlCol="0">
            <a:spAutoFit/>
          </a:bodyPr>
          <a:lstStyle/>
          <a:p>
            <a:r>
              <a:rPr lang="en-US" altLang="zh-CN" sz="1400" dirty="0" smtClean="0">
                <a:solidFill>
                  <a:schemeClr val="bg1"/>
                </a:solidFill>
              </a:rPr>
              <a:t>Storage component and </a:t>
            </a:r>
            <a:r>
              <a:rPr lang="en-US" altLang="zh-CN" sz="1400" dirty="0">
                <a:solidFill>
                  <a:schemeClr val="bg1"/>
                </a:solidFill>
              </a:rPr>
              <a:t>External Communication </a:t>
            </a:r>
            <a:r>
              <a:rPr lang="en-US" altLang="zh-CN" sz="1400" dirty="0" smtClean="0">
                <a:solidFill>
                  <a:schemeClr val="bg1"/>
                </a:solidFill>
              </a:rPr>
              <a:t>component are generic to all type of application,  and they are normally provided as services in the cloud platform. SEAL DD covers these components in its scope and </a:t>
            </a:r>
            <a:r>
              <a:rPr lang="en-US" altLang="zh-CN" sz="1400" dirty="0" smtClean="0">
                <a:solidFill>
                  <a:schemeClr val="bg1"/>
                </a:solidFill>
              </a:rPr>
              <a:t>improves </a:t>
            </a:r>
            <a:r>
              <a:rPr lang="en-US" altLang="zh-CN" sz="1400" dirty="0" smtClean="0">
                <a:solidFill>
                  <a:schemeClr val="bg1"/>
                </a:solidFill>
              </a:rPr>
              <a:t>communication service performance by employing 5G capability support. </a:t>
            </a:r>
            <a:endParaRPr lang="zh-CN" altLang="en-US" sz="1400" dirty="0">
              <a:solidFill>
                <a:schemeClr val="bg1"/>
              </a:solidFill>
            </a:endParaRPr>
          </a:p>
        </p:txBody>
      </p:sp>
      <p:cxnSp>
        <p:nvCxnSpPr>
          <p:cNvPr id="70" name="直接连接符 69"/>
          <p:cNvCxnSpPr/>
          <p:nvPr/>
        </p:nvCxnSpPr>
        <p:spPr>
          <a:xfrm flipV="1">
            <a:off x="7307682" y="3642773"/>
            <a:ext cx="1051" cy="1083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2" name="椭圆 71"/>
          <p:cNvSpPr/>
          <p:nvPr/>
        </p:nvSpPr>
        <p:spPr>
          <a:xfrm>
            <a:off x="5616652" y="3746014"/>
            <a:ext cx="125348"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4" name="椭圆 73"/>
          <p:cNvSpPr/>
          <p:nvPr/>
        </p:nvSpPr>
        <p:spPr>
          <a:xfrm>
            <a:off x="7238445" y="3726211"/>
            <a:ext cx="133905" cy="5203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xmlns:p14="http://schemas.microsoft.com/office/powerpoint/2010/main" val="2848734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617581" y="3573644"/>
            <a:ext cx="4145825" cy="299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Communication endpoint service</a:t>
            </a:r>
            <a:endParaRPr lang="zh-CN" altLang="en-US" sz="1400" dirty="0">
              <a:solidFill>
                <a:prstClr val="black"/>
              </a:solidFill>
            </a:endParaRPr>
          </a:p>
        </p:txBody>
      </p:sp>
      <p:sp>
        <p:nvSpPr>
          <p:cNvPr id="5" name="矩形 4"/>
          <p:cNvSpPr/>
          <p:nvPr/>
        </p:nvSpPr>
        <p:spPr>
          <a:xfrm>
            <a:off x="6537256" y="1963243"/>
            <a:ext cx="2158921" cy="426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prstClr val="black"/>
                </a:solidFill>
              </a:rPr>
              <a:t>Signaling exchange </a:t>
            </a:r>
          </a:p>
          <a:p>
            <a:pPr algn="ctr"/>
            <a:r>
              <a:rPr lang="en-US" altLang="zh-CN" sz="1400" dirty="0" smtClean="0">
                <a:solidFill>
                  <a:prstClr val="black"/>
                </a:solidFill>
              </a:rPr>
              <a:t>(</a:t>
            </a:r>
            <a:r>
              <a:rPr lang="en-US" altLang="zh-CN" sz="1400" dirty="0" err="1" smtClean="0">
                <a:solidFill>
                  <a:prstClr val="black"/>
                </a:solidFill>
              </a:rPr>
              <a:t>e.g</a:t>
            </a:r>
            <a:r>
              <a:rPr lang="en-US" altLang="zh-CN" sz="1400" dirty="0" smtClean="0">
                <a:solidFill>
                  <a:prstClr val="black"/>
                </a:solidFill>
              </a:rPr>
              <a:t> API gateway)</a:t>
            </a:r>
            <a:endParaRPr lang="zh-CN" altLang="en-US" sz="1400" dirty="0">
              <a:solidFill>
                <a:prstClr val="black"/>
              </a:solidFill>
            </a:endParaRPr>
          </a:p>
        </p:txBody>
      </p:sp>
      <p:sp>
        <p:nvSpPr>
          <p:cNvPr id="6" name="矩形 5"/>
          <p:cNvSpPr/>
          <p:nvPr/>
        </p:nvSpPr>
        <p:spPr>
          <a:xfrm>
            <a:off x="8751454" y="1942138"/>
            <a:ext cx="1913896" cy="4474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prstClr val="black"/>
                </a:solidFill>
              </a:rPr>
              <a:t>Media server </a:t>
            </a:r>
            <a:r>
              <a:rPr lang="en-US" altLang="zh-CN" sz="1400" dirty="0" smtClean="0">
                <a:solidFill>
                  <a:prstClr val="black"/>
                </a:solidFill>
              </a:rPr>
              <a:t>(video/data…)</a:t>
            </a:r>
            <a:endParaRPr lang="zh-CN" altLang="en-US" sz="1400" dirty="0">
              <a:solidFill>
                <a:prstClr val="black"/>
              </a:solidFill>
            </a:endParaRPr>
          </a:p>
        </p:txBody>
      </p:sp>
      <p:sp>
        <p:nvSpPr>
          <p:cNvPr id="7" name="矩形 6"/>
          <p:cNvSpPr/>
          <p:nvPr/>
        </p:nvSpPr>
        <p:spPr>
          <a:xfrm>
            <a:off x="6293786" y="1880689"/>
            <a:ext cx="4774301" cy="2283812"/>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16" name="矩形 15"/>
          <p:cNvSpPr/>
          <p:nvPr/>
        </p:nvSpPr>
        <p:spPr>
          <a:xfrm>
            <a:off x="6622026" y="2752999"/>
            <a:ext cx="4095286" cy="608893"/>
          </a:xfrm>
          <a:prstGeom prst="rect">
            <a:avLst/>
          </a:prstGeom>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prstClr val="white"/>
                </a:solidFill>
              </a:rPr>
              <a:t>5G adaptation </a:t>
            </a:r>
            <a:endParaRPr lang="zh-CN" altLang="en-US" dirty="0">
              <a:solidFill>
                <a:prstClr val="white"/>
              </a:solidFill>
            </a:endParaRPr>
          </a:p>
        </p:txBody>
      </p:sp>
      <p:sp>
        <p:nvSpPr>
          <p:cNvPr id="35" name="矩形 34"/>
          <p:cNvSpPr/>
          <p:nvPr/>
        </p:nvSpPr>
        <p:spPr>
          <a:xfrm>
            <a:off x="6828545" y="2845012"/>
            <a:ext cx="1093509" cy="47600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dirty="0" smtClean="0">
                <a:solidFill>
                  <a:prstClr val="white"/>
                </a:solidFill>
              </a:rPr>
              <a:t>5G control plane related processing function</a:t>
            </a:r>
            <a:endParaRPr lang="zh-CN" altLang="en-US" sz="900" dirty="0">
              <a:solidFill>
                <a:prstClr val="white"/>
              </a:solidFill>
            </a:endParaRPr>
          </a:p>
        </p:txBody>
      </p:sp>
      <p:sp>
        <p:nvSpPr>
          <p:cNvPr id="36" name="矩形 35"/>
          <p:cNvSpPr/>
          <p:nvPr/>
        </p:nvSpPr>
        <p:spPr>
          <a:xfrm>
            <a:off x="9473407" y="2873558"/>
            <a:ext cx="1093509" cy="38684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dirty="0" smtClean="0">
                <a:solidFill>
                  <a:prstClr val="white"/>
                </a:solidFill>
              </a:rPr>
              <a:t>User-plane related processing function</a:t>
            </a:r>
            <a:endParaRPr lang="zh-CN" altLang="en-US" sz="900" dirty="0">
              <a:solidFill>
                <a:prstClr val="white"/>
              </a:solidFill>
            </a:endParaRPr>
          </a:p>
        </p:txBody>
      </p:sp>
      <p:sp>
        <p:nvSpPr>
          <p:cNvPr id="52" name="矩形 51"/>
          <p:cNvSpPr/>
          <p:nvPr/>
        </p:nvSpPr>
        <p:spPr>
          <a:xfrm>
            <a:off x="6726824" y="3853322"/>
            <a:ext cx="4278736" cy="338554"/>
          </a:xfrm>
          <a:prstGeom prst="rect">
            <a:avLst/>
          </a:prstGeom>
        </p:spPr>
        <p:txBody>
          <a:bodyPr wrap="none">
            <a:spAutoFit/>
          </a:bodyPr>
          <a:lstStyle/>
          <a:p>
            <a:pPr algn="ctr"/>
            <a:r>
              <a:rPr lang="en-US" altLang="zh-CN" sz="1600" dirty="0">
                <a:solidFill>
                  <a:prstClr val="black"/>
                </a:solidFill>
              </a:rPr>
              <a:t>External </a:t>
            </a:r>
            <a:r>
              <a:rPr lang="en-US" altLang="zh-CN" sz="1600" dirty="0" smtClean="0">
                <a:solidFill>
                  <a:prstClr val="black"/>
                </a:solidFill>
              </a:rPr>
              <a:t>Communication component </a:t>
            </a:r>
            <a:r>
              <a:rPr lang="en-US" altLang="zh-CN" sz="1600" dirty="0" smtClean="0">
                <a:solidFill>
                  <a:prstClr val="black"/>
                </a:solidFill>
              </a:rPr>
              <a:t>over 5G</a:t>
            </a:r>
            <a:endParaRPr lang="zh-CN" altLang="en-US" sz="1600" dirty="0">
              <a:solidFill>
                <a:prstClr val="black"/>
              </a:solidFill>
            </a:endParaRPr>
          </a:p>
        </p:txBody>
      </p:sp>
      <p:sp>
        <p:nvSpPr>
          <p:cNvPr id="23" name="副标题 1"/>
          <p:cNvSpPr>
            <a:spLocks noGrp="1"/>
          </p:cNvSpPr>
          <p:nvPr>
            <p:ph type="subTitle" idx="1"/>
          </p:nvPr>
        </p:nvSpPr>
        <p:spPr>
          <a:xfrm>
            <a:off x="191283" y="969634"/>
            <a:ext cx="10736446" cy="993400"/>
          </a:xfrm>
        </p:spPr>
        <p:txBody>
          <a:bodyPr/>
          <a:lstStyle/>
          <a:p>
            <a:r>
              <a:rPr lang="en-US" altLang="en-US" dirty="0" smtClean="0"/>
              <a:t>SEALDD enabling 3GPP specific optimizations</a:t>
            </a:r>
            <a:endParaRPr lang="zh-CN" altLang="en-US" dirty="0"/>
          </a:p>
        </p:txBody>
      </p:sp>
      <p:sp>
        <p:nvSpPr>
          <p:cNvPr id="25" name="矩形 24"/>
          <p:cNvSpPr/>
          <p:nvPr/>
        </p:nvSpPr>
        <p:spPr>
          <a:xfrm>
            <a:off x="814333" y="3263353"/>
            <a:ext cx="4145825" cy="299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Communication endpoint service</a:t>
            </a:r>
            <a:endParaRPr lang="zh-CN" altLang="en-US" sz="1400" dirty="0">
              <a:solidFill>
                <a:prstClr val="black"/>
              </a:solidFill>
            </a:endParaRPr>
          </a:p>
        </p:txBody>
      </p:sp>
      <p:sp>
        <p:nvSpPr>
          <p:cNvPr id="26" name="矩形 25"/>
          <p:cNvSpPr/>
          <p:nvPr/>
        </p:nvSpPr>
        <p:spPr>
          <a:xfrm>
            <a:off x="807000" y="2347076"/>
            <a:ext cx="2158921" cy="37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prstClr val="black"/>
                </a:solidFill>
              </a:rPr>
              <a:t>Signaling exchange </a:t>
            </a:r>
          </a:p>
          <a:p>
            <a:pPr algn="ctr"/>
            <a:r>
              <a:rPr lang="en-US" altLang="zh-CN" sz="1400" dirty="0" smtClean="0">
                <a:solidFill>
                  <a:prstClr val="black"/>
                </a:solidFill>
              </a:rPr>
              <a:t>(</a:t>
            </a:r>
            <a:r>
              <a:rPr lang="en-US" altLang="zh-CN" sz="1400" dirty="0" err="1" smtClean="0">
                <a:solidFill>
                  <a:prstClr val="black"/>
                </a:solidFill>
              </a:rPr>
              <a:t>e.g</a:t>
            </a:r>
            <a:r>
              <a:rPr lang="en-US" altLang="zh-CN" sz="1400" dirty="0" smtClean="0">
                <a:solidFill>
                  <a:prstClr val="black"/>
                </a:solidFill>
              </a:rPr>
              <a:t> API gateway)</a:t>
            </a:r>
            <a:endParaRPr lang="zh-CN" altLang="en-US" sz="1400" dirty="0">
              <a:solidFill>
                <a:prstClr val="black"/>
              </a:solidFill>
            </a:endParaRPr>
          </a:p>
        </p:txBody>
      </p:sp>
      <p:sp>
        <p:nvSpPr>
          <p:cNvPr id="27" name="矩形 26"/>
          <p:cNvSpPr/>
          <p:nvPr/>
        </p:nvSpPr>
        <p:spPr>
          <a:xfrm>
            <a:off x="3021198" y="2346132"/>
            <a:ext cx="1913896" cy="37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prstClr val="black"/>
                </a:solidFill>
              </a:rPr>
              <a:t>Media server </a:t>
            </a:r>
            <a:r>
              <a:rPr lang="en-US" altLang="zh-CN" sz="1400" dirty="0" smtClean="0">
                <a:solidFill>
                  <a:prstClr val="black"/>
                </a:solidFill>
              </a:rPr>
              <a:t>function (video/data…)</a:t>
            </a:r>
            <a:endParaRPr lang="zh-CN" altLang="en-US" sz="1400" dirty="0">
              <a:solidFill>
                <a:prstClr val="black"/>
              </a:solidFill>
            </a:endParaRPr>
          </a:p>
        </p:txBody>
      </p:sp>
      <p:sp>
        <p:nvSpPr>
          <p:cNvPr id="28" name="矩形 27"/>
          <p:cNvSpPr/>
          <p:nvPr/>
        </p:nvSpPr>
        <p:spPr>
          <a:xfrm>
            <a:off x="552263" y="2268373"/>
            <a:ext cx="4774301" cy="1702854"/>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cxnSp>
        <p:nvCxnSpPr>
          <p:cNvPr id="30" name="直接连接符 29"/>
          <p:cNvCxnSpPr/>
          <p:nvPr/>
        </p:nvCxnSpPr>
        <p:spPr>
          <a:xfrm flipH="1">
            <a:off x="3595688" y="2063639"/>
            <a:ext cx="1631" cy="16044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2664003" y="2088107"/>
            <a:ext cx="25" cy="14214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1899494" y="2077644"/>
            <a:ext cx="3163" cy="15260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092647" y="2074402"/>
            <a:ext cx="0" cy="14282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061621" y="2217337"/>
            <a:ext cx="2598896" cy="6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1793729" y="2217337"/>
            <a:ext cx="0" cy="12879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061621" y="3602891"/>
            <a:ext cx="3732578" cy="369332"/>
          </a:xfrm>
          <a:prstGeom prst="rect">
            <a:avLst/>
          </a:prstGeom>
          <a:noFill/>
        </p:spPr>
        <p:txBody>
          <a:bodyPr wrap="square">
            <a:spAutoFit/>
          </a:bodyPr>
          <a:lstStyle/>
          <a:p>
            <a:pPr algn="ctr"/>
            <a:r>
              <a:rPr lang="en-US" altLang="zh-CN" dirty="0" smtClean="0">
                <a:solidFill>
                  <a:prstClr val="black"/>
                </a:solidFill>
                <a:latin typeface="Calibri" panose="020F0502020204030204"/>
              </a:rPr>
              <a:t>External Communication </a:t>
            </a:r>
            <a:r>
              <a:rPr lang="en-US" altLang="zh-CN" dirty="0" smtClean="0">
                <a:solidFill>
                  <a:prstClr val="black"/>
                </a:solidFill>
              </a:rPr>
              <a:t>component</a:t>
            </a:r>
          </a:p>
        </p:txBody>
      </p:sp>
      <p:cxnSp>
        <p:nvCxnSpPr>
          <p:cNvPr id="48" name="直接连接符 47"/>
          <p:cNvCxnSpPr/>
          <p:nvPr/>
        </p:nvCxnSpPr>
        <p:spPr>
          <a:xfrm flipV="1">
            <a:off x="3397842" y="2223456"/>
            <a:ext cx="1051" cy="1083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4" name="椭圆 53"/>
          <p:cNvSpPr/>
          <p:nvPr/>
        </p:nvSpPr>
        <p:spPr>
          <a:xfrm>
            <a:off x="1695095" y="3217644"/>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55" name="直接连接符 54"/>
          <p:cNvCxnSpPr>
            <a:stCxn id="54" idx="0"/>
          </p:cNvCxnSpPr>
          <p:nvPr/>
        </p:nvCxnSpPr>
        <p:spPr>
          <a:xfrm flipV="1">
            <a:off x="1827070" y="2725916"/>
            <a:ext cx="0" cy="491728"/>
          </a:xfrm>
          <a:prstGeom prst="line">
            <a:avLst/>
          </a:prstGeom>
        </p:spPr>
        <p:style>
          <a:lnRef idx="1">
            <a:schemeClr val="accent1"/>
          </a:lnRef>
          <a:fillRef idx="0">
            <a:schemeClr val="accent1"/>
          </a:fillRef>
          <a:effectRef idx="0">
            <a:schemeClr val="accent1"/>
          </a:effectRef>
          <a:fontRef idx="minor">
            <a:schemeClr val="tx1"/>
          </a:fontRef>
        </p:style>
      </p:cxnSp>
      <p:sp>
        <p:nvSpPr>
          <p:cNvPr id="56" name="椭圆 55"/>
          <p:cNvSpPr/>
          <p:nvPr/>
        </p:nvSpPr>
        <p:spPr>
          <a:xfrm>
            <a:off x="3720765" y="3224923"/>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57" name="直接连接符 56"/>
          <p:cNvCxnSpPr/>
          <p:nvPr/>
        </p:nvCxnSpPr>
        <p:spPr>
          <a:xfrm flipV="1">
            <a:off x="3855774" y="2733195"/>
            <a:ext cx="0" cy="491728"/>
          </a:xfrm>
          <a:prstGeom prst="line">
            <a:avLst/>
          </a:prstGeom>
        </p:spPr>
        <p:style>
          <a:lnRef idx="1">
            <a:schemeClr val="accent1"/>
          </a:lnRef>
          <a:fillRef idx="0">
            <a:schemeClr val="accent1"/>
          </a:fillRef>
          <a:effectRef idx="0">
            <a:schemeClr val="accent1"/>
          </a:effectRef>
          <a:fontRef idx="minor">
            <a:schemeClr val="tx1"/>
          </a:fontRef>
        </p:style>
      </p:cxnSp>
      <p:sp>
        <p:nvSpPr>
          <p:cNvPr id="58" name="椭圆 57"/>
          <p:cNvSpPr/>
          <p:nvPr/>
        </p:nvSpPr>
        <p:spPr>
          <a:xfrm>
            <a:off x="1718142" y="2320780"/>
            <a:ext cx="14349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59" name="椭圆 58"/>
          <p:cNvSpPr/>
          <p:nvPr/>
        </p:nvSpPr>
        <p:spPr>
          <a:xfrm>
            <a:off x="3327242" y="2306444"/>
            <a:ext cx="14349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60" name="椭圆 59"/>
          <p:cNvSpPr/>
          <p:nvPr/>
        </p:nvSpPr>
        <p:spPr>
          <a:xfrm>
            <a:off x="3720765" y="2699081"/>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1" name="椭圆 60"/>
          <p:cNvSpPr/>
          <p:nvPr/>
        </p:nvSpPr>
        <p:spPr>
          <a:xfrm>
            <a:off x="1701435" y="2706416"/>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椭圆 61"/>
          <p:cNvSpPr/>
          <p:nvPr/>
        </p:nvSpPr>
        <p:spPr>
          <a:xfrm>
            <a:off x="7492361" y="2366598"/>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64" name="直接连接符 63"/>
          <p:cNvCxnSpPr/>
          <p:nvPr/>
        </p:nvCxnSpPr>
        <p:spPr>
          <a:xfrm flipH="1">
            <a:off x="9385718" y="1670433"/>
            <a:ext cx="1631" cy="16044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H="1">
            <a:off x="8454033" y="1694901"/>
            <a:ext cx="25" cy="14214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7689524" y="1684438"/>
            <a:ext cx="3163" cy="15260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6882677" y="1681196"/>
            <a:ext cx="0" cy="14282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6851651" y="1824131"/>
            <a:ext cx="2598896" cy="6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7583759" y="1824131"/>
            <a:ext cx="0" cy="12879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9187872" y="1830250"/>
            <a:ext cx="1051" cy="1083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4" name="椭圆 73"/>
          <p:cNvSpPr/>
          <p:nvPr/>
        </p:nvSpPr>
        <p:spPr>
          <a:xfrm>
            <a:off x="7508172" y="1927574"/>
            <a:ext cx="14349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75" name="椭圆 74"/>
          <p:cNvSpPr/>
          <p:nvPr/>
        </p:nvSpPr>
        <p:spPr>
          <a:xfrm>
            <a:off x="9117272" y="1913238"/>
            <a:ext cx="14349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76" name="椭圆 75"/>
          <p:cNvSpPr/>
          <p:nvPr/>
        </p:nvSpPr>
        <p:spPr>
          <a:xfrm>
            <a:off x="9553567" y="2350368"/>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7" name="椭圆 76"/>
          <p:cNvSpPr/>
          <p:nvPr/>
        </p:nvSpPr>
        <p:spPr>
          <a:xfrm>
            <a:off x="8586583" y="3555941"/>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78" name="直接连接符 77"/>
          <p:cNvCxnSpPr>
            <a:stCxn id="77" idx="0"/>
          </p:cNvCxnSpPr>
          <p:nvPr/>
        </p:nvCxnSpPr>
        <p:spPr>
          <a:xfrm flipV="1">
            <a:off x="8718558" y="3317717"/>
            <a:ext cx="1730" cy="238224"/>
          </a:xfrm>
          <a:prstGeom prst="line">
            <a:avLst/>
          </a:prstGeom>
        </p:spPr>
        <p:style>
          <a:lnRef idx="1">
            <a:schemeClr val="accent1"/>
          </a:lnRef>
          <a:fillRef idx="0">
            <a:schemeClr val="accent1"/>
          </a:fillRef>
          <a:effectRef idx="0">
            <a:schemeClr val="accent1"/>
          </a:effectRef>
          <a:fontRef idx="minor">
            <a:schemeClr val="tx1"/>
          </a:fontRef>
        </p:style>
      </p:cxnSp>
      <p:sp>
        <p:nvSpPr>
          <p:cNvPr id="79" name="椭圆 78"/>
          <p:cNvSpPr/>
          <p:nvPr/>
        </p:nvSpPr>
        <p:spPr>
          <a:xfrm>
            <a:off x="8586583" y="3324350"/>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80" name="直接连接符 79"/>
          <p:cNvCxnSpPr/>
          <p:nvPr/>
        </p:nvCxnSpPr>
        <p:spPr>
          <a:xfrm flipH="1" flipV="1">
            <a:off x="7617193" y="2435134"/>
            <a:ext cx="2381" cy="133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V="1">
            <a:off x="9693162" y="2419609"/>
            <a:ext cx="0" cy="148922"/>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7616716" y="2568531"/>
            <a:ext cx="20764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接连接符 85"/>
          <p:cNvCxnSpPr>
            <a:stCxn id="16" idx="0"/>
          </p:cNvCxnSpPr>
          <p:nvPr/>
        </p:nvCxnSpPr>
        <p:spPr>
          <a:xfrm flipV="1">
            <a:off x="8669669" y="2575165"/>
            <a:ext cx="0" cy="177834"/>
          </a:xfrm>
          <a:prstGeom prst="line">
            <a:avLst/>
          </a:prstGeom>
        </p:spPr>
        <p:style>
          <a:lnRef idx="1">
            <a:schemeClr val="accent1"/>
          </a:lnRef>
          <a:fillRef idx="0">
            <a:schemeClr val="accent1"/>
          </a:fillRef>
          <a:effectRef idx="0">
            <a:schemeClr val="accent1"/>
          </a:effectRef>
          <a:fontRef idx="minor">
            <a:schemeClr val="tx1"/>
          </a:fontRef>
        </p:style>
      </p:cxnSp>
      <p:sp>
        <p:nvSpPr>
          <p:cNvPr id="89" name="椭圆 88"/>
          <p:cNvSpPr/>
          <p:nvPr/>
        </p:nvSpPr>
        <p:spPr>
          <a:xfrm>
            <a:off x="8537694" y="2731340"/>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0" name="下箭头 89"/>
          <p:cNvSpPr/>
          <p:nvPr/>
        </p:nvSpPr>
        <p:spPr>
          <a:xfrm rot="16200000">
            <a:off x="5587937" y="2919417"/>
            <a:ext cx="44627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1" name="Content Placeholder 2">
            <a:extLst>
              <a:ext uri="{FF2B5EF4-FFF2-40B4-BE49-F238E27FC236}">
                <a16:creationId xmlns:a16="http://schemas.microsoft.com/office/drawing/2014/main" xmlns="" id="{55F986D5-D7D9-6446-9526-9389CD9831D8}"/>
              </a:ext>
            </a:extLst>
          </p:cNvPr>
          <p:cNvSpPr txBox="1">
            <a:spLocks/>
          </p:cNvSpPr>
          <p:nvPr/>
        </p:nvSpPr>
        <p:spPr bwMode="auto">
          <a:xfrm>
            <a:off x="400551" y="4735337"/>
            <a:ext cx="10945301" cy="1187316"/>
          </a:xfrm>
          <a:prstGeom prst="rect">
            <a:avLst/>
          </a:prstGeom>
          <a:noFill/>
          <a:ln>
            <a:solidFill>
              <a:srgbClr val="221815"/>
            </a:solidFill>
            <a:prstDash val="dash"/>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400" dirty="0" smtClean="0">
                <a:solidFill>
                  <a:prstClr val="black"/>
                </a:solidFill>
              </a:rPr>
              <a:t>User-plane related processing function:</a:t>
            </a:r>
          </a:p>
          <a:p>
            <a:pPr lvl="1"/>
            <a:r>
              <a:rPr lang="en-US" altLang="zh-CN" sz="1400" dirty="0" smtClean="0">
                <a:solidFill>
                  <a:prstClr val="black"/>
                </a:solidFill>
              </a:rPr>
              <a:t>Sending/receiving packets via N6 interface: Application traffic &lt;=&gt; SEALDD traffic, for 5G specific optimization transmission. </a:t>
            </a:r>
          </a:p>
          <a:p>
            <a:r>
              <a:rPr lang="en-US" sz="1400" dirty="0" smtClean="0">
                <a:solidFill>
                  <a:prstClr val="black"/>
                </a:solidFill>
              </a:rPr>
              <a:t>5G control plane related processing function:</a:t>
            </a:r>
          </a:p>
          <a:p>
            <a:pPr lvl="1"/>
            <a:r>
              <a:rPr lang="en-US" sz="1400" dirty="0">
                <a:solidFill>
                  <a:prstClr val="black"/>
                </a:solidFill>
              </a:rPr>
              <a:t>N33/N5 interaction </a:t>
            </a:r>
            <a:r>
              <a:rPr lang="en-US" sz="1400" dirty="0" smtClean="0">
                <a:solidFill>
                  <a:prstClr val="black"/>
                </a:solidFill>
              </a:rPr>
              <a:t>function: Control plane interactions with </a:t>
            </a:r>
            <a:r>
              <a:rPr lang="en-US" sz="1400" dirty="0" smtClean="0">
                <a:solidFill>
                  <a:prstClr val="black"/>
                </a:solidFill>
              </a:rPr>
              <a:t>5GC.</a:t>
            </a:r>
            <a:endParaRPr lang="en-US" sz="1400" dirty="0">
              <a:solidFill>
                <a:prstClr val="black"/>
              </a:solidFill>
            </a:endParaRPr>
          </a:p>
        </p:txBody>
      </p:sp>
      <p:sp>
        <p:nvSpPr>
          <p:cNvPr id="92" name="文本框 91"/>
          <p:cNvSpPr txBox="1"/>
          <p:nvPr/>
        </p:nvSpPr>
        <p:spPr>
          <a:xfrm>
            <a:off x="248001" y="6084454"/>
            <a:ext cx="11488091" cy="307777"/>
          </a:xfrm>
          <a:prstGeom prst="rect">
            <a:avLst/>
          </a:prstGeom>
          <a:solidFill>
            <a:srgbClr val="C00000"/>
          </a:solidFill>
        </p:spPr>
        <p:txBody>
          <a:bodyPr wrap="square" rtlCol="0">
            <a:spAutoFit/>
          </a:bodyPr>
          <a:lstStyle/>
          <a:p>
            <a:pPr algn="ctr"/>
            <a:r>
              <a:rPr lang="en-US" altLang="zh-CN" sz="1400" dirty="0" smtClean="0">
                <a:solidFill>
                  <a:prstClr val="white"/>
                </a:solidFill>
              </a:rPr>
              <a:t>SEALDD provides 5G adaptation function for application server.</a:t>
            </a:r>
            <a:endParaRPr lang="zh-CN" altLang="en-US" sz="1400" dirty="0">
              <a:solidFill>
                <a:prstClr val="white"/>
              </a:solidFill>
            </a:endParaRPr>
          </a:p>
        </p:txBody>
      </p:sp>
      <p:sp>
        <p:nvSpPr>
          <p:cNvPr id="53" name="矩形 52"/>
          <p:cNvSpPr/>
          <p:nvPr/>
        </p:nvSpPr>
        <p:spPr>
          <a:xfrm>
            <a:off x="1092647" y="4010865"/>
            <a:ext cx="3732578" cy="369332"/>
          </a:xfrm>
          <a:prstGeom prst="rect">
            <a:avLst/>
          </a:prstGeom>
          <a:noFill/>
        </p:spPr>
        <p:txBody>
          <a:bodyPr wrap="square">
            <a:spAutoFit/>
          </a:bodyPr>
          <a:lstStyle/>
          <a:p>
            <a:pPr algn="ctr"/>
            <a:r>
              <a:rPr lang="en-US" altLang="zh-CN" dirty="0" smtClean="0">
                <a:solidFill>
                  <a:prstClr val="black"/>
                </a:solidFill>
                <a:latin typeface="Calibri" panose="020F0502020204030204"/>
              </a:rPr>
              <a:t>Current implementation</a:t>
            </a:r>
            <a:endParaRPr lang="en-US" altLang="zh-CN" dirty="0" smtClean="0">
              <a:solidFill>
                <a:prstClr val="black"/>
              </a:solidFill>
            </a:endParaRPr>
          </a:p>
        </p:txBody>
      </p:sp>
      <p:sp>
        <p:nvSpPr>
          <p:cNvPr id="63" name="矩形 62"/>
          <p:cNvSpPr/>
          <p:nvPr/>
        </p:nvSpPr>
        <p:spPr>
          <a:xfrm>
            <a:off x="6132633" y="4198524"/>
            <a:ext cx="4964753" cy="369332"/>
          </a:xfrm>
          <a:prstGeom prst="rect">
            <a:avLst/>
          </a:prstGeom>
          <a:noFill/>
        </p:spPr>
        <p:txBody>
          <a:bodyPr wrap="square">
            <a:spAutoFit/>
          </a:bodyPr>
          <a:lstStyle/>
          <a:p>
            <a:pPr algn="ctr"/>
            <a:r>
              <a:rPr lang="en-US" altLang="zh-CN" dirty="0" smtClean="0">
                <a:solidFill>
                  <a:prstClr val="black"/>
                </a:solidFill>
                <a:latin typeface="Calibri" panose="020F0502020204030204"/>
              </a:rPr>
              <a:t>SEALDD: Enhanced component implementation</a:t>
            </a:r>
            <a:endParaRPr lang="en-US" altLang="zh-CN" dirty="0" smtClean="0">
              <a:solidFill>
                <a:prstClr val="black"/>
              </a:solidFill>
            </a:endParaRPr>
          </a:p>
        </p:txBody>
      </p:sp>
    </p:spTree>
    <p:extLst>
      <p:ext uri="{BB962C8B-B14F-4D97-AF65-F5344CB8AC3E}">
        <p14:creationId xmlns:p14="http://schemas.microsoft.com/office/powerpoint/2010/main" val="362269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584256" y="3767357"/>
            <a:ext cx="4145825" cy="299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Communication endpoint service</a:t>
            </a:r>
            <a:endParaRPr lang="zh-CN" altLang="en-US" sz="1400" dirty="0">
              <a:solidFill>
                <a:prstClr val="black"/>
              </a:solidFill>
            </a:endParaRPr>
          </a:p>
        </p:txBody>
      </p:sp>
      <p:sp>
        <p:nvSpPr>
          <p:cNvPr id="5" name="矩形 4"/>
          <p:cNvSpPr/>
          <p:nvPr/>
        </p:nvSpPr>
        <p:spPr>
          <a:xfrm>
            <a:off x="7503931" y="2156956"/>
            <a:ext cx="2158921" cy="426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Signaling exchange </a:t>
            </a:r>
          </a:p>
          <a:p>
            <a:pPr algn="ctr"/>
            <a:r>
              <a:rPr lang="en-US" altLang="zh-CN" sz="1400" dirty="0" smtClean="0">
                <a:solidFill>
                  <a:schemeClr val="tx1"/>
                </a:solidFill>
              </a:rPr>
              <a:t>(</a:t>
            </a:r>
            <a:r>
              <a:rPr lang="en-US" altLang="zh-CN" sz="1400" dirty="0" err="1" smtClean="0">
                <a:solidFill>
                  <a:schemeClr val="tx1"/>
                </a:solidFill>
              </a:rPr>
              <a:t>e.g</a:t>
            </a:r>
            <a:r>
              <a:rPr lang="en-US" altLang="zh-CN" sz="1400" dirty="0" smtClean="0">
                <a:solidFill>
                  <a:schemeClr val="tx1"/>
                </a:solidFill>
              </a:rPr>
              <a:t> API gateway)</a:t>
            </a:r>
            <a:endParaRPr lang="zh-CN" altLang="en-US" sz="1400" dirty="0">
              <a:solidFill>
                <a:schemeClr val="tx1"/>
              </a:solidFill>
            </a:endParaRPr>
          </a:p>
        </p:txBody>
      </p:sp>
      <p:sp>
        <p:nvSpPr>
          <p:cNvPr id="6" name="矩形 5"/>
          <p:cNvSpPr/>
          <p:nvPr/>
        </p:nvSpPr>
        <p:spPr>
          <a:xfrm>
            <a:off x="9718129" y="2135851"/>
            <a:ext cx="1913896" cy="4474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Media server </a:t>
            </a:r>
            <a:r>
              <a:rPr lang="en-US" altLang="zh-CN" sz="1400" dirty="0" smtClean="0">
                <a:solidFill>
                  <a:schemeClr val="tx1"/>
                </a:solidFill>
              </a:rPr>
              <a:t>(video/data…)</a:t>
            </a:r>
            <a:endParaRPr lang="zh-CN" altLang="en-US" sz="1400" dirty="0">
              <a:solidFill>
                <a:schemeClr val="tx1"/>
              </a:solidFill>
            </a:endParaRPr>
          </a:p>
        </p:txBody>
      </p:sp>
      <p:sp>
        <p:nvSpPr>
          <p:cNvPr id="7" name="矩形 6"/>
          <p:cNvSpPr/>
          <p:nvPr/>
        </p:nvSpPr>
        <p:spPr>
          <a:xfrm>
            <a:off x="7260461" y="2074402"/>
            <a:ext cx="4774301" cy="2283812"/>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矩形 15"/>
          <p:cNvSpPr/>
          <p:nvPr/>
        </p:nvSpPr>
        <p:spPr>
          <a:xfrm>
            <a:off x="7588701" y="2946712"/>
            <a:ext cx="4095286" cy="608893"/>
          </a:xfrm>
          <a:prstGeom prst="rect">
            <a:avLst/>
          </a:prstGeom>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5G adaptation </a:t>
            </a:r>
            <a:endParaRPr lang="zh-CN" altLang="en-US" dirty="0"/>
          </a:p>
        </p:txBody>
      </p:sp>
      <p:sp>
        <p:nvSpPr>
          <p:cNvPr id="35" name="矩形 34"/>
          <p:cNvSpPr/>
          <p:nvPr/>
        </p:nvSpPr>
        <p:spPr>
          <a:xfrm>
            <a:off x="7795220" y="3038725"/>
            <a:ext cx="1093509" cy="47600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smtClean="0"/>
              <a:t>NRM invoker</a:t>
            </a:r>
            <a:endParaRPr lang="zh-CN" altLang="en-US" sz="1050" dirty="0"/>
          </a:p>
        </p:txBody>
      </p:sp>
      <p:sp>
        <p:nvSpPr>
          <p:cNvPr id="36" name="矩形 35"/>
          <p:cNvSpPr/>
          <p:nvPr/>
        </p:nvSpPr>
        <p:spPr>
          <a:xfrm>
            <a:off x="10440082" y="3067271"/>
            <a:ext cx="1093509" cy="38684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dirty="0"/>
              <a:t>User-plane related </a:t>
            </a:r>
            <a:r>
              <a:rPr lang="en-US" altLang="zh-CN" sz="900" dirty="0" smtClean="0"/>
              <a:t>processing function</a:t>
            </a:r>
            <a:endParaRPr lang="zh-CN" altLang="en-US" sz="900" dirty="0"/>
          </a:p>
        </p:txBody>
      </p:sp>
      <p:sp>
        <p:nvSpPr>
          <p:cNvPr id="52" name="矩形 51"/>
          <p:cNvSpPr/>
          <p:nvPr/>
        </p:nvSpPr>
        <p:spPr>
          <a:xfrm>
            <a:off x="8229700" y="4047035"/>
            <a:ext cx="3206327" cy="338554"/>
          </a:xfrm>
          <a:prstGeom prst="rect">
            <a:avLst/>
          </a:prstGeom>
        </p:spPr>
        <p:txBody>
          <a:bodyPr wrap="none">
            <a:spAutoFit/>
          </a:bodyPr>
          <a:lstStyle/>
          <a:p>
            <a:pPr algn="ctr"/>
            <a:r>
              <a:rPr lang="en-US" altLang="zh-CN" sz="1600" dirty="0"/>
              <a:t>External Communication </a:t>
            </a:r>
            <a:r>
              <a:rPr lang="en-US" altLang="zh-CN" sz="1600" dirty="0" smtClean="0"/>
              <a:t>over 5G</a:t>
            </a:r>
            <a:endParaRPr lang="zh-CN" altLang="en-US" sz="1600" dirty="0"/>
          </a:p>
        </p:txBody>
      </p:sp>
      <p:sp>
        <p:nvSpPr>
          <p:cNvPr id="23" name="副标题 1"/>
          <p:cNvSpPr>
            <a:spLocks noGrp="1"/>
          </p:cNvSpPr>
          <p:nvPr>
            <p:ph type="subTitle" idx="1"/>
          </p:nvPr>
        </p:nvSpPr>
        <p:spPr>
          <a:xfrm>
            <a:off x="163031" y="969283"/>
            <a:ext cx="10736446" cy="993400"/>
          </a:xfrm>
        </p:spPr>
        <p:txBody>
          <a:bodyPr/>
          <a:lstStyle/>
          <a:p>
            <a:r>
              <a:rPr lang="en-US" altLang="en-US" dirty="0" smtClean="0"/>
              <a:t>SEALDD and NRM</a:t>
            </a:r>
            <a:endParaRPr lang="zh-CN" altLang="en-US" dirty="0"/>
          </a:p>
        </p:txBody>
      </p:sp>
      <p:sp>
        <p:nvSpPr>
          <p:cNvPr id="62" name="椭圆 61"/>
          <p:cNvSpPr/>
          <p:nvPr/>
        </p:nvSpPr>
        <p:spPr>
          <a:xfrm>
            <a:off x="8459036" y="2560311"/>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4" name="直接连接符 63"/>
          <p:cNvCxnSpPr/>
          <p:nvPr/>
        </p:nvCxnSpPr>
        <p:spPr>
          <a:xfrm flipH="1">
            <a:off x="10352393" y="1864146"/>
            <a:ext cx="1631" cy="16044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H="1">
            <a:off x="9420708" y="1888614"/>
            <a:ext cx="25" cy="14214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8656199" y="1878151"/>
            <a:ext cx="3163" cy="15260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7849352" y="1874909"/>
            <a:ext cx="0" cy="14282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7818326" y="2017844"/>
            <a:ext cx="2598896" cy="6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8550434" y="2017844"/>
            <a:ext cx="0" cy="12879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10154547" y="2023963"/>
            <a:ext cx="1051" cy="1083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4" name="椭圆 73"/>
          <p:cNvSpPr/>
          <p:nvPr/>
        </p:nvSpPr>
        <p:spPr>
          <a:xfrm>
            <a:off x="8474847" y="2121287"/>
            <a:ext cx="14349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5" name="椭圆 74"/>
          <p:cNvSpPr/>
          <p:nvPr/>
        </p:nvSpPr>
        <p:spPr>
          <a:xfrm>
            <a:off x="10083947" y="2106951"/>
            <a:ext cx="14349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6" name="椭圆 75"/>
          <p:cNvSpPr/>
          <p:nvPr/>
        </p:nvSpPr>
        <p:spPr>
          <a:xfrm>
            <a:off x="10520242" y="2544081"/>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椭圆 76"/>
          <p:cNvSpPr/>
          <p:nvPr/>
        </p:nvSpPr>
        <p:spPr>
          <a:xfrm>
            <a:off x="9553258" y="3749654"/>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8" name="直接连接符 77"/>
          <p:cNvCxnSpPr>
            <a:stCxn id="77" idx="0"/>
          </p:cNvCxnSpPr>
          <p:nvPr/>
        </p:nvCxnSpPr>
        <p:spPr>
          <a:xfrm flipV="1">
            <a:off x="9685233" y="3511430"/>
            <a:ext cx="1730" cy="238224"/>
          </a:xfrm>
          <a:prstGeom prst="line">
            <a:avLst/>
          </a:prstGeom>
        </p:spPr>
        <p:style>
          <a:lnRef idx="1">
            <a:schemeClr val="accent1"/>
          </a:lnRef>
          <a:fillRef idx="0">
            <a:schemeClr val="accent1"/>
          </a:fillRef>
          <a:effectRef idx="0">
            <a:schemeClr val="accent1"/>
          </a:effectRef>
          <a:fontRef idx="minor">
            <a:schemeClr val="tx1"/>
          </a:fontRef>
        </p:style>
      </p:cxnSp>
      <p:sp>
        <p:nvSpPr>
          <p:cNvPr id="79" name="椭圆 78"/>
          <p:cNvSpPr/>
          <p:nvPr/>
        </p:nvSpPr>
        <p:spPr>
          <a:xfrm>
            <a:off x="9553258" y="3518063"/>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0" name="直接连接符 79"/>
          <p:cNvCxnSpPr/>
          <p:nvPr/>
        </p:nvCxnSpPr>
        <p:spPr>
          <a:xfrm flipH="1" flipV="1">
            <a:off x="8583868" y="2628847"/>
            <a:ext cx="2381" cy="133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V="1">
            <a:off x="10659837" y="2613322"/>
            <a:ext cx="0" cy="148922"/>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8583391" y="2762244"/>
            <a:ext cx="20764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接连接符 85"/>
          <p:cNvCxnSpPr>
            <a:stCxn id="16" idx="0"/>
          </p:cNvCxnSpPr>
          <p:nvPr/>
        </p:nvCxnSpPr>
        <p:spPr>
          <a:xfrm flipV="1">
            <a:off x="9636344" y="2768878"/>
            <a:ext cx="0" cy="177834"/>
          </a:xfrm>
          <a:prstGeom prst="line">
            <a:avLst/>
          </a:prstGeom>
        </p:spPr>
        <p:style>
          <a:lnRef idx="1">
            <a:schemeClr val="accent1"/>
          </a:lnRef>
          <a:fillRef idx="0">
            <a:schemeClr val="accent1"/>
          </a:fillRef>
          <a:effectRef idx="0">
            <a:schemeClr val="accent1"/>
          </a:effectRef>
          <a:fontRef idx="minor">
            <a:schemeClr val="tx1"/>
          </a:fontRef>
        </p:style>
      </p:cxnSp>
      <p:sp>
        <p:nvSpPr>
          <p:cNvPr id="89" name="椭圆 88"/>
          <p:cNvSpPr/>
          <p:nvPr/>
        </p:nvSpPr>
        <p:spPr>
          <a:xfrm>
            <a:off x="9504369" y="2925053"/>
            <a:ext cx="263950" cy="76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Content Placeholder 2">
            <a:extLst>
              <a:ext uri="{FF2B5EF4-FFF2-40B4-BE49-F238E27FC236}">
                <a16:creationId xmlns:a16="http://schemas.microsoft.com/office/drawing/2014/main" xmlns="" id="{55F986D5-D7D9-6446-9526-9389CD9831D8}"/>
              </a:ext>
            </a:extLst>
          </p:cNvPr>
          <p:cNvSpPr txBox="1">
            <a:spLocks/>
          </p:cNvSpPr>
          <p:nvPr/>
        </p:nvSpPr>
        <p:spPr bwMode="auto">
          <a:xfrm>
            <a:off x="466538" y="4471702"/>
            <a:ext cx="10945301" cy="1386202"/>
          </a:xfrm>
          <a:prstGeom prst="rect">
            <a:avLst/>
          </a:prstGeom>
          <a:noFill/>
          <a:ln>
            <a:solidFill>
              <a:srgbClr val="221815"/>
            </a:solidFill>
            <a:prstDash val="dash"/>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smtClean="0">
                <a:solidFill>
                  <a:prstClr val="black"/>
                </a:solidFill>
              </a:rPr>
              <a:t>NRM function: </a:t>
            </a:r>
          </a:p>
          <a:p>
            <a:pPr lvl="1"/>
            <a:r>
              <a:rPr lang="en-US" sz="1400" dirty="0" smtClean="0">
                <a:solidFill>
                  <a:prstClr val="black"/>
                </a:solidFill>
              </a:rPr>
              <a:t>Interactions </a:t>
            </a:r>
            <a:r>
              <a:rPr lang="en-US" sz="1400" dirty="0">
                <a:solidFill>
                  <a:prstClr val="black"/>
                </a:solidFill>
              </a:rPr>
              <a:t>with </a:t>
            </a:r>
            <a:r>
              <a:rPr lang="en-US" sz="1400" dirty="0" smtClean="0">
                <a:solidFill>
                  <a:prstClr val="black"/>
                </a:solidFill>
              </a:rPr>
              <a:t>control plane of 5GC for Network Resource negotiation (N33/N5) and network status monitoring (N33). </a:t>
            </a:r>
            <a:endParaRPr lang="en-US" sz="1400" dirty="0">
              <a:solidFill>
                <a:prstClr val="black"/>
              </a:solidFill>
            </a:endParaRPr>
          </a:p>
          <a:p>
            <a:r>
              <a:rPr lang="en-US" sz="1400" dirty="0" smtClean="0">
                <a:solidFill>
                  <a:prstClr val="black"/>
                </a:solidFill>
              </a:rPr>
              <a:t>Relationship between NRM and SEALDD:</a:t>
            </a:r>
          </a:p>
          <a:p>
            <a:pPr lvl="1"/>
            <a:r>
              <a:rPr lang="en-US" sz="1400" dirty="0" smtClean="0">
                <a:solidFill>
                  <a:prstClr val="black"/>
                </a:solidFill>
              </a:rPr>
              <a:t>NRM can be implemented in SEALDD server as an integrated function for N33/N5 support, or can be invoked by SEALDD server remotely in dedicated standalone NRM server.</a:t>
            </a:r>
          </a:p>
        </p:txBody>
      </p:sp>
      <p:sp>
        <p:nvSpPr>
          <p:cNvPr id="92" name="文本框 91"/>
          <p:cNvSpPr txBox="1"/>
          <p:nvPr/>
        </p:nvSpPr>
        <p:spPr>
          <a:xfrm>
            <a:off x="248001" y="6084454"/>
            <a:ext cx="11488091" cy="307777"/>
          </a:xfrm>
          <a:prstGeom prst="rect">
            <a:avLst/>
          </a:prstGeom>
          <a:solidFill>
            <a:srgbClr val="C00000"/>
          </a:solidFill>
        </p:spPr>
        <p:txBody>
          <a:bodyPr wrap="square" rtlCol="0">
            <a:spAutoFit/>
          </a:bodyPr>
          <a:lstStyle/>
          <a:p>
            <a:pPr algn="ctr"/>
            <a:r>
              <a:rPr lang="en-US" altLang="zh-CN" sz="1400" dirty="0" smtClean="0">
                <a:solidFill>
                  <a:schemeClr val="bg1"/>
                </a:solidFill>
              </a:rPr>
              <a:t>NRM can be part of 5G adaptation function.</a:t>
            </a:r>
            <a:endParaRPr lang="zh-CN" altLang="en-US" sz="1400" dirty="0">
              <a:solidFill>
                <a:schemeClr val="bg1"/>
              </a:solidFill>
            </a:endParaRPr>
          </a:p>
        </p:txBody>
      </p:sp>
      <p:sp>
        <p:nvSpPr>
          <p:cNvPr id="93" name="矩形 92"/>
          <p:cNvSpPr/>
          <p:nvPr/>
        </p:nvSpPr>
        <p:spPr>
          <a:xfrm>
            <a:off x="6323602" y="2731681"/>
            <a:ext cx="876002" cy="10897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smtClean="0">
                <a:solidFill>
                  <a:schemeClr val="tx1"/>
                </a:solidFill>
              </a:rPr>
              <a:t>NRM server</a:t>
            </a:r>
          </a:p>
          <a:p>
            <a:pPr algn="ctr"/>
            <a:r>
              <a:rPr lang="en-US" altLang="zh-CN" sz="1100" dirty="0" smtClean="0">
                <a:solidFill>
                  <a:schemeClr val="tx1"/>
                </a:solidFill>
              </a:rPr>
              <a:t>(N33/N5 interaction)</a:t>
            </a:r>
            <a:endParaRPr lang="zh-CN" altLang="en-US" sz="1100" dirty="0">
              <a:solidFill>
                <a:schemeClr val="tx1"/>
              </a:solidFill>
            </a:endParaRPr>
          </a:p>
        </p:txBody>
      </p:sp>
      <p:cxnSp>
        <p:nvCxnSpPr>
          <p:cNvPr id="94" name="直接连接符 93"/>
          <p:cNvCxnSpPr>
            <a:stCxn id="35" idx="1"/>
            <a:endCxn id="93" idx="3"/>
          </p:cNvCxnSpPr>
          <p:nvPr/>
        </p:nvCxnSpPr>
        <p:spPr>
          <a:xfrm flipH="1" flipV="1">
            <a:off x="7199604" y="3276578"/>
            <a:ext cx="595616" cy="1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2"/>
          <p:cNvSpPr>
            <a:spLocks noChangeArrowheads="1"/>
          </p:cNvSpPr>
          <p:nvPr/>
        </p:nvSpPr>
        <p:spPr bwMode="auto">
          <a:xfrm>
            <a:off x="20273" y="196268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 name="对象 2"/>
          <p:cNvGraphicFramePr>
            <a:graphicFrameLocks noChangeAspect="1"/>
          </p:cNvGraphicFramePr>
          <p:nvPr>
            <p:extLst>
              <p:ext uri="{D42A27DB-BD31-4B8C-83A1-F6EECF244321}">
                <p14:modId xmlns:p14="http://schemas.microsoft.com/office/powerpoint/2010/main" val="634125618"/>
              </p:ext>
            </p:extLst>
          </p:nvPr>
        </p:nvGraphicFramePr>
        <p:xfrm>
          <a:off x="20273" y="1962683"/>
          <a:ext cx="5638800" cy="2219325"/>
        </p:xfrm>
        <a:graphic>
          <a:graphicData uri="http://schemas.openxmlformats.org/presentationml/2006/ole">
            <mc:AlternateContent xmlns:mc="http://schemas.openxmlformats.org/markup-compatibility/2006">
              <mc:Choice xmlns:v="urn:schemas-microsoft-com:vml" Requires="v">
                <p:oleObj spid="_x0000_s2061" r:id="rId4" imgW="5629026" imgH="2219351" progId="Visio.Drawing.11">
                  <p:embed/>
                </p:oleObj>
              </mc:Choice>
              <mc:Fallback>
                <p:oleObj r:id="rId4" imgW="5629026" imgH="2219351"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3" y="1962683"/>
                        <a:ext cx="5638800" cy="2219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93824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
          </p:nvPr>
        </p:nvSpPr>
        <p:spPr>
          <a:xfrm>
            <a:off x="163031" y="969283"/>
            <a:ext cx="10736446" cy="993400"/>
          </a:xfrm>
        </p:spPr>
        <p:txBody>
          <a:bodyPr/>
          <a:lstStyle/>
          <a:p>
            <a:r>
              <a:rPr lang="en-US" altLang="en-US" dirty="0"/>
              <a:t>SEALDD service and MSGin5G service integration</a:t>
            </a:r>
          </a:p>
          <a:p>
            <a:endParaRPr lang="zh-CN" altLang="en-US" dirty="0"/>
          </a:p>
        </p:txBody>
      </p:sp>
      <p:sp>
        <p:nvSpPr>
          <p:cNvPr id="4" name="Content Placeholder 2">
            <a:extLst>
              <a:ext uri="{FF2B5EF4-FFF2-40B4-BE49-F238E27FC236}">
                <a16:creationId xmlns:a16="http://schemas.microsoft.com/office/drawing/2014/main" xmlns="" id="{55F986D5-D7D9-6446-9526-9389CD9831D8}"/>
              </a:ext>
            </a:extLst>
          </p:cNvPr>
          <p:cNvSpPr txBox="1">
            <a:spLocks/>
          </p:cNvSpPr>
          <p:nvPr/>
        </p:nvSpPr>
        <p:spPr bwMode="auto">
          <a:xfrm>
            <a:off x="206864" y="1732002"/>
            <a:ext cx="6784043" cy="3306723"/>
          </a:xfrm>
          <a:prstGeom prst="rect">
            <a:avLst/>
          </a:prstGeom>
          <a:noFill/>
          <a:ln>
            <a:solidFill>
              <a:srgbClr val="221815"/>
            </a:solidFill>
            <a:prstDash val="dash"/>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4"/>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400" dirty="0"/>
              <a:t>Main controversial </a:t>
            </a:r>
            <a:r>
              <a:rPr lang="en-US" altLang="zh-CN" sz="1400" dirty="0" smtClean="0"/>
              <a:t>points: </a:t>
            </a:r>
          </a:p>
          <a:p>
            <a:pPr lvl="1"/>
            <a:r>
              <a:rPr lang="en-US" altLang="zh-CN" sz="1400" dirty="0">
                <a:solidFill>
                  <a:prstClr val="black"/>
                </a:solidFill>
              </a:rPr>
              <a:t>EN1: Whether and how to support MSGin5G-3 and MSGin5G-4 is FFS.</a:t>
            </a:r>
          </a:p>
          <a:p>
            <a:pPr lvl="1"/>
            <a:r>
              <a:rPr lang="en-US" altLang="zh-CN" sz="1400" dirty="0">
                <a:solidFill>
                  <a:prstClr val="black"/>
                </a:solidFill>
              </a:rPr>
              <a:t>EN2: Whether and how MSGin5G can use SEALDD service for data delivery is FFS. </a:t>
            </a:r>
          </a:p>
          <a:p>
            <a:r>
              <a:rPr lang="en-US" sz="1400" dirty="0" smtClean="0"/>
              <a:t>Current solution for SEALDD integrating MSGin5G: </a:t>
            </a:r>
          </a:p>
          <a:p>
            <a:pPr lvl="1"/>
            <a:r>
              <a:rPr lang="en-US" sz="1400" dirty="0">
                <a:solidFill>
                  <a:prstClr val="black"/>
                </a:solidFill>
              </a:rPr>
              <a:t>MSGin5G functionalities are integrated in SEALDD server/client, SEALDD enabler can trigger MSGin5G service to send MSGin5G message.</a:t>
            </a:r>
          </a:p>
          <a:p>
            <a:r>
              <a:rPr lang="en-US" sz="1400" dirty="0" smtClean="0">
                <a:solidFill>
                  <a:srgbClr val="FF0000"/>
                </a:solidFill>
              </a:rPr>
              <a:t>MSGin5G is one part of SEALDD provided data distribution method, it will only be consumed by SEALDD, MSGin5G will not invoke SEALDD service for data transfer.</a:t>
            </a:r>
          </a:p>
          <a:p>
            <a:r>
              <a:rPr lang="en-US" altLang="zh-CN" sz="1400" dirty="0" smtClean="0">
                <a:solidFill>
                  <a:prstClr val="black"/>
                </a:solidFill>
              </a:rPr>
              <a:t>Conclusion:</a:t>
            </a:r>
          </a:p>
          <a:p>
            <a:pPr lvl="1"/>
            <a:r>
              <a:rPr lang="en-US" altLang="zh-CN" sz="1400" dirty="0" smtClean="0">
                <a:solidFill>
                  <a:prstClr val="black"/>
                </a:solidFill>
              </a:rPr>
              <a:t>MSGin5G-3 and MSGin5G-4 will be reused by MSGin5G functionality integrated by SEALDD.</a:t>
            </a:r>
          </a:p>
          <a:p>
            <a:pPr lvl="1"/>
            <a:r>
              <a:rPr lang="en-US" altLang="zh-CN" sz="1400" dirty="0" smtClean="0">
                <a:solidFill>
                  <a:prstClr val="black"/>
                </a:solidFill>
              </a:rPr>
              <a:t>MSGin5G functionality will not consume SEALDD service for data delivery.</a:t>
            </a:r>
          </a:p>
          <a:p>
            <a:pPr lvl="2"/>
            <a:endParaRPr lang="en-US" sz="1100" dirty="0"/>
          </a:p>
        </p:txBody>
      </p:sp>
      <p:sp>
        <p:nvSpPr>
          <p:cNvPr id="7" name="矩形 6"/>
          <p:cNvSpPr/>
          <p:nvPr/>
        </p:nvSpPr>
        <p:spPr>
          <a:xfrm>
            <a:off x="6818346" y="4927897"/>
            <a:ext cx="4904049" cy="646331"/>
          </a:xfrm>
          <a:prstGeom prst="rect">
            <a:avLst/>
          </a:prstGeom>
        </p:spPr>
        <p:txBody>
          <a:bodyPr wrap="square">
            <a:spAutoFit/>
          </a:bodyPr>
          <a:lstStyle/>
          <a:p>
            <a:pPr lvl="1"/>
            <a:r>
              <a:rPr lang="en-US" altLang="zh-CN" sz="1200" dirty="0" smtClean="0">
                <a:solidFill>
                  <a:prstClr val="black"/>
                </a:solidFill>
              </a:rPr>
              <a:t>NOTE: </a:t>
            </a:r>
            <a:r>
              <a:rPr lang="en-US" altLang="zh-CN" sz="1200" dirty="0" smtClean="0">
                <a:solidFill>
                  <a:srgbClr val="FF0000"/>
                </a:solidFill>
              </a:rPr>
              <a:t>MSGin5G server function integrated in SEALDD server may send Message to non-3GPP UE or legacy 3GPP UE via MSGin5G-2 or MSGin5G-4 interfaces.</a:t>
            </a:r>
            <a:endParaRPr lang="en-US" altLang="zh-CN" sz="1200" dirty="0">
              <a:solidFill>
                <a:srgbClr val="FF0000"/>
              </a:solidFill>
            </a:endParaRPr>
          </a:p>
        </p:txBody>
      </p:sp>
      <p:sp>
        <p:nvSpPr>
          <p:cNvPr id="5" name="Rectangle 2"/>
          <p:cNvSpPr>
            <a:spLocks noChangeArrowheads="1"/>
          </p:cNvSpPr>
          <p:nvPr/>
        </p:nvSpPr>
        <p:spPr bwMode="auto">
          <a:xfrm>
            <a:off x="7034740" y="16267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1858614177"/>
              </p:ext>
            </p:extLst>
          </p:nvPr>
        </p:nvGraphicFramePr>
        <p:xfrm>
          <a:off x="7034740" y="1626781"/>
          <a:ext cx="5276850" cy="3114675"/>
        </p:xfrm>
        <a:graphic>
          <a:graphicData uri="http://schemas.openxmlformats.org/presentationml/2006/ole">
            <mc:AlternateContent xmlns:mc="http://schemas.openxmlformats.org/markup-compatibility/2006">
              <mc:Choice xmlns:v="urn:schemas-microsoft-com:vml" Requires="v">
                <p:oleObj spid="_x0000_s1075" name="文档" r:id="rId5" imgW="5287655" imgH="3124736" progId="Word.Document.12">
                  <p:embed/>
                </p:oleObj>
              </mc:Choice>
              <mc:Fallback>
                <p:oleObj name="文档" r:id="rId5" imgW="5287655" imgH="3124736" progId="Word.Document.12">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34740" y="1626781"/>
                        <a:ext cx="5276850" cy="311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文本框 8"/>
          <p:cNvSpPr txBox="1"/>
          <p:nvPr/>
        </p:nvSpPr>
        <p:spPr>
          <a:xfrm>
            <a:off x="225705" y="5743304"/>
            <a:ext cx="11488091" cy="307777"/>
          </a:xfrm>
          <a:prstGeom prst="rect">
            <a:avLst/>
          </a:prstGeom>
          <a:solidFill>
            <a:srgbClr val="C00000"/>
          </a:solidFill>
        </p:spPr>
        <p:txBody>
          <a:bodyPr wrap="square" rtlCol="0">
            <a:spAutoFit/>
          </a:bodyPr>
          <a:lstStyle/>
          <a:p>
            <a:pPr algn="ctr"/>
            <a:r>
              <a:rPr lang="en-US" altLang="zh-CN" sz="1400" dirty="0" smtClean="0">
                <a:solidFill>
                  <a:schemeClr val="bg1"/>
                </a:solidFill>
              </a:rPr>
              <a:t>MSGin5G is part of 5G adaption function.</a:t>
            </a:r>
            <a:endParaRPr lang="zh-CN" altLang="en-US" sz="1400" dirty="0">
              <a:solidFill>
                <a:schemeClr val="bg1"/>
              </a:solidFill>
            </a:endParaRPr>
          </a:p>
        </p:txBody>
      </p:sp>
    </p:spTree>
    <p:extLst>
      <p:ext uri="{BB962C8B-B14F-4D97-AF65-F5344CB8AC3E}">
        <p14:creationId xmlns:p14="http://schemas.microsoft.com/office/powerpoint/2010/main" val="1559093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
          </p:nvPr>
        </p:nvSpPr>
        <p:spPr>
          <a:xfrm>
            <a:off x="163031" y="969283"/>
            <a:ext cx="10736446" cy="993400"/>
          </a:xfrm>
        </p:spPr>
        <p:txBody>
          <a:bodyPr>
            <a:normAutofit/>
          </a:bodyPr>
          <a:lstStyle/>
          <a:p>
            <a:r>
              <a:rPr lang="en-US" altLang="en-US" sz="2400" dirty="0" smtClean="0"/>
              <a:t>Communication services between VAL servers</a:t>
            </a:r>
            <a:endParaRPr lang="zh-CN" altLang="en-US" sz="2400" dirty="0"/>
          </a:p>
        </p:txBody>
      </p:sp>
      <p:sp>
        <p:nvSpPr>
          <p:cNvPr id="4" name="Content Placeholder 2">
            <a:extLst>
              <a:ext uri="{FF2B5EF4-FFF2-40B4-BE49-F238E27FC236}">
                <a16:creationId xmlns:a16="http://schemas.microsoft.com/office/drawing/2014/main" xmlns="" id="{55F986D5-D7D9-6446-9526-9389CD9831D8}"/>
              </a:ext>
            </a:extLst>
          </p:cNvPr>
          <p:cNvSpPr txBox="1">
            <a:spLocks/>
          </p:cNvSpPr>
          <p:nvPr/>
        </p:nvSpPr>
        <p:spPr bwMode="auto">
          <a:xfrm>
            <a:off x="307874" y="1962683"/>
            <a:ext cx="5758213" cy="4171417"/>
          </a:xfrm>
          <a:prstGeom prst="rect">
            <a:avLst/>
          </a:prstGeom>
          <a:noFill/>
          <a:ln>
            <a:solidFill>
              <a:srgbClr val="221815"/>
            </a:solidFill>
            <a:prstDash val="dash"/>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400" dirty="0"/>
              <a:t>Main controversial </a:t>
            </a:r>
            <a:r>
              <a:rPr lang="en-US" altLang="zh-CN" sz="1400" dirty="0" smtClean="0"/>
              <a:t>points: </a:t>
            </a:r>
          </a:p>
          <a:p>
            <a:pPr lvl="1"/>
            <a:r>
              <a:rPr lang="en-US" altLang="zh-CN" sz="1400" dirty="0" smtClean="0">
                <a:solidFill>
                  <a:prstClr val="black"/>
                </a:solidFill>
              </a:rPr>
              <a:t>Whether SEALDD can be used for communication between VAL servers.</a:t>
            </a:r>
          </a:p>
          <a:p>
            <a:r>
              <a:rPr lang="en-US" sz="1400" dirty="0" smtClean="0"/>
              <a:t>As Clarified in previous slide, if SEALDD service is used, Application server only keeps computing module.</a:t>
            </a:r>
          </a:p>
          <a:p>
            <a:r>
              <a:rPr lang="en-US" sz="1400" dirty="0" smtClean="0"/>
              <a:t>SEALDD is already </a:t>
            </a:r>
            <a:r>
              <a:rPr lang="en-US" sz="1400" dirty="0"/>
              <a:t>used to communicated with clients</a:t>
            </a:r>
            <a:r>
              <a:rPr lang="en-US" sz="1400" dirty="0">
                <a:solidFill>
                  <a:srgbClr val="FF0000"/>
                </a:solidFill>
              </a:rPr>
              <a:t>. It might use SEALDD server service to communicate with other VAL </a:t>
            </a:r>
            <a:r>
              <a:rPr lang="en-US" sz="1400" dirty="0" smtClean="0">
                <a:solidFill>
                  <a:srgbClr val="FF0000"/>
                </a:solidFill>
              </a:rPr>
              <a:t>server (especially VAL servers in other Data Center and associated with different SEALDD server)</a:t>
            </a:r>
            <a:endParaRPr lang="en-US" sz="1000" dirty="0">
              <a:solidFill>
                <a:srgbClr val="FF0000"/>
              </a:solidFill>
            </a:endParaRPr>
          </a:p>
          <a:p>
            <a:pPr lvl="1"/>
            <a:r>
              <a:rPr lang="en-US" sz="1000" dirty="0" smtClean="0"/>
              <a:t>NOTE</a:t>
            </a:r>
            <a:r>
              <a:rPr lang="en-US" sz="1000" dirty="0"/>
              <a:t>: If SEALDD service is not used by the Application server, it is up to the Application server’s implementation to do the data transmission between the application servers. It is out of SEALDD’s scope</a:t>
            </a:r>
            <a:r>
              <a:rPr lang="en-US" sz="1000" dirty="0" smtClean="0"/>
              <a:t>.</a:t>
            </a:r>
          </a:p>
          <a:p>
            <a:r>
              <a:rPr lang="en-US" altLang="zh-CN" sz="1400" dirty="0" smtClean="0">
                <a:solidFill>
                  <a:prstClr val="black"/>
                </a:solidFill>
              </a:rPr>
              <a:t>Conclusion:</a:t>
            </a:r>
          </a:p>
          <a:p>
            <a:pPr lvl="1"/>
            <a:r>
              <a:rPr lang="en-US" altLang="zh-CN" sz="1400" dirty="0">
                <a:solidFill>
                  <a:prstClr val="black"/>
                </a:solidFill>
              </a:rPr>
              <a:t>VAL server can also use SEALDD server to communicate with other VAL </a:t>
            </a:r>
            <a:r>
              <a:rPr lang="en-US" altLang="zh-CN" sz="1400" dirty="0" smtClean="0">
                <a:solidFill>
                  <a:prstClr val="black"/>
                </a:solidFill>
              </a:rPr>
              <a:t>server. </a:t>
            </a:r>
          </a:p>
        </p:txBody>
      </p:sp>
      <p:sp>
        <p:nvSpPr>
          <p:cNvPr id="8" name="文本框 7"/>
          <p:cNvSpPr txBox="1"/>
          <p:nvPr/>
        </p:nvSpPr>
        <p:spPr>
          <a:xfrm>
            <a:off x="163031" y="6209877"/>
            <a:ext cx="11488091" cy="307777"/>
          </a:xfrm>
          <a:prstGeom prst="rect">
            <a:avLst/>
          </a:prstGeom>
          <a:solidFill>
            <a:srgbClr val="C00000"/>
          </a:solidFill>
        </p:spPr>
        <p:txBody>
          <a:bodyPr wrap="square" rtlCol="0">
            <a:spAutoFit/>
          </a:bodyPr>
          <a:lstStyle/>
          <a:p>
            <a:pPr algn="ctr"/>
            <a:r>
              <a:rPr lang="en-US" altLang="zh-CN" sz="1400" dirty="0" smtClean="0">
                <a:solidFill>
                  <a:schemeClr val="bg1"/>
                </a:solidFill>
              </a:rPr>
              <a:t>In addition to server to client communication, VAL server can also use SEALDD server to communicate with other VAL server.</a:t>
            </a:r>
            <a:endParaRPr lang="zh-CN" altLang="en-US" sz="1400" dirty="0">
              <a:solidFill>
                <a:schemeClr val="bg1"/>
              </a:solidFill>
            </a:endParaRPr>
          </a:p>
        </p:txBody>
      </p:sp>
      <p:sp>
        <p:nvSpPr>
          <p:cNvPr id="9" name="矩形 8"/>
          <p:cNvSpPr/>
          <p:nvPr/>
        </p:nvSpPr>
        <p:spPr>
          <a:xfrm>
            <a:off x="6263732" y="1962683"/>
            <a:ext cx="4965538" cy="32827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文本框 9"/>
          <p:cNvSpPr txBox="1"/>
          <p:nvPr/>
        </p:nvSpPr>
        <p:spPr>
          <a:xfrm>
            <a:off x="6600985" y="5279041"/>
            <a:ext cx="4712370" cy="338554"/>
          </a:xfrm>
          <a:prstGeom prst="rect">
            <a:avLst/>
          </a:prstGeom>
          <a:noFill/>
        </p:spPr>
        <p:txBody>
          <a:bodyPr wrap="square" rtlCol="0">
            <a:spAutoFit/>
          </a:bodyPr>
          <a:lstStyle/>
          <a:p>
            <a:r>
              <a:rPr lang="en-US" altLang="zh-CN" sz="1600" dirty="0" smtClean="0"/>
              <a:t>Components of Instances of Application server </a:t>
            </a:r>
            <a:endParaRPr lang="zh-CN" altLang="en-US" sz="1600" dirty="0"/>
          </a:p>
        </p:txBody>
      </p:sp>
      <p:sp>
        <p:nvSpPr>
          <p:cNvPr id="13" name="矩形 12"/>
          <p:cNvSpPr/>
          <p:nvPr/>
        </p:nvSpPr>
        <p:spPr>
          <a:xfrm>
            <a:off x="6600986" y="4252231"/>
            <a:ext cx="4145825" cy="3835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Communication endpoint service towards </a:t>
            </a:r>
          </a:p>
          <a:p>
            <a:pPr algn="ctr"/>
            <a:r>
              <a:rPr lang="en-US" altLang="zh-CN" sz="1400" dirty="0" smtClean="0">
                <a:solidFill>
                  <a:schemeClr val="tx1"/>
                </a:solidFill>
              </a:rPr>
              <a:t>clients and servers</a:t>
            </a:r>
            <a:endParaRPr lang="zh-CN" altLang="en-US" sz="1400" dirty="0">
              <a:solidFill>
                <a:schemeClr val="tx1"/>
              </a:solidFill>
            </a:endParaRPr>
          </a:p>
        </p:txBody>
      </p:sp>
      <p:sp>
        <p:nvSpPr>
          <p:cNvPr id="14" name="矩形 13"/>
          <p:cNvSpPr/>
          <p:nvPr/>
        </p:nvSpPr>
        <p:spPr>
          <a:xfrm>
            <a:off x="6600985" y="3772266"/>
            <a:ext cx="2158921" cy="37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rPr>
              <a:t>Signaling exchange </a:t>
            </a:r>
          </a:p>
          <a:p>
            <a:pPr algn="ctr"/>
            <a:r>
              <a:rPr lang="en-US" altLang="zh-CN" sz="1400" dirty="0" smtClean="0">
                <a:solidFill>
                  <a:schemeClr val="tx1"/>
                </a:solidFill>
              </a:rPr>
              <a:t>(</a:t>
            </a:r>
            <a:r>
              <a:rPr lang="en-US" altLang="zh-CN" sz="1400" dirty="0" err="1" smtClean="0">
                <a:solidFill>
                  <a:schemeClr val="tx1"/>
                </a:solidFill>
              </a:rPr>
              <a:t>e.g</a:t>
            </a:r>
            <a:r>
              <a:rPr lang="en-US" altLang="zh-CN" sz="1400" dirty="0" smtClean="0">
                <a:solidFill>
                  <a:schemeClr val="tx1"/>
                </a:solidFill>
              </a:rPr>
              <a:t> API gateway)</a:t>
            </a:r>
            <a:endParaRPr lang="zh-CN" altLang="en-US" sz="1400" dirty="0">
              <a:solidFill>
                <a:schemeClr val="tx1"/>
              </a:solidFill>
            </a:endParaRPr>
          </a:p>
        </p:txBody>
      </p:sp>
      <p:sp>
        <p:nvSpPr>
          <p:cNvPr id="15" name="矩形 14"/>
          <p:cNvSpPr/>
          <p:nvPr/>
        </p:nvSpPr>
        <p:spPr>
          <a:xfrm>
            <a:off x="8815183" y="3751161"/>
            <a:ext cx="1913896" cy="3999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Media server </a:t>
            </a:r>
            <a:r>
              <a:rPr lang="en-US" altLang="zh-CN" sz="1400" dirty="0" smtClean="0">
                <a:solidFill>
                  <a:schemeClr val="tx1"/>
                </a:solidFill>
              </a:rPr>
              <a:t>function (video/data…)</a:t>
            </a:r>
            <a:endParaRPr lang="zh-CN" altLang="en-US" sz="1400" dirty="0">
              <a:solidFill>
                <a:schemeClr val="tx1"/>
              </a:solidFill>
            </a:endParaRPr>
          </a:p>
        </p:txBody>
      </p:sp>
      <p:sp>
        <p:nvSpPr>
          <p:cNvPr id="16" name="矩形 15"/>
          <p:cNvSpPr/>
          <p:nvPr/>
        </p:nvSpPr>
        <p:spPr>
          <a:xfrm>
            <a:off x="6346248" y="3693564"/>
            <a:ext cx="4774301" cy="1348788"/>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矩形 16"/>
          <p:cNvSpPr/>
          <p:nvPr/>
        </p:nvSpPr>
        <p:spPr>
          <a:xfrm>
            <a:off x="6346248" y="2038097"/>
            <a:ext cx="2610557" cy="1571929"/>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18" name="矩形 17"/>
          <p:cNvSpPr/>
          <p:nvPr/>
        </p:nvSpPr>
        <p:spPr>
          <a:xfrm>
            <a:off x="6505705" y="2049907"/>
            <a:ext cx="2436172" cy="338554"/>
          </a:xfrm>
          <a:prstGeom prst="rect">
            <a:avLst/>
          </a:prstGeom>
          <a:noFill/>
        </p:spPr>
        <p:txBody>
          <a:bodyPr wrap="square">
            <a:spAutoFit/>
          </a:bodyPr>
          <a:lstStyle/>
          <a:p>
            <a:pPr algn="ctr"/>
            <a:r>
              <a:rPr lang="en-US" altLang="zh-CN" sz="1600" dirty="0">
                <a:latin typeface="+mn-lt"/>
                <a:cs typeface="+mn-cs"/>
              </a:rPr>
              <a:t>Service </a:t>
            </a:r>
            <a:r>
              <a:rPr lang="en-US" altLang="zh-CN" sz="1600" dirty="0" smtClean="0">
                <a:latin typeface="+mn-lt"/>
                <a:cs typeface="+mn-cs"/>
              </a:rPr>
              <a:t>logical </a:t>
            </a:r>
            <a:r>
              <a:rPr lang="en-US" altLang="zh-CN" sz="1600" dirty="0" smtClean="0"/>
              <a:t>component</a:t>
            </a:r>
            <a:endParaRPr lang="zh-CN" altLang="en-US" sz="1600" dirty="0"/>
          </a:p>
        </p:txBody>
      </p:sp>
      <p:sp>
        <p:nvSpPr>
          <p:cNvPr id="19" name="矩形 18"/>
          <p:cNvSpPr/>
          <p:nvPr/>
        </p:nvSpPr>
        <p:spPr>
          <a:xfrm>
            <a:off x="10065407" y="2623073"/>
            <a:ext cx="817806" cy="833751"/>
          </a:xfrm>
          <a:prstGeom prst="rect">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smtClean="0">
                <a:solidFill>
                  <a:schemeClr val="tx1"/>
                </a:solidFill>
              </a:rPr>
              <a:t>Data storage</a:t>
            </a:r>
            <a:endParaRPr lang="zh-CN" altLang="en-US" sz="1100" dirty="0">
              <a:solidFill>
                <a:schemeClr val="tx1"/>
              </a:solidFill>
            </a:endParaRPr>
          </a:p>
        </p:txBody>
      </p:sp>
      <p:sp>
        <p:nvSpPr>
          <p:cNvPr id="20" name="矩形 19"/>
          <p:cNvSpPr/>
          <p:nvPr/>
        </p:nvSpPr>
        <p:spPr>
          <a:xfrm>
            <a:off x="7400631" y="2666102"/>
            <a:ext cx="595241" cy="801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M</a:t>
            </a:r>
            <a:r>
              <a:rPr lang="en-US" altLang="zh-CN" sz="1000" dirty="0" smtClean="0">
                <a:solidFill>
                  <a:schemeClr val="tx1"/>
                </a:solidFill>
              </a:rPr>
              <a:t>icro services</a:t>
            </a:r>
            <a:endParaRPr lang="zh-CN" altLang="en-US" sz="1000" dirty="0">
              <a:solidFill>
                <a:schemeClr val="tx1"/>
              </a:solidFill>
            </a:endParaRPr>
          </a:p>
        </p:txBody>
      </p:sp>
      <p:sp>
        <p:nvSpPr>
          <p:cNvPr id="21" name="矩形 20"/>
          <p:cNvSpPr/>
          <p:nvPr/>
        </p:nvSpPr>
        <p:spPr>
          <a:xfrm>
            <a:off x="8121563" y="2665902"/>
            <a:ext cx="672851" cy="8137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latin typeface="Arial" panose="020B0604020202020204" pitchFamily="34" charset="0"/>
                <a:cs typeface="Arial" panose="020B0604020202020204" pitchFamily="34" charset="0"/>
              </a:rPr>
              <a:t>Location</a:t>
            </a:r>
            <a:endParaRPr lang="zh-CN" altLang="en-US" sz="1000" dirty="0">
              <a:solidFill>
                <a:schemeClr val="tx1"/>
              </a:solidFill>
              <a:latin typeface="Arial" panose="020B0604020202020204" pitchFamily="34" charset="0"/>
              <a:cs typeface="Arial" panose="020B0604020202020204" pitchFamily="34" charset="0"/>
            </a:endParaRPr>
          </a:p>
        </p:txBody>
      </p:sp>
      <p:sp>
        <p:nvSpPr>
          <p:cNvPr id="22" name="矩形 21"/>
          <p:cNvSpPr/>
          <p:nvPr/>
        </p:nvSpPr>
        <p:spPr>
          <a:xfrm>
            <a:off x="9203157" y="2623073"/>
            <a:ext cx="753597" cy="839661"/>
          </a:xfrm>
          <a:prstGeom prst="rect">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smtClean="0">
                <a:solidFill>
                  <a:schemeClr val="tx1"/>
                </a:solidFill>
              </a:rPr>
              <a:t>Data storage accessing</a:t>
            </a:r>
            <a:endParaRPr lang="zh-CN" altLang="en-US" sz="1100" dirty="0">
              <a:solidFill>
                <a:schemeClr val="tx1"/>
              </a:solidFill>
            </a:endParaRPr>
          </a:p>
        </p:txBody>
      </p:sp>
      <p:sp>
        <p:nvSpPr>
          <p:cNvPr id="23" name="矩形 22"/>
          <p:cNvSpPr/>
          <p:nvPr/>
        </p:nvSpPr>
        <p:spPr>
          <a:xfrm>
            <a:off x="6600985" y="2665902"/>
            <a:ext cx="595241" cy="8012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Micro services</a:t>
            </a:r>
            <a:endParaRPr lang="zh-CN" altLang="en-US" sz="1000" dirty="0">
              <a:solidFill>
                <a:schemeClr val="tx1"/>
              </a:solidFill>
            </a:endParaRPr>
          </a:p>
        </p:txBody>
      </p:sp>
      <p:sp>
        <p:nvSpPr>
          <p:cNvPr id="24" name="矩形 23"/>
          <p:cNvSpPr/>
          <p:nvPr/>
        </p:nvSpPr>
        <p:spPr>
          <a:xfrm>
            <a:off x="6510252" y="2331912"/>
            <a:ext cx="2302206" cy="307777"/>
          </a:xfrm>
          <a:prstGeom prst="rect">
            <a:avLst/>
          </a:prstGeom>
          <a:noFill/>
        </p:spPr>
        <p:txBody>
          <a:bodyPr wrap="square">
            <a:spAutoFit/>
          </a:bodyPr>
          <a:lstStyle/>
          <a:p>
            <a:pPr algn="ctr"/>
            <a:r>
              <a:rPr lang="en-US" altLang="zh-CN" sz="1400" dirty="0" smtClean="0"/>
              <a:t>(supported micro </a:t>
            </a:r>
            <a:r>
              <a:rPr lang="en-US" altLang="zh-CN" sz="1400" dirty="0"/>
              <a:t>services) </a:t>
            </a:r>
            <a:endParaRPr lang="zh-CN" altLang="en-US" sz="1400" dirty="0"/>
          </a:p>
        </p:txBody>
      </p:sp>
      <p:sp>
        <p:nvSpPr>
          <p:cNvPr id="25" name="椭圆 24"/>
          <p:cNvSpPr/>
          <p:nvPr/>
        </p:nvSpPr>
        <p:spPr>
          <a:xfrm>
            <a:off x="9327356" y="3426618"/>
            <a:ext cx="130970" cy="62211"/>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26" name="直接连接符 25"/>
          <p:cNvCxnSpPr>
            <a:stCxn id="25" idx="4"/>
          </p:cNvCxnSpPr>
          <p:nvPr/>
        </p:nvCxnSpPr>
        <p:spPr>
          <a:xfrm flipH="1">
            <a:off x="9391651" y="3488829"/>
            <a:ext cx="1190" cy="15359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椭圆 26"/>
          <p:cNvSpPr/>
          <p:nvPr/>
        </p:nvSpPr>
        <p:spPr>
          <a:xfrm>
            <a:off x="8382426" y="3449982"/>
            <a:ext cx="151174" cy="6331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28" name="直接连接符 27"/>
          <p:cNvCxnSpPr>
            <a:stCxn id="27" idx="4"/>
          </p:cNvCxnSpPr>
          <p:nvPr/>
        </p:nvCxnSpPr>
        <p:spPr>
          <a:xfrm>
            <a:off x="8458013" y="3513297"/>
            <a:ext cx="187" cy="12912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a:off x="7621055" y="3439519"/>
            <a:ext cx="151174" cy="6331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30" name="直接连接符 29"/>
          <p:cNvCxnSpPr>
            <a:stCxn id="29" idx="4"/>
          </p:cNvCxnSpPr>
          <p:nvPr/>
        </p:nvCxnSpPr>
        <p:spPr>
          <a:xfrm flipH="1">
            <a:off x="7696200" y="3502834"/>
            <a:ext cx="442" cy="139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椭圆 30"/>
          <p:cNvSpPr/>
          <p:nvPr/>
        </p:nvSpPr>
        <p:spPr>
          <a:xfrm>
            <a:off x="6811045" y="3436277"/>
            <a:ext cx="151174" cy="6331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32" name="直接连接符 31"/>
          <p:cNvCxnSpPr>
            <a:stCxn id="31" idx="4"/>
          </p:cNvCxnSpPr>
          <p:nvPr/>
        </p:nvCxnSpPr>
        <p:spPr>
          <a:xfrm>
            <a:off x="6886632" y="3499592"/>
            <a:ext cx="0" cy="14282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855606" y="3642421"/>
            <a:ext cx="2567000" cy="1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7587714" y="3642527"/>
            <a:ext cx="0" cy="12879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6414332" y="4639356"/>
            <a:ext cx="4835004" cy="369332"/>
          </a:xfrm>
          <a:prstGeom prst="rect">
            <a:avLst/>
          </a:prstGeom>
          <a:noFill/>
        </p:spPr>
        <p:txBody>
          <a:bodyPr wrap="square">
            <a:spAutoFit/>
          </a:bodyPr>
          <a:lstStyle/>
          <a:p>
            <a:pPr algn="ctr"/>
            <a:r>
              <a:rPr lang="en-US" altLang="zh-CN" dirty="0" smtClean="0">
                <a:latin typeface="+mn-lt"/>
                <a:cs typeface="+mn-cs"/>
              </a:rPr>
              <a:t>External Communication </a:t>
            </a:r>
            <a:r>
              <a:rPr lang="en-US" altLang="zh-CN" dirty="0" smtClean="0"/>
              <a:t>component</a:t>
            </a:r>
            <a:endParaRPr lang="zh-CN" altLang="en-US" dirty="0"/>
          </a:p>
        </p:txBody>
      </p:sp>
      <p:sp>
        <p:nvSpPr>
          <p:cNvPr id="36" name="矩形 35"/>
          <p:cNvSpPr/>
          <p:nvPr/>
        </p:nvSpPr>
        <p:spPr>
          <a:xfrm>
            <a:off x="9062569" y="2023811"/>
            <a:ext cx="2057980" cy="1578217"/>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37" name="矩形 36"/>
          <p:cNvSpPr/>
          <p:nvPr/>
        </p:nvSpPr>
        <p:spPr>
          <a:xfrm>
            <a:off x="9183262" y="2076700"/>
            <a:ext cx="1874406" cy="338554"/>
          </a:xfrm>
          <a:prstGeom prst="rect">
            <a:avLst/>
          </a:prstGeom>
        </p:spPr>
        <p:txBody>
          <a:bodyPr wrap="square">
            <a:spAutoFit/>
          </a:bodyPr>
          <a:lstStyle/>
          <a:p>
            <a:pPr algn="ctr"/>
            <a:r>
              <a:rPr lang="en-US" altLang="zh-CN" sz="1600" dirty="0">
                <a:latin typeface="+mn-lt"/>
                <a:cs typeface="+mn-cs"/>
              </a:rPr>
              <a:t>Storage component</a:t>
            </a:r>
            <a:endParaRPr lang="zh-CN" altLang="en-US" sz="1600" dirty="0">
              <a:latin typeface="+mn-lt"/>
              <a:cs typeface="+mn-cs"/>
            </a:endParaRPr>
          </a:p>
        </p:txBody>
      </p:sp>
      <p:cxnSp>
        <p:nvCxnSpPr>
          <p:cNvPr id="38" name="直接连接符 37"/>
          <p:cNvCxnSpPr/>
          <p:nvPr/>
        </p:nvCxnSpPr>
        <p:spPr>
          <a:xfrm flipV="1">
            <a:off x="9203157" y="3642773"/>
            <a:ext cx="1051" cy="1083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7512127" y="3746014"/>
            <a:ext cx="125348"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0" name="椭圆 39"/>
          <p:cNvSpPr/>
          <p:nvPr/>
        </p:nvSpPr>
        <p:spPr>
          <a:xfrm>
            <a:off x="9133920" y="3726211"/>
            <a:ext cx="133905" cy="5203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xmlns:p14="http://schemas.microsoft.com/office/powerpoint/2010/main" val="3510760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矩形 109"/>
          <p:cNvSpPr/>
          <p:nvPr/>
        </p:nvSpPr>
        <p:spPr bwMode="auto">
          <a:xfrm>
            <a:off x="2369898" y="4059188"/>
            <a:ext cx="6194670" cy="2111383"/>
          </a:xfrm>
          <a:prstGeom prst="rect">
            <a:avLst/>
          </a:prstGeom>
          <a:solidFill>
            <a:srgbClr val="E7B95C">
              <a:lumMod val="40000"/>
              <a:lumOff val="60000"/>
            </a:srgbClr>
          </a:solidFill>
          <a:ln w="9525" cap="flat" cmpd="sng" algn="ctr">
            <a:solidFill>
              <a:srgbClr val="CDCDCD"/>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smtClean="0">
              <a:ln>
                <a:noFill/>
              </a:ln>
              <a:solidFill>
                <a:srgbClr val="000000"/>
              </a:solidFill>
              <a:effectLst/>
              <a:uLnTx/>
              <a:uFillTx/>
              <a:latin typeface="Arial" charset="0"/>
              <a:cs typeface="+mn-cs"/>
            </a:endParaRPr>
          </a:p>
        </p:txBody>
      </p:sp>
      <p:sp>
        <p:nvSpPr>
          <p:cNvPr id="2" name="副标题 1"/>
          <p:cNvSpPr>
            <a:spLocks noGrp="1"/>
          </p:cNvSpPr>
          <p:nvPr>
            <p:ph type="subTitle" idx="1"/>
          </p:nvPr>
        </p:nvSpPr>
        <p:spPr>
          <a:xfrm>
            <a:off x="163031" y="969283"/>
            <a:ext cx="10736446" cy="993400"/>
          </a:xfrm>
        </p:spPr>
        <p:txBody>
          <a:bodyPr>
            <a:normAutofit/>
          </a:bodyPr>
          <a:lstStyle/>
          <a:p>
            <a:r>
              <a:rPr lang="en-US" altLang="en-US" sz="2400" dirty="0" smtClean="0"/>
              <a:t>SEALDD enabled Traffic control</a:t>
            </a:r>
            <a:endParaRPr lang="zh-CN" altLang="en-US" sz="2400" dirty="0"/>
          </a:p>
        </p:txBody>
      </p:sp>
      <p:sp>
        <p:nvSpPr>
          <p:cNvPr id="4" name="Content Placeholder 2">
            <a:extLst>
              <a:ext uri="{FF2B5EF4-FFF2-40B4-BE49-F238E27FC236}">
                <a16:creationId xmlns:a16="http://schemas.microsoft.com/office/drawing/2014/main" xmlns="" id="{55F986D5-D7D9-6446-9526-9389CD9831D8}"/>
              </a:ext>
            </a:extLst>
          </p:cNvPr>
          <p:cNvSpPr txBox="1">
            <a:spLocks/>
          </p:cNvSpPr>
          <p:nvPr/>
        </p:nvSpPr>
        <p:spPr bwMode="auto">
          <a:xfrm>
            <a:off x="307875" y="1838325"/>
            <a:ext cx="11268240" cy="2166731"/>
          </a:xfrm>
          <a:prstGeom prst="rect">
            <a:avLst/>
          </a:prstGeom>
          <a:noFill/>
          <a:ln>
            <a:solidFill>
              <a:srgbClr val="221815"/>
            </a:solidFill>
            <a:prstDash val="dash"/>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400" dirty="0"/>
              <a:t>Main controversial </a:t>
            </a:r>
            <a:r>
              <a:rPr lang="en-US" altLang="zh-CN" sz="1400" dirty="0" smtClean="0"/>
              <a:t>points: </a:t>
            </a:r>
          </a:p>
          <a:p>
            <a:pPr lvl="1"/>
            <a:r>
              <a:rPr lang="en-US" altLang="zh-CN" sz="1400" dirty="0" smtClean="0">
                <a:solidFill>
                  <a:prstClr val="black"/>
                </a:solidFill>
              </a:rPr>
              <a:t>Whether traffic control should be done by VAL server itself or by the SEALDD server.</a:t>
            </a:r>
          </a:p>
          <a:p>
            <a:r>
              <a:rPr lang="en-US" sz="1400" dirty="0" smtClean="0"/>
              <a:t>As Clarified in previous slide, if SEALDD service is used, Application server only keeps computing module. </a:t>
            </a:r>
            <a:r>
              <a:rPr lang="en-US" sz="1400" dirty="0" smtClean="0">
                <a:solidFill>
                  <a:srgbClr val="FF0000"/>
                </a:solidFill>
              </a:rPr>
              <a:t>VAL server only read/write from SEALDD server. SEALDD server is in charge of communicating with Clients. </a:t>
            </a:r>
          </a:p>
          <a:p>
            <a:pPr lvl="1"/>
            <a:r>
              <a:rPr lang="en-US" sz="1000" dirty="0" smtClean="0"/>
              <a:t>NOTE: If SEALDD service is not used by the Application server, it is up to the Application server’s implementation to do traffic control. It is out of SEALDD’s scope.</a:t>
            </a:r>
          </a:p>
          <a:p>
            <a:r>
              <a:rPr lang="en-US" altLang="zh-CN" sz="1400" dirty="0" smtClean="0">
                <a:solidFill>
                  <a:prstClr val="black"/>
                </a:solidFill>
              </a:rPr>
              <a:t>Data transmission related functions (such as traffic control) should be done in SEALDD server.</a:t>
            </a:r>
          </a:p>
          <a:p>
            <a:r>
              <a:rPr lang="en-US" altLang="zh-CN" sz="1400" dirty="0" smtClean="0">
                <a:solidFill>
                  <a:prstClr val="black"/>
                </a:solidFill>
              </a:rPr>
              <a:t>Conclusion:</a:t>
            </a:r>
          </a:p>
          <a:p>
            <a:pPr lvl="1"/>
            <a:r>
              <a:rPr lang="en-US" altLang="zh-CN" sz="1400" dirty="0" smtClean="0">
                <a:solidFill>
                  <a:prstClr val="black"/>
                </a:solidFill>
              </a:rPr>
              <a:t>For the VAL services consuming SEALDD service for data transfer, traffic control should be done in SEALDD server. </a:t>
            </a:r>
          </a:p>
        </p:txBody>
      </p:sp>
      <p:sp>
        <p:nvSpPr>
          <p:cNvPr id="8" name="文本框 7"/>
          <p:cNvSpPr txBox="1"/>
          <p:nvPr/>
        </p:nvSpPr>
        <p:spPr>
          <a:xfrm>
            <a:off x="163031" y="6209877"/>
            <a:ext cx="11488091" cy="307777"/>
          </a:xfrm>
          <a:prstGeom prst="rect">
            <a:avLst/>
          </a:prstGeom>
          <a:solidFill>
            <a:srgbClr val="C00000"/>
          </a:solidFill>
        </p:spPr>
        <p:txBody>
          <a:bodyPr wrap="square" rtlCol="0">
            <a:spAutoFit/>
          </a:bodyPr>
          <a:lstStyle/>
          <a:p>
            <a:pPr algn="ctr"/>
            <a:r>
              <a:rPr lang="en-US" altLang="zh-CN" sz="1400" dirty="0" smtClean="0">
                <a:solidFill>
                  <a:schemeClr val="bg1"/>
                </a:solidFill>
              </a:rPr>
              <a:t>Traffic </a:t>
            </a:r>
            <a:r>
              <a:rPr lang="en-US" altLang="zh-CN" sz="1400" dirty="0">
                <a:solidFill>
                  <a:schemeClr val="bg1"/>
                </a:solidFill>
              </a:rPr>
              <a:t>control </a:t>
            </a:r>
            <a:r>
              <a:rPr lang="en-US" altLang="zh-CN" sz="1400" dirty="0" smtClean="0">
                <a:solidFill>
                  <a:schemeClr val="bg1"/>
                </a:solidFill>
              </a:rPr>
              <a:t>can be </a:t>
            </a:r>
            <a:r>
              <a:rPr lang="en-US" altLang="zh-CN" sz="1400" dirty="0">
                <a:solidFill>
                  <a:schemeClr val="bg1"/>
                </a:solidFill>
              </a:rPr>
              <a:t>done in SEALDD server.</a:t>
            </a:r>
            <a:endParaRPr lang="zh-CN" altLang="en-US" sz="1400" dirty="0">
              <a:solidFill>
                <a:schemeClr val="bg1"/>
              </a:solidFill>
            </a:endParaRPr>
          </a:p>
        </p:txBody>
      </p:sp>
      <p:sp>
        <p:nvSpPr>
          <p:cNvPr id="77" name="文本框 76"/>
          <p:cNvSpPr txBox="1"/>
          <p:nvPr/>
        </p:nvSpPr>
        <p:spPr bwMode="gray">
          <a:xfrm>
            <a:off x="5425870" y="4514955"/>
            <a:ext cx="914400" cy="914400"/>
          </a:xfrm>
          <a:prstGeom prst="rect">
            <a:avLst/>
          </a:prstGeom>
          <a:noFill/>
          <a:ln w="9525" algn="ctr">
            <a:noFill/>
            <a:miter lim="800000"/>
            <a:headEnd/>
            <a:tailEnd/>
          </a:ln>
        </p:spPr>
        <p:txBody>
          <a:bodyPr wrap="none" rtlCol="0" anchor="ctr">
            <a:noAutofit/>
          </a:bodyPr>
          <a:lstStyle/>
          <a:p>
            <a:pPr algn="ctr" fontAlgn="auto">
              <a:spcBef>
                <a:spcPts val="0"/>
              </a:spcBef>
              <a:spcAft>
                <a:spcPts val="0"/>
              </a:spcAft>
            </a:pPr>
            <a:endParaRPr lang="zh-CN" altLang="en-US" dirty="0" err="1" smtClean="0">
              <a:solidFill>
                <a:srgbClr val="000000"/>
              </a:solidFill>
              <a:latin typeface="Arial"/>
              <a:ea typeface="微软雅黑" pitchFamily="34" charset="-122"/>
              <a:cs typeface="+mn-cs"/>
            </a:endParaRPr>
          </a:p>
        </p:txBody>
      </p:sp>
      <p:sp>
        <p:nvSpPr>
          <p:cNvPr id="78" name="左右箭头 77"/>
          <p:cNvSpPr/>
          <p:nvPr/>
        </p:nvSpPr>
        <p:spPr bwMode="auto">
          <a:xfrm>
            <a:off x="8560089" y="4818758"/>
            <a:ext cx="632820" cy="234853"/>
          </a:xfrm>
          <a:prstGeom prst="leftRightArrow">
            <a:avLst/>
          </a:prstGeom>
          <a:solidFill>
            <a:srgbClr val="CDCDCD"/>
          </a:solidFill>
          <a:ln w="9525" cap="flat" cmpd="sng" algn="ctr">
            <a:solidFill>
              <a:srgbClr val="CDCDC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eaLnBrk="1" hangingPunct="1"/>
            <a:endParaRPr lang="zh-CN" altLang="en-US" dirty="0" err="1" smtClean="0">
              <a:solidFill>
                <a:srgbClr val="000000"/>
              </a:solidFill>
              <a:latin typeface="Arial" charset="0"/>
              <a:cs typeface="+mn-cs"/>
            </a:endParaRPr>
          </a:p>
        </p:txBody>
      </p:sp>
      <p:sp>
        <p:nvSpPr>
          <p:cNvPr id="79" name="文本框 78"/>
          <p:cNvSpPr txBox="1"/>
          <p:nvPr/>
        </p:nvSpPr>
        <p:spPr bwMode="gray">
          <a:xfrm>
            <a:off x="8383582" y="4666457"/>
            <a:ext cx="950748" cy="262234"/>
          </a:xfrm>
          <a:prstGeom prst="rect">
            <a:avLst/>
          </a:prstGeom>
          <a:noFill/>
          <a:ln w="9525" algn="ctr">
            <a:noFill/>
            <a:miter lim="800000"/>
            <a:headEnd/>
            <a:tailEnd/>
          </a:ln>
        </p:spPr>
        <p:txBody>
          <a:bodyPr wrap="square" rtlCol="0" anchor="ctr">
            <a:noAutofit/>
          </a:bodyPr>
          <a:lstStyle/>
          <a:p>
            <a:pPr algn="ctr" fontAlgn="auto">
              <a:spcBef>
                <a:spcPts val="0"/>
              </a:spcBef>
              <a:spcAft>
                <a:spcPts val="0"/>
              </a:spcAft>
            </a:pPr>
            <a:r>
              <a:rPr lang="en-US" altLang="zh-CN" sz="1000" dirty="0" smtClean="0">
                <a:solidFill>
                  <a:srgbClr val="000000"/>
                </a:solidFill>
                <a:latin typeface="Arial"/>
                <a:ea typeface="微软雅黑" pitchFamily="34" charset="-122"/>
                <a:cs typeface="+mn-cs"/>
              </a:rPr>
              <a:t>Signal read/write</a:t>
            </a:r>
            <a:endParaRPr lang="zh-CN" altLang="en-US" sz="1000" dirty="0" smtClean="0">
              <a:solidFill>
                <a:srgbClr val="000000"/>
              </a:solidFill>
              <a:latin typeface="Arial"/>
              <a:ea typeface="微软雅黑" pitchFamily="34" charset="-122"/>
              <a:cs typeface="+mn-cs"/>
            </a:endParaRPr>
          </a:p>
        </p:txBody>
      </p:sp>
      <p:sp>
        <p:nvSpPr>
          <p:cNvPr id="80" name="左右箭头 79"/>
          <p:cNvSpPr/>
          <p:nvPr/>
        </p:nvSpPr>
        <p:spPr bwMode="auto">
          <a:xfrm>
            <a:off x="8550454" y="5262474"/>
            <a:ext cx="632820" cy="234853"/>
          </a:xfrm>
          <a:prstGeom prst="leftRightArrow">
            <a:avLst/>
          </a:prstGeom>
          <a:solidFill>
            <a:srgbClr val="CDCDCD"/>
          </a:solidFill>
          <a:ln w="9525" cap="flat" cmpd="sng" algn="ctr">
            <a:solidFill>
              <a:srgbClr val="CDCDC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eaLnBrk="1" hangingPunct="1"/>
            <a:endParaRPr lang="zh-CN" altLang="en-US" dirty="0" err="1" smtClean="0">
              <a:solidFill>
                <a:srgbClr val="000000"/>
              </a:solidFill>
              <a:latin typeface="Arial" charset="0"/>
              <a:cs typeface="+mn-cs"/>
            </a:endParaRPr>
          </a:p>
        </p:txBody>
      </p:sp>
      <p:sp>
        <p:nvSpPr>
          <p:cNvPr id="81" name="文本框 80"/>
          <p:cNvSpPr txBox="1"/>
          <p:nvPr/>
        </p:nvSpPr>
        <p:spPr bwMode="gray">
          <a:xfrm>
            <a:off x="8419981" y="5125160"/>
            <a:ext cx="950748" cy="262234"/>
          </a:xfrm>
          <a:prstGeom prst="rect">
            <a:avLst/>
          </a:prstGeom>
          <a:noFill/>
          <a:ln w="9525" algn="ctr">
            <a:noFill/>
            <a:miter lim="800000"/>
            <a:headEnd/>
            <a:tailEnd/>
          </a:ln>
        </p:spPr>
        <p:txBody>
          <a:bodyPr wrap="square" rtlCol="0" anchor="ctr">
            <a:noAutofit/>
          </a:bodyPr>
          <a:lstStyle/>
          <a:p>
            <a:pPr algn="ctr" fontAlgn="auto">
              <a:spcBef>
                <a:spcPts val="0"/>
              </a:spcBef>
              <a:spcAft>
                <a:spcPts val="0"/>
              </a:spcAft>
            </a:pPr>
            <a:r>
              <a:rPr lang="en-US" altLang="zh-CN" sz="900" dirty="0" smtClean="0">
                <a:solidFill>
                  <a:srgbClr val="000000"/>
                </a:solidFill>
                <a:latin typeface="Arial"/>
                <a:ea typeface="微软雅黑" pitchFamily="34" charset="-122"/>
                <a:cs typeface="+mn-cs"/>
              </a:rPr>
              <a:t>Data read/write</a:t>
            </a:r>
            <a:endParaRPr lang="zh-CN" altLang="en-US" sz="900" dirty="0" smtClean="0">
              <a:solidFill>
                <a:srgbClr val="000000"/>
              </a:solidFill>
              <a:latin typeface="Arial"/>
              <a:ea typeface="微软雅黑" pitchFamily="34" charset="-122"/>
              <a:cs typeface="+mn-cs"/>
            </a:endParaRPr>
          </a:p>
        </p:txBody>
      </p:sp>
      <p:cxnSp>
        <p:nvCxnSpPr>
          <p:cNvPr id="82" name="直接连接符 81"/>
          <p:cNvCxnSpPr/>
          <p:nvPr/>
        </p:nvCxnSpPr>
        <p:spPr bwMode="auto">
          <a:xfrm>
            <a:off x="853732" y="5353734"/>
            <a:ext cx="1562748" cy="3821"/>
          </a:xfrm>
          <a:prstGeom prst="line">
            <a:avLst/>
          </a:prstGeom>
          <a:noFill/>
          <a:ln w="9525" cap="flat" cmpd="sng" algn="ctr">
            <a:solidFill>
              <a:srgbClr val="A7A7A7"/>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文本框 82"/>
          <p:cNvSpPr txBox="1"/>
          <p:nvPr/>
        </p:nvSpPr>
        <p:spPr bwMode="gray">
          <a:xfrm>
            <a:off x="2104530" y="4572371"/>
            <a:ext cx="307564" cy="117426"/>
          </a:xfrm>
          <a:prstGeom prst="rect">
            <a:avLst/>
          </a:prstGeom>
          <a:noFill/>
          <a:ln w="9525" algn="ctr">
            <a:noFill/>
            <a:miter lim="800000"/>
            <a:headEnd/>
            <a:tailEnd/>
          </a:ln>
        </p:spPr>
        <p:txBody>
          <a:bodyPr wrap="square" rtlCol="0" anchor="ctr">
            <a:noAutofit/>
          </a:bodyPr>
          <a:lstStyle/>
          <a:p>
            <a:pPr algn="ctr" fontAlgn="auto">
              <a:spcBef>
                <a:spcPts val="0"/>
              </a:spcBef>
              <a:spcAft>
                <a:spcPts val="0"/>
              </a:spcAft>
            </a:pPr>
            <a:endParaRPr lang="zh-CN" altLang="en-US" dirty="0" err="1" smtClean="0">
              <a:solidFill>
                <a:srgbClr val="000000"/>
              </a:solidFill>
              <a:latin typeface="Arial"/>
              <a:ea typeface="微软雅黑" pitchFamily="34" charset="-122"/>
              <a:cs typeface="+mn-cs"/>
            </a:endParaRPr>
          </a:p>
        </p:txBody>
      </p:sp>
      <p:sp>
        <p:nvSpPr>
          <p:cNvPr id="84" name="矩形 83"/>
          <p:cNvSpPr/>
          <p:nvPr/>
        </p:nvSpPr>
        <p:spPr bwMode="auto">
          <a:xfrm>
            <a:off x="174578" y="4605088"/>
            <a:ext cx="775460" cy="952482"/>
          </a:xfrm>
          <a:prstGeom prst="rect">
            <a:avLst/>
          </a:prstGeom>
          <a:solidFill>
            <a:srgbClr val="CDCDCD"/>
          </a:solidFill>
          <a:ln w="9525" cap="flat" cmpd="sng" algn="ctr">
            <a:solidFill>
              <a:srgbClr val="CDCDC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eaLnBrk="1" hangingPunct="1"/>
            <a:r>
              <a:rPr lang="en-US" altLang="zh-CN" sz="1200" dirty="0" smtClean="0">
                <a:solidFill>
                  <a:srgbClr val="000000"/>
                </a:solidFill>
                <a:latin typeface="Arial" charset="0"/>
                <a:cs typeface="+mn-cs"/>
              </a:rPr>
              <a:t>5G</a:t>
            </a:r>
            <a:r>
              <a:rPr lang="zh-CN" altLang="en-US" sz="1200" dirty="0">
                <a:solidFill>
                  <a:srgbClr val="000000"/>
                </a:solidFill>
                <a:latin typeface="Arial" charset="0"/>
                <a:cs typeface="+mn-cs"/>
              </a:rPr>
              <a:t> </a:t>
            </a:r>
            <a:r>
              <a:rPr lang="en-US" altLang="zh-CN" sz="1200" dirty="0" smtClean="0">
                <a:solidFill>
                  <a:srgbClr val="000000"/>
                </a:solidFill>
                <a:latin typeface="Arial" charset="0"/>
                <a:cs typeface="+mn-cs"/>
              </a:rPr>
              <a:t>Network</a:t>
            </a:r>
          </a:p>
        </p:txBody>
      </p:sp>
      <p:sp>
        <p:nvSpPr>
          <p:cNvPr id="85" name="文本框 84"/>
          <p:cNvSpPr txBox="1"/>
          <p:nvPr/>
        </p:nvSpPr>
        <p:spPr bwMode="gray">
          <a:xfrm>
            <a:off x="1293272" y="5190584"/>
            <a:ext cx="953298" cy="168277"/>
          </a:xfrm>
          <a:prstGeom prst="rect">
            <a:avLst/>
          </a:prstGeom>
          <a:noFill/>
          <a:ln w="9525" algn="ctr">
            <a:noFill/>
            <a:miter lim="800000"/>
            <a:headEnd/>
            <a:tailEnd/>
          </a:ln>
        </p:spPr>
        <p:txBody>
          <a:bodyPr wrap="square" rtlCol="0" anchor="ctr">
            <a:noAutofit/>
          </a:bodyPr>
          <a:lstStyle/>
          <a:p>
            <a:pPr algn="ctr" fontAlgn="auto">
              <a:spcBef>
                <a:spcPts val="0"/>
              </a:spcBef>
              <a:spcAft>
                <a:spcPts val="0"/>
              </a:spcAft>
            </a:pPr>
            <a:r>
              <a:rPr lang="en-US" altLang="zh-CN" sz="1100" dirty="0" smtClean="0">
                <a:solidFill>
                  <a:srgbClr val="000000"/>
                </a:solidFill>
                <a:latin typeface="Arial"/>
                <a:ea typeface="微软雅黑" pitchFamily="34" charset="-122"/>
                <a:cs typeface="+mn-cs"/>
              </a:rPr>
              <a:t>N6</a:t>
            </a:r>
            <a:endParaRPr lang="zh-CN" altLang="en-US" sz="1100" dirty="0" err="1" smtClean="0">
              <a:solidFill>
                <a:srgbClr val="000000"/>
              </a:solidFill>
              <a:latin typeface="Arial"/>
              <a:ea typeface="微软雅黑" pitchFamily="34" charset="-122"/>
              <a:cs typeface="+mn-cs"/>
            </a:endParaRPr>
          </a:p>
        </p:txBody>
      </p:sp>
      <p:cxnSp>
        <p:nvCxnSpPr>
          <p:cNvPr id="86" name="直接连接符 85"/>
          <p:cNvCxnSpPr/>
          <p:nvPr/>
        </p:nvCxnSpPr>
        <p:spPr bwMode="auto">
          <a:xfrm flipV="1">
            <a:off x="1506726" y="5012039"/>
            <a:ext cx="0" cy="138580"/>
          </a:xfrm>
          <a:prstGeom prst="line">
            <a:avLst/>
          </a:prstGeom>
          <a:noFill/>
          <a:ln w="9525" cap="flat" cmpd="sng" algn="ctr">
            <a:solidFill>
              <a:srgbClr val="A7A7A7"/>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文本框 86"/>
          <p:cNvSpPr txBox="1"/>
          <p:nvPr/>
        </p:nvSpPr>
        <p:spPr bwMode="gray">
          <a:xfrm>
            <a:off x="1048790" y="4676222"/>
            <a:ext cx="307564" cy="117426"/>
          </a:xfrm>
          <a:prstGeom prst="rect">
            <a:avLst/>
          </a:prstGeom>
          <a:noFill/>
          <a:ln w="9525" algn="ctr">
            <a:noFill/>
            <a:miter lim="800000"/>
            <a:headEnd/>
            <a:tailEnd/>
          </a:ln>
        </p:spPr>
        <p:txBody>
          <a:bodyPr wrap="square" rtlCol="0" anchor="ctr">
            <a:noAutofit/>
          </a:bodyPr>
          <a:lstStyle/>
          <a:p>
            <a:pPr algn="ctr" fontAlgn="auto">
              <a:spcBef>
                <a:spcPts val="0"/>
              </a:spcBef>
              <a:spcAft>
                <a:spcPts val="0"/>
              </a:spcAft>
            </a:pPr>
            <a:endParaRPr lang="zh-CN" altLang="en-US" dirty="0" err="1" smtClean="0">
              <a:solidFill>
                <a:srgbClr val="000000"/>
              </a:solidFill>
              <a:latin typeface="Arial"/>
              <a:ea typeface="微软雅黑" pitchFamily="34" charset="-122"/>
              <a:cs typeface="+mn-cs"/>
            </a:endParaRPr>
          </a:p>
        </p:txBody>
      </p:sp>
      <p:sp>
        <p:nvSpPr>
          <p:cNvPr id="88" name="文本框 87"/>
          <p:cNvSpPr txBox="1"/>
          <p:nvPr/>
        </p:nvSpPr>
        <p:spPr bwMode="gray">
          <a:xfrm>
            <a:off x="1214027" y="4788443"/>
            <a:ext cx="1059563" cy="197103"/>
          </a:xfrm>
          <a:prstGeom prst="rect">
            <a:avLst/>
          </a:prstGeom>
          <a:noFill/>
          <a:ln w="9525" algn="ctr">
            <a:noFill/>
            <a:miter lim="800000"/>
            <a:headEnd/>
            <a:tailEnd/>
          </a:ln>
        </p:spPr>
        <p:txBody>
          <a:bodyPr wrap="square" rtlCol="0" anchor="ctr">
            <a:noAutofit/>
          </a:bodyPr>
          <a:lstStyle/>
          <a:p>
            <a:pPr algn="ctr" fontAlgn="auto">
              <a:spcBef>
                <a:spcPts val="0"/>
              </a:spcBef>
              <a:spcAft>
                <a:spcPts val="0"/>
              </a:spcAft>
            </a:pPr>
            <a:r>
              <a:rPr lang="en-US" altLang="zh-CN" sz="1200" dirty="0" smtClean="0">
                <a:solidFill>
                  <a:srgbClr val="000000"/>
                </a:solidFill>
                <a:latin typeface="Arial"/>
                <a:ea typeface="微软雅黑" pitchFamily="34" charset="-122"/>
                <a:cs typeface="+mn-cs"/>
              </a:rPr>
              <a:t>N33/N5</a:t>
            </a:r>
            <a:endParaRPr lang="zh-CN" altLang="en-US" sz="1200" dirty="0" err="1" smtClean="0">
              <a:solidFill>
                <a:srgbClr val="000000"/>
              </a:solidFill>
              <a:latin typeface="Arial"/>
              <a:ea typeface="微软雅黑" pitchFamily="34" charset="-122"/>
              <a:cs typeface="+mn-cs"/>
            </a:endParaRPr>
          </a:p>
        </p:txBody>
      </p:sp>
      <p:sp>
        <p:nvSpPr>
          <p:cNvPr id="89" name="矩形 88"/>
          <p:cNvSpPr/>
          <p:nvPr/>
        </p:nvSpPr>
        <p:spPr bwMode="auto">
          <a:xfrm>
            <a:off x="2919622" y="4591446"/>
            <a:ext cx="4396079" cy="1501063"/>
          </a:xfrm>
          <a:prstGeom prst="rect">
            <a:avLst/>
          </a:prstGeom>
          <a:solidFill>
            <a:srgbClr val="777777">
              <a:lumMod val="40000"/>
              <a:lumOff val="60000"/>
            </a:srgbClr>
          </a:solidFill>
          <a:ln w="38100" cap="flat" cmpd="sng" algn="ctr">
            <a:solidFill>
              <a:srgbClr val="99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dirty="0" err="1" smtClean="0">
              <a:ln>
                <a:noFill/>
              </a:ln>
              <a:solidFill>
                <a:srgbClr val="000000"/>
              </a:solidFill>
              <a:effectLst/>
              <a:uLnTx/>
              <a:uFillTx/>
              <a:latin typeface="Arial" charset="0"/>
              <a:cs typeface="+mn-cs"/>
            </a:endParaRPr>
          </a:p>
        </p:txBody>
      </p:sp>
      <p:sp>
        <p:nvSpPr>
          <p:cNvPr id="90" name="矩形 89"/>
          <p:cNvSpPr/>
          <p:nvPr/>
        </p:nvSpPr>
        <p:spPr bwMode="auto">
          <a:xfrm>
            <a:off x="3123353" y="5666674"/>
            <a:ext cx="4062146" cy="308712"/>
          </a:xfrm>
          <a:prstGeom prst="rect">
            <a:avLst/>
          </a:prstGeom>
          <a:solidFill>
            <a:srgbClr val="E7B95C">
              <a:lumMod val="75000"/>
            </a:srgbClr>
          </a:solidFill>
          <a:ln w="9525" cap="flat" cmpd="sng" algn="ctr">
            <a:solidFill>
              <a:srgbClr val="E7B95C">
                <a:lumMod val="40000"/>
                <a:lumOff val="60000"/>
              </a:srgb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400" kern="0" dirty="0">
                <a:solidFill>
                  <a:srgbClr val="000000"/>
                </a:solidFill>
                <a:latin typeface="Arial" charset="0"/>
                <a:cs typeface="+mn-cs"/>
              </a:rPr>
              <a:t>Communication endpoint </a:t>
            </a:r>
            <a:r>
              <a:rPr lang="en-US" altLang="zh-CN" sz="1400" kern="0" dirty="0" smtClean="0">
                <a:solidFill>
                  <a:srgbClr val="000000"/>
                </a:solidFill>
                <a:latin typeface="Arial" charset="0"/>
                <a:cs typeface="+mn-cs"/>
              </a:rPr>
              <a:t>service</a:t>
            </a:r>
            <a:endParaRPr lang="en-US" altLang="zh-CN" sz="1400" kern="0" dirty="0">
              <a:solidFill>
                <a:srgbClr val="000000"/>
              </a:solidFill>
              <a:latin typeface="Arial" charset="0"/>
              <a:cs typeface="+mn-cs"/>
            </a:endParaRPr>
          </a:p>
        </p:txBody>
      </p:sp>
      <p:sp>
        <p:nvSpPr>
          <p:cNvPr id="91" name="矩形 90"/>
          <p:cNvSpPr/>
          <p:nvPr/>
        </p:nvSpPr>
        <p:spPr>
          <a:xfrm flipH="1">
            <a:off x="3998775" y="4567625"/>
            <a:ext cx="2537262" cy="261610"/>
          </a:xfrm>
          <a:prstGeom prst="rect">
            <a:avLst/>
          </a:prstGeom>
        </p:spPr>
        <p:txBody>
          <a:bodyPr wrap="square">
            <a:spAutoFit/>
          </a:bodyPr>
          <a:lstStyle/>
          <a:p>
            <a:pPr algn="ctr" eaLnBrk="1" hangingPunct="1"/>
            <a:r>
              <a:rPr lang="en-US" altLang="zh-CN" sz="1100" dirty="0">
                <a:solidFill>
                  <a:srgbClr val="000000"/>
                </a:solidFill>
                <a:latin typeface="Arial" charset="0"/>
                <a:cs typeface="+mn-cs"/>
              </a:rPr>
              <a:t>External Communication component</a:t>
            </a:r>
            <a:endParaRPr lang="en-US" altLang="zh-CN" sz="1100" dirty="0" smtClean="0">
              <a:solidFill>
                <a:srgbClr val="000000"/>
              </a:solidFill>
              <a:latin typeface="Arial" charset="0"/>
              <a:cs typeface="+mn-cs"/>
            </a:endParaRPr>
          </a:p>
        </p:txBody>
      </p:sp>
      <p:sp>
        <p:nvSpPr>
          <p:cNvPr id="92" name="矩形 91"/>
          <p:cNvSpPr/>
          <p:nvPr/>
        </p:nvSpPr>
        <p:spPr bwMode="auto">
          <a:xfrm>
            <a:off x="5386602" y="4850739"/>
            <a:ext cx="1753532" cy="392084"/>
          </a:xfrm>
          <a:prstGeom prst="rect">
            <a:avLst/>
          </a:prstGeom>
          <a:solidFill>
            <a:srgbClr val="E7B95C">
              <a:lumMod val="40000"/>
              <a:lumOff val="60000"/>
            </a:srgbClr>
          </a:solidFill>
          <a:ln w="9525" cap="flat" cmpd="sng" algn="ctr">
            <a:solidFill>
              <a:srgbClr val="99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200" kern="0" dirty="0">
                <a:solidFill>
                  <a:srgbClr val="000000"/>
                </a:solidFill>
                <a:latin typeface="Arial" charset="0"/>
                <a:cs typeface="+mn-cs"/>
              </a:rPr>
              <a:t>Media server function (video/data…)</a:t>
            </a:r>
          </a:p>
        </p:txBody>
      </p:sp>
      <p:sp>
        <p:nvSpPr>
          <p:cNvPr id="93" name="矩形 92"/>
          <p:cNvSpPr/>
          <p:nvPr/>
        </p:nvSpPr>
        <p:spPr bwMode="auto">
          <a:xfrm>
            <a:off x="3171560" y="4842482"/>
            <a:ext cx="1753532" cy="392084"/>
          </a:xfrm>
          <a:prstGeom prst="rect">
            <a:avLst/>
          </a:prstGeom>
          <a:solidFill>
            <a:srgbClr val="E7B95C">
              <a:lumMod val="20000"/>
              <a:lumOff val="80000"/>
            </a:srgbClr>
          </a:solidFill>
          <a:ln w="9525" cap="flat" cmpd="sng" algn="ctr">
            <a:solidFill>
              <a:srgbClr val="99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100" kern="0" dirty="0">
                <a:solidFill>
                  <a:srgbClr val="000000"/>
                </a:solidFill>
                <a:latin typeface="Arial" charset="0"/>
                <a:cs typeface="+mn-cs"/>
              </a:rPr>
              <a:t>Signaling exchange </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100" kern="0" dirty="0">
                <a:solidFill>
                  <a:srgbClr val="000000"/>
                </a:solidFill>
                <a:latin typeface="Arial" charset="0"/>
                <a:cs typeface="+mn-cs"/>
              </a:rPr>
              <a:t>(</a:t>
            </a:r>
            <a:r>
              <a:rPr lang="en-US" altLang="zh-CN" sz="1100" kern="0" dirty="0" err="1">
                <a:solidFill>
                  <a:srgbClr val="000000"/>
                </a:solidFill>
                <a:latin typeface="Arial" charset="0"/>
                <a:cs typeface="+mn-cs"/>
              </a:rPr>
              <a:t>e.g</a:t>
            </a:r>
            <a:r>
              <a:rPr lang="en-US" altLang="zh-CN" sz="1100" kern="0" dirty="0">
                <a:solidFill>
                  <a:srgbClr val="000000"/>
                </a:solidFill>
                <a:latin typeface="Arial" charset="0"/>
                <a:cs typeface="+mn-cs"/>
              </a:rPr>
              <a:t> API gateway)</a:t>
            </a:r>
          </a:p>
        </p:txBody>
      </p:sp>
      <p:cxnSp>
        <p:nvCxnSpPr>
          <p:cNvPr id="94" name="直接连接符 93"/>
          <p:cNvCxnSpPr/>
          <p:nvPr/>
        </p:nvCxnSpPr>
        <p:spPr bwMode="auto">
          <a:xfrm>
            <a:off x="1520648" y="5227478"/>
            <a:ext cx="0" cy="206802"/>
          </a:xfrm>
          <a:prstGeom prst="line">
            <a:avLst/>
          </a:prstGeom>
          <a:noFill/>
          <a:ln w="9525" cap="flat" cmpd="sng" algn="ctr">
            <a:solidFill>
              <a:srgbClr val="A7A7A7"/>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7" name="矩形 96"/>
          <p:cNvSpPr/>
          <p:nvPr/>
        </p:nvSpPr>
        <p:spPr bwMode="auto">
          <a:xfrm>
            <a:off x="3057810" y="5288626"/>
            <a:ext cx="4016781" cy="315586"/>
          </a:xfrm>
          <a:prstGeom prst="rect">
            <a:avLst/>
          </a:prstGeom>
          <a:solidFill>
            <a:srgbClr val="00B0F0"/>
          </a:solidFill>
          <a:ln w="9525" cap="flat" cmpd="sng" algn="ctr">
            <a:solidFill>
              <a:srgbClr val="99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err="1" smtClean="0">
              <a:ln>
                <a:noFill/>
              </a:ln>
              <a:solidFill>
                <a:srgbClr val="000000"/>
              </a:solidFill>
              <a:effectLst/>
              <a:uLnTx/>
              <a:uFillTx/>
              <a:latin typeface="Arial" charset="0"/>
              <a:cs typeface="+mn-cs"/>
            </a:endParaRPr>
          </a:p>
        </p:txBody>
      </p:sp>
      <p:cxnSp>
        <p:nvCxnSpPr>
          <p:cNvPr id="98" name="直接连接符 97"/>
          <p:cNvCxnSpPr>
            <a:stCxn id="84" idx="3"/>
          </p:cNvCxnSpPr>
          <p:nvPr/>
        </p:nvCxnSpPr>
        <p:spPr bwMode="auto">
          <a:xfrm flipV="1">
            <a:off x="950038" y="5065665"/>
            <a:ext cx="1359253" cy="15664"/>
          </a:xfrm>
          <a:prstGeom prst="line">
            <a:avLst/>
          </a:prstGeom>
          <a:noFill/>
          <a:ln w="9525" cap="flat" cmpd="sng" algn="ctr">
            <a:solidFill>
              <a:srgbClr val="A7A7A7"/>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直接连接符 98"/>
          <p:cNvCxnSpPr>
            <a:stCxn id="95" idx="0"/>
            <a:endCxn id="93" idx="2"/>
          </p:cNvCxnSpPr>
          <p:nvPr/>
        </p:nvCxnSpPr>
        <p:spPr bwMode="auto">
          <a:xfrm flipV="1">
            <a:off x="4045086" y="5234566"/>
            <a:ext cx="3240" cy="131608"/>
          </a:xfrm>
          <a:prstGeom prst="line">
            <a:avLst/>
          </a:prstGeom>
          <a:noFill/>
          <a:ln w="9525" cap="flat" cmpd="sng" algn="ctr">
            <a:solidFill>
              <a:srgbClr val="A7A7A7"/>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直接连接符 99"/>
          <p:cNvCxnSpPr/>
          <p:nvPr/>
        </p:nvCxnSpPr>
        <p:spPr bwMode="auto">
          <a:xfrm flipV="1">
            <a:off x="6147182" y="5239472"/>
            <a:ext cx="3240" cy="131608"/>
          </a:xfrm>
          <a:prstGeom prst="line">
            <a:avLst/>
          </a:prstGeom>
          <a:noFill/>
          <a:ln w="9525" cap="flat" cmpd="sng" algn="ctr">
            <a:solidFill>
              <a:srgbClr val="A7A7A7"/>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矩形 100"/>
          <p:cNvSpPr/>
          <p:nvPr/>
        </p:nvSpPr>
        <p:spPr bwMode="auto">
          <a:xfrm>
            <a:off x="4751054" y="5341978"/>
            <a:ext cx="741724" cy="239185"/>
          </a:xfrm>
          <a:prstGeom prst="rect">
            <a:avLst/>
          </a:prstGeom>
          <a:solidFill>
            <a:srgbClr val="CDCDCD"/>
          </a:solidFill>
          <a:ln w="9525" cap="flat" cmpd="sng" algn="ctr">
            <a:solidFill>
              <a:srgbClr val="CDCDC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eaLnBrk="1" hangingPunct="1"/>
            <a:r>
              <a:rPr lang="en-US" altLang="zh-CN" sz="900" dirty="0" smtClean="0">
                <a:solidFill>
                  <a:srgbClr val="000000"/>
                </a:solidFill>
                <a:latin typeface="Arial" charset="0"/>
                <a:cs typeface="+mn-cs"/>
              </a:rPr>
              <a:t>5G Adaptation</a:t>
            </a:r>
            <a:endParaRPr lang="zh-CN" altLang="en-US" sz="900" dirty="0" smtClean="0">
              <a:solidFill>
                <a:srgbClr val="000000"/>
              </a:solidFill>
              <a:latin typeface="Arial" charset="0"/>
              <a:cs typeface="+mn-cs"/>
            </a:endParaRPr>
          </a:p>
        </p:txBody>
      </p:sp>
      <p:sp>
        <p:nvSpPr>
          <p:cNvPr id="102" name="矩形 101"/>
          <p:cNvSpPr/>
          <p:nvPr/>
        </p:nvSpPr>
        <p:spPr bwMode="auto">
          <a:xfrm>
            <a:off x="7420828" y="4605088"/>
            <a:ext cx="1015933" cy="1470479"/>
          </a:xfrm>
          <a:prstGeom prst="rect">
            <a:avLst/>
          </a:prstGeom>
          <a:noFill/>
          <a:ln w="28575" cap="flat" cmpd="sng" algn="ctr">
            <a:solidFill>
              <a:srgbClr val="99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dirty="0" err="1" smtClean="0">
              <a:ln>
                <a:noFill/>
              </a:ln>
              <a:solidFill>
                <a:srgbClr val="000000"/>
              </a:solidFill>
              <a:effectLst/>
              <a:uLnTx/>
              <a:uFillTx/>
              <a:latin typeface="Arial" charset="0"/>
              <a:cs typeface="+mn-cs"/>
            </a:endParaRPr>
          </a:p>
        </p:txBody>
      </p:sp>
      <p:sp>
        <p:nvSpPr>
          <p:cNvPr id="103" name="矩形 102"/>
          <p:cNvSpPr/>
          <p:nvPr/>
        </p:nvSpPr>
        <p:spPr>
          <a:xfrm>
            <a:off x="7595349" y="4677648"/>
            <a:ext cx="716863" cy="430887"/>
          </a:xfrm>
          <a:prstGeom prst="rect">
            <a:avLst/>
          </a:prstGeom>
        </p:spPr>
        <p:txBody>
          <a:bodyPr wrap="none">
            <a:spAutoFit/>
          </a:bodyPr>
          <a:lstStyle/>
          <a:p>
            <a:pPr algn="ctr" eaLnBrk="1" hangingPunct="1"/>
            <a:r>
              <a:rPr lang="en-US" altLang="zh-CN" sz="1100" dirty="0" smtClean="0">
                <a:solidFill>
                  <a:srgbClr val="000000"/>
                </a:solidFill>
                <a:latin typeface="Arial" charset="0"/>
                <a:cs typeface="+mn-cs"/>
              </a:rPr>
              <a:t>Storage </a:t>
            </a:r>
          </a:p>
          <a:p>
            <a:pPr algn="ctr" eaLnBrk="1" hangingPunct="1"/>
            <a:r>
              <a:rPr lang="en-US" altLang="zh-CN" sz="1100" dirty="0" smtClean="0">
                <a:solidFill>
                  <a:srgbClr val="000000"/>
                </a:solidFill>
                <a:latin typeface="Arial" charset="0"/>
                <a:cs typeface="+mn-cs"/>
              </a:rPr>
              <a:t>service</a:t>
            </a:r>
            <a:endParaRPr lang="en-US" altLang="zh-CN" sz="1100" dirty="0">
              <a:solidFill>
                <a:srgbClr val="000000"/>
              </a:solidFill>
              <a:latin typeface="Arial" charset="0"/>
              <a:cs typeface="+mn-cs"/>
            </a:endParaRPr>
          </a:p>
        </p:txBody>
      </p:sp>
      <p:sp>
        <p:nvSpPr>
          <p:cNvPr id="104" name="矩形 103"/>
          <p:cNvSpPr/>
          <p:nvPr/>
        </p:nvSpPr>
        <p:spPr bwMode="auto">
          <a:xfrm>
            <a:off x="10197605" y="4795919"/>
            <a:ext cx="660896" cy="583108"/>
          </a:xfrm>
          <a:prstGeom prst="rect">
            <a:avLst/>
          </a:prstGeom>
          <a:solidFill>
            <a:srgbClr val="CDCDCD"/>
          </a:solidFill>
          <a:ln w="9525" cap="flat" cmpd="sng" algn="ctr">
            <a:solidFill>
              <a:srgbClr val="77777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900" b="0" i="0" u="none" strike="noStrike" kern="0" cap="none" spc="0" normalizeH="0" baseline="0" noProof="0" dirty="0" smtClean="0">
                <a:ln>
                  <a:noFill/>
                </a:ln>
                <a:solidFill>
                  <a:srgbClr val="000000"/>
                </a:solidFill>
                <a:effectLst/>
                <a:uLnTx/>
                <a:uFillTx/>
                <a:latin typeface="Arial" charset="0"/>
                <a:cs typeface="+mn-cs"/>
              </a:rPr>
              <a:t>Micro service 2</a:t>
            </a:r>
            <a:endParaRPr kumimoji="0" lang="zh-CN" altLang="en-US" sz="900" b="0" i="0" u="none" strike="noStrike" kern="0" cap="none" spc="0" normalizeH="0" baseline="0" noProof="0" dirty="0" smtClean="0">
              <a:ln>
                <a:noFill/>
              </a:ln>
              <a:solidFill>
                <a:srgbClr val="000000"/>
              </a:solidFill>
              <a:effectLst/>
              <a:uLnTx/>
              <a:uFillTx/>
              <a:latin typeface="Arial" charset="0"/>
              <a:cs typeface="+mn-cs"/>
            </a:endParaRPr>
          </a:p>
        </p:txBody>
      </p:sp>
      <p:sp>
        <p:nvSpPr>
          <p:cNvPr id="105" name="矩形 104"/>
          <p:cNvSpPr/>
          <p:nvPr/>
        </p:nvSpPr>
        <p:spPr bwMode="auto">
          <a:xfrm>
            <a:off x="9382643" y="4799903"/>
            <a:ext cx="669258" cy="592997"/>
          </a:xfrm>
          <a:prstGeom prst="rect">
            <a:avLst/>
          </a:prstGeom>
          <a:solidFill>
            <a:srgbClr val="CDCDCD"/>
          </a:solidFill>
          <a:ln w="9525" cap="flat" cmpd="sng" algn="ctr">
            <a:solidFill>
              <a:srgbClr val="77777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charset="0"/>
                <a:cs typeface="+mn-cs"/>
              </a:rPr>
              <a:t>Micro</a:t>
            </a:r>
            <a:r>
              <a:rPr kumimoji="0" lang="en-US" altLang="zh-CN" sz="1000" b="0" i="0" u="none" strike="noStrike" kern="0" cap="none" spc="0" normalizeH="0" noProof="0" dirty="0" smtClean="0">
                <a:ln>
                  <a:noFill/>
                </a:ln>
                <a:solidFill>
                  <a:srgbClr val="000000"/>
                </a:solidFill>
                <a:effectLst/>
                <a:uLnTx/>
                <a:uFillTx/>
                <a:latin typeface="Arial" charset="0"/>
                <a:cs typeface="+mn-cs"/>
              </a:rPr>
              <a:t> service1</a:t>
            </a:r>
            <a:endParaRPr kumimoji="0" lang="zh-CN" altLang="en-US" sz="1000" b="0" i="0" u="none" strike="noStrike" kern="0" cap="none" spc="0" normalizeH="0" baseline="0" noProof="0" dirty="0" smtClean="0">
              <a:ln>
                <a:noFill/>
              </a:ln>
              <a:solidFill>
                <a:srgbClr val="000000"/>
              </a:solidFill>
              <a:effectLst/>
              <a:uLnTx/>
              <a:uFillTx/>
              <a:latin typeface="Arial" charset="0"/>
              <a:cs typeface="+mn-cs"/>
            </a:endParaRPr>
          </a:p>
        </p:txBody>
      </p:sp>
      <p:sp>
        <p:nvSpPr>
          <p:cNvPr id="106" name="矩形 105"/>
          <p:cNvSpPr/>
          <p:nvPr/>
        </p:nvSpPr>
        <p:spPr>
          <a:xfrm>
            <a:off x="9413817" y="4526567"/>
            <a:ext cx="1485660" cy="215444"/>
          </a:xfrm>
          <a:prstGeom prst="rect">
            <a:avLst/>
          </a:prstGeom>
        </p:spPr>
        <p:txBody>
          <a:bodyPr wrap="square">
            <a:spAutoFit/>
          </a:bodyPr>
          <a:lstStyle/>
          <a:p>
            <a:pPr algn="ctr" eaLnBrk="1" hangingPunct="1"/>
            <a:r>
              <a:rPr lang="en-US" altLang="zh-CN" sz="800" dirty="0">
                <a:solidFill>
                  <a:srgbClr val="000000"/>
                </a:solidFill>
                <a:latin typeface="Arial" charset="0"/>
                <a:cs typeface="+mn-cs"/>
              </a:rPr>
              <a:t>Service logical component</a:t>
            </a:r>
          </a:p>
        </p:txBody>
      </p:sp>
      <p:sp>
        <p:nvSpPr>
          <p:cNvPr id="107" name="矩形 106"/>
          <p:cNvSpPr/>
          <p:nvPr/>
        </p:nvSpPr>
        <p:spPr bwMode="auto">
          <a:xfrm>
            <a:off x="9256372" y="4467361"/>
            <a:ext cx="1777060" cy="1111941"/>
          </a:xfrm>
          <a:prstGeom prst="rect">
            <a:avLst/>
          </a:prstGeom>
          <a:noFill/>
          <a:ln w="9525" cap="flat" cmpd="sng" algn="ctr">
            <a:solidFill>
              <a:srgbClr val="99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dirty="0" err="1" smtClean="0">
              <a:ln>
                <a:noFill/>
              </a:ln>
              <a:solidFill>
                <a:srgbClr val="000000"/>
              </a:solidFill>
              <a:effectLst/>
              <a:uLnTx/>
              <a:uFillTx/>
              <a:latin typeface="Arial" charset="0"/>
              <a:cs typeface="+mn-cs"/>
            </a:endParaRPr>
          </a:p>
        </p:txBody>
      </p:sp>
      <p:sp>
        <p:nvSpPr>
          <p:cNvPr id="108" name="文本框 107"/>
          <p:cNvSpPr txBox="1"/>
          <p:nvPr/>
        </p:nvSpPr>
        <p:spPr bwMode="gray">
          <a:xfrm>
            <a:off x="9370729" y="5601860"/>
            <a:ext cx="1663844" cy="395927"/>
          </a:xfrm>
          <a:prstGeom prst="rect">
            <a:avLst/>
          </a:prstGeom>
          <a:noFill/>
          <a:ln w="9525" algn="ctr">
            <a:noFill/>
            <a:miter lim="800000"/>
            <a:headEnd/>
            <a:tailEnd/>
          </a:ln>
        </p:spPr>
        <p:txBody>
          <a:bodyPr wrap="square" rtlCol="0" anchor="ctr">
            <a:noAutofit/>
          </a:bodyPr>
          <a:lstStyle/>
          <a:p>
            <a:pPr algn="ctr" fontAlgn="auto">
              <a:spcBef>
                <a:spcPts val="0"/>
              </a:spcBef>
              <a:spcAft>
                <a:spcPts val="0"/>
              </a:spcAft>
            </a:pPr>
            <a:r>
              <a:rPr lang="en-US" altLang="zh-CN" sz="1200" dirty="0" smtClean="0">
                <a:solidFill>
                  <a:srgbClr val="000000"/>
                </a:solidFill>
                <a:latin typeface="Arial"/>
                <a:ea typeface="微软雅黑" pitchFamily="34" charset="-122"/>
                <a:cs typeface="+mn-cs"/>
              </a:rPr>
              <a:t>Application server</a:t>
            </a:r>
          </a:p>
        </p:txBody>
      </p:sp>
      <p:sp>
        <p:nvSpPr>
          <p:cNvPr id="109" name="矩形 108"/>
          <p:cNvSpPr/>
          <p:nvPr/>
        </p:nvSpPr>
        <p:spPr>
          <a:xfrm>
            <a:off x="9222775" y="4254615"/>
            <a:ext cx="1860000" cy="1731446"/>
          </a:xfrm>
          <a:prstGeom prst="rect">
            <a:avLst/>
          </a:prstGeom>
          <a:noFill/>
          <a:ln w="25400" cap="flat" cmpd="sng" algn="ctr">
            <a:solidFill>
              <a:srgbClr val="FF0000"/>
            </a:solidFill>
            <a:prstDash val="dash"/>
            <a:miter lim="800000"/>
          </a:ln>
          <a:effectLst/>
        </p:spPr>
        <p:txBody>
          <a:bodyPr rtlCol="0" anchor="ctr"/>
          <a:lstStyle/>
          <a:p>
            <a:pPr algn="ctr">
              <a:defRPr/>
            </a:pPr>
            <a:endParaRPr lang="zh-CN" altLang="en-US" sz="1600" kern="0" smtClean="0">
              <a:solidFill>
                <a:prstClr val="white"/>
              </a:solidFill>
              <a:latin typeface="Calibri" panose="020F0502020204030204"/>
              <a:cs typeface="+mn-cs"/>
            </a:endParaRPr>
          </a:p>
        </p:txBody>
      </p:sp>
      <p:sp>
        <p:nvSpPr>
          <p:cNvPr id="96" name="矩形 95"/>
          <p:cNvSpPr/>
          <p:nvPr/>
        </p:nvSpPr>
        <p:spPr bwMode="auto">
          <a:xfrm>
            <a:off x="5521676" y="5358039"/>
            <a:ext cx="1303374" cy="193419"/>
          </a:xfrm>
          <a:prstGeom prst="rect">
            <a:avLst/>
          </a:prstGeom>
          <a:solidFill>
            <a:srgbClr val="990000"/>
          </a:solidFill>
          <a:ln w="9525" cap="flat" cmpd="sng" algn="ctr">
            <a:solidFill>
              <a:srgbClr val="CDCDCD"/>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800" b="0" i="0" u="none" strike="noStrike" kern="0" cap="none" spc="0" normalizeH="0" baseline="0" noProof="0" dirty="0" smtClean="0">
                <a:ln>
                  <a:noFill/>
                </a:ln>
                <a:solidFill>
                  <a:srgbClr val="FFFFFF"/>
                </a:solidFill>
                <a:effectLst/>
                <a:uLnTx/>
                <a:uFillTx/>
                <a:latin typeface="Arial" charset="0"/>
                <a:cs typeface="+mn-cs"/>
              </a:rPr>
              <a:t>User-plane</a:t>
            </a:r>
            <a:r>
              <a:rPr kumimoji="0" lang="en-US" altLang="zh-CN" sz="800" b="0" i="0" u="none" strike="noStrike" kern="0" cap="none" spc="0" normalizeH="0" noProof="0" dirty="0" smtClean="0">
                <a:ln>
                  <a:noFill/>
                </a:ln>
                <a:solidFill>
                  <a:srgbClr val="FFFFFF"/>
                </a:solidFill>
                <a:effectLst/>
                <a:uLnTx/>
                <a:uFillTx/>
                <a:latin typeface="Arial" charset="0"/>
                <a:cs typeface="+mn-cs"/>
              </a:rPr>
              <a:t> processing</a:t>
            </a:r>
            <a:endParaRPr kumimoji="0" lang="zh-CN" altLang="en-US" sz="800" b="0" i="0" u="none" strike="noStrike" kern="0" cap="none" spc="0" normalizeH="0" baseline="0" noProof="0" dirty="0" smtClean="0">
              <a:ln>
                <a:noFill/>
              </a:ln>
              <a:solidFill>
                <a:srgbClr val="FFFFFF"/>
              </a:solidFill>
              <a:effectLst/>
              <a:uLnTx/>
              <a:uFillTx/>
              <a:latin typeface="Arial" charset="0"/>
              <a:cs typeface="+mn-cs"/>
            </a:endParaRPr>
          </a:p>
        </p:txBody>
      </p:sp>
      <p:sp>
        <p:nvSpPr>
          <p:cNvPr id="95" name="矩形 94"/>
          <p:cNvSpPr/>
          <p:nvPr/>
        </p:nvSpPr>
        <p:spPr bwMode="auto">
          <a:xfrm>
            <a:off x="3393399" y="5366174"/>
            <a:ext cx="1303374" cy="193419"/>
          </a:xfrm>
          <a:prstGeom prst="rect">
            <a:avLst/>
          </a:prstGeom>
          <a:solidFill>
            <a:srgbClr val="990000"/>
          </a:solidFill>
          <a:ln w="9525" cap="flat" cmpd="sng" algn="ctr">
            <a:solidFill>
              <a:srgbClr val="CDCDCD"/>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700" b="0" i="0" u="none" strike="noStrike" kern="0" cap="none" spc="0" normalizeH="0" baseline="0" noProof="0" dirty="0" smtClean="0">
                <a:ln>
                  <a:noFill/>
                </a:ln>
                <a:solidFill>
                  <a:srgbClr val="FFFFFF"/>
                </a:solidFill>
                <a:effectLst/>
                <a:uLnTx/>
                <a:uFillTx/>
                <a:latin typeface="Arial" charset="0"/>
                <a:cs typeface="+mn-cs"/>
              </a:rPr>
              <a:t>Control-plane processing</a:t>
            </a:r>
            <a:endParaRPr kumimoji="0" lang="zh-CN" altLang="en-US" sz="700" b="0" i="0" u="none" strike="noStrike" kern="0" cap="none" spc="0" normalizeH="0" baseline="0" noProof="0" dirty="0" smtClean="0">
              <a:ln>
                <a:noFill/>
              </a:ln>
              <a:solidFill>
                <a:srgbClr val="FFFFFF"/>
              </a:solidFill>
              <a:effectLst/>
              <a:uLnTx/>
              <a:uFillTx/>
              <a:latin typeface="Arial" charset="0"/>
              <a:cs typeface="+mn-cs"/>
            </a:endParaRPr>
          </a:p>
        </p:txBody>
      </p:sp>
      <p:sp>
        <p:nvSpPr>
          <p:cNvPr id="111" name="文本框 110"/>
          <p:cNvSpPr txBox="1"/>
          <p:nvPr/>
        </p:nvSpPr>
        <p:spPr bwMode="gray">
          <a:xfrm>
            <a:off x="3029782" y="4103062"/>
            <a:ext cx="5086696" cy="395927"/>
          </a:xfrm>
          <a:prstGeom prst="rect">
            <a:avLst/>
          </a:prstGeom>
          <a:noFill/>
          <a:ln w="9525" algn="ctr">
            <a:noFill/>
            <a:miter lim="800000"/>
            <a:headEnd/>
            <a:tailEnd/>
          </a:ln>
        </p:spPr>
        <p:txBody>
          <a:bodyPr wrap="square" rtlCol="0" anchor="ctr">
            <a:noAutofit/>
          </a:bodyPr>
          <a:lstStyle/>
          <a:p>
            <a:pPr algn="ctr" fontAlgn="auto">
              <a:spcBef>
                <a:spcPts val="0"/>
              </a:spcBef>
              <a:spcAft>
                <a:spcPts val="0"/>
              </a:spcAft>
            </a:pPr>
            <a:r>
              <a:rPr lang="en-US" altLang="zh-CN" sz="1200" dirty="0" smtClean="0">
                <a:solidFill>
                  <a:srgbClr val="000000"/>
                </a:solidFill>
                <a:latin typeface="Arial"/>
                <a:ea typeface="微软雅黑" pitchFamily="34" charset="-122"/>
                <a:cs typeface="+mn-cs"/>
              </a:rPr>
              <a:t>SEALDD server communication and storage function with 5G network optimization</a:t>
            </a:r>
          </a:p>
        </p:txBody>
      </p:sp>
    </p:spTree>
    <p:extLst>
      <p:ext uri="{BB962C8B-B14F-4D97-AF65-F5344CB8AC3E}">
        <p14:creationId xmlns:p14="http://schemas.microsoft.com/office/powerpoint/2010/main" val="2068572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3AFF4909-1900-46CD-87F7-AE296C59418F}"/>
              </a:ext>
            </a:extLst>
          </p:cNvPr>
          <p:cNvSpPr>
            <a:spLocks noGrp="1"/>
          </p:cNvSpPr>
          <p:nvPr>
            <p:ph type="title"/>
          </p:nvPr>
        </p:nvSpPr>
        <p:spPr/>
        <p:txBody>
          <a:bodyPr/>
          <a:lstStyle/>
          <a:p>
            <a:r>
              <a:rPr lang="en-GB" altLang="en-US"/>
              <a:t>Summary</a:t>
            </a:r>
          </a:p>
        </p:txBody>
      </p:sp>
      <p:sp>
        <p:nvSpPr>
          <p:cNvPr id="8195" name="Content Placeholder 2">
            <a:extLst>
              <a:ext uri="{FF2B5EF4-FFF2-40B4-BE49-F238E27FC236}">
                <a16:creationId xmlns:a16="http://schemas.microsoft.com/office/drawing/2014/main" xmlns="" id="{A955EC6E-B2A1-4AA5-9F6A-E317D7FE324C}"/>
              </a:ext>
            </a:extLst>
          </p:cNvPr>
          <p:cNvSpPr>
            <a:spLocks noGrp="1"/>
          </p:cNvSpPr>
          <p:nvPr>
            <p:ph idx="1"/>
          </p:nvPr>
        </p:nvSpPr>
        <p:spPr/>
        <p:txBody>
          <a:bodyPr/>
          <a:lstStyle/>
          <a:p>
            <a:r>
              <a:rPr lang="en-US" altLang="en-US" sz="2000" dirty="0" smtClean="0"/>
              <a:t>SEALDD </a:t>
            </a:r>
            <a:r>
              <a:rPr lang="en-US" altLang="en-US" sz="2000" dirty="0"/>
              <a:t>covers </a:t>
            </a:r>
            <a:r>
              <a:rPr lang="en-US" altLang="en-US" sz="2000" dirty="0" smtClean="0"/>
              <a:t>data storage and external communication components </a:t>
            </a:r>
            <a:r>
              <a:rPr lang="en-US" altLang="en-US" sz="2000" dirty="0"/>
              <a:t>in its </a:t>
            </a:r>
            <a:r>
              <a:rPr lang="en-US" altLang="en-US" sz="2000" dirty="0" smtClean="0"/>
              <a:t>scope and provides </a:t>
            </a:r>
            <a:r>
              <a:rPr lang="en-US" altLang="en-US" sz="2000" dirty="0"/>
              <a:t>5G adaptation function for application </a:t>
            </a:r>
            <a:r>
              <a:rPr lang="en-US" altLang="en-US" sz="2000" dirty="0" smtClean="0"/>
              <a:t>server.</a:t>
            </a:r>
          </a:p>
          <a:p>
            <a:r>
              <a:rPr lang="en-US" altLang="en-US" sz="2000" dirty="0" smtClean="0"/>
              <a:t>SEALDD </a:t>
            </a:r>
            <a:r>
              <a:rPr lang="en-US" altLang="en-US" sz="2000" dirty="0"/>
              <a:t>server </a:t>
            </a:r>
            <a:r>
              <a:rPr lang="en-US" altLang="en-US" sz="2000" dirty="0" smtClean="0"/>
              <a:t>can consume </a:t>
            </a:r>
            <a:r>
              <a:rPr lang="en-US" altLang="en-US" sz="2000" dirty="0"/>
              <a:t>NRM services for control plane </a:t>
            </a:r>
            <a:r>
              <a:rPr lang="en-US" altLang="en-US" sz="2000" dirty="0" smtClean="0"/>
              <a:t>interaction with 5GC.</a:t>
            </a:r>
          </a:p>
          <a:p>
            <a:r>
              <a:rPr lang="en-US" altLang="en-US" sz="2000" dirty="0"/>
              <a:t>MSGin5G-3 and MSGin5G-4 will be reused by MSGin5G functionality integrated by </a:t>
            </a:r>
            <a:r>
              <a:rPr lang="en-US" altLang="en-US" sz="2000" dirty="0" smtClean="0"/>
              <a:t>SEALDD. MSGin5G </a:t>
            </a:r>
            <a:r>
              <a:rPr lang="en-US" altLang="en-US" sz="2000" dirty="0"/>
              <a:t>functionality will not </a:t>
            </a:r>
            <a:r>
              <a:rPr lang="en-US" altLang="zh-CN" sz="2000" dirty="0" smtClean="0"/>
              <a:t>invoke</a:t>
            </a:r>
            <a:r>
              <a:rPr lang="en-US" altLang="en-US" sz="2000" dirty="0" smtClean="0"/>
              <a:t> </a:t>
            </a:r>
            <a:r>
              <a:rPr lang="en-US" altLang="en-US" sz="2000" dirty="0"/>
              <a:t>SEALDD service for data delivery</a:t>
            </a:r>
            <a:r>
              <a:rPr lang="en-US" altLang="en-US" sz="2000" dirty="0" smtClean="0"/>
              <a:t>.</a:t>
            </a:r>
          </a:p>
          <a:p>
            <a:r>
              <a:rPr lang="en-US" altLang="en-US" sz="2000" dirty="0"/>
              <a:t>In addition to server to client communication, VAL server can also use SEALDD server to communicate with other VAL server</a:t>
            </a:r>
            <a:r>
              <a:rPr lang="en-US" altLang="en-US" sz="2000" dirty="0" smtClean="0"/>
              <a:t>.</a:t>
            </a:r>
          </a:p>
          <a:p>
            <a:r>
              <a:rPr lang="en-US" altLang="en-US" sz="2000" dirty="0"/>
              <a:t>Traffic control can be done in SEALDD server.</a:t>
            </a:r>
          </a:p>
          <a:p>
            <a:endParaRPr lang="en-US" altLang="en-US" dirty="0"/>
          </a:p>
          <a:p>
            <a:endParaRPr lang="en-US" altLang="en-US"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purl.org/dc/dcmitype/"/>
    <ds:schemaRef ds:uri="http://purl.org/dc/terms/"/>
    <ds:schemaRef ds:uri="http://www.w3.org/XML/1998/namespace"/>
    <ds:schemaRef ds:uri="http://schemas.microsoft.com/office/2006/documentManagement/types"/>
    <ds:schemaRef ds:uri="http://schemas.openxmlformats.org/package/2006/metadata/core-properties"/>
    <ds:schemaRef ds:uri="280d8efa-eff2-4910-88d2-79ca146720c4"/>
    <ds:schemaRef ds:uri="http://purl.org/dc/elements/1.1/"/>
    <ds:schemaRef ds:uri="679a257e-872f-4c98-9e8a-0a9c104f72cd"/>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13046</TotalTime>
  <Words>1197</Words>
  <Application>Microsoft Office PowerPoint</Application>
  <PresentationFormat>宽屏</PresentationFormat>
  <Paragraphs>158</Paragraphs>
  <Slides>9</Slides>
  <Notes>4</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2</vt:i4>
      </vt:variant>
      <vt:variant>
        <vt:lpstr>幻灯片标题</vt:lpstr>
      </vt:variant>
      <vt:variant>
        <vt:i4>9</vt:i4>
      </vt:variant>
    </vt:vector>
  </HeadingPairs>
  <TitlesOfParts>
    <vt:vector size="21" baseType="lpstr">
      <vt:lpstr>.AppleSystemUIFont</vt:lpstr>
      <vt:lpstr>Arial </vt:lpstr>
      <vt:lpstr>宋体</vt:lpstr>
      <vt:lpstr>微软雅黑</vt:lpstr>
      <vt:lpstr>微软雅黑</vt:lpstr>
      <vt:lpstr>Arial</vt:lpstr>
      <vt:lpstr>Calibri</vt:lpstr>
      <vt:lpstr>Calibri Light</vt:lpstr>
      <vt:lpstr>Times New Roman</vt:lpstr>
      <vt:lpstr>Office Theme</vt:lpstr>
      <vt:lpstr>Visio.Drawing.11</vt:lpstr>
      <vt:lpstr>文档</vt:lpstr>
      <vt:lpstr>Clarification about the role of SEALDD and way forward</vt:lpstr>
      <vt:lpstr>Outline</vt:lpstr>
      <vt:lpstr>PowerPoint 演示文稿</vt:lpstr>
      <vt:lpstr>PowerPoint 演示文稿</vt:lpstr>
      <vt:lpstr>PowerPoint 演示文稿</vt:lpstr>
      <vt:lpstr>PowerPoint 演示文稿</vt:lpstr>
      <vt:lpstr>PowerPoint 演示文稿</vt:lpstr>
      <vt:lpstr>PowerPoint 演示文稿</vt:lpstr>
      <vt:lpstr>Summary</vt:lpstr>
    </vt:vector>
  </TitlesOfParts>
  <Company>3GPP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cp:lastModifiedBy>
  <cp:revision>749</cp:revision>
  <dcterms:created xsi:type="dcterms:W3CDTF">2010-02-05T13:52:04Z</dcterms:created>
  <dcterms:modified xsi:type="dcterms:W3CDTF">2022-09-20T09:53:43Z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(3)fMLp2L3+By1j+JWpnh/ZL+NqNZUYMqrxJMOK++xkP6gHCCViCY2BuyzhtnJywVJb2O6hzG/h
wj3bTS0Zl2S9FhjA8NUZ3nOQdfKWT37aG5O6jK4DzR0YodsX6Mpm3SBMtbDRwsY8Tlc0w4vx
q1IJhG3bQpKe+NIRUxKGzNy8HILiBPg0RNWmSeoIkyEqdpExd8VpxzlehaGPo8eOlOe2ldkL
+4ne7U7zhY4W/Wu4ZO</vt:lpwstr>
  </property>
  <property fmtid="{D5CDD505-2E9C-101B-9397-08002B2CF9AE}" pid="4" name="_2015_ms_pID_7253431">
    <vt:lpwstr>a+WZ/u8vttBvZ0PaC6DclmbFATE9JmKxHeM4cCUN6iZTUU4Txfn4bW
ztWhspnV6m0V4DCI2dgoCHbcTRY7Zl7KLneaVA9SSnFWrASGR7J+7VYafo4k0PQ8J9uK7sc4
thf9uwItrBt2IB99jLrbXYlY/4OertwPD+Rq1QZXeaLp7rOQKKBOsATb1KKGO3MXmKTD0DVq
dXCcQbwbaujTUJWq82/RTHwkUVI4SgRoKfOr</vt:lpwstr>
  </property>
  <property fmtid="{D5CDD505-2E9C-101B-9397-08002B2CF9AE}" pid="5" name="_2015_ms_pID_7253432">
    <vt:lpwstr>ePy+2j2CpPymQotyF7KChOU=</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1663553437</vt:lpwstr>
  </property>
</Properties>
</file>