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4"/>
  </p:sldMasterIdLst>
  <p:notesMasterIdLst>
    <p:notesMasterId r:id="rId13"/>
  </p:notesMasterIdLst>
  <p:handoutMasterIdLst>
    <p:handoutMasterId r:id="rId14"/>
  </p:handoutMasterIdLst>
  <p:sldIdLst>
    <p:sldId id="341" r:id="rId5"/>
    <p:sldId id="363" r:id="rId6"/>
    <p:sldId id="367" r:id="rId7"/>
    <p:sldId id="369" r:id="rId8"/>
    <p:sldId id="366" r:id="rId9"/>
    <p:sldId id="368" r:id="rId10"/>
    <p:sldId id="365" r:id="rId11"/>
    <p:sldId id="370" r:id="rId12"/>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76">
          <p15:clr>
            <a:srgbClr val="A4A3A4"/>
          </p15:clr>
        </p15:guide>
        <p15:guide id="2" pos="21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FF6600"/>
    <a:srgbClr val="1A4669"/>
    <a:srgbClr val="C6D254"/>
    <a:srgbClr val="B1D254"/>
    <a:srgbClr val="2A6EA8"/>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627" autoAdjust="0"/>
    <p:restoredTop sz="94679" autoAdjust="0"/>
  </p:normalViewPr>
  <p:slideViewPr>
    <p:cSldViewPr snapToGrid="0">
      <p:cViewPr varScale="1">
        <p:scale>
          <a:sx n="101" d="100"/>
          <a:sy n="101" d="100"/>
        </p:scale>
        <p:origin x="840" y="11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42" d="100"/>
          <a:sy n="42" d="100"/>
        </p:scale>
        <p:origin x="-2850" y="-96"/>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89072D9-2976-48D6-91CC-F3B81D5BC3D5}"/>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19" name="Rectangle 3">
            <a:extLst>
              <a:ext uri="{FF2B5EF4-FFF2-40B4-BE49-F238E27FC236}">
                <a16:creationId xmlns:a16="http://schemas.microsoft.com/office/drawing/2014/main" id="{5337DD13-51AD-4B02-8A68-D1AEA3BFD1E7}"/>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9220" name="Rectangle 4">
            <a:extLst>
              <a:ext uri="{FF2B5EF4-FFF2-40B4-BE49-F238E27FC236}">
                <a16:creationId xmlns:a16="http://schemas.microsoft.com/office/drawing/2014/main" id="{A3DFC17F-0481-4905-8632-1C02E3E3DC52}"/>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21" name="Rectangle 5">
            <a:extLst>
              <a:ext uri="{FF2B5EF4-FFF2-40B4-BE49-F238E27FC236}">
                <a16:creationId xmlns:a16="http://schemas.microsoft.com/office/drawing/2014/main" id="{EE81EF3A-A1DE-4C8C-8602-3BA1B0BECDBF}"/>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A3198B39-BF8D-4494-9821-E6701364FD81}" type="slidenum">
              <a:rPr lang="en-GB" altLang="en-US"/>
              <a:pPr>
                <a:defRPr/>
              </a:pPr>
              <a:t>‹Nr.›</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072CA75-53D7-445B-9EF5-6CAEF1776D6A}"/>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099" name="Rectangle 3">
            <a:extLst>
              <a:ext uri="{FF2B5EF4-FFF2-40B4-BE49-F238E27FC236}">
                <a16:creationId xmlns:a16="http://schemas.microsoft.com/office/drawing/2014/main" id="{6A4E70E9-E8A6-4EC8-9A63-B36D42527792}"/>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3076" name="Rectangle 4">
            <a:extLst>
              <a:ext uri="{FF2B5EF4-FFF2-40B4-BE49-F238E27FC236}">
                <a16:creationId xmlns:a16="http://schemas.microsoft.com/office/drawing/2014/main" id="{B0437FF1-442D-43A2-8C73-F8F083ADF658}"/>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0EA3C5F4-38C2-4B34-837F-12B7982390FF}"/>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FCA29B65-32F6-409B-983D-A505954C0DCE}"/>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103" name="Rectangle 7">
            <a:extLst>
              <a:ext uri="{FF2B5EF4-FFF2-40B4-BE49-F238E27FC236}">
                <a16:creationId xmlns:a16="http://schemas.microsoft.com/office/drawing/2014/main" id="{C32814BC-4525-4F02-B0DA-914D143EF2AC}"/>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ECB452CC-48C9-4997-9257-C682E2A70ECE}" type="slidenum">
              <a:rPr lang="en-GB" altLang="en-US"/>
              <a:pPr>
                <a:defRPr/>
              </a:pPr>
              <a:t>‹Nr.›</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576406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1993598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36636365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id="{4CEAFC18-F740-420D-8DA7-68B0EC97C46E}"/>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a16="http://schemas.microsoft.com/office/drawing/2014/main" id="{4AFE2B5B-1B45-4E7A-A25D-B141A077B612}"/>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008F4169-1069-4316-B1D5-466056FF073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 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7" name="Snip Single Corner Rectangle 6">
            <a:extLst>
              <a:ext uri="{FF2B5EF4-FFF2-40B4-BE49-F238E27FC236}">
                <a16:creationId xmlns:a16="http://schemas.microsoft.com/office/drawing/2014/main" id="{C220C726-1B32-4CFD-B6FE-8C6E0C6B668C}"/>
              </a:ext>
            </a:extLst>
          </p:cNvPr>
          <p:cNvSpPr/>
          <p:nvPr userDrawn="1"/>
        </p:nvSpPr>
        <p:spPr>
          <a:xfrm>
            <a:off x="-7938" y="1455738"/>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sp>
        <p:nvSpPr>
          <p:cNvPr id="9" name="TextBox 7">
            <a:extLst>
              <a:ext uri="{FF2B5EF4-FFF2-40B4-BE49-F238E27FC236}">
                <a16:creationId xmlns:a16="http://schemas.microsoft.com/office/drawing/2014/main" id="{ED4BE506-C0F9-461F-89BC-4B3F6F61A38D}"/>
              </a:ext>
            </a:extLst>
          </p:cNvPr>
          <p:cNvSpPr txBox="1">
            <a:spLocks noChangeArrowheads="1"/>
          </p:cNvSpPr>
          <p:nvPr userDrawn="1"/>
        </p:nvSpPr>
        <p:spPr bwMode="auto">
          <a:xfrm>
            <a:off x="11191875" y="6592888"/>
            <a:ext cx="98742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ln w="0"/>
                <a:latin typeface="Calibri" panose="020F0502020204030204" pitchFamily="34" charset="0"/>
              </a:rPr>
              <a:t>© 3GPP 2022</a:t>
            </a:r>
          </a:p>
        </p:txBody>
      </p:sp>
      <p:pic>
        <p:nvPicPr>
          <p:cNvPr id="1031" name="Picture 1">
            <a:extLst>
              <a:ext uri="{FF2B5EF4-FFF2-40B4-BE49-F238E27FC236}">
                <a16:creationId xmlns:a16="http://schemas.microsoft.com/office/drawing/2014/main" id="{5E9ECA3E-FE52-464F-8707-38070FE65DBF}"/>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9867900" y="476250"/>
            <a:ext cx="1408113"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id="{4C62F9F5-7ED7-4782-9DFF-6089C2DCD9EC}"/>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pPr>
                <a:defRPr/>
              </a:pPr>
              <a:t>‹Nr.›</a:t>
            </a:fld>
            <a:endParaRPr lang="en-GB" altLang="en-US" sz="1400">
              <a:latin typeface="Calibri" panose="020F0502020204030204" pitchFamily="34" charset="0"/>
            </a:endParaRPr>
          </a:p>
        </p:txBody>
      </p:sp>
      <p:sp>
        <p:nvSpPr>
          <p:cNvPr id="11" name="Text Box 14">
            <a:extLst>
              <a:ext uri="{FF2B5EF4-FFF2-40B4-BE49-F238E27FC236}">
                <a16:creationId xmlns:a16="http://schemas.microsoft.com/office/drawing/2014/main" id="{AA2802BD-1B72-4AD1-8184-0FD099607084}"/>
              </a:ext>
            </a:extLst>
          </p:cNvPr>
          <p:cNvSpPr txBox="1">
            <a:spLocks noChangeArrowheads="1"/>
          </p:cNvSpPr>
          <p:nvPr userDrawn="1"/>
        </p:nvSpPr>
        <p:spPr bwMode="auto">
          <a:xfrm>
            <a:off x="133350" y="36513"/>
            <a:ext cx="264536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sv-SE" altLang="en-US" sz="1200" b="1" dirty="0">
                <a:latin typeface="Arial "/>
              </a:rPr>
              <a:t>3GPP </a:t>
            </a:r>
            <a:r>
              <a:rPr lang="sv-SE" altLang="en-US" sz="1200" b="1" dirty="0" smtClean="0">
                <a:latin typeface="Arial "/>
              </a:rPr>
              <a:t>TSG-SA WG6 Meeting #50-e</a:t>
            </a:r>
            <a:endParaRPr lang="sv-SE" altLang="en-US" sz="1200" b="1" dirty="0">
              <a:latin typeface="Arial "/>
            </a:endParaRPr>
          </a:p>
          <a:p>
            <a:pPr eaLnBrk="1" hangingPunct="1">
              <a:defRPr/>
            </a:pPr>
            <a:r>
              <a:rPr lang="sv-SE" altLang="en-US" sz="1200" b="1" dirty="0" smtClean="0">
                <a:latin typeface="Arial "/>
              </a:rPr>
              <a:t>e-meeting, 22</a:t>
            </a:r>
            <a:r>
              <a:rPr lang="sv-SE" altLang="en-US" sz="1200" b="1" baseline="30000" dirty="0" smtClean="0">
                <a:latin typeface="Arial "/>
              </a:rPr>
              <a:t>nd</a:t>
            </a:r>
            <a:r>
              <a:rPr lang="sv-SE" altLang="en-US" sz="1200" b="1" dirty="0" smtClean="0">
                <a:latin typeface="Arial "/>
              </a:rPr>
              <a:t>-</a:t>
            </a:r>
            <a:r>
              <a:rPr lang="sv-SE" altLang="en-US" sz="1200" b="1" baseline="0" dirty="0" smtClean="0">
                <a:latin typeface="Arial "/>
              </a:rPr>
              <a:t> 31</a:t>
            </a:r>
            <a:r>
              <a:rPr lang="sv-SE" altLang="en-US" sz="1200" b="1" baseline="30000" dirty="0" smtClean="0">
                <a:latin typeface="Arial "/>
              </a:rPr>
              <a:t>st</a:t>
            </a:r>
            <a:r>
              <a:rPr lang="sv-SE" altLang="en-US" sz="1200" b="1" baseline="0" dirty="0" smtClean="0">
                <a:latin typeface="Arial "/>
              </a:rPr>
              <a:t> Aug 2022</a:t>
            </a:r>
            <a:endParaRPr lang="sv-SE" altLang="en-US" sz="1200" b="1" dirty="0">
              <a:latin typeface="Arial "/>
            </a:endParaRPr>
          </a:p>
        </p:txBody>
      </p:sp>
      <p:sp>
        <p:nvSpPr>
          <p:cNvPr id="13" name="Text Box 14">
            <a:extLst>
              <a:ext uri="{FF2B5EF4-FFF2-40B4-BE49-F238E27FC236}">
                <a16:creationId xmlns:a16="http://schemas.microsoft.com/office/drawing/2014/main" id="{AF4006C6-1A95-4284-A498-917EA49F0F95}"/>
              </a:ext>
            </a:extLst>
          </p:cNvPr>
          <p:cNvSpPr txBox="1">
            <a:spLocks noChangeArrowheads="1"/>
          </p:cNvSpPr>
          <p:nvPr userDrawn="1"/>
        </p:nvSpPr>
        <p:spPr bwMode="auto">
          <a:xfrm>
            <a:off x="9163050" y="133350"/>
            <a:ext cx="26003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defRPr/>
            </a:pPr>
            <a:r>
              <a:rPr lang="sv-SE" altLang="en-US" sz="1200" b="1" dirty="0">
                <a:latin typeface="Arial "/>
              </a:rPr>
              <a:t>&lt;</a:t>
            </a:r>
            <a:r>
              <a:rPr lang="sv-SE" altLang="en-US" sz="1200" b="1" i="1" dirty="0">
                <a:latin typeface="Arial "/>
              </a:rPr>
              <a:t>Document Ref.</a:t>
            </a:r>
            <a:r>
              <a:rPr lang="sv-SE" altLang="en-US" sz="1200" b="1" dirty="0">
                <a:latin typeface="Arial "/>
              </a:rPr>
              <a:t>&gt;	</a:t>
            </a:r>
          </a:p>
        </p:txBody>
      </p:sp>
    </p:spTree>
  </p:cSld>
  <p:clrMap bg1="lt1" tx1="dk1" bg2="lt2" tx2="dk2" accent1="accent1" accent2="accent2" accent3="accent3" accent4="accent4" accent5="accent5" accent6="accent6" hlink="hlink" folHlink="folHlink"/>
  <p:sldLayoutIdLst>
    <p:sldLayoutId id="2147485163" r:id="rId1"/>
    <p:sldLayoutId id="2147485161" r:id="rId2"/>
    <p:sldLayoutId id="2147485162" r:id="rId3"/>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Visio-Zeichnung.vsd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6BFCA172-672F-4297-B767-9F7EDE373FA1}"/>
              </a:ext>
            </a:extLst>
          </p:cNvPr>
          <p:cNvSpPr>
            <a:spLocks noGrp="1"/>
          </p:cNvSpPr>
          <p:nvPr>
            <p:ph type="title"/>
          </p:nvPr>
        </p:nvSpPr>
        <p:spPr>
          <a:xfrm>
            <a:off x="2090738" y="1709738"/>
            <a:ext cx="8367712" cy="2852737"/>
          </a:xfrm>
        </p:spPr>
        <p:txBody>
          <a:bodyPr/>
          <a:lstStyle/>
          <a:p>
            <a:pPr eaLnBrk="1" hangingPunct="1"/>
            <a:r>
              <a:rPr lang="en-GB" altLang="en-US" dirty="0" smtClean="0"/>
              <a:t>Discussion on </a:t>
            </a:r>
            <a:br>
              <a:rPr lang="en-GB" altLang="en-US" dirty="0" smtClean="0"/>
            </a:br>
            <a:r>
              <a:rPr lang="en-GB" altLang="en-US" dirty="0" err="1" smtClean="0"/>
              <a:t>FS_MCShAC</a:t>
            </a:r>
            <a:endParaRPr lang="en-GB" altLang="en-US" dirty="0"/>
          </a:p>
        </p:txBody>
      </p:sp>
      <p:sp>
        <p:nvSpPr>
          <p:cNvPr id="5123" name="Text Placeholder 2">
            <a:extLst>
              <a:ext uri="{FF2B5EF4-FFF2-40B4-BE49-F238E27FC236}">
                <a16:creationId xmlns:a16="http://schemas.microsoft.com/office/drawing/2014/main" id="{9FAD3684-801E-4E1E-85EB-F5F3E5D37277}"/>
              </a:ext>
            </a:extLst>
          </p:cNvPr>
          <p:cNvSpPr>
            <a:spLocks noGrp="1"/>
          </p:cNvSpPr>
          <p:nvPr>
            <p:ph type="body" idx="4294967295"/>
          </p:nvPr>
        </p:nvSpPr>
        <p:spPr>
          <a:xfrm>
            <a:off x="947738" y="4589463"/>
            <a:ext cx="10253662" cy="1500187"/>
          </a:xfrm>
        </p:spPr>
        <p:txBody>
          <a:bodyPr/>
          <a:lstStyle/>
          <a:p>
            <a:pPr marL="0" indent="0" eaLnBrk="1" hangingPunct="1">
              <a:buFontTx/>
              <a:buNone/>
            </a:pPr>
            <a:r>
              <a:rPr lang="en-GB" altLang="en-US" smtClean="0"/>
              <a:t>BDBOS</a:t>
            </a:r>
            <a:endParaRPr lang="en-GB" altLang="en-US" dirty="0"/>
          </a:p>
          <a:p>
            <a:pPr marL="0" indent="0" eaLnBrk="1" hangingPunct="1">
              <a:buFontTx/>
              <a:buNone/>
            </a:pPr>
            <a:r>
              <a:rPr lang="en-GB" altLang="en-US" dirty="0" smtClean="0"/>
              <a:t>Supporting companies: </a:t>
            </a:r>
          </a:p>
          <a:p>
            <a:pPr marL="0" indent="0" eaLnBrk="1" hangingPunct="1">
              <a:buFontTx/>
              <a:buNone/>
            </a:pPr>
            <a:r>
              <a:rPr lang="en-GB" altLang="en-US" dirty="0" smtClean="0"/>
              <a:t>MINISTERE </a:t>
            </a:r>
            <a:r>
              <a:rPr lang="en-GB" altLang="en-US" dirty="0"/>
              <a:t>DE </a:t>
            </a:r>
            <a:r>
              <a:rPr lang="en-GB" altLang="en-US" dirty="0" smtClean="0"/>
              <a:t>L'INTERIEUR, </a:t>
            </a:r>
            <a:r>
              <a:rPr lang="en-GB" altLang="en-US" dirty="0"/>
              <a:t>Nokia, A.S.T.R.I.D. SA, </a:t>
            </a:r>
            <a:r>
              <a:rPr lang="en-GB" altLang="en-US" dirty="0" smtClean="0"/>
              <a:t>Netherlands </a:t>
            </a:r>
            <a:r>
              <a:rPr lang="en-GB" altLang="en-US" dirty="0"/>
              <a:t>Police</a:t>
            </a:r>
          </a:p>
          <a:p>
            <a:pPr marL="0" indent="0" eaLnBrk="1" hangingPunct="1">
              <a:buFontTx/>
              <a:buNone/>
            </a:pPr>
            <a:endParaRPr lang="en-GB" altLang="en-US" dirty="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p:txBody>
          <a:bodyPr/>
          <a:lstStyle/>
          <a:p>
            <a:r>
              <a:rPr lang="en-GB" altLang="en-US" dirty="0"/>
              <a:t>Outline</a:t>
            </a:r>
          </a:p>
        </p:txBody>
      </p:sp>
      <p:sp>
        <p:nvSpPr>
          <p:cNvPr id="6147" name="Content Placeholder 2">
            <a:extLst>
              <a:ext uri="{FF2B5EF4-FFF2-40B4-BE49-F238E27FC236}">
                <a16:creationId xmlns:a16="http://schemas.microsoft.com/office/drawing/2014/main" id="{33CFEE74-7B51-47B2-8BC9-945D38E983E7}"/>
              </a:ext>
            </a:extLst>
          </p:cNvPr>
          <p:cNvSpPr>
            <a:spLocks noGrp="1"/>
          </p:cNvSpPr>
          <p:nvPr>
            <p:ph idx="1"/>
          </p:nvPr>
        </p:nvSpPr>
        <p:spPr/>
        <p:txBody>
          <a:bodyPr/>
          <a:lstStyle/>
          <a:p>
            <a:pPr marL="0" indent="0">
              <a:buNone/>
            </a:pPr>
            <a:r>
              <a:rPr lang="en-US" altLang="en-US" dirty="0"/>
              <a:t>Discussion paper: </a:t>
            </a:r>
          </a:p>
          <a:p>
            <a:pPr marL="0" indent="0">
              <a:buNone/>
            </a:pPr>
            <a:endParaRPr lang="en-US" altLang="en-US" dirty="0"/>
          </a:p>
          <a:p>
            <a:r>
              <a:rPr lang="en-US" altLang="en-US" dirty="0" smtClean="0"/>
              <a:t>Intention </a:t>
            </a:r>
            <a:r>
              <a:rPr lang="en-US" altLang="en-US" dirty="0"/>
              <a:t>of the </a:t>
            </a:r>
            <a:r>
              <a:rPr lang="en-US" altLang="en-US" dirty="0" smtClean="0"/>
              <a:t>WI</a:t>
            </a:r>
          </a:p>
          <a:p>
            <a:r>
              <a:rPr lang="en-US" altLang="en-US" dirty="0" smtClean="0"/>
              <a:t>Further Background</a:t>
            </a:r>
            <a:endParaRPr lang="en-US" altLang="en-US" dirty="0">
              <a:highlight>
                <a:srgbClr val="FFFF00"/>
              </a:highlight>
            </a:endParaRPr>
          </a:p>
          <a:p>
            <a:r>
              <a:rPr lang="en-US" altLang="en-US" dirty="0" smtClean="0"/>
              <a:t>Proposed </a:t>
            </a:r>
            <a:r>
              <a:rPr lang="en-US" altLang="en-US" dirty="0"/>
              <a:t>functional </a:t>
            </a:r>
            <a:r>
              <a:rPr lang="en-US" altLang="en-US" dirty="0" smtClean="0"/>
              <a:t>model</a:t>
            </a:r>
          </a:p>
          <a:p>
            <a:r>
              <a:rPr lang="en-US" altLang="en-US" dirty="0" smtClean="0"/>
              <a:t>User configuration exchange procedure</a:t>
            </a:r>
            <a:endParaRPr lang="en-US" altLang="en-US" dirty="0"/>
          </a:p>
          <a:p>
            <a:r>
              <a:rPr lang="en-US" altLang="en-US" dirty="0" smtClean="0"/>
              <a:t>Agree </a:t>
            </a:r>
            <a:r>
              <a:rPr lang="en-US" altLang="en-US" dirty="0"/>
              <a:t>way to progress the </a:t>
            </a:r>
            <a:r>
              <a:rPr lang="en-US" altLang="en-US" dirty="0" smtClean="0"/>
              <a:t>study</a:t>
            </a:r>
          </a:p>
          <a:p>
            <a:pPr lvl="1"/>
            <a:r>
              <a:rPr lang="en-US" altLang="en-US" dirty="0" smtClean="0"/>
              <a:t>Summary and next steps/discussion points</a:t>
            </a:r>
            <a:endParaRPr lang="en-US" altLang="en-US" dirty="0"/>
          </a:p>
          <a:p>
            <a:endParaRPr lang="en-US" altLang="en-US" dirty="0"/>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3794A7AC-F975-4B82-9FCA-9C67ECE03726}"/>
              </a:ext>
            </a:extLst>
          </p:cNvPr>
          <p:cNvSpPr>
            <a:spLocks noGrp="1"/>
          </p:cNvSpPr>
          <p:nvPr>
            <p:ph type="title"/>
          </p:nvPr>
        </p:nvSpPr>
        <p:spPr/>
        <p:txBody>
          <a:bodyPr/>
          <a:lstStyle/>
          <a:p>
            <a:r>
              <a:rPr lang="en-GB" altLang="en-US" dirty="0"/>
              <a:t>Intention of WI</a:t>
            </a:r>
          </a:p>
        </p:txBody>
      </p:sp>
      <p:sp>
        <p:nvSpPr>
          <p:cNvPr id="7171" name="Content Placeholder 2">
            <a:extLst>
              <a:ext uri="{FF2B5EF4-FFF2-40B4-BE49-F238E27FC236}">
                <a16:creationId xmlns:a16="http://schemas.microsoft.com/office/drawing/2014/main" id="{8B215120-9330-4C24-86C0-93DB3C460B0D}"/>
              </a:ext>
            </a:extLst>
          </p:cNvPr>
          <p:cNvSpPr>
            <a:spLocks noGrp="1"/>
          </p:cNvSpPr>
          <p:nvPr>
            <p:ph idx="1"/>
          </p:nvPr>
        </p:nvSpPr>
        <p:spPr/>
        <p:txBody>
          <a:bodyPr/>
          <a:lstStyle/>
          <a:p>
            <a:r>
              <a:rPr lang="en-US" altLang="en-US" dirty="0"/>
              <a:t>Transpose SA1 service requirements into architecture</a:t>
            </a:r>
          </a:p>
          <a:p>
            <a:pPr lvl="1"/>
            <a:r>
              <a:rPr lang="en-US" altLang="en-US" dirty="0"/>
              <a:t>Gap in 3GPP specification identified and requirements added</a:t>
            </a:r>
          </a:p>
          <a:p>
            <a:pPr lvl="1"/>
            <a:r>
              <a:rPr lang="en-US" altLang="en-US" dirty="0"/>
              <a:t>Based on a SA1 study (TR 22.881) requirements in 3GPP TS 22.280 were added. See clause 5.16.4 - Sharing of administrative configuration between Mission Critical Organizations.</a:t>
            </a:r>
          </a:p>
          <a:p>
            <a:r>
              <a:rPr lang="en-US" altLang="en-US" dirty="0"/>
              <a:t>No intention to standardize </a:t>
            </a:r>
            <a:r>
              <a:rPr lang="en-US" altLang="en-US" dirty="0" smtClean="0"/>
              <a:t>vendor </a:t>
            </a:r>
            <a:r>
              <a:rPr lang="en-US" altLang="en-US" dirty="0"/>
              <a:t>specific/internal interfaces or processes</a:t>
            </a:r>
          </a:p>
          <a:p>
            <a:r>
              <a:rPr lang="en-US" altLang="en-US" dirty="0"/>
              <a:t>Allow </a:t>
            </a:r>
            <a:r>
              <a:rPr lang="en-US" altLang="en-US" dirty="0" smtClean="0"/>
              <a:t>standardized exchange </a:t>
            </a:r>
            <a:r>
              <a:rPr lang="en-US" altLang="en-US" dirty="0"/>
              <a:t>of </a:t>
            </a:r>
            <a:r>
              <a:rPr lang="en-US" altLang="en-US" dirty="0" smtClean="0"/>
              <a:t>administrative information </a:t>
            </a:r>
            <a:r>
              <a:rPr lang="en-US" altLang="en-US" dirty="0"/>
              <a:t>between MC systems via a separate interface</a:t>
            </a:r>
          </a:p>
          <a:p>
            <a:pPr marL="0" indent="0">
              <a:buNone/>
            </a:pPr>
            <a:endParaRPr lang="en-US" altLang="en-US" dirty="0"/>
          </a:p>
        </p:txBody>
      </p:sp>
    </p:spTree>
    <p:extLst>
      <p:ext uri="{BB962C8B-B14F-4D97-AF65-F5344CB8AC3E}">
        <p14:creationId xmlns:p14="http://schemas.microsoft.com/office/powerpoint/2010/main" val="1102738117"/>
      </p:ext>
    </p:extLst>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Content Placeholder 2">
            <a:extLst>
              <a:ext uri="{FF2B5EF4-FFF2-40B4-BE49-F238E27FC236}">
                <a16:creationId xmlns:a16="http://schemas.microsoft.com/office/drawing/2014/main" id="{8B215120-9330-4C24-86C0-93DB3C460B0D}"/>
              </a:ext>
            </a:extLst>
          </p:cNvPr>
          <p:cNvSpPr>
            <a:spLocks noGrp="1"/>
          </p:cNvSpPr>
          <p:nvPr>
            <p:ph idx="1"/>
          </p:nvPr>
        </p:nvSpPr>
        <p:spPr/>
        <p:txBody>
          <a:bodyPr/>
          <a:lstStyle/>
          <a:p>
            <a:r>
              <a:rPr lang="en-US" altLang="en-US" dirty="0" smtClean="0"/>
              <a:t>Public </a:t>
            </a:r>
            <a:r>
              <a:rPr lang="en-US" altLang="en-US" dirty="0"/>
              <a:t>safety needs a standardized way to allow </a:t>
            </a:r>
            <a:r>
              <a:rPr lang="en-US" altLang="en-US" dirty="0" smtClean="0"/>
              <a:t>agencies/organizations </a:t>
            </a:r>
            <a:r>
              <a:rPr lang="en-US" altLang="en-US" dirty="0"/>
              <a:t>that do not normally share personnel to be able to exchange </a:t>
            </a:r>
            <a:r>
              <a:rPr lang="en-US" altLang="en-US" dirty="0" smtClean="0"/>
              <a:t>information </a:t>
            </a:r>
            <a:r>
              <a:rPr lang="en-US" altLang="en-US" dirty="0"/>
              <a:t>on first </a:t>
            </a:r>
            <a:r>
              <a:rPr lang="en-US" altLang="en-US" dirty="0" smtClean="0"/>
              <a:t>responders, </a:t>
            </a:r>
            <a:r>
              <a:rPr lang="en-US" altLang="en-US" dirty="0"/>
              <a:t>who are sent to assist in a large incident, e.g., hurricane, </a:t>
            </a:r>
            <a:r>
              <a:rPr lang="en-US" altLang="en-US" dirty="0" smtClean="0"/>
              <a:t>earthquake or other operational scenarios.</a:t>
            </a:r>
            <a:endParaRPr lang="en-US" altLang="en-US" dirty="0"/>
          </a:p>
          <a:p>
            <a:r>
              <a:rPr lang="en-US" altLang="en-US" dirty="0" smtClean="0"/>
              <a:t>European </a:t>
            </a:r>
            <a:r>
              <a:rPr lang="en-US" altLang="en-US" dirty="0"/>
              <a:t>rails and other agencies need an automated way to send </a:t>
            </a:r>
            <a:r>
              <a:rPr lang="en-US" altLang="en-US" dirty="0" smtClean="0"/>
              <a:t>user </a:t>
            </a:r>
            <a:r>
              <a:rPr lang="en-US" altLang="en-US" dirty="0"/>
              <a:t>information between MC systems to allow users to move between those systems</a:t>
            </a:r>
            <a:r>
              <a:rPr lang="en-US" altLang="en-US" dirty="0" smtClean="0"/>
              <a:t>.</a:t>
            </a:r>
            <a:endParaRPr lang="en-US" altLang="en-US" dirty="0"/>
          </a:p>
        </p:txBody>
      </p:sp>
      <p:sp>
        <p:nvSpPr>
          <p:cNvPr id="2" name="Titel 1"/>
          <p:cNvSpPr>
            <a:spLocks noGrp="1"/>
          </p:cNvSpPr>
          <p:nvPr>
            <p:ph type="title"/>
          </p:nvPr>
        </p:nvSpPr>
        <p:spPr/>
        <p:txBody>
          <a:bodyPr/>
          <a:lstStyle/>
          <a:p>
            <a:r>
              <a:rPr lang="de-DE" dirty="0" smtClean="0"/>
              <a:t>Further Background</a:t>
            </a:r>
            <a:endParaRPr lang="de-DE" dirty="0"/>
          </a:p>
        </p:txBody>
      </p:sp>
    </p:spTree>
    <p:extLst>
      <p:ext uri="{BB962C8B-B14F-4D97-AF65-F5344CB8AC3E}">
        <p14:creationId xmlns:p14="http://schemas.microsoft.com/office/powerpoint/2010/main" val="583567113"/>
      </p:ext>
    </p:extLst>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3794A7AC-F975-4B82-9FCA-9C67ECE03726}"/>
              </a:ext>
            </a:extLst>
          </p:cNvPr>
          <p:cNvSpPr>
            <a:spLocks noGrp="1"/>
          </p:cNvSpPr>
          <p:nvPr>
            <p:ph type="title"/>
          </p:nvPr>
        </p:nvSpPr>
        <p:spPr/>
        <p:txBody>
          <a:bodyPr/>
          <a:lstStyle/>
          <a:p>
            <a:r>
              <a:rPr lang="en-GB" altLang="en-US" dirty="0"/>
              <a:t>Proposed Generic Functional Model</a:t>
            </a:r>
          </a:p>
        </p:txBody>
      </p:sp>
      <p:sp>
        <p:nvSpPr>
          <p:cNvPr id="2" name="Rectangle 2"/>
          <p:cNvSpPr>
            <a:spLocks noChangeArrowheads="1"/>
          </p:cNvSpPr>
          <p:nvPr/>
        </p:nvSpPr>
        <p:spPr bwMode="auto">
          <a:xfrm>
            <a:off x="2409825" y="29146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graphicFrame>
        <p:nvGraphicFramePr>
          <p:cNvPr id="3" name="Objekt 2"/>
          <p:cNvGraphicFramePr>
            <a:graphicFrameLocks noChangeAspect="1"/>
          </p:cNvGraphicFramePr>
          <p:nvPr>
            <p:extLst>
              <p:ext uri="{D42A27DB-BD31-4B8C-83A1-F6EECF244321}">
                <p14:modId xmlns:p14="http://schemas.microsoft.com/office/powerpoint/2010/main" val="537430653"/>
              </p:ext>
            </p:extLst>
          </p:nvPr>
        </p:nvGraphicFramePr>
        <p:xfrm>
          <a:off x="426929" y="2179222"/>
          <a:ext cx="10783996" cy="3678653"/>
        </p:xfrm>
        <a:graphic>
          <a:graphicData uri="http://schemas.openxmlformats.org/presentationml/2006/ole">
            <mc:AlternateContent xmlns:mc="http://schemas.openxmlformats.org/markup-compatibility/2006">
              <mc:Choice xmlns:v="urn:schemas-microsoft-com:vml" Requires="v">
                <p:oleObj spid="_x0000_s1048" name="Visio" r:id="rId3" imgW="7728308" imgH="2654519" progId="Visio.Drawing.15">
                  <p:embed/>
                </p:oleObj>
              </mc:Choice>
              <mc:Fallback>
                <p:oleObj name="Visio" r:id="rId3" imgW="7728308" imgH="2654519" progId="Visio.Drawing.15">
                  <p:embed/>
                  <p:pic>
                    <p:nvPicPr>
                      <p:cNvPr id="0" name="Object 1"/>
                      <p:cNvPicPr>
                        <a:picLocks noChangeAspect="1" noChangeArrowheads="1"/>
                      </p:cNvPicPr>
                      <p:nvPr/>
                    </p:nvPicPr>
                    <p:blipFill>
                      <a:blip r:embed="rId4"/>
                      <a:srcRect/>
                      <a:stretch>
                        <a:fillRect/>
                      </a:stretch>
                    </p:blipFill>
                    <p:spPr bwMode="auto">
                      <a:xfrm>
                        <a:off x="426929" y="2179222"/>
                        <a:ext cx="10783996" cy="3678653"/>
                      </a:xfrm>
                      <a:prstGeom prst="rect">
                        <a:avLst/>
                      </a:prstGeom>
                      <a:noFill/>
                    </p:spPr>
                  </p:pic>
                </p:oleObj>
              </mc:Fallback>
            </mc:AlternateContent>
          </a:graphicData>
        </a:graphic>
      </p:graphicFrame>
    </p:spTree>
    <p:extLst>
      <p:ext uri="{BB962C8B-B14F-4D97-AF65-F5344CB8AC3E}">
        <p14:creationId xmlns:p14="http://schemas.microsoft.com/office/powerpoint/2010/main" val="3848298575"/>
      </p:ext>
    </p:extLst>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3794A7AC-F975-4B82-9FCA-9C67ECE03726}"/>
              </a:ext>
            </a:extLst>
          </p:cNvPr>
          <p:cNvSpPr>
            <a:spLocks noGrp="1"/>
          </p:cNvSpPr>
          <p:nvPr>
            <p:ph type="title"/>
          </p:nvPr>
        </p:nvSpPr>
        <p:spPr/>
        <p:txBody>
          <a:bodyPr/>
          <a:lstStyle/>
          <a:p>
            <a:r>
              <a:rPr lang="en-GB" altLang="en-US" sz="4000" dirty="0"/>
              <a:t>Simplified User </a:t>
            </a:r>
            <a:r>
              <a:rPr lang="en-GB" altLang="en-US" sz="4000" dirty="0" err="1"/>
              <a:t>Config</a:t>
            </a:r>
            <a:r>
              <a:rPr lang="en-GB" altLang="en-US" sz="4000" dirty="0"/>
              <a:t> Exchange Procedure</a:t>
            </a:r>
            <a:r>
              <a:rPr lang="en-GB" altLang="en-US" dirty="0"/>
              <a:t> </a:t>
            </a:r>
          </a:p>
        </p:txBody>
      </p:sp>
      <p:pic>
        <p:nvPicPr>
          <p:cNvPr id="3" name="Grafik 2"/>
          <p:cNvPicPr>
            <a:picLocks noChangeAspect="1"/>
          </p:cNvPicPr>
          <p:nvPr/>
        </p:nvPicPr>
        <p:blipFill>
          <a:blip r:embed="rId2"/>
          <a:stretch>
            <a:fillRect/>
          </a:stretch>
        </p:blipFill>
        <p:spPr>
          <a:xfrm>
            <a:off x="1771650" y="1676400"/>
            <a:ext cx="4686300" cy="5086350"/>
          </a:xfrm>
          <a:prstGeom prst="rect">
            <a:avLst/>
          </a:prstGeom>
        </p:spPr>
      </p:pic>
      <p:sp>
        <p:nvSpPr>
          <p:cNvPr id="2" name="Textfeld 1"/>
          <p:cNvSpPr txBox="1"/>
          <p:nvPr/>
        </p:nvSpPr>
        <p:spPr>
          <a:xfrm>
            <a:off x="6686550" y="2057400"/>
            <a:ext cx="4972050" cy="3570208"/>
          </a:xfrm>
          <a:prstGeom prst="rect">
            <a:avLst/>
          </a:prstGeom>
          <a:noFill/>
        </p:spPr>
        <p:txBody>
          <a:bodyPr wrap="square" rtlCol="0">
            <a:spAutoFit/>
          </a:bodyPr>
          <a:lstStyle/>
          <a:p>
            <a:pPr marL="285750" indent="-285750">
              <a:buFont typeface="Arial" panose="020B0604020202020204" pitchFamily="34" charset="0"/>
              <a:buChar char="•"/>
            </a:pPr>
            <a:r>
              <a:rPr lang="en-GB" sz="1400" dirty="0" smtClean="0">
                <a:latin typeface="+mn-lt"/>
              </a:rPr>
              <a:t>Primary MC system generates user configuration request and sends the information to a partner MC system for inclusion/addition/change or deletion of user configuration.</a:t>
            </a:r>
          </a:p>
          <a:p>
            <a:pPr marL="285750" indent="-285750">
              <a:buFont typeface="Arial" panose="020B0604020202020204" pitchFamily="34" charset="0"/>
              <a:buChar char="•"/>
            </a:pPr>
            <a:endParaRPr lang="en-GB" sz="1400" dirty="0" smtClean="0">
              <a:latin typeface="+mn-lt"/>
            </a:endParaRPr>
          </a:p>
          <a:p>
            <a:pPr marL="285750" indent="-285750">
              <a:buFont typeface="Arial" panose="020B0604020202020204" pitchFamily="34" charset="0"/>
              <a:buChar char="•"/>
            </a:pPr>
            <a:r>
              <a:rPr lang="en-GB" sz="1400" dirty="0" smtClean="0">
                <a:latin typeface="+mn-lt"/>
              </a:rPr>
              <a:t>Partner MC system verifies and checks the request and its content. In case the request is validated and confirmed, the user configuration information is distributed to the relevant server entities within the partner MC system. </a:t>
            </a:r>
          </a:p>
          <a:p>
            <a:pPr marL="285750" indent="-285750">
              <a:buFont typeface="Arial" panose="020B0604020202020204" pitchFamily="34" charset="0"/>
              <a:buChar char="•"/>
            </a:pPr>
            <a:endParaRPr lang="en-GB" sz="1400" dirty="0" smtClean="0">
              <a:latin typeface="+mn-lt"/>
            </a:endParaRPr>
          </a:p>
          <a:p>
            <a:pPr marL="285750" indent="-285750">
              <a:buFont typeface="Arial" panose="020B0604020202020204" pitchFamily="34" charset="0"/>
              <a:buChar char="•"/>
            </a:pPr>
            <a:r>
              <a:rPr lang="en-GB" sz="1400" dirty="0" smtClean="0">
                <a:latin typeface="+mn-lt"/>
              </a:rPr>
              <a:t>Should the validation of the user configuration information fail, optionally, the request is sent to an ACM client for further action.</a:t>
            </a:r>
          </a:p>
          <a:p>
            <a:pPr marL="285750" indent="-285750">
              <a:buFont typeface="Arial" panose="020B0604020202020204" pitchFamily="34" charset="0"/>
              <a:buChar char="•"/>
            </a:pPr>
            <a:endParaRPr lang="en-GB" sz="1400" dirty="0">
              <a:latin typeface="+mn-lt"/>
            </a:endParaRPr>
          </a:p>
          <a:p>
            <a:pPr marL="285750" indent="-285750">
              <a:buFont typeface="Arial" panose="020B0604020202020204" pitchFamily="34" charset="0"/>
              <a:buChar char="•"/>
            </a:pPr>
            <a:r>
              <a:rPr lang="en-GB" sz="1400" dirty="0" smtClean="0">
                <a:latin typeface="+mn-lt"/>
              </a:rPr>
              <a:t>The primary MC system is informed of the results. </a:t>
            </a:r>
          </a:p>
          <a:p>
            <a:pPr marL="285750" indent="-285750">
              <a:buFont typeface="Arial" panose="020B0604020202020204" pitchFamily="34" charset="0"/>
              <a:buChar char="•"/>
            </a:pPr>
            <a:endParaRPr lang="en-GB" sz="1400" dirty="0" smtClean="0">
              <a:latin typeface="+mn-lt"/>
            </a:endParaRPr>
          </a:p>
          <a:p>
            <a:endParaRPr lang="en-GB" sz="1600" dirty="0">
              <a:latin typeface="+mn-lt"/>
            </a:endParaRPr>
          </a:p>
        </p:txBody>
      </p:sp>
    </p:spTree>
    <p:extLst>
      <p:ext uri="{BB962C8B-B14F-4D97-AF65-F5344CB8AC3E}">
        <p14:creationId xmlns:p14="http://schemas.microsoft.com/office/powerpoint/2010/main" val="3048857487"/>
      </p:ext>
    </p:extLst>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3AFF4909-1900-46CD-87F7-AE296C59418F}"/>
              </a:ext>
            </a:extLst>
          </p:cNvPr>
          <p:cNvSpPr>
            <a:spLocks noGrp="1"/>
          </p:cNvSpPr>
          <p:nvPr>
            <p:ph type="title"/>
          </p:nvPr>
        </p:nvSpPr>
        <p:spPr/>
        <p:txBody>
          <a:bodyPr/>
          <a:lstStyle/>
          <a:p>
            <a:r>
              <a:rPr lang="en-GB" altLang="en-US"/>
              <a:t>Summary</a:t>
            </a:r>
          </a:p>
        </p:txBody>
      </p:sp>
      <p:sp>
        <p:nvSpPr>
          <p:cNvPr id="8195" name="Content Placeholder 2">
            <a:extLst>
              <a:ext uri="{FF2B5EF4-FFF2-40B4-BE49-F238E27FC236}">
                <a16:creationId xmlns:a16="http://schemas.microsoft.com/office/drawing/2014/main" id="{A955EC6E-B2A1-4AA5-9F6A-E317D7FE324C}"/>
              </a:ext>
            </a:extLst>
          </p:cNvPr>
          <p:cNvSpPr>
            <a:spLocks noGrp="1"/>
          </p:cNvSpPr>
          <p:nvPr>
            <p:ph idx="1"/>
          </p:nvPr>
        </p:nvSpPr>
        <p:spPr/>
        <p:txBody>
          <a:bodyPr/>
          <a:lstStyle/>
          <a:p>
            <a:r>
              <a:rPr lang="en-US" altLang="en-US" dirty="0"/>
              <a:t>Service requirements have been identified and defined in SA1</a:t>
            </a:r>
          </a:p>
          <a:p>
            <a:r>
              <a:rPr lang="en-US" altLang="en-US" dirty="0"/>
              <a:t>There are requirements, clear mandate and strong support by PPDRs to have an </a:t>
            </a:r>
            <a:r>
              <a:rPr lang="en-US" altLang="en-US" dirty="0" smtClean="0"/>
              <a:t>Administrative Configuration Exchange (ACX) capability </a:t>
            </a:r>
            <a:r>
              <a:rPr lang="en-US" altLang="en-US" dirty="0"/>
              <a:t>established and standardized by 3GPP</a:t>
            </a:r>
          </a:p>
          <a:p>
            <a:r>
              <a:rPr lang="en-US" altLang="en-US" dirty="0"/>
              <a:t>It cannot be assumed that MC systems operated by PPDR organizations that need to exchange MC users will have relevant MC server connections established, other </a:t>
            </a:r>
            <a:r>
              <a:rPr lang="en-US" altLang="en-US" dirty="0" smtClean="0"/>
              <a:t>than between ACX entities.</a:t>
            </a:r>
            <a:endParaRPr lang="en-US" altLang="en-US" dirty="0"/>
          </a:p>
          <a:p>
            <a:r>
              <a:rPr lang="en-US" altLang="en-US" dirty="0"/>
              <a:t>Technically viable solutions should be accepted into studies</a:t>
            </a:r>
          </a:p>
          <a:p>
            <a:r>
              <a:rPr lang="en-US" altLang="en-US" dirty="0"/>
              <a:t>Involvement of companies with experience in exchange of users, </a:t>
            </a:r>
            <a:r>
              <a:rPr lang="en-US" altLang="en-US" dirty="0" smtClean="0"/>
              <a:t>e.g., </a:t>
            </a:r>
            <a:r>
              <a:rPr lang="en-US" altLang="en-US" dirty="0"/>
              <a:t>mutual aid, are invited to share their expertise.</a:t>
            </a: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Next steps/discussion points</a:t>
            </a:r>
            <a:endParaRPr lang="en-US" dirty="0"/>
          </a:p>
        </p:txBody>
      </p:sp>
      <p:sp>
        <p:nvSpPr>
          <p:cNvPr id="3" name="Inhaltsplatzhalter 2"/>
          <p:cNvSpPr>
            <a:spLocks noGrp="1"/>
          </p:cNvSpPr>
          <p:nvPr>
            <p:ph idx="1"/>
          </p:nvPr>
        </p:nvSpPr>
        <p:spPr/>
        <p:txBody>
          <a:bodyPr/>
          <a:lstStyle/>
          <a:p>
            <a:r>
              <a:rPr lang="en-US" dirty="0" smtClean="0"/>
              <a:t>Agreement on architecture enhancements</a:t>
            </a:r>
          </a:p>
          <a:p>
            <a:endParaRPr lang="en-US" dirty="0" smtClean="0"/>
          </a:p>
          <a:p>
            <a:r>
              <a:rPr lang="en-US" dirty="0" smtClean="0"/>
              <a:t>Review/new solutions for SA6#50</a:t>
            </a:r>
          </a:p>
          <a:p>
            <a:pPr marL="0" indent="0">
              <a:buNone/>
            </a:pPr>
            <a:endParaRPr lang="en-US" dirty="0"/>
          </a:p>
        </p:txBody>
      </p:sp>
    </p:spTree>
    <p:extLst>
      <p:ext uri="{BB962C8B-B14F-4D97-AF65-F5344CB8AC3E}">
        <p14:creationId xmlns:p14="http://schemas.microsoft.com/office/powerpoint/2010/main" val="2715401763"/>
      </p:ext>
    </p:extLst>
  </p:cSld>
  <p:clrMapOvr>
    <a:masterClrMapping/>
  </p:clrMapOvr>
  <p:transition>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B13BEEBA675044A96DE28BDD893E607" ma:contentTypeVersion="13" ma:contentTypeDescription="Create a new document." ma:contentTypeScope="" ma:versionID="128a8422487fc329a7dc26f28cf6102c">
  <xsd:schema xmlns:xsd="http://www.w3.org/2001/XMLSchema" xmlns:xs="http://www.w3.org/2001/XMLSchema" xmlns:p="http://schemas.microsoft.com/office/2006/metadata/properties" xmlns:ns3="679a257e-872f-4c98-9e8a-0a9c104f72cd" xmlns:ns4="280d8efa-eff2-4910-88d2-79ca146720c4" targetNamespace="http://schemas.microsoft.com/office/2006/metadata/properties" ma:root="true" ma:fieldsID="5ee17176e517ccea8510c39d83da9bad" ns3:_="" ns4:_="">
    <xsd:import namespace="679a257e-872f-4c98-9e8a-0a9c104f72cd"/>
    <xsd:import namespace="280d8efa-eff2-4910-88d2-79ca146720c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9a257e-872f-4c98-9e8a-0a9c104f72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80d8efa-eff2-4910-88d2-79ca146720c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D3A830A-0AC8-45A7-9E99-DF047C23D0D0}">
  <ds:schemaRefs>
    <ds:schemaRef ds:uri="http://schemas.microsoft.com/sharepoint/v3/contenttype/forms"/>
  </ds:schemaRefs>
</ds:datastoreItem>
</file>

<file path=customXml/itemProps2.xml><?xml version="1.0" encoding="utf-8"?>
<ds:datastoreItem xmlns:ds="http://schemas.openxmlformats.org/officeDocument/2006/customXml" ds:itemID="{BD6692E6-AFB4-4AE6-8E62-2D7692F0CE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9a257e-872f-4c98-9e8a-0a9c104f72cd"/>
    <ds:schemaRef ds:uri="280d8efa-eff2-4910-88d2-79ca146720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5CA3727-A4EB-4398-9783-D0148B061093}">
  <ds:schemaRefs>
    <ds:schemaRef ds:uri="679a257e-872f-4c98-9e8a-0a9c104f72cd"/>
    <ds:schemaRef ds:uri="http://schemas.openxmlformats.org/package/2006/metadata/core-properties"/>
    <ds:schemaRef ds:uri="http://purl.org/dc/terms/"/>
    <ds:schemaRef ds:uri="http://schemas.microsoft.com/office/infopath/2007/PartnerControls"/>
    <ds:schemaRef ds:uri="http://schemas.microsoft.com/office/2006/documentManagement/types"/>
    <ds:schemaRef ds:uri="280d8efa-eff2-4910-88d2-79ca146720c4"/>
    <ds:schemaRef ds:uri="http://purl.org/dc/elements/1.1/"/>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402</Words>
  <Application>Microsoft Office PowerPoint</Application>
  <PresentationFormat>Breitbild</PresentationFormat>
  <Paragraphs>41</Paragraphs>
  <Slides>8</Slides>
  <Notes>0</Notes>
  <HiddenSlides>0</HiddenSlides>
  <MMClips>0</MMClips>
  <ScaleCrop>false</ScaleCrop>
  <HeadingPairs>
    <vt:vector size="8" baseType="variant">
      <vt:variant>
        <vt:lpstr>Verwendete Schriftarten</vt:lpstr>
      </vt:variant>
      <vt:variant>
        <vt:i4>5</vt:i4>
      </vt:variant>
      <vt:variant>
        <vt:lpstr>Design</vt:lpstr>
      </vt:variant>
      <vt:variant>
        <vt:i4>1</vt:i4>
      </vt:variant>
      <vt:variant>
        <vt:lpstr>Eingebettete OLE-Server</vt:lpstr>
      </vt:variant>
      <vt:variant>
        <vt:i4>1</vt:i4>
      </vt:variant>
      <vt:variant>
        <vt:lpstr>Folientitel</vt:lpstr>
      </vt:variant>
      <vt:variant>
        <vt:i4>8</vt:i4>
      </vt:variant>
    </vt:vector>
  </HeadingPairs>
  <TitlesOfParts>
    <vt:vector size="15" baseType="lpstr">
      <vt:lpstr>Arial</vt:lpstr>
      <vt:lpstr>Arial </vt:lpstr>
      <vt:lpstr>Calibri</vt:lpstr>
      <vt:lpstr>Calibri Light</vt:lpstr>
      <vt:lpstr>Times New Roman</vt:lpstr>
      <vt:lpstr>Office Theme</vt:lpstr>
      <vt:lpstr>Visio</vt:lpstr>
      <vt:lpstr>Discussion on  FS_MCShAC</vt:lpstr>
      <vt:lpstr>Outline</vt:lpstr>
      <vt:lpstr>Intention of WI</vt:lpstr>
      <vt:lpstr>Further Background</vt:lpstr>
      <vt:lpstr>Proposed Generic Functional Model</vt:lpstr>
      <vt:lpstr>Simplified User Config Exchange Procedure </vt:lpstr>
      <vt:lpstr>Summary</vt:lpstr>
      <vt:lpstr>Next steps/discussion points</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BDBOS5</cp:lastModifiedBy>
  <cp:revision>642</cp:revision>
  <dcterms:created xsi:type="dcterms:W3CDTF">2010-02-05T13:52:04Z</dcterms:created>
  <dcterms:modified xsi:type="dcterms:W3CDTF">2022-08-09T11:03:19Z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0x010100BB13BEEBA675044A96DE28BDD893E607</vt:lpwstr>
  </property>
</Properties>
</file>