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7"/>
  </p:notesMasterIdLst>
  <p:handoutMasterIdLst>
    <p:handoutMasterId r:id="rId18"/>
  </p:handoutMasterIdLst>
  <p:sldIdLst>
    <p:sldId id="341" r:id="rId5"/>
    <p:sldId id="363" r:id="rId6"/>
    <p:sldId id="376" r:id="rId7"/>
    <p:sldId id="382" r:id="rId8"/>
    <p:sldId id="383" r:id="rId9"/>
    <p:sldId id="384" r:id="rId10"/>
    <p:sldId id="381" r:id="rId11"/>
    <p:sldId id="387" r:id="rId12"/>
    <p:sldId id="386" r:id="rId13"/>
    <p:sldId id="378" r:id="rId14"/>
    <p:sldId id="365" r:id="rId15"/>
    <p:sldId id="379" r:id="rId16"/>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pan" initials="s" lastIdx="13" clrIdx="0">
    <p:extLst>
      <p:ext uri="{19B8F6BF-5375-455C-9EA6-DF929625EA0E}">
        <p15:presenceInfo xmlns:p15="http://schemas.microsoft.com/office/powerpoint/2012/main" userId="Sapan" providerId="None"/>
      </p:ext>
    </p:extLst>
  </p:cmAuthor>
  <p:cmAuthor id="2" name="Suresh Chitturi/Standards Research Group /SRI-Bangalore/Principal Engineer/Samsung Electronics" initials="SCRG/EE" lastIdx="5" clrIdx="1">
    <p:extLst>
      <p:ext uri="{19B8F6BF-5375-455C-9EA6-DF929625EA0E}">
        <p15:presenceInfo xmlns:p15="http://schemas.microsoft.com/office/powerpoint/2012/main" userId="S-1-5-21-1569490900-2152479555-3239727262-3232958" providerId="AD"/>
      </p:ext>
    </p:extLst>
  </p:cmAuthor>
  <p:cmAuthor id="3" name="Niranth-2" initials="NA" lastIdx="12" clrIdx="2">
    <p:extLst>
      <p:ext uri="{19B8F6BF-5375-455C-9EA6-DF929625EA0E}">
        <p15:presenceInfo xmlns:p15="http://schemas.microsoft.com/office/powerpoint/2012/main" userId="Niranth-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24F0"/>
    <a:srgbClr val="6D69F7"/>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34E717-29C1-4B97-90ED-C14AF0E422A4}" v="9" dt="2022-07-21T22:51:05.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4679" autoAdjust="0"/>
  </p:normalViewPr>
  <p:slideViewPr>
    <p:cSldViewPr snapToGrid="0">
      <p:cViewPr varScale="1">
        <p:scale>
          <a:sx n="76" d="100"/>
          <a:sy n="76" d="100"/>
        </p:scale>
        <p:origin x="77" y="16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Soloway" userId="0fba1a10-d962-45e3-b40e-c1d035eec118" providerId="ADAL" clId="{1F34E717-29C1-4B97-90ED-C14AF0E422A4}"/>
    <pc:docChg chg="undo custSel delSld modSld sldOrd">
      <pc:chgData name="Alan Soloway" userId="0fba1a10-d962-45e3-b40e-c1d035eec118" providerId="ADAL" clId="{1F34E717-29C1-4B97-90ED-C14AF0E422A4}" dt="2022-07-22T17:16:00.566" v="4933" actId="20577"/>
      <pc:docMkLst>
        <pc:docMk/>
      </pc:docMkLst>
      <pc:sldChg chg="modSp mod">
        <pc:chgData name="Alan Soloway" userId="0fba1a10-d962-45e3-b40e-c1d035eec118" providerId="ADAL" clId="{1F34E717-29C1-4B97-90ED-C14AF0E422A4}" dt="2022-07-21T22:12:05.625" v="3511" actId="20577"/>
        <pc:sldMkLst>
          <pc:docMk/>
          <pc:sldMk cId="0" sldId="363"/>
        </pc:sldMkLst>
        <pc:spChg chg="mod">
          <ac:chgData name="Alan Soloway" userId="0fba1a10-d962-45e3-b40e-c1d035eec118" providerId="ADAL" clId="{1F34E717-29C1-4B97-90ED-C14AF0E422A4}" dt="2022-07-21T22:12:05.625" v="3511" actId="20577"/>
          <ac:spMkLst>
            <pc:docMk/>
            <pc:sldMk cId="0" sldId="363"/>
            <ac:spMk id="6147" creationId="{33CFEE74-7B51-47B2-8BC9-945D38E983E7}"/>
          </ac:spMkLst>
        </pc:spChg>
      </pc:sldChg>
      <pc:sldChg chg="modSp mod">
        <pc:chgData name="Alan Soloway" userId="0fba1a10-d962-45e3-b40e-c1d035eec118" providerId="ADAL" clId="{1F34E717-29C1-4B97-90ED-C14AF0E422A4}" dt="2022-07-21T22:09:41.772" v="3431" actId="20577"/>
        <pc:sldMkLst>
          <pc:docMk/>
          <pc:sldMk cId="0" sldId="365"/>
        </pc:sldMkLst>
        <pc:spChg chg="mod">
          <ac:chgData name="Alan Soloway" userId="0fba1a10-d962-45e3-b40e-c1d035eec118" providerId="ADAL" clId="{1F34E717-29C1-4B97-90ED-C14AF0E422A4}" dt="2022-07-21T22:09:41.772" v="3431" actId="20577"/>
          <ac:spMkLst>
            <pc:docMk/>
            <pc:sldMk cId="0" sldId="365"/>
            <ac:spMk id="8195" creationId="{A955EC6E-B2A1-4AA5-9F6A-E317D7FE324C}"/>
          </ac:spMkLst>
        </pc:spChg>
      </pc:sldChg>
      <pc:sldChg chg="addSp modSp mod">
        <pc:chgData name="Alan Soloway" userId="0fba1a10-d962-45e3-b40e-c1d035eec118" providerId="ADAL" clId="{1F34E717-29C1-4B97-90ED-C14AF0E422A4}" dt="2022-07-21T22:35:46.990" v="3706" actId="1076"/>
        <pc:sldMkLst>
          <pc:docMk/>
          <pc:sldMk cId="3686927806" sldId="376"/>
        </pc:sldMkLst>
        <pc:spChg chg="mod">
          <ac:chgData name="Alan Soloway" userId="0fba1a10-d962-45e3-b40e-c1d035eec118" providerId="ADAL" clId="{1F34E717-29C1-4B97-90ED-C14AF0E422A4}" dt="2022-07-21T22:07:09.222" v="3305" actId="20577"/>
          <ac:spMkLst>
            <pc:docMk/>
            <pc:sldMk cId="3686927806" sldId="376"/>
            <ac:spMk id="3" creationId="{00000000-0000-0000-0000-000000000000}"/>
          </ac:spMkLst>
        </pc:spChg>
        <pc:spChg chg="add mod">
          <ac:chgData name="Alan Soloway" userId="0fba1a10-d962-45e3-b40e-c1d035eec118" providerId="ADAL" clId="{1F34E717-29C1-4B97-90ED-C14AF0E422A4}" dt="2022-07-21T22:35:46.990" v="3706" actId="1076"/>
          <ac:spMkLst>
            <pc:docMk/>
            <pc:sldMk cId="3686927806" sldId="376"/>
            <ac:spMk id="4" creationId="{9F9B40A4-518B-C49F-6808-F4FA216B7638}"/>
          </ac:spMkLst>
        </pc:spChg>
      </pc:sldChg>
      <pc:sldChg chg="modSp mod">
        <pc:chgData name="Alan Soloway" userId="0fba1a10-d962-45e3-b40e-c1d035eec118" providerId="ADAL" clId="{1F34E717-29C1-4B97-90ED-C14AF0E422A4}" dt="2022-07-22T17:16:00.566" v="4933" actId="20577"/>
        <pc:sldMkLst>
          <pc:docMk/>
          <pc:sldMk cId="3884096492" sldId="378"/>
        </pc:sldMkLst>
        <pc:spChg chg="mod">
          <ac:chgData name="Alan Soloway" userId="0fba1a10-d962-45e3-b40e-c1d035eec118" providerId="ADAL" clId="{1F34E717-29C1-4B97-90ED-C14AF0E422A4}" dt="2022-07-21T22:46:12.231" v="4413" actId="20577"/>
          <ac:spMkLst>
            <pc:docMk/>
            <pc:sldMk cId="3884096492" sldId="378"/>
            <ac:spMk id="2" creationId="{00000000-0000-0000-0000-000000000000}"/>
          </ac:spMkLst>
        </pc:spChg>
        <pc:spChg chg="mod">
          <ac:chgData name="Alan Soloway" userId="0fba1a10-d962-45e3-b40e-c1d035eec118" providerId="ADAL" clId="{1F34E717-29C1-4B97-90ED-C14AF0E422A4}" dt="2022-07-22T17:16:00.566" v="4933" actId="20577"/>
          <ac:spMkLst>
            <pc:docMk/>
            <pc:sldMk cId="3884096492" sldId="378"/>
            <ac:spMk id="3" creationId="{00000000-0000-0000-0000-000000000000}"/>
          </ac:spMkLst>
        </pc:spChg>
      </pc:sldChg>
      <pc:sldChg chg="modSp mod ord">
        <pc:chgData name="Alan Soloway" userId="0fba1a10-d962-45e3-b40e-c1d035eec118" providerId="ADAL" clId="{1F34E717-29C1-4B97-90ED-C14AF0E422A4}" dt="2022-07-21T22:38:00.269" v="3827" actId="20577"/>
        <pc:sldMkLst>
          <pc:docMk/>
          <pc:sldMk cId="3654741208" sldId="381"/>
        </pc:sldMkLst>
        <pc:spChg chg="mod">
          <ac:chgData name="Alan Soloway" userId="0fba1a10-d962-45e3-b40e-c1d035eec118" providerId="ADAL" clId="{1F34E717-29C1-4B97-90ED-C14AF0E422A4}" dt="2022-07-21T22:12:33.761" v="3519" actId="20577"/>
          <ac:spMkLst>
            <pc:docMk/>
            <pc:sldMk cId="3654741208" sldId="381"/>
            <ac:spMk id="2" creationId="{00000000-0000-0000-0000-000000000000}"/>
          </ac:spMkLst>
        </pc:spChg>
        <pc:spChg chg="mod">
          <ac:chgData name="Alan Soloway" userId="0fba1a10-d962-45e3-b40e-c1d035eec118" providerId="ADAL" clId="{1F34E717-29C1-4B97-90ED-C14AF0E422A4}" dt="2022-07-21T22:38:00.269" v="3827" actId="20577"/>
          <ac:spMkLst>
            <pc:docMk/>
            <pc:sldMk cId="3654741208" sldId="381"/>
            <ac:spMk id="3" creationId="{00000000-0000-0000-0000-000000000000}"/>
          </ac:spMkLst>
        </pc:spChg>
      </pc:sldChg>
      <pc:sldChg chg="modSp mod">
        <pc:chgData name="Alan Soloway" userId="0fba1a10-d962-45e3-b40e-c1d035eec118" providerId="ADAL" clId="{1F34E717-29C1-4B97-90ED-C14AF0E422A4}" dt="2022-07-21T22:08:16.157" v="3317" actId="20577"/>
        <pc:sldMkLst>
          <pc:docMk/>
          <pc:sldMk cId="2514233367" sldId="382"/>
        </pc:sldMkLst>
        <pc:spChg chg="mod">
          <ac:chgData name="Alan Soloway" userId="0fba1a10-d962-45e3-b40e-c1d035eec118" providerId="ADAL" clId="{1F34E717-29C1-4B97-90ED-C14AF0E422A4}" dt="2022-07-21T22:08:16.157" v="3317" actId="20577"/>
          <ac:spMkLst>
            <pc:docMk/>
            <pc:sldMk cId="2514233367" sldId="382"/>
            <ac:spMk id="2" creationId="{00000000-0000-0000-0000-000000000000}"/>
          </ac:spMkLst>
        </pc:spChg>
        <pc:spChg chg="mod">
          <ac:chgData name="Alan Soloway" userId="0fba1a10-d962-45e3-b40e-c1d035eec118" providerId="ADAL" clId="{1F34E717-29C1-4B97-90ED-C14AF0E422A4}" dt="2022-07-21T21:27:32.126" v="375" actId="20577"/>
          <ac:spMkLst>
            <pc:docMk/>
            <pc:sldMk cId="2514233367" sldId="382"/>
            <ac:spMk id="3" creationId="{00000000-0000-0000-0000-000000000000}"/>
          </ac:spMkLst>
        </pc:spChg>
      </pc:sldChg>
      <pc:sldChg chg="modSp mod">
        <pc:chgData name="Alan Soloway" userId="0fba1a10-d962-45e3-b40e-c1d035eec118" providerId="ADAL" clId="{1F34E717-29C1-4B97-90ED-C14AF0E422A4}" dt="2022-07-21T22:33:04.896" v="3604" actId="6549"/>
        <pc:sldMkLst>
          <pc:docMk/>
          <pc:sldMk cId="433529368" sldId="383"/>
        </pc:sldMkLst>
        <pc:spChg chg="mod">
          <ac:chgData name="Alan Soloway" userId="0fba1a10-d962-45e3-b40e-c1d035eec118" providerId="ADAL" clId="{1F34E717-29C1-4B97-90ED-C14AF0E422A4}" dt="2022-07-21T22:08:23.123" v="3322" actId="20577"/>
          <ac:spMkLst>
            <pc:docMk/>
            <pc:sldMk cId="433529368" sldId="383"/>
            <ac:spMk id="2" creationId="{00000000-0000-0000-0000-000000000000}"/>
          </ac:spMkLst>
        </pc:spChg>
        <pc:spChg chg="mod">
          <ac:chgData name="Alan Soloway" userId="0fba1a10-d962-45e3-b40e-c1d035eec118" providerId="ADAL" clId="{1F34E717-29C1-4B97-90ED-C14AF0E422A4}" dt="2022-07-21T22:33:04.896" v="3604" actId="6549"/>
          <ac:spMkLst>
            <pc:docMk/>
            <pc:sldMk cId="433529368" sldId="383"/>
            <ac:spMk id="3" creationId="{00000000-0000-0000-0000-000000000000}"/>
          </ac:spMkLst>
        </pc:spChg>
      </pc:sldChg>
      <pc:sldChg chg="modSp mod">
        <pc:chgData name="Alan Soloway" userId="0fba1a10-d962-45e3-b40e-c1d035eec118" providerId="ADAL" clId="{1F34E717-29C1-4B97-90ED-C14AF0E422A4}" dt="2022-07-21T22:34:32.113" v="3649" actId="20577"/>
        <pc:sldMkLst>
          <pc:docMk/>
          <pc:sldMk cId="1784371902" sldId="384"/>
        </pc:sldMkLst>
        <pc:spChg chg="mod">
          <ac:chgData name="Alan Soloway" userId="0fba1a10-d962-45e3-b40e-c1d035eec118" providerId="ADAL" clId="{1F34E717-29C1-4B97-90ED-C14AF0E422A4}" dt="2022-07-21T22:08:31.885" v="3333" actId="20577"/>
          <ac:spMkLst>
            <pc:docMk/>
            <pc:sldMk cId="1784371902" sldId="384"/>
            <ac:spMk id="2" creationId="{00000000-0000-0000-0000-000000000000}"/>
          </ac:spMkLst>
        </pc:spChg>
        <pc:spChg chg="mod">
          <ac:chgData name="Alan Soloway" userId="0fba1a10-d962-45e3-b40e-c1d035eec118" providerId="ADAL" clId="{1F34E717-29C1-4B97-90ED-C14AF0E422A4}" dt="2022-07-21T22:34:32.113" v="3649" actId="20577"/>
          <ac:spMkLst>
            <pc:docMk/>
            <pc:sldMk cId="1784371902" sldId="384"/>
            <ac:spMk id="3" creationId="{00000000-0000-0000-0000-000000000000}"/>
          </ac:spMkLst>
        </pc:spChg>
      </pc:sldChg>
      <pc:sldChg chg="modSp mod">
        <pc:chgData name="Alan Soloway" userId="0fba1a10-d962-45e3-b40e-c1d035eec118" providerId="ADAL" clId="{1F34E717-29C1-4B97-90ED-C14AF0E422A4}" dt="2022-07-21T22:12:45.767" v="3523" actId="20577"/>
        <pc:sldMkLst>
          <pc:docMk/>
          <pc:sldMk cId="2049582955" sldId="386"/>
        </pc:sldMkLst>
        <pc:spChg chg="mod">
          <ac:chgData name="Alan Soloway" userId="0fba1a10-d962-45e3-b40e-c1d035eec118" providerId="ADAL" clId="{1F34E717-29C1-4B97-90ED-C14AF0E422A4}" dt="2022-07-21T22:12:45.767" v="3523" actId="20577"/>
          <ac:spMkLst>
            <pc:docMk/>
            <pc:sldMk cId="2049582955" sldId="386"/>
            <ac:spMk id="2" creationId="{00000000-0000-0000-0000-000000000000}"/>
          </ac:spMkLst>
        </pc:spChg>
        <pc:spChg chg="mod">
          <ac:chgData name="Alan Soloway" userId="0fba1a10-d962-45e3-b40e-c1d035eec118" providerId="ADAL" clId="{1F34E717-29C1-4B97-90ED-C14AF0E422A4}" dt="2022-07-21T21:54:16.190" v="2618" actId="20577"/>
          <ac:spMkLst>
            <pc:docMk/>
            <pc:sldMk cId="2049582955" sldId="386"/>
            <ac:spMk id="3" creationId="{00000000-0000-0000-0000-000000000000}"/>
          </ac:spMkLst>
        </pc:spChg>
      </pc:sldChg>
      <pc:sldChg chg="modSp mod">
        <pc:chgData name="Alan Soloway" userId="0fba1a10-d962-45e3-b40e-c1d035eec118" providerId="ADAL" clId="{1F34E717-29C1-4B97-90ED-C14AF0E422A4}" dt="2022-07-21T22:41:27.531" v="3958" actId="20577"/>
        <pc:sldMkLst>
          <pc:docMk/>
          <pc:sldMk cId="3851642818" sldId="387"/>
        </pc:sldMkLst>
        <pc:spChg chg="mod">
          <ac:chgData name="Alan Soloway" userId="0fba1a10-d962-45e3-b40e-c1d035eec118" providerId="ADAL" clId="{1F34E717-29C1-4B97-90ED-C14AF0E422A4}" dt="2022-07-21T22:12:40.438" v="3521" actId="20577"/>
          <ac:spMkLst>
            <pc:docMk/>
            <pc:sldMk cId="3851642818" sldId="387"/>
            <ac:spMk id="2" creationId="{00000000-0000-0000-0000-000000000000}"/>
          </ac:spMkLst>
        </pc:spChg>
        <pc:spChg chg="mod">
          <ac:chgData name="Alan Soloway" userId="0fba1a10-d962-45e3-b40e-c1d035eec118" providerId="ADAL" clId="{1F34E717-29C1-4B97-90ED-C14AF0E422A4}" dt="2022-07-21T22:41:27.531" v="3958" actId="20577"/>
          <ac:spMkLst>
            <pc:docMk/>
            <pc:sldMk cId="3851642818" sldId="387"/>
            <ac:spMk id="3" creationId="{00000000-0000-0000-0000-000000000000}"/>
          </ac:spMkLst>
        </pc:spChg>
      </pc:sldChg>
      <pc:sldChg chg="modSp del mod">
        <pc:chgData name="Alan Soloway" userId="0fba1a10-d962-45e3-b40e-c1d035eec118" providerId="ADAL" clId="{1F34E717-29C1-4B97-90ED-C14AF0E422A4}" dt="2022-07-21T22:00:49.154" v="2884" actId="47"/>
        <pc:sldMkLst>
          <pc:docMk/>
          <pc:sldMk cId="2729787977" sldId="388"/>
        </pc:sldMkLst>
        <pc:spChg chg="mod">
          <ac:chgData name="Alan Soloway" userId="0fba1a10-d962-45e3-b40e-c1d035eec118" providerId="ADAL" clId="{1F34E717-29C1-4B97-90ED-C14AF0E422A4}" dt="2022-07-21T21:59:06.972" v="2834" actId="21"/>
          <ac:spMkLst>
            <pc:docMk/>
            <pc:sldMk cId="2729787977" sldId="388"/>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22-07-26T14:08:06.163" idx="1">
    <p:pos x="2814" y="1181"/>
    <p:text>Regarding key issues, how to resolve controversial issues regarding the KI without industry relevant use case.</p:text>
    <p:extLst mod="1">
      <p:ext uri="{C676402C-5697-4E1C-873F-D02D1690AC5C}">
        <p15:threadingInfo xmlns:p15="http://schemas.microsoft.com/office/powerpoint/2012/main" timeZoneBias="-330"/>
      </p:ext>
    </p:extLst>
  </p:cm>
  <p:cm authorId="3" dt="2022-07-26T14:09:38.793" idx="2">
    <p:pos x="5121" y="1962"/>
    <p:text>The main issue is about agreeing to solutions for key issues without relevant use cases and interpretations of requirements specified by organizations like GSMA OPG. How to solve it?</p:text>
    <p:extLst mod="1">
      <p:ext uri="{C676402C-5697-4E1C-873F-D02D1690AC5C}">
        <p15:threadingInfo xmlns:p15="http://schemas.microsoft.com/office/powerpoint/2012/main" timeZoneBias="-33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22-07-26T14:11:38.851" idx="3">
    <p:pos x="6102" y="1911"/>
    <p:text>It is not a desirable aspect that normative WID should be based on SID conclusions. It is mandatory.</p:text>
    <p:extLst mod="1">
      <p:ext uri="{C676402C-5697-4E1C-873F-D02D1690AC5C}">
        <p15:threadingInfo xmlns:p15="http://schemas.microsoft.com/office/powerpoint/2012/main" timeZoneBias="-330"/>
      </p:ext>
    </p:extLst>
  </p:cm>
  <p:cm authorId="3" dt="2022-07-26T14:12:21.400" idx="4">
    <p:pos x="4887" y="2817"/>
    <p:text>What is meant by unresolved issues?</p:text>
    <p:extLst>
      <p:ext uri="{C676402C-5697-4E1C-873F-D02D1690AC5C}">
        <p15:threadingInfo xmlns:p15="http://schemas.microsoft.com/office/powerpoint/2012/main" timeZoneBias="-33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2-07-26T14:13:53.956" idx="5">
    <p:pos x="3899" y="2709"/>
    <p:text>What does consider the other WG timelines mean?</p:text>
    <p:extLst>
      <p:ext uri="{C676402C-5697-4E1C-873F-D02D1690AC5C}">
        <p15:threadingInfo xmlns:p15="http://schemas.microsoft.com/office/powerpoint/2012/main" timeZoneBias="-330"/>
      </p:ext>
    </p:extLst>
  </p:cm>
  <p:cm authorId="3" dt="2022-07-26T14:14:26.902" idx="6">
    <p:pos x="3194" y="1890"/>
    <p:text>How to determine the dependency with other WGs? Is the dependency very generic or should be precise on what the exact dependency is?</p:text>
    <p:extLst mod="1">
      <p:ext uri="{C676402C-5697-4E1C-873F-D02D1690AC5C}">
        <p15:threadingInfo xmlns:p15="http://schemas.microsoft.com/office/powerpoint/2012/main" timeZoneBias="-33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3" dt="2022-07-26T14:16:59.630" idx="7">
    <p:pos x="3618" y="1757"/>
    <p:text>How to track work progress when dependencies with other WGs exist? Especially when other WGs work is to be included in SA6 and their work schedule is different from SA6.</p:text>
    <p:extLst>
      <p:ext uri="{C676402C-5697-4E1C-873F-D02D1690AC5C}">
        <p15:threadingInfo xmlns:p15="http://schemas.microsoft.com/office/powerpoint/2012/main" timeZoneBias="-330"/>
      </p:ext>
    </p:extLst>
  </p:cm>
  <p:cm authorId="3" dt="2022-07-26T14:18:26.015" idx="8">
    <p:pos x="5504" y="1339"/>
    <p:text>In case some objectives are to be dropped without revision of WID, then how to determine such situation and assess the work progress accordingly.</p:text>
    <p:extLst>
      <p:ext uri="{C676402C-5697-4E1C-873F-D02D1690AC5C}">
        <p15:threadingInfo xmlns:p15="http://schemas.microsoft.com/office/powerpoint/2012/main" timeZoneBias="-33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3" dt="2022-07-26T14:19:48.708" idx="9">
    <p:pos x="5580" y="1465"/>
    <p:text>How to determine the requirement of freezing the objectives in the WID for a release? Can WID be revised to add objectives in the last meeting of the stage 2 freeze?</p:text>
    <p:extLst>
      <p:ext uri="{C676402C-5697-4E1C-873F-D02D1690AC5C}">
        <p15:threadingInfo xmlns:p15="http://schemas.microsoft.com/office/powerpoint/2012/main" timeZoneBias="-33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3" dt="2022-07-26T14:21:37.449" idx="10">
    <p:pos x="3688" y="2561"/>
    <p:text>What is the definition of "as soon as possible". Can commenting only on the final contribution be considered as comment provided in time?</p:text>
    <p:extLst mod="1">
      <p:ext uri="{C676402C-5697-4E1C-873F-D02D1690AC5C}">
        <p15:threadingInfo xmlns:p15="http://schemas.microsoft.com/office/powerpoint/2012/main" timeZoneBias="-33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2-07-26T14:22:37.979" idx="11">
    <p:pos x="4327" y="1358"/>
    <p:text>These practices should address the pain points of SA6 work and should be practised and not be optional.</p:text>
    <p:extLst>
      <p:ext uri="{C676402C-5697-4E1C-873F-D02D1690AC5C}">
        <p15:threadingInfo xmlns:p15="http://schemas.microsoft.com/office/powerpoint/2012/main" timeZoneBias="-330"/>
      </p:ext>
    </p:extLst>
  </p:cm>
  <p:cm authorId="3" dt="2022-07-26T14:23:18.323" idx="12">
    <p:pos x="3551" y="2007"/>
    <p:text>SA6 should allow companies to bring pain points or issues for SA6 consideration and discuss way forward interms of improved practices. So, this aspect should not be closed but should be allowed to discuss as per company inputs.</p:text>
    <p:extLst>
      <p:ext uri="{C676402C-5697-4E1C-873F-D02D1690AC5C}">
        <p15:threadingInfo xmlns:p15="http://schemas.microsoft.com/office/powerpoint/2012/main" timeZoneBias="-33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3402586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rot="19850390">
            <a:off x="3695683" y="3216464"/>
            <a:ext cx="4800636" cy="1569660"/>
          </a:xfrm>
          <a:prstGeom prst="rect">
            <a:avLst/>
          </a:prstGeom>
          <a:noFill/>
        </p:spPr>
        <p:txBody>
          <a:bodyPr wrap="square" rtlCol="0">
            <a:spAutoFit/>
          </a:bodyPr>
          <a:lstStyle/>
          <a:p>
            <a:r>
              <a:rPr lang="en-IN" sz="9600" dirty="0">
                <a:solidFill>
                  <a:schemeClr val="bg1">
                    <a:lumMod val="95000"/>
                  </a:schemeClr>
                </a:solidFill>
              </a:rPr>
              <a:t>DRAFT</a:t>
            </a:r>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 xmlns:a16="http://schemas.microsoft.com/office/drawing/2014/main" id="{04953B71-6776-413E-AC69-E69762C9C33E}"/>
              </a:ext>
            </a:extLst>
          </p:cNvPr>
          <p:cNvSpPr txBox="1">
            <a:spLocks noChangeArrowheads="1"/>
          </p:cNvSpPr>
          <p:nvPr userDrawn="1"/>
        </p:nvSpPr>
        <p:spPr bwMode="auto">
          <a:xfrm>
            <a:off x="323850" y="73025"/>
            <a:ext cx="3486150" cy="46166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#50-e</a:t>
            </a:r>
          </a:p>
          <a:p>
            <a:pPr eaLnBrk="1" hangingPunct="1">
              <a:defRPr/>
            </a:pPr>
            <a:r>
              <a:rPr lang="en-GB" altLang="en-US" sz="1200" b="1" dirty="0">
                <a:latin typeface="Arial "/>
              </a:rPr>
              <a:t>e-meeting, 22</a:t>
            </a:r>
            <a:r>
              <a:rPr lang="en-GB" altLang="en-US" sz="1200" b="1" baseline="30000" dirty="0">
                <a:latin typeface="Arial "/>
              </a:rPr>
              <a:t>nd</a:t>
            </a:r>
            <a:r>
              <a:rPr lang="en-GB" altLang="en-US" sz="1200" b="1" dirty="0">
                <a:latin typeface="Arial "/>
              </a:rPr>
              <a:t> Aug – 31</a:t>
            </a:r>
            <a:r>
              <a:rPr lang="en-GB" altLang="en-US" sz="1200" b="1" baseline="30000" dirty="0">
                <a:latin typeface="Arial "/>
              </a:rPr>
              <a:t>st</a:t>
            </a:r>
            <a:r>
              <a:rPr lang="en-GB" altLang="en-US" sz="1200" b="1" dirty="0">
                <a:latin typeface="Arial "/>
              </a:rPr>
              <a:t> Aug 2022</a:t>
            </a:r>
            <a:endParaRPr lang="en-US" altLang="en-US" sz="1200" b="1" dirty="0">
              <a:latin typeface="Arial "/>
            </a:endParaRPr>
          </a:p>
        </p:txBody>
      </p:sp>
      <p:sp>
        <p:nvSpPr>
          <p:cNvPr id="15" name="Text Box 13">
            <a:extLst>
              <a:ext uri="{FF2B5EF4-FFF2-40B4-BE49-F238E27FC236}">
                <a16:creationId xmlns=""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S6-22xxxx</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3gpp.org/DynaReport/21900.htm" TargetMode="External"/><Relationship Id="rId2" Type="http://schemas.openxmlformats.org/officeDocument/2006/relationships/hyperlink" Target="http://www.3gpp.org/ftp/Information/Working_Procedures/" TargetMode="External"/><Relationship Id="rId1" Type="http://schemas.openxmlformats.org/officeDocument/2006/relationships/slideLayout" Target="../slideLayouts/slideLayout2.xml"/><Relationship Id="rId4" Type="http://schemas.openxmlformats.org/officeDocument/2006/relationships/hyperlink" Target="http://www.3gpp.org/DynaReport/21801.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a:t>Common Practices</a:t>
            </a:r>
          </a:p>
        </p:txBody>
      </p:sp>
      <p:sp>
        <p:nvSpPr>
          <p:cNvPr id="5123" name="Text Placeholder 2">
            <a:extLst>
              <a:ext uri="{FF2B5EF4-FFF2-40B4-BE49-F238E27FC236}">
                <a16:creationId xmlns=""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SA6 Leadership</a:t>
            </a:r>
          </a:p>
          <a:p>
            <a:pPr marL="0" indent="0" eaLnBrk="1" hangingPunct="1">
              <a:buFontTx/>
              <a:buNone/>
            </a:pP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CP.7 General Statements/Practices</a:t>
            </a:r>
          </a:p>
        </p:txBody>
      </p:sp>
      <p:sp>
        <p:nvSpPr>
          <p:cNvPr id="3" name="Content Placeholder 2"/>
          <p:cNvSpPr>
            <a:spLocks noGrp="1"/>
          </p:cNvSpPr>
          <p:nvPr>
            <p:ph idx="1"/>
          </p:nvPr>
        </p:nvSpPr>
        <p:spPr>
          <a:xfrm>
            <a:off x="838200" y="1828800"/>
            <a:ext cx="11117826" cy="4621161"/>
          </a:xfrm>
        </p:spPr>
        <p:txBody>
          <a:bodyPr/>
          <a:lstStyle/>
          <a:p>
            <a:r>
              <a:rPr lang="en-IN" sz="2400" dirty="0"/>
              <a:t>SA1 is expected to provide service requirements for the application and application enablement layers, where applicable</a:t>
            </a:r>
          </a:p>
          <a:p>
            <a:r>
              <a:rPr lang="en-IN" sz="2400" dirty="0"/>
              <a:t>Utilizing internal company connections to address inter-WG dependent issues is more efficient than sending an LS and waiting for an official response</a:t>
            </a:r>
          </a:p>
          <a:p>
            <a:r>
              <a:rPr lang="en-IN" sz="2400" dirty="0"/>
              <a:t>Immediate offline discussions with interested companies is faster than waiting for informal conference calls</a:t>
            </a:r>
          </a:p>
          <a:p>
            <a:r>
              <a:rPr lang="en-IN" sz="2400" dirty="0"/>
              <a:t>Please provide comments as soon as possible to maximize progress in a meeting</a:t>
            </a:r>
          </a:p>
          <a:p>
            <a:r>
              <a:rPr lang="en-IN" sz="2400" dirty="0"/>
              <a:t>Provide feedback with clear reasoning and specific proposals when appropriate</a:t>
            </a:r>
          </a:p>
          <a:p>
            <a:r>
              <a:rPr lang="en-US" sz="2400" dirty="0"/>
              <a:t>Any participant can organize informal calls or drafting sessions to make progress, coordinating with MCC/SA6 Leadership when needed</a:t>
            </a:r>
          </a:p>
          <a:p>
            <a:r>
              <a:rPr lang="en-IN" sz="2400" dirty="0"/>
              <a:t>In order to assist rapporteurs, contributions must strictly follow the drafting rules</a:t>
            </a:r>
          </a:p>
        </p:txBody>
      </p:sp>
    </p:spTree>
    <p:extLst>
      <p:ext uri="{BB962C8B-B14F-4D97-AF65-F5344CB8AC3E}">
        <p14:creationId xmlns:p14="http://schemas.microsoft.com/office/powerpoint/2010/main" val="3884096492"/>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3AFF4909-1900-46CD-87F7-AE296C59418F}"/>
              </a:ext>
            </a:extLst>
          </p:cNvPr>
          <p:cNvSpPr>
            <a:spLocks noGrp="1"/>
          </p:cNvSpPr>
          <p:nvPr>
            <p:ph type="title"/>
          </p:nvPr>
        </p:nvSpPr>
        <p:spPr/>
        <p:txBody>
          <a:bodyPr/>
          <a:lstStyle/>
          <a:p>
            <a:r>
              <a:rPr lang="en-GB" altLang="en-US" dirty="0"/>
              <a:t>Conclusion</a:t>
            </a:r>
          </a:p>
        </p:txBody>
      </p:sp>
      <p:sp>
        <p:nvSpPr>
          <p:cNvPr id="8195" name="Content Placeholder 2">
            <a:extLst>
              <a:ext uri="{FF2B5EF4-FFF2-40B4-BE49-F238E27FC236}">
                <a16:creationId xmlns="" xmlns:a16="http://schemas.microsoft.com/office/drawing/2014/main" id="{A955EC6E-B2A1-4AA5-9F6A-E317D7FE324C}"/>
              </a:ext>
            </a:extLst>
          </p:cNvPr>
          <p:cNvSpPr>
            <a:spLocks noGrp="1"/>
          </p:cNvSpPr>
          <p:nvPr>
            <p:ph idx="1"/>
          </p:nvPr>
        </p:nvSpPr>
        <p:spPr/>
        <p:txBody>
          <a:bodyPr/>
          <a:lstStyle/>
          <a:p>
            <a:r>
              <a:rPr lang="en-US" dirty="0"/>
              <a:t>SA6 delegates are encouraged to consider the content of this presentation when participating in SA6</a:t>
            </a:r>
          </a:p>
          <a:p>
            <a:r>
              <a:rPr lang="en-US" dirty="0"/>
              <a:t>No additional effort related to the content of this presentation is planned by the SA6 Leadership</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Thank You!</a:t>
            </a:r>
          </a:p>
        </p:txBody>
      </p:sp>
    </p:spTree>
    <p:extLst>
      <p:ext uri="{BB962C8B-B14F-4D97-AF65-F5344CB8AC3E}">
        <p14:creationId xmlns:p14="http://schemas.microsoft.com/office/powerpoint/2010/main" val="1491119163"/>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GB" altLang="en-US" dirty="0"/>
              <a:t>Outline</a:t>
            </a:r>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a:xfrm>
            <a:off x="838200" y="1825624"/>
            <a:ext cx="10515600" cy="4565447"/>
          </a:xfrm>
        </p:spPr>
        <p:txBody>
          <a:bodyPr/>
          <a:lstStyle/>
          <a:p>
            <a:r>
              <a:rPr lang="en-US" altLang="ko-KR" dirty="0"/>
              <a:t>Background</a:t>
            </a:r>
          </a:p>
          <a:p>
            <a:r>
              <a:rPr lang="en-US" dirty="0"/>
              <a:t>CP.1 Initiating a Study Item</a:t>
            </a:r>
          </a:p>
          <a:p>
            <a:r>
              <a:rPr lang="en-US" dirty="0"/>
              <a:t>CP.2 Progressing a Study Item</a:t>
            </a:r>
          </a:p>
          <a:p>
            <a:r>
              <a:rPr lang="en-US" dirty="0"/>
              <a:t>CP.3 Initiating a Work Item</a:t>
            </a:r>
          </a:p>
          <a:p>
            <a:r>
              <a:rPr lang="en-IN" dirty="0"/>
              <a:t>CP.4 Work Item Dependencies</a:t>
            </a:r>
          </a:p>
          <a:p>
            <a:r>
              <a:rPr lang="en-US" dirty="0"/>
              <a:t>CP.5 Work Item Status</a:t>
            </a:r>
          </a:p>
          <a:p>
            <a:r>
              <a:rPr lang="en-US" dirty="0"/>
              <a:t>CP.6 Revising a Work Item</a:t>
            </a:r>
          </a:p>
          <a:p>
            <a:r>
              <a:rPr lang="en-IN" dirty="0"/>
              <a:t>CP.7 General Practices</a:t>
            </a:r>
            <a:endParaRPr lang="en-US" dirty="0"/>
          </a:p>
          <a:p>
            <a:r>
              <a:rPr lang="en-US" altLang="en-US" dirty="0"/>
              <a:t>Conclusion</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Background</a:t>
            </a:r>
          </a:p>
        </p:txBody>
      </p:sp>
      <p:sp>
        <p:nvSpPr>
          <p:cNvPr id="3" name="Content Placeholder 2"/>
          <p:cNvSpPr>
            <a:spLocks noGrp="1"/>
          </p:cNvSpPr>
          <p:nvPr>
            <p:ph idx="1"/>
          </p:nvPr>
        </p:nvSpPr>
        <p:spPr>
          <a:xfrm>
            <a:off x="838199" y="1873134"/>
            <a:ext cx="10975109" cy="4536809"/>
          </a:xfrm>
        </p:spPr>
        <p:txBody>
          <a:bodyPr/>
          <a:lstStyle/>
          <a:p>
            <a:r>
              <a:rPr lang="en-IN" dirty="0"/>
              <a:t>What is the issue?</a:t>
            </a:r>
          </a:p>
          <a:p>
            <a:pPr lvl="1"/>
            <a:r>
              <a:rPr lang="en-IN" dirty="0"/>
              <a:t>Topics related to SA6 working methods have been raised by the Chair and some Individual Members</a:t>
            </a:r>
          </a:p>
          <a:p>
            <a:r>
              <a:rPr lang="en-IN" dirty="0"/>
              <a:t>What is the proposal?</a:t>
            </a:r>
          </a:p>
          <a:p>
            <a:pPr lvl="1"/>
            <a:r>
              <a:rPr lang="en-IN" dirty="0">
                <a:hlinkClick r:id="rId2"/>
              </a:rPr>
              <a:t>3GPP </a:t>
            </a:r>
            <a:r>
              <a:rPr lang="de-DE" altLang="en-US" dirty="0">
                <a:hlinkClick r:id="rId2"/>
              </a:rPr>
              <a:t>Working Procedures </a:t>
            </a:r>
            <a:r>
              <a:rPr lang="de-DE" altLang="en-US" dirty="0"/>
              <a:t>, </a:t>
            </a:r>
            <a:r>
              <a:rPr lang="de-DE" altLang="en-US" dirty="0">
                <a:hlinkClick r:id="rId3"/>
              </a:rPr>
              <a:t>3GPP Working Methods</a:t>
            </a:r>
            <a:r>
              <a:rPr lang="de-DE" altLang="en-US" dirty="0"/>
              <a:t> and </a:t>
            </a:r>
            <a:r>
              <a:rPr lang="de-DE" altLang="en-US" dirty="0">
                <a:hlinkClick r:id="rId4"/>
              </a:rPr>
              <a:t>3GPP Drafting Rules</a:t>
            </a:r>
            <a:r>
              <a:rPr lang="de-DE" altLang="en-US" dirty="0"/>
              <a:t> must be followed by SA6 participants</a:t>
            </a:r>
          </a:p>
          <a:p>
            <a:pPr lvl="1"/>
            <a:r>
              <a:rPr lang="en-IN" dirty="0"/>
              <a:t>This presentation from SA6 Leadership contains guidance</a:t>
            </a:r>
            <a:r>
              <a:rPr lang="en-IN" b="1" dirty="0"/>
              <a:t> </a:t>
            </a:r>
            <a:r>
              <a:rPr lang="en-IN" dirty="0"/>
              <a:t>that can optionally be followed by SA6 participants</a:t>
            </a:r>
          </a:p>
        </p:txBody>
      </p:sp>
      <p:sp>
        <p:nvSpPr>
          <p:cNvPr id="4" name="TextBox 3">
            <a:extLst>
              <a:ext uri="{FF2B5EF4-FFF2-40B4-BE49-F238E27FC236}">
                <a16:creationId xmlns="" xmlns:a16="http://schemas.microsoft.com/office/drawing/2014/main" id="{9F9B40A4-518B-C49F-6808-F4FA216B7638}"/>
              </a:ext>
            </a:extLst>
          </p:cNvPr>
          <p:cNvSpPr txBox="1"/>
          <p:nvPr/>
        </p:nvSpPr>
        <p:spPr>
          <a:xfrm>
            <a:off x="702426" y="5491941"/>
            <a:ext cx="10651374" cy="584775"/>
          </a:xfrm>
          <a:prstGeom prst="rect">
            <a:avLst/>
          </a:prstGeom>
          <a:noFill/>
        </p:spPr>
        <p:txBody>
          <a:bodyPr wrap="square" rtlCol="0">
            <a:spAutoFit/>
          </a:bodyPr>
          <a:lstStyle/>
          <a:p>
            <a:pPr algn="ctr"/>
            <a:r>
              <a:rPr lang="en-US" sz="3200" b="1" u="sng" dirty="0">
                <a:solidFill>
                  <a:srgbClr val="FF0000"/>
                </a:solidFill>
              </a:rPr>
              <a:t>Reminder: Everything is based upon consensus!</a:t>
            </a:r>
          </a:p>
        </p:txBody>
      </p:sp>
    </p:spTree>
    <p:extLst>
      <p:ext uri="{BB962C8B-B14F-4D97-AF65-F5344CB8AC3E}">
        <p14:creationId xmlns:p14="http://schemas.microsoft.com/office/powerpoint/2010/main" val="368692780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CP.1 Initiating a Study Item</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SID Proposals</a:t>
            </a:r>
          </a:p>
          <a:p>
            <a:pPr lvl="1"/>
            <a:r>
              <a:rPr lang="en-US" dirty="0"/>
              <a:t>Bring SID proposals prior to the beginning of a release or early into the release cycle</a:t>
            </a:r>
          </a:p>
          <a:p>
            <a:pPr lvl="1"/>
            <a:endParaRPr lang="en-IN" dirty="0"/>
          </a:p>
        </p:txBody>
      </p:sp>
    </p:spTree>
    <p:extLst>
      <p:ext uri="{BB962C8B-B14F-4D97-AF65-F5344CB8AC3E}">
        <p14:creationId xmlns:p14="http://schemas.microsoft.com/office/powerpoint/2010/main" val="251423336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CP.2 Progressing a Study Item</a:t>
            </a:r>
          </a:p>
        </p:txBody>
      </p:sp>
      <p:sp>
        <p:nvSpPr>
          <p:cNvPr id="3" name="Content Placeholder 2"/>
          <p:cNvSpPr>
            <a:spLocks noGrp="1"/>
          </p:cNvSpPr>
          <p:nvPr>
            <p:ph idx="1"/>
          </p:nvPr>
        </p:nvSpPr>
        <p:spPr>
          <a:xfrm>
            <a:off x="838200" y="1825624"/>
            <a:ext cx="10566862" cy="4586259"/>
          </a:xfrm>
        </p:spPr>
        <p:txBody>
          <a:bodyPr>
            <a:normAutofit fontScale="92500" lnSpcReduction="20000"/>
          </a:bodyPr>
          <a:lstStyle/>
          <a:p>
            <a:pPr marL="514350" indent="-514350">
              <a:buFont typeface="+mj-lt"/>
              <a:buAutoNum type="arabicPeriod"/>
            </a:pPr>
            <a:r>
              <a:rPr lang="en-US" dirty="0"/>
              <a:t>Proposing Key Issues</a:t>
            </a:r>
          </a:p>
          <a:p>
            <a:pPr lvl="1"/>
            <a:r>
              <a:rPr lang="en-IN" dirty="0"/>
              <a:t>It is helpful when key Issues reference SA1 requirements or relevant industry use cases and/or requirements</a:t>
            </a:r>
          </a:p>
          <a:p>
            <a:pPr marL="514350" indent="-514350">
              <a:buFont typeface="+mj-lt"/>
              <a:buAutoNum type="arabicPeriod"/>
            </a:pPr>
            <a:r>
              <a:rPr lang="en-US" dirty="0"/>
              <a:t>Proposing solutions</a:t>
            </a:r>
          </a:p>
          <a:p>
            <a:pPr lvl="1"/>
            <a:r>
              <a:rPr lang="en-US" dirty="0"/>
              <a:t>All technically viable solutions can be included in the TR</a:t>
            </a:r>
          </a:p>
          <a:p>
            <a:pPr lvl="1"/>
            <a:r>
              <a:rPr lang="en-US" dirty="0"/>
              <a:t>The Solution Evaluation clause can be used to capture how well or how poorly the solution addresses the associated requirements and key issues</a:t>
            </a:r>
          </a:p>
          <a:p>
            <a:pPr lvl="1"/>
            <a:r>
              <a:rPr lang="en-US" dirty="0"/>
              <a:t>Providing a solution evaluation as soon as possible enables the opportunity to conclude whether that solution will be considered for normative work prior to the study completion</a:t>
            </a:r>
          </a:p>
          <a:p>
            <a:pPr marL="514350" indent="-514350">
              <a:buFont typeface="+mj-lt"/>
              <a:buAutoNum type="arabicPeriod"/>
            </a:pPr>
            <a:r>
              <a:rPr lang="en-US" dirty="0"/>
              <a:t>Proposing Overall Evaluation and Conclusions</a:t>
            </a:r>
          </a:p>
          <a:p>
            <a:pPr lvl="1"/>
            <a:r>
              <a:rPr lang="en-US" dirty="0"/>
              <a:t>The Overall Evaluation clause can be updated based upon agreed solution evaluations</a:t>
            </a:r>
          </a:p>
          <a:p>
            <a:pPr lvl="1"/>
            <a:r>
              <a:rPr lang="en-US" dirty="0"/>
              <a:t>The Conclusion clause can be updated based upon the agreed overall evaluation which enables normative work to start in parallel (where necessary)</a:t>
            </a:r>
          </a:p>
        </p:txBody>
      </p:sp>
    </p:spTree>
    <p:extLst>
      <p:ext uri="{BB962C8B-B14F-4D97-AF65-F5344CB8AC3E}">
        <p14:creationId xmlns:p14="http://schemas.microsoft.com/office/powerpoint/2010/main" val="433529368"/>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CP.3 Initiating a Work Item</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Initiating a Work Item without corresponding study</a:t>
            </a:r>
          </a:p>
          <a:p>
            <a:pPr lvl="1"/>
            <a:r>
              <a:rPr lang="en-US" dirty="0"/>
              <a:t>Per 3GPP Working Procedures, a SID is not required prior to a WID</a:t>
            </a:r>
          </a:p>
          <a:p>
            <a:pPr marL="514350" indent="-514350">
              <a:buFont typeface="+mj-lt"/>
              <a:buAutoNum type="arabicPeriod"/>
            </a:pPr>
            <a:r>
              <a:rPr lang="en-US" dirty="0"/>
              <a:t>Initiating a Work Item when a parent study item exists</a:t>
            </a:r>
          </a:p>
          <a:p>
            <a:pPr lvl="1"/>
            <a:r>
              <a:rPr lang="en-US" dirty="0"/>
              <a:t>It is more likely that participants agree to WID objectives when based on SID conclusions</a:t>
            </a:r>
          </a:p>
          <a:p>
            <a:pPr lvl="1"/>
            <a:r>
              <a:rPr lang="en-US" dirty="0"/>
              <a:t>WID objectives should clearly identify the work to be undertaken in normative phase</a:t>
            </a:r>
          </a:p>
          <a:p>
            <a:pPr lvl="1"/>
            <a:r>
              <a:rPr lang="en-US" dirty="0"/>
              <a:t>WID objectives may include unresolved issues from the study</a:t>
            </a:r>
          </a:p>
        </p:txBody>
      </p:sp>
    </p:spTree>
    <p:extLst>
      <p:ext uri="{BB962C8B-B14F-4D97-AF65-F5344CB8AC3E}">
        <p14:creationId xmlns:p14="http://schemas.microsoft.com/office/powerpoint/2010/main" val="178437190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CP.4 Work Item Dependencies</a:t>
            </a:r>
          </a:p>
        </p:txBody>
      </p:sp>
      <p:sp>
        <p:nvSpPr>
          <p:cNvPr id="3" name="Content Placeholder 2"/>
          <p:cNvSpPr>
            <a:spLocks noGrp="1"/>
          </p:cNvSpPr>
          <p:nvPr>
            <p:ph idx="1"/>
          </p:nvPr>
        </p:nvSpPr>
        <p:spPr>
          <a:xfrm>
            <a:off x="838199" y="1752472"/>
            <a:ext cx="10975109" cy="4657472"/>
          </a:xfrm>
        </p:spPr>
        <p:txBody>
          <a:bodyPr/>
          <a:lstStyle/>
          <a:p>
            <a:pPr marL="514350" indent="-514350">
              <a:buFont typeface="+mj-lt"/>
              <a:buAutoNum type="arabicPeriod"/>
            </a:pPr>
            <a:r>
              <a:rPr lang="en-US" altLang="en-US" sz="3200" dirty="0"/>
              <a:t>Initiating a Work Item with dependencies on other WG(s)</a:t>
            </a:r>
          </a:p>
          <a:p>
            <a:pPr marL="914400" lvl="1" indent="-457200">
              <a:buClrTx/>
              <a:buFont typeface="+mj-lt"/>
              <a:buAutoNum type="alphaLcParenR"/>
            </a:pPr>
            <a:r>
              <a:rPr lang="en-US" altLang="en-US" sz="2800" dirty="0"/>
              <a:t>SA6 WID with dependency on TRs or TSs from previous releases</a:t>
            </a:r>
          </a:p>
          <a:p>
            <a:pPr lvl="2">
              <a:buClr>
                <a:srgbClr val="C00000"/>
              </a:buClr>
            </a:pPr>
            <a:r>
              <a:rPr lang="en-US" altLang="en-US" sz="2400" dirty="0"/>
              <a:t>Coordination with other WGs is not expected unless clarifications are needed</a:t>
            </a:r>
          </a:p>
          <a:p>
            <a:pPr marL="914400" lvl="1" indent="-457200">
              <a:buClrTx/>
              <a:buFont typeface="+mj-lt"/>
              <a:buAutoNum type="alphaLcParenR"/>
            </a:pPr>
            <a:r>
              <a:rPr lang="en-US" altLang="en-US" sz="2800" dirty="0"/>
              <a:t>SA6 WID with dependency on other WG for the same release</a:t>
            </a:r>
          </a:p>
          <a:p>
            <a:pPr lvl="2">
              <a:buClr>
                <a:srgbClr val="C00000"/>
              </a:buClr>
            </a:pPr>
            <a:r>
              <a:rPr lang="en-US" altLang="en-US" sz="2400" dirty="0"/>
              <a:t>SA6 can start the WID </a:t>
            </a:r>
            <a:r>
              <a:rPr lang="en-US" altLang="zh-CN" sz="2400" dirty="0"/>
              <a:t>in parallel with dependent WG(s)</a:t>
            </a:r>
          </a:p>
          <a:p>
            <a:pPr lvl="2">
              <a:buClr>
                <a:srgbClr val="C00000"/>
              </a:buClr>
            </a:pPr>
            <a:r>
              <a:rPr lang="en-US" altLang="zh-CN" sz="2400" dirty="0"/>
              <a:t>Dependencies should be considered and captured in the WID</a:t>
            </a:r>
          </a:p>
          <a:p>
            <a:pPr lvl="2">
              <a:buClr>
                <a:srgbClr val="C00000"/>
              </a:buClr>
            </a:pPr>
            <a:r>
              <a:rPr lang="en-US" sz="2400" dirty="0"/>
              <a:t>Consider the other WG timelines</a:t>
            </a:r>
          </a:p>
          <a:p>
            <a:pPr lvl="2">
              <a:buClr>
                <a:srgbClr val="C00000"/>
              </a:buClr>
            </a:pPr>
            <a:r>
              <a:rPr lang="en-US" sz="2400" dirty="0"/>
              <a:t>Be aware of time required for cross-WG collaboration (e.g. through LS(s))</a:t>
            </a:r>
          </a:p>
        </p:txBody>
      </p:sp>
    </p:spTree>
    <p:extLst>
      <p:ext uri="{BB962C8B-B14F-4D97-AF65-F5344CB8AC3E}">
        <p14:creationId xmlns:p14="http://schemas.microsoft.com/office/powerpoint/2010/main" val="365474120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CP.5 Work Item Status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Work progress assessment</a:t>
            </a:r>
          </a:p>
          <a:p>
            <a:pPr lvl="1"/>
            <a:r>
              <a:rPr lang="en-US" dirty="0"/>
              <a:t>The work item progress estimates can be based on the completion status of the WID objectives</a:t>
            </a:r>
          </a:p>
          <a:p>
            <a:pPr lvl="1"/>
            <a:r>
              <a:rPr lang="en-US" dirty="0"/>
              <a:t>A work item can be marked as complete when all objectives have been met</a:t>
            </a:r>
          </a:p>
          <a:p>
            <a:pPr marL="514350" indent="-514350">
              <a:buFont typeface="+mj-lt"/>
              <a:buAutoNum type="arabicPeriod"/>
            </a:pPr>
            <a:r>
              <a:rPr lang="en-US" dirty="0"/>
              <a:t>Work progress reporting</a:t>
            </a:r>
          </a:p>
          <a:p>
            <a:pPr lvl="1"/>
            <a:r>
              <a:rPr lang="en-US" dirty="0"/>
              <a:t>The Rapporteur is expected to report the work item completion percentage at the closing call of each meeting (considering the progress made in the meeting)</a:t>
            </a:r>
          </a:p>
          <a:p>
            <a:pPr lvl="1"/>
            <a:r>
              <a:rPr lang="en-US" dirty="0"/>
              <a:t>Reporting using the work item reporting template can be done after the meeting which will allow rapporteur to fully evaluate the progress</a:t>
            </a:r>
          </a:p>
        </p:txBody>
      </p:sp>
    </p:spTree>
    <p:extLst>
      <p:ext uri="{BB962C8B-B14F-4D97-AF65-F5344CB8AC3E}">
        <p14:creationId xmlns:p14="http://schemas.microsoft.com/office/powerpoint/2010/main" val="385164281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CP.6 Revising a Work Item</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Revising a WID to update the completion date is not required</a:t>
            </a:r>
          </a:p>
          <a:p>
            <a:pPr marL="514350" indent="-514350">
              <a:buFont typeface="+mj-lt"/>
              <a:buAutoNum type="arabicPeriod"/>
            </a:pPr>
            <a:r>
              <a:rPr lang="en-US" dirty="0"/>
              <a:t>Revising a WID to update the objectives is required</a:t>
            </a:r>
          </a:p>
        </p:txBody>
      </p:sp>
    </p:spTree>
    <p:extLst>
      <p:ext uri="{BB962C8B-B14F-4D97-AF65-F5344CB8AC3E}">
        <p14:creationId xmlns:p14="http://schemas.microsoft.com/office/powerpoint/2010/main" val="204958295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www.w3.org/XML/1998/namespace"/>
    <ds:schemaRef ds:uri="http://schemas.microsoft.com/office/2006/documentManagement/types"/>
    <ds:schemaRef ds:uri="http://purl.org/dc/terms/"/>
    <ds:schemaRef ds:uri="280d8efa-eff2-4910-88d2-79ca146720c4"/>
    <ds:schemaRef ds:uri="http://purl.org/dc/elements/1.1/"/>
    <ds:schemaRef ds:uri="http://purl.org/dc/dcmitype/"/>
    <ds:schemaRef ds:uri="679a257e-872f-4c98-9e8a-0a9c104f72cd"/>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7621</TotalTime>
  <Words>674</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맑은 고딕</vt:lpstr>
      <vt:lpstr>宋体</vt:lpstr>
      <vt:lpstr>Arial</vt:lpstr>
      <vt:lpstr>Arial </vt:lpstr>
      <vt:lpstr>Calibri</vt:lpstr>
      <vt:lpstr>Calibri Light</vt:lpstr>
      <vt:lpstr>Times New Roman</vt:lpstr>
      <vt:lpstr>Office Theme</vt:lpstr>
      <vt:lpstr>Common Practices</vt:lpstr>
      <vt:lpstr>Outline</vt:lpstr>
      <vt:lpstr>Background</vt:lpstr>
      <vt:lpstr>CP.1 Initiating a Study Item</vt:lpstr>
      <vt:lpstr>CP.2 Progressing a Study Item</vt:lpstr>
      <vt:lpstr>CP.3 Initiating a Work Item</vt:lpstr>
      <vt:lpstr>CP.4 Work Item Dependencies</vt:lpstr>
      <vt:lpstr>CP.5 Work Item Status</vt:lpstr>
      <vt:lpstr>CP.6 Revising a Work Item</vt:lpstr>
      <vt:lpstr>CP.7 General Statements/Practices</vt:lpstr>
      <vt:lpstr>Conclusion</vt:lpstr>
      <vt:lpstr>Thank You!</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Niranth-2</cp:lastModifiedBy>
  <cp:revision>810</cp:revision>
  <dcterms:created xsi:type="dcterms:W3CDTF">2010-02-05T13:52:04Z</dcterms:created>
  <dcterms:modified xsi:type="dcterms:W3CDTF">2022-07-26T09:43:40Z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(3)KYew1kZ3eyZcVYwNqaxUbgNfz4uo4Y71cRz0UpwbaCPsBWCEeKiJicMJGo78wjdsEt47A8r8
qmu343Eo1du9rK+5DR4j3bDLgRaDSphSSddCMUIfJs+1W9N89KwPRC/3W2AJk4QWEDfpbFQm
nRyqEhU3yeWqLSw6+6KoXCg5Wwv3mO5iMp9lZKHPBPHG4I09Qrke5BJCWsF+RTULJNzTWU0p
1tuari+HJkJfX4QweT</vt:lpwstr>
  </property>
  <property fmtid="{D5CDD505-2E9C-101B-9397-08002B2CF9AE}" pid="4" name="_2015_ms_pID_7253431">
    <vt:lpwstr>QtG0eUwpR04ytl4GrtUY6yAvLuQ7oYp4yoIX1HK754petumjILtFBM
rx44FwGMwi1uy2MHaDBDRkpUUKSWRY+XQVNNoStrm4RjZaplI7DepPcY/QiyJhOjkwY0XRC4
FxQKl5BGsXWlWJCOECoXIna63S9jvxHs16QnZohwSxHkZwQaDMMuJ+855yOmcPXFlE+62LFg
6e+mN7msJsyuwkmHM1J+z6lv6GWe/b/TMjnw</vt:lpwstr>
  </property>
  <property fmtid="{D5CDD505-2E9C-101B-9397-08002B2CF9AE}" pid="5" name="_2015_ms_pID_7253432">
    <vt:lpwstr>1Q==</vt:lpwstr>
  </property>
</Properties>
</file>