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7"/>
  </p:notesMasterIdLst>
  <p:handoutMasterIdLst>
    <p:handoutMasterId r:id="rId11"/>
  </p:handoutMasterIdLst>
  <p:sldIdLst>
    <p:sldId id="341" r:id="rId4"/>
    <p:sldId id="370" r:id="rId5"/>
    <p:sldId id="371" r:id="rId6"/>
    <p:sldId id="364" r:id="rId8"/>
    <p:sldId id="372" r:id="rId9"/>
    <p:sldId id="36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esh" initials="S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1A4669"/>
    <a:srgbClr val="FF6600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64" d="100"/>
          <a:sy n="64" d="100"/>
        </p:scale>
        <p:origin x="20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770B0D-5557-402D-B954-A438D68DADC6}" type="slidenum">
              <a:rPr lang="en-GB" altLang="fr-FR" sz="1400" smtClean="0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lang="en-GB" altLang="fr-FR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5650"/>
            <a:ext cx="6615112" cy="3721100"/>
          </a:xfrm>
          <a:solidFill>
            <a:srgbClr val="FFFFFF"/>
          </a:solidFill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3GPP &lt;</a:t>
            </a:r>
            <a:r>
              <a:rPr lang="sv-SE" altLang="en-US" sz="1200" b="1" i="1" dirty="0">
                <a:latin typeface="Arial" panose="020B0604020202020204"/>
              </a:rPr>
              <a:t>meeting</a:t>
            </a:r>
            <a:r>
              <a:rPr lang="sv-SE" altLang="en-US" sz="1200" b="1" dirty="0">
                <a:latin typeface="Arial" panose="020B0604020202020204"/>
              </a:rPr>
              <a:t>&gt;</a:t>
            </a:r>
            <a:endParaRPr lang="sv-SE" altLang="en-US" sz="1200" b="1" dirty="0">
              <a:latin typeface="Arial" panose="020B0604020202020204"/>
            </a:endParaRP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&lt;</a:t>
            </a:r>
            <a:r>
              <a:rPr lang="sv-SE" altLang="en-US" sz="1200" b="1" i="1" dirty="0">
                <a:latin typeface="Arial" panose="020B0604020202020204"/>
              </a:rPr>
              <a:t>location</a:t>
            </a:r>
            <a:r>
              <a:rPr lang="sv-SE" altLang="en-US" sz="1200" b="1" dirty="0">
                <a:latin typeface="Arial" panose="020B0604020202020204"/>
              </a:rPr>
              <a:t>&gt; – &lt;</a:t>
            </a:r>
            <a:r>
              <a:rPr lang="sv-SE" altLang="en-US" sz="1200" b="1" i="1" dirty="0">
                <a:latin typeface="Arial" panose="020B0604020202020204"/>
              </a:rPr>
              <a:t>month</a:t>
            </a:r>
            <a:r>
              <a:rPr lang="sv-SE" altLang="en-US" sz="1200" b="1" dirty="0">
                <a:latin typeface="Arial" panose="020B0604020202020204"/>
              </a:rPr>
              <a:t>&gt; 2019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33638"/>
            <a:ext cx="10970684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33638"/>
            <a:ext cx="10970684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3GPP &lt;</a:t>
            </a:r>
            <a:r>
              <a:rPr lang="sv-SE" altLang="en-US" sz="1200" b="1" i="1" dirty="0">
                <a:latin typeface="Arial" panose="020B0604020202020204"/>
              </a:rPr>
              <a:t>meeting</a:t>
            </a:r>
            <a:r>
              <a:rPr lang="sv-SE" altLang="en-US" sz="1200" b="1" dirty="0">
                <a:latin typeface="Arial" panose="020B0604020202020204"/>
              </a:rPr>
              <a:t>&gt;</a:t>
            </a:r>
            <a:endParaRPr lang="sv-SE" altLang="en-US" sz="1200" b="1" dirty="0">
              <a:latin typeface="Arial" panose="020B0604020202020204"/>
            </a:endParaRP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&lt;</a:t>
            </a:r>
            <a:r>
              <a:rPr lang="sv-SE" altLang="en-US" sz="1200" b="1" i="1" dirty="0">
                <a:latin typeface="Arial" panose="020B0604020202020204"/>
              </a:rPr>
              <a:t>location</a:t>
            </a:r>
            <a:r>
              <a:rPr lang="sv-SE" altLang="en-US" sz="1200" b="1" dirty="0">
                <a:latin typeface="Arial" panose="020B0604020202020204"/>
              </a:rPr>
              <a:t>&gt; – &lt;</a:t>
            </a:r>
            <a:r>
              <a:rPr lang="sv-SE" altLang="en-US" sz="1200" b="1" i="1" dirty="0">
                <a:latin typeface="Arial" panose="020B0604020202020204"/>
              </a:rPr>
              <a:t>month</a:t>
            </a:r>
            <a:r>
              <a:rPr lang="sv-SE" altLang="en-US" sz="1200" b="1" dirty="0">
                <a:latin typeface="Arial" panose="020B0604020202020204"/>
              </a:rPr>
              <a:t>&gt; 2019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2.jpeg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2.jpeg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  <a:endParaRPr lang="en-GB" altLang="en-US" sz="800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  <a:endParaRPr lang="en-GB" altLang="en-US" sz="800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148205" y="1710055"/>
            <a:ext cx="9059545" cy="2852420"/>
          </a:xfrm>
        </p:spPr>
        <p:txBody>
          <a:bodyPr/>
          <a:lstStyle/>
          <a:p>
            <a:pPr eaLnBrk="1" hangingPunct="1"/>
            <a:r>
              <a:rPr lang="en-US" altLang="en-GB"/>
              <a:t>FS_NSCALE status and plan</a:t>
            </a:r>
            <a:endParaRPr lang="en-US" altLang="en-GB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GB"/>
              <a:t>Shaowen Zheng</a:t>
            </a:r>
            <a:endParaRPr lang="en-US" altLang="en-GB"/>
          </a:p>
          <a:p>
            <a:pPr marL="0" indent="0" eaLnBrk="1" hangingPunct="1">
              <a:buFontTx/>
              <a:buNone/>
            </a:pPr>
            <a:r>
              <a:rPr lang="en-US" altLang="en-GB"/>
              <a:t>China Mobile</a:t>
            </a:r>
            <a:endParaRPr lang="en-US" altLang="en-GB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</a:t>
            </a:r>
            <a:endParaRPr lang="en-US" altLang="en-US" dirty="0" smtClean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518160" y="3917315"/>
          <a:ext cx="10643235" cy="1172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455"/>
                <a:gridCol w="989330"/>
                <a:gridCol w="925830"/>
                <a:gridCol w="1051560"/>
                <a:gridCol w="913130"/>
                <a:gridCol w="947420"/>
                <a:gridCol w="980440"/>
                <a:gridCol w="878205"/>
                <a:gridCol w="904240"/>
                <a:gridCol w="1063625"/>
              </a:tblGrid>
              <a:tr h="24193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Apr 2022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May 2022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Jun 2022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Aug 2022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Oct 2022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Nov 2022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Jan 2023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Feb 2023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SID/WID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SA6#48 TUs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SA6#49 TUs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SA6#49-BIS TUs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SA6#50 TUs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SA6#51 TUs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SA6#52 TUs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SA6#52-BIS TUs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SA6#53 TUs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libri" panose="020F0502020204030204" charset="-122"/>
                        </a:rPr>
                        <a:t>Remaining TU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alibri" panose="020F050202020403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FS_NSCALE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1.5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0.5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0.5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2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8.5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cxnSp>
        <p:nvCxnSpPr>
          <p:cNvPr id="6" name="直接连接符 5"/>
          <p:cNvCxnSpPr/>
          <p:nvPr/>
        </p:nvCxnSpPr>
        <p:spPr>
          <a:xfrm flipH="1">
            <a:off x="4421505" y="3820795"/>
            <a:ext cx="0" cy="1800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022350" y="5252720"/>
            <a:ext cx="2583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SID</a:t>
            </a:r>
            <a:r>
              <a:rPr lang="zh-CN" altLang="en-US"/>
              <a:t>：</a:t>
            </a:r>
            <a:r>
              <a:rPr lang="en-US" altLang="zh-CN"/>
              <a:t>only 2 </a:t>
            </a:r>
            <a:r>
              <a:rPr lang="en-US" altLang="zh-CN"/>
              <a:t>meetings !!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4578350" y="5252720"/>
            <a:ext cx="1808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WID: 6meetings</a:t>
            </a:r>
            <a:endParaRPr lang="en-US" altLang="zh-CN"/>
          </a:p>
        </p:txBody>
      </p:sp>
      <p:graphicFrame>
        <p:nvGraphicFramePr>
          <p:cNvPr id="2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58285" y="1620093"/>
          <a:ext cx="11231373" cy="284797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25226"/>
                <a:gridCol w="1359995"/>
                <a:gridCol w="1132109"/>
                <a:gridCol w="966626"/>
                <a:gridCol w="992594"/>
                <a:gridCol w="1201076"/>
                <a:gridCol w="2653747"/>
              </a:tblGrid>
              <a:tr h="613695">
                <a:tc>
                  <a:txBody>
                    <a:bodyPr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smtClean="0"/>
                        <a:t>SA#94-e</a:t>
                      </a:r>
                      <a:endParaRPr lang="en-US" sz="1800" dirty="0" smtClean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smtClean="0"/>
                        <a:t>SA#95-e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r>
                        <a:rPr lang="en-US" sz="18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r>
                        <a:rPr lang="en-US" sz="1600" b="1" dirty="0" smtClean="0"/>
                        <a:t>FS_NSCALE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/>
                        <a:t>SA#91</a:t>
                      </a:r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smtClean="0"/>
                        <a:t>(03/2021)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pPr algn="ctr"/>
                      <a:r>
                        <a:rPr lang="en-US" sz="1600" b="0" dirty="0" smtClean="0"/>
                        <a:t>55%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pPr algn="ctr"/>
                      <a:r>
                        <a:rPr lang="en-US" sz="1600" b="1" dirty="0" smtClean="0"/>
                        <a:t>70%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TR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</a:rPr>
                        <a:t> for information in SP-220091</a:t>
                      </a: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208655" y="5784215"/>
            <a:ext cx="1567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WID proposal</a:t>
            </a:r>
            <a:endParaRPr lang="en-US" altLang="zh-CN"/>
          </a:p>
        </p:txBody>
      </p:sp>
      <p:cxnSp>
        <p:nvCxnSpPr>
          <p:cNvPr id="9" name="直接箭头连接符 8"/>
          <p:cNvCxnSpPr/>
          <p:nvPr/>
        </p:nvCxnSpPr>
        <p:spPr>
          <a:xfrm flipH="1" flipV="1">
            <a:off x="4091305" y="4815205"/>
            <a:ext cx="1270" cy="10483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/>
        </p:nvSpPr>
        <p:spPr>
          <a:xfrm>
            <a:off x="819150" y="2085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Plan 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042795" y="2004060"/>
          <a:ext cx="7510780" cy="3882390"/>
        </p:xfrm>
        <a:graphic>
          <a:graphicData uri="http://schemas.openxmlformats.org/drawingml/2006/table">
            <a:tbl>
              <a:tblPr firstRow="1" firstCol="1" bandRow="1"/>
              <a:tblGrid>
                <a:gridCol w="923925"/>
                <a:gridCol w="2099945"/>
                <a:gridCol w="3272155"/>
                <a:gridCol w="1214755"/>
              </a:tblGrid>
              <a:tr h="18669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alt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altLang="en-IN" sz="12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&lt;WID/SID&gt;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KI+Solutions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KI under discussion+Solutions + Evaluations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+mn-ea"/>
                        </a:rPr>
                        <a:t>+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Overall evaluation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05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Solutions + Evaluations + Conclusion + WI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approval</a:t>
                      </a:r>
                      <a:endParaRPr lang="en-US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942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TS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template + Scope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Requirements/Architecture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00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20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solutions and KIs</a:t>
            </a:r>
            <a:endParaRPr lang="en-US" altLang="en-GB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299720" y="2016760"/>
          <a:ext cx="7254875" cy="4016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752"/>
                <a:gridCol w="438930"/>
                <a:gridCol w="443105"/>
                <a:gridCol w="442508"/>
                <a:gridCol w="441316"/>
                <a:gridCol w="440720"/>
                <a:gridCol w="441912"/>
                <a:gridCol w="443105"/>
                <a:gridCol w="441316"/>
                <a:gridCol w="440719"/>
                <a:gridCol w="441913"/>
                <a:gridCol w="442508"/>
                <a:gridCol w="440123"/>
                <a:gridCol w="441316"/>
                <a:gridCol w="441316"/>
                <a:gridCol w="441316"/>
              </a:tblGrid>
              <a:tr h="43434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1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2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3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4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6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9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11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12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13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Key issue </a:t>
                      </a:r>
                      <a:r>
                        <a:rPr lang="en-US" sz="90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14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900" b="1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evalustion</a:t>
                      </a:r>
                      <a:endParaRPr lang="en-US" altLang="en-US" sz="9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1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ea typeface="Times New Roman" panose="02020603050405020304" pitchFamily="18" charset="0"/>
                          <a:cs typeface="+mn-lt"/>
                        </a:rPr>
                        <a:t>Y</a:t>
                      </a:r>
                      <a:endParaRPr lang="en-US" altLang="en-US" sz="1000" b="0">
                        <a:ea typeface="Times New Roman" panose="02020603050405020304" pitchFamily="18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2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ea typeface="Arial" panose="020B0604020202020204" pitchFamily="34" charset="0"/>
                          <a:cs typeface="+mn-lt"/>
                        </a:rPr>
                        <a:t>Y</a:t>
                      </a:r>
                      <a:endParaRPr lang="en-US" altLang="en-US" sz="1000" b="0"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FF0000"/>
                          </a:solidFill>
                          <a:ea typeface="Arial" panose="020B0604020202020204" pitchFamily="34" charset="0"/>
                          <a:cs typeface="+mn-lt"/>
                        </a:rPr>
                        <a:t>N</a:t>
                      </a: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ea typeface="Arial" panose="020B0604020202020204" pitchFamily="34" charset="0"/>
                          <a:cs typeface="+mn-lt"/>
                        </a:rPr>
                        <a:t>Y</a:t>
                      </a:r>
                      <a:endParaRPr lang="en-US" altLang="en-US" sz="1000" b="0"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ea typeface="Arial" panose="020B0604020202020204" pitchFamily="34" charset="0"/>
                          <a:cs typeface="+mn-lt"/>
                        </a:rPr>
                        <a:t>Y</a:t>
                      </a:r>
                      <a:endParaRPr lang="en-US" altLang="en-US" sz="1000" b="0"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6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FF0000"/>
                          </a:solidFill>
                          <a:ea typeface="Arial" panose="020B0604020202020204" pitchFamily="34" charset="0"/>
                          <a:cs typeface="+mn-lt"/>
                        </a:rPr>
                        <a:t>N</a:t>
                      </a: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FF0000"/>
                          </a:solidFill>
                          <a:ea typeface="Arial" panose="020B0604020202020204" pitchFamily="34" charset="0"/>
                          <a:cs typeface="+mn-lt"/>
                        </a:rPr>
                        <a:t>N</a:t>
                      </a: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>
                          <a:solidFill>
                            <a:srgbClr val="FF0000"/>
                          </a:solidFill>
                          <a:ea typeface="Arial" panose="020B0604020202020204" pitchFamily="34" charset="0"/>
                          <a:cs typeface="+mn-lt"/>
                          <a:sym typeface="+mn-ea"/>
                        </a:rPr>
                        <a:t>N</a:t>
                      </a: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9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FF0000"/>
                          </a:solidFill>
                          <a:ea typeface="Arial" panose="020B0604020202020204" pitchFamily="34" charset="0"/>
                          <a:cs typeface="+mn-lt"/>
                        </a:rPr>
                        <a:t>N</a:t>
                      </a: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225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FF0000"/>
                          </a:solidFill>
                          <a:ea typeface="Arial" panose="020B0604020202020204" pitchFamily="34" charset="0"/>
                          <a:cs typeface="+mn-lt"/>
                        </a:rPr>
                        <a:t>N</a:t>
                      </a: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3232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>
                          <a:solidFill>
                            <a:srgbClr val="FF0000"/>
                          </a:solidFill>
                          <a:ea typeface="Arial" panose="020B0604020202020204" pitchFamily="34" charset="0"/>
                          <a:cs typeface="+mn-lt"/>
                        </a:rPr>
                        <a:t>N</a:t>
                      </a: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  <a:tr h="1930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en-US" sz="10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000" b="0">
                        <a:solidFill>
                          <a:srgbClr val="FF0000"/>
                        </a:solidFill>
                        <a:ea typeface="Arial" panose="020B0604020202020204" pitchFamily="34" charset="0"/>
                        <a:cs typeface="+mn-lt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6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7825105" y="2016760"/>
            <a:ext cx="3528695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5 Key Issues </a:t>
            </a:r>
            <a:r>
              <a:rPr lang="en-US" altLang="zh-CN" b="1"/>
              <a:t>without</a:t>
            </a:r>
            <a:r>
              <a:rPr lang="zh-CN" altLang="en-US" b="1"/>
              <a:t> solution </a:t>
            </a:r>
            <a:endParaRPr lang="zh-CN" alt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latin typeface="Times New Roman" panose="02020603050405020304" pitchFamily="18" charset="0"/>
                <a:sym typeface="+mn-ea"/>
              </a:rPr>
              <a:t>K</a:t>
            </a:r>
            <a:r>
              <a:rPr lang="en-US" sz="1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 </a:t>
            </a:r>
            <a:r>
              <a:rPr lang="en-US" sz="1400">
                <a:latin typeface="Times New Roman" panose="02020603050405020304" pitchFamily="18" charset="0"/>
                <a:sym typeface="+mn-ea"/>
              </a:rPr>
              <a:t>1: </a:t>
            </a:r>
            <a:r>
              <a:rPr lang="en-US" sz="1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Network slice capability management enhancements</a:t>
            </a:r>
            <a:endParaRPr lang="en-US" sz="1400" b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1400">
                <a:latin typeface="Times New Roman" panose="02020603050405020304" pitchFamily="18" charset="0"/>
                <a:sym typeface="+mn-ea"/>
              </a:rPr>
              <a:t>KI11: Dynamic slice SLA alignment</a:t>
            </a:r>
            <a:endParaRPr lang="en-US" sz="1400">
              <a:latin typeface="Times New Roman" panose="02020603050405020304" pitchFamily="18" charset="0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1400">
                <a:latin typeface="Times New Roman" panose="02020603050405020304" pitchFamily="18" charset="0"/>
                <a:sym typeface="+mn-ea"/>
              </a:rPr>
              <a:t>KI 12: Network slice capability exposure in the edge data network</a:t>
            </a:r>
            <a:endParaRPr lang="en-US" sz="1400">
              <a:latin typeface="Times New Roman" panose="02020603050405020304" pitchFamily="18" charset="0"/>
              <a:sym typeface="+mn-ea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1400">
                <a:latin typeface="Times New Roman" panose="02020603050405020304" pitchFamily="18" charset="0"/>
                <a:sym typeface="+mn-ea"/>
              </a:rPr>
              <a:t>KI 13: </a:t>
            </a:r>
            <a:r>
              <a:rPr lang="en-US" sz="1400">
                <a:latin typeface="Times New Roman" panose="02020603050405020304" pitchFamily="18" charset="0"/>
              </a:rPr>
              <a:t>Delivery of the existing Network Slice information to the trusted third-party</a:t>
            </a:r>
            <a:endParaRPr lang="en-US" sz="1400">
              <a:latin typeface="Times New Roman" panose="02020603050405020304" pitchFamily="18" charset="0"/>
            </a:endParaRPr>
          </a:p>
          <a:p>
            <a:pPr marL="28575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1400">
                <a:latin typeface="Times New Roman" panose="02020603050405020304" pitchFamily="18" charset="0"/>
                <a:sym typeface="+mn-ea"/>
              </a:rPr>
              <a:t>KI 14: </a:t>
            </a:r>
            <a:r>
              <a:rPr lang="en-US" sz="1400">
                <a:latin typeface="Times New Roman" panose="02020603050405020304" pitchFamily="18" charset="0"/>
              </a:rPr>
              <a:t>Network Slice creation to the third-party and UE</a:t>
            </a:r>
            <a:endParaRPr lang="en-US" sz="1400">
              <a:latin typeface="Times New Roman" panose="02020603050405020304" pitchFamily="18" charset="0"/>
            </a:endParaRPr>
          </a:p>
          <a:p>
            <a:r>
              <a:rPr lang="en-US" altLang="zh-CN" sz="1400">
                <a:solidFill>
                  <a:srgbClr val="FF0000"/>
                </a:solidFill>
              </a:rPr>
              <a:t>Call for valuteers to contribute </a:t>
            </a:r>
            <a:r>
              <a:rPr lang="zh-CN" altLang="en-US" sz="1400">
                <a:solidFill>
                  <a:srgbClr val="FF0000"/>
                </a:solidFill>
              </a:rPr>
              <a:t>corresponding solution</a:t>
            </a:r>
            <a:r>
              <a:rPr lang="en-US" altLang="zh-CN" sz="1400">
                <a:solidFill>
                  <a:srgbClr val="FF0000"/>
                </a:solidFill>
              </a:rPr>
              <a:t>s</a:t>
            </a:r>
            <a:r>
              <a:rPr lang="zh-CN" altLang="en-US" sz="1400">
                <a:solidFill>
                  <a:srgbClr val="FF0000"/>
                </a:solidFill>
              </a:rPr>
              <a:t> at SA6#48-e</a:t>
            </a:r>
            <a:r>
              <a:rPr lang="en-US" altLang="zh-CN" sz="1400">
                <a:solidFill>
                  <a:srgbClr val="FF0000"/>
                </a:solidFill>
              </a:rPr>
              <a:t>.</a:t>
            </a:r>
            <a:endParaRPr lang="zh-CN" altLang="en-US" sz="1400">
              <a:solidFill>
                <a:srgbClr val="FF0000"/>
              </a:solidFill>
            </a:endParaRPr>
          </a:p>
          <a:p>
            <a:endParaRPr lang="zh-CN" altLang="en-US"/>
          </a:p>
          <a:p>
            <a:r>
              <a:rPr lang="en-US" altLang="zh-CN" b="1"/>
              <a:t>7 solutions without evaluation</a:t>
            </a:r>
            <a:endParaRPr lang="en-US" altLang="zh-CN" b="1"/>
          </a:p>
          <a:p>
            <a:endParaRPr lang="en-US" altLang="zh-CN" b="1"/>
          </a:p>
          <a:p>
            <a:r>
              <a:rPr lang="en-US" altLang="zh-CN" b="1"/>
              <a:t>Ongoing Topics:</a:t>
            </a:r>
            <a:endParaRPr lang="en-US" altLang="zh-CN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deployment;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Architecture update</a:t>
            </a:r>
            <a:endParaRPr lang="en-US" altLang="zh-CN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Unsolved open issues about API </a:t>
            </a:r>
            <a:endParaRPr lang="en-US" altLang="en-GB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43865" y="1691005"/>
            <a:ext cx="8630920" cy="4957445"/>
          </a:xfrm>
        </p:spPr>
        <p:txBody>
          <a:bodyPr/>
          <a:p>
            <a:r>
              <a:rPr sz="1600"/>
              <a:t>Key issue 2: Application layer exposed network slice lifecycle management </a:t>
            </a:r>
            <a:endParaRPr sz="1600"/>
          </a:p>
          <a:p>
            <a:pPr lvl="1"/>
            <a:r>
              <a:rPr sz="1400"/>
              <a:t>Whether and how additional service APIs are required to be supported for application layer enablement of network slice lifecycle management?</a:t>
            </a:r>
            <a:endParaRPr sz="1400"/>
          </a:p>
          <a:p>
            <a:pPr lvl="0"/>
            <a:r>
              <a:rPr sz="1600"/>
              <a:t>Key issue 4: Network slice fault management capability</a:t>
            </a:r>
            <a:endParaRPr sz="1600"/>
          </a:p>
          <a:p>
            <a:pPr lvl="1"/>
            <a:r>
              <a:rPr sz="1400"/>
              <a:t>-	Whether and how additional APIs dedicated to network slice fault management capability are required?</a:t>
            </a:r>
            <a:endParaRPr sz="1400"/>
          </a:p>
          <a:p>
            <a:pPr lvl="1"/>
            <a:r>
              <a:rPr sz="1400"/>
              <a:t>-	How to define the APIs to expose the fault report to verticals client/server</a:t>
            </a:r>
            <a:endParaRPr sz="1400"/>
          </a:p>
          <a:p>
            <a:pPr lvl="0"/>
            <a:r>
              <a:rPr sz="1600"/>
              <a:t>Key issue 5: Communication service management exposure</a:t>
            </a:r>
            <a:endParaRPr sz="1600"/>
          </a:p>
          <a:p>
            <a:pPr lvl="1"/>
            <a:r>
              <a:rPr sz="1400"/>
              <a:t>-	What kinds of service APIs are required to be supported for application layer exposure of communication services life cycle management?</a:t>
            </a:r>
            <a:endParaRPr sz="1400"/>
          </a:p>
          <a:p>
            <a:pPr lvl="1"/>
            <a:r>
              <a:rPr sz="1400"/>
              <a:t>-	What kinds of additional service APIs are required to be supported for application layer exposure of communication services SLA assurance?</a:t>
            </a:r>
            <a:endParaRPr sz="1400"/>
          </a:p>
          <a:p>
            <a:pPr lvl="0"/>
            <a:r>
              <a:rPr sz="1600"/>
              <a:t>Key issue 6: Application layer QoS verification capability enablement</a:t>
            </a:r>
            <a:endParaRPr sz="1600"/>
          </a:p>
          <a:p>
            <a:pPr lvl="1"/>
            <a:r>
              <a:rPr sz="1400"/>
              <a:t>-	What kinds of additional service APIs are required to be supported for application layer enablement of QoS verification?</a:t>
            </a:r>
            <a:endParaRPr sz="1400"/>
          </a:p>
          <a:p>
            <a:pPr lvl="1"/>
            <a:r>
              <a:rPr sz="1400"/>
              <a:t>-	What kinds of additional service APIs are required to obtain the real vertical QoS to support the QoS verification?</a:t>
            </a:r>
            <a:endParaRPr sz="1400"/>
          </a:p>
          <a:p>
            <a:pPr lvl="0"/>
            <a:r>
              <a:rPr sz="1600"/>
              <a:t>Key issue 7: Network slice related performance and analytics exposure </a:t>
            </a:r>
            <a:endParaRPr sz="1600"/>
          </a:p>
          <a:p>
            <a:pPr lvl="1"/>
            <a:r>
              <a:rPr sz="1400"/>
              <a:t>-	Whether and how additional service APIs are required to be supported at SEAL for the network slice measurements and analytics exposure?</a:t>
            </a:r>
            <a:endParaRPr sz="1400"/>
          </a:p>
        </p:txBody>
      </p:sp>
      <p:sp>
        <p:nvSpPr>
          <p:cNvPr id="2" name="文本框 1"/>
          <p:cNvSpPr txBox="1"/>
          <p:nvPr/>
        </p:nvSpPr>
        <p:spPr>
          <a:xfrm>
            <a:off x="9188450" y="2144395"/>
            <a:ext cx="2613025" cy="3138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1. </a:t>
            </a:r>
            <a:r>
              <a:rPr lang="en-US"/>
              <a:t>U</a:t>
            </a:r>
            <a:r>
              <a:t>pdat</a:t>
            </a:r>
            <a:r>
              <a:rPr lang="en-US"/>
              <a:t>ing</a:t>
            </a:r>
            <a:r>
              <a:t> the solutions to add some description or definition about the API;</a:t>
            </a:r>
          </a:p>
          <a:p/>
          <a:p>
            <a:r>
              <a:t>2. </a:t>
            </a:r>
            <a:r>
              <a:rPr lang="en-US"/>
              <a:t>P</a:t>
            </a:r>
            <a:r>
              <a:t>ostpon</a:t>
            </a:r>
            <a:r>
              <a:rPr lang="en-US"/>
              <a:t>ing</a:t>
            </a:r>
            <a:r>
              <a:t> the API definition to normative work phase, and maybe we could add an NOTE in the conclusion to capture this.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  <a:endParaRPr lang="en-GB" altLang="en-US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ym typeface="+mn-ea"/>
              </a:rPr>
              <a:t>Call for volunteers to</a:t>
            </a:r>
            <a:r>
              <a:rPr lang="zh-CN" altLang="en-US">
                <a:sym typeface="+mn-ea"/>
              </a:rPr>
              <a:t> propose</a:t>
            </a:r>
            <a:r>
              <a:rPr lang="en-US" altLang="zh-CN">
                <a:sym typeface="+mn-ea"/>
              </a:rPr>
              <a:t> </a:t>
            </a:r>
            <a:r>
              <a:rPr lang="en-US" altLang="en-US">
                <a:sym typeface="+mn-ea"/>
              </a:rPr>
              <a:t>s</a:t>
            </a:r>
            <a:r>
              <a:rPr lang="zh-CN" altLang="en-US">
                <a:sym typeface="+mn-ea"/>
              </a:rPr>
              <a:t>olution</a:t>
            </a:r>
            <a:r>
              <a:rPr lang="en-US" altLang="zh-CN">
                <a:sym typeface="+mn-ea"/>
              </a:rPr>
              <a:t>s </a:t>
            </a:r>
            <a:r>
              <a:rPr lang="zh-CN" altLang="en-US">
                <a:sym typeface="+mn-ea"/>
              </a:rPr>
              <a:t>at SA6#48-e</a:t>
            </a:r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r>
              <a:rPr lang="en-US">
                <a:sym typeface="+mn-ea"/>
              </a:rPr>
              <a:t>It is </a:t>
            </a:r>
            <a:r>
              <a:rPr lang="en-US" altLang="en-US">
                <a:sym typeface="+mn-ea"/>
              </a:rPr>
              <a:t>suggested </a:t>
            </a:r>
            <a:r>
              <a:rPr lang="en-US">
                <a:sym typeface="+mn-ea"/>
              </a:rPr>
              <a:t>to </a:t>
            </a:r>
            <a:r>
              <a:rPr>
                <a:sym typeface="+mn-ea"/>
              </a:rPr>
              <a:t>define the specific API during the normative work phase</a:t>
            </a:r>
            <a:endParaRPr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p="http://schemas.openxmlformats.org/presentationml/2006/main">
  <p:tag name="KSO_WM_UNIT_TABLE_BEAUTIFY" val="smartTable{16fa8737-4f32-4641-a8c4-39c0281d09fe}"/>
  <p:tag name="TABLE_ENDDRAG_ORIGIN_RECT" val="838*92"/>
  <p:tag name="TABLE_ENDDRAG_RECT" val="40*308*838*92"/>
</p:tagLst>
</file>

<file path=ppt/tags/tag2.xml><?xml version="1.0" encoding="utf-8"?>
<p:tagLst xmlns:p="http://schemas.openxmlformats.org/presentationml/2006/main">
  <p:tag name="KSO_WM_UNIT_TABLE_BEAUTIFY" val="smartTable{f62860fc-e74f-40f5-b551-d932cf0787b8}"/>
</p:tagLst>
</file>

<file path=ppt/tags/tag3.xml><?xml version="1.0" encoding="utf-8"?>
<p:tagLst xmlns:p="http://schemas.openxmlformats.org/presentationml/2006/main">
  <p:tag name="KSO_WM_UNIT_TABLE_BEAUTIFY" val="smartTable{85c4ea02-1857-4037-8bc2-44819c493eba}"/>
  <p:tag name="TABLE_ENDDRAG_ORIGIN_RECT" val="778*340"/>
  <p:tag name="TABLE_ENDDRAG_RECT" val="81*126*778*340"/>
</p:tagLst>
</file>

<file path=ppt/tags/tag4.xml><?xml version="1.0" encoding="utf-8"?>
<p:tagLst xmlns:p="http://schemas.openxmlformats.org/presentationml/2006/main">
  <p:tag name="KSO_WM_UNIT_TABLE_BEAUTIFY" val="smartTable{32aef556-2177-4257-977d-05f32653b3ad}"/>
  <p:tag name="TABLE_ENDDRAG_ORIGIN_RECT" val="562*315"/>
  <p:tag name="TABLE_ENDDRAG_RECT" val="-6*152*562*3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3725</Words>
  <Application>WPS 演示</Application>
  <PresentationFormat>Widescreen</PresentationFormat>
  <Paragraphs>569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Calibri Light</vt:lpstr>
      <vt:lpstr>Arial</vt:lpstr>
      <vt:lpstr>Times New Roman</vt:lpstr>
      <vt:lpstr>Calibri</vt:lpstr>
      <vt:lpstr>Arial</vt:lpstr>
      <vt:lpstr>等线</vt:lpstr>
      <vt:lpstr>微软雅黑</vt:lpstr>
      <vt:lpstr>Arial Unicode MS</vt:lpstr>
      <vt:lpstr>Office Theme</vt:lpstr>
      <vt:lpstr>1_Office Theme</vt:lpstr>
      <vt:lpstr>FS_NSCALE status and plan</vt:lpstr>
      <vt:lpstr>Overview</vt:lpstr>
      <vt:lpstr>PowerPoint 演示文稿</vt:lpstr>
      <vt:lpstr>solutions and KIs</vt:lpstr>
      <vt:lpstr>Unsolved open issues about API </vt:lpstr>
      <vt:lpstr>Summary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zsw</cp:lastModifiedBy>
  <cp:revision>622</cp:revision>
  <dcterms:created xsi:type="dcterms:W3CDTF">2010-02-05T13:52:00Z</dcterms:created>
  <dcterms:modified xsi:type="dcterms:W3CDTF">2022-03-28T06:42:52Z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ICV">
    <vt:lpwstr>A17DE2ECF28549C485D9A7219D0FB982</vt:lpwstr>
  </property>
  <property fmtid="{D5CDD505-2E9C-101B-9397-08002B2CF9AE}" pid="4" name="KSOProductBuildVer">
    <vt:lpwstr>2052-11.1.0.11365</vt:lpwstr>
  </property>
</Properties>
</file>