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13"/>
  </p:notesMasterIdLst>
  <p:handoutMasterIdLst>
    <p:handoutMasterId r:id="rId14"/>
  </p:handoutMasterIdLst>
  <p:sldIdLst>
    <p:sldId id="303" r:id="rId3"/>
    <p:sldId id="736" r:id="rId4"/>
    <p:sldId id="725" r:id="rId5"/>
    <p:sldId id="733" r:id="rId6"/>
    <p:sldId id="734" r:id="rId7"/>
    <p:sldId id="732" r:id="rId8"/>
    <p:sldId id="735" r:id="rId9"/>
    <p:sldId id="731" r:id="rId10"/>
    <p:sldId id="716" r:id="rId11"/>
    <p:sldId id="721" r:id="rId12"/>
  </p:sldIdLst>
  <p:sldSz cx="9144000" cy="6858000" type="screen4x3"/>
  <p:notesSz cx="6797675" cy="9928225"/>
  <p:defaultTextStyle>
    <a:defPPr>
      <a:defRPr lang="en-GB"/>
    </a:defPPr>
    <a:lvl1pPr marL="0" lvl="0"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058">
          <p15:clr>
            <a:srgbClr val="A4A3A4"/>
          </p15:clr>
        </p15:guide>
        <p15:guide id="2" pos="2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735"/>
    <a:srgbClr val="FFC000"/>
    <a:srgbClr val="669900"/>
    <a:srgbClr val="FF00FF"/>
    <a:srgbClr val="006699"/>
    <a:srgbClr val="990000"/>
    <a:srgbClr val="FF3300"/>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2" autoAdjust="0"/>
    <p:restoredTop sz="90917" autoAdjust="0"/>
  </p:normalViewPr>
  <p:slideViewPr>
    <p:cSldViewPr snapToGrid="0" showGuides="1">
      <p:cViewPr varScale="1">
        <p:scale>
          <a:sx n="113" d="100"/>
          <a:sy n="113" d="100"/>
        </p:scale>
        <p:origin x="1685" y="91"/>
      </p:cViewPr>
      <p:guideLst>
        <p:guide orient="horz" pos="2058"/>
        <p:guide pos="2852"/>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defRPr>
            </a:lvl1pPr>
          </a:lstStyle>
          <a:p>
            <a:pPr marL="0" marR="0" lvl="0" indent="0" algn="r" defTabSz="930275" rtl="0" eaLnBrk="1" fontAlgn="base" latinLnBrk="0" hangingPunct="1">
              <a:lnSpc>
                <a:spcPct val="100000"/>
              </a:lnSpc>
              <a:spcBef>
                <a:spcPct val="0"/>
              </a:spcBef>
              <a:spcAft>
                <a:spcPct val="0"/>
              </a:spcAft>
              <a:buClrTx/>
              <a:buSzTx/>
              <a:buFontTx/>
              <a:buNone/>
              <a:defRPr/>
            </a:pPr>
            <a:fld id="{A99D8268-B388-4D54-8ACC-4A55E24DC9B5}" type="datetime1">
              <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rPr>
              <a:t>3/25/2022</a:t>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9220" name="Rectangle 4"/>
          <p:cNvSpPr>
            <a:spLocks noGrp="1" noChangeArrowheads="1"/>
          </p:cNvSpPr>
          <p:nvPr>
            <p:ph type="ftr" sz="quarter" idx="2"/>
          </p:nvPr>
        </p:nvSpPr>
        <p:spPr bwMode="auto">
          <a:xfrm>
            <a:off x="0" y="9431338"/>
            <a:ext cx="2946400" cy="496888"/>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9221" name="Rectangle 5"/>
          <p:cNvSpPr>
            <a:spLocks noGrp="1" noChangeArrowheads="1"/>
          </p:cNvSpPr>
          <p:nvPr>
            <p:ph type="sldNum" sz="quarter" idx="3"/>
          </p:nvPr>
        </p:nvSpPr>
        <p:spPr bwMode="auto">
          <a:xfrm>
            <a:off x="3851275" y="9431338"/>
            <a:ext cx="2946400" cy="496888"/>
          </a:xfrm>
          <a:prstGeom prst="rect">
            <a:avLst/>
          </a:prstGeom>
          <a:noFill/>
          <a:ln w="9525">
            <a:noFill/>
            <a:miter lim="800000"/>
          </a:ln>
        </p:spPr>
        <p:txBody>
          <a:bodyPr vert="horz" wrap="square" lIns="92859" tIns="46430" rIns="92859" bIns="46430" numCol="1" anchor="b" anchorCtr="0" compatLnSpc="1"/>
          <a:lstStyle/>
          <a:p>
            <a:pPr lvl="0" algn="r" defTabSz="930275" eaLnBrk="1" hangingPunct="1">
              <a:buNone/>
            </a:pPr>
            <a:fld id="{9A0DB2DC-4C9A-4742-B13C-FB6460FD3503}" type="slidenum">
              <a:rPr lang="en-GB" altLang="en-US" sz="1200" dirty="0">
                <a:latin typeface="Times New Roman" panose="02020603050405020304" pitchFamily="18" charset="0"/>
              </a:rPr>
              <a:t>‹#›</a:t>
            </a:fld>
            <a:endParaRPr lang="en-GB" altLang="en-US" sz="1200" dirty="0">
              <a:latin typeface="Times New Roman" panose="02020603050405020304" pitchFamily="18"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defRPr>
            </a:lvl1pPr>
          </a:lstStyle>
          <a:p>
            <a:pPr marL="0" marR="0" lvl="0" indent="0" algn="r" defTabSz="930275" rtl="0" eaLnBrk="1" fontAlgn="base" latinLnBrk="0" hangingPunct="1">
              <a:lnSpc>
                <a:spcPct val="100000"/>
              </a:lnSpc>
              <a:spcBef>
                <a:spcPct val="0"/>
              </a:spcBef>
              <a:spcAft>
                <a:spcPct val="0"/>
              </a:spcAft>
              <a:buClrTx/>
              <a:buSzTx/>
              <a:buFontTx/>
              <a:buNone/>
              <a:defRPr/>
            </a:pPr>
            <a:fld id="{133D4217-4072-4051-B77E-018397AED954}" type="datetime1">
              <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rPr>
              <a:t>3/25/2022</a:t>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3076" name="Rectangle 4"/>
          <p:cNvSpPr>
            <a:spLocks noGrp="1" noRot="1" noChangeAspect="1" noTextEdit="1"/>
          </p:cNvSpPr>
          <p:nvPr>
            <p:ph type="sldImg" idx="2"/>
          </p:nvPr>
        </p:nvSpPr>
        <p:spPr>
          <a:xfrm>
            <a:off x="915988" y="742950"/>
            <a:ext cx="4965700" cy="3724275"/>
          </a:xfrm>
          <a:prstGeom prst="rect">
            <a:avLst/>
          </a:prstGeom>
          <a:noFill/>
          <a:ln w="9525" cap="flat" cmpd="sng">
            <a:solidFill>
              <a:srgbClr val="000000"/>
            </a:solidFill>
            <a:prstDash val="solid"/>
            <a:miter/>
            <a:headEnd type="none" w="med" len="med"/>
            <a:tailEnd type="none" w="med" len="med"/>
          </a:ln>
        </p:spPr>
      </p:sp>
      <p:sp>
        <p:nvSpPr>
          <p:cNvPr id="4101" name="Rectangle 5"/>
          <p:cNvSpPr>
            <a:spLocks noGrp="1" noChangeArrowheads="1"/>
          </p:cNvSpPr>
          <p:nvPr>
            <p:ph type="body" sz="quarter" idx="3"/>
          </p:nvPr>
        </p:nvSpPr>
        <p:spPr bwMode="auto">
          <a:xfrm>
            <a:off x="906463" y="4716463"/>
            <a:ext cx="4984750" cy="4468813"/>
          </a:xfrm>
          <a:prstGeom prst="rect">
            <a:avLst/>
          </a:prstGeom>
          <a:noFill/>
          <a:ln w="9525">
            <a:noFill/>
            <a:miter lim="800000"/>
          </a:ln>
        </p:spPr>
        <p:txBody>
          <a:bodyPr vert="horz" wrap="square" lIns="92859" tIns="46430" rIns="92859" bIns="4643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Fifth level</a:t>
            </a:r>
          </a:p>
        </p:txBody>
      </p:sp>
      <p:sp>
        <p:nvSpPr>
          <p:cNvPr id="4102" name="Rectangle 6"/>
          <p:cNvSpPr>
            <a:spLocks noGrp="1" noChangeArrowheads="1"/>
          </p:cNvSpPr>
          <p:nvPr>
            <p:ph type="ftr" sz="quarter" idx="4"/>
          </p:nvPr>
        </p:nvSpPr>
        <p:spPr bwMode="auto">
          <a:xfrm>
            <a:off x="0" y="9431338"/>
            <a:ext cx="2946400" cy="496888"/>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4103" name="Rectangle 7"/>
          <p:cNvSpPr>
            <a:spLocks noGrp="1" noChangeArrowheads="1"/>
          </p:cNvSpPr>
          <p:nvPr>
            <p:ph type="sldNum" sz="quarter" idx="5"/>
          </p:nvPr>
        </p:nvSpPr>
        <p:spPr bwMode="auto">
          <a:xfrm>
            <a:off x="3851275" y="9431338"/>
            <a:ext cx="2946400" cy="496888"/>
          </a:xfrm>
          <a:prstGeom prst="rect">
            <a:avLst/>
          </a:prstGeom>
          <a:noFill/>
          <a:ln w="9525">
            <a:noFill/>
            <a:miter lim="800000"/>
          </a:ln>
        </p:spPr>
        <p:txBody>
          <a:bodyPr vert="horz" wrap="square" lIns="92859" tIns="46430" rIns="92859" bIns="46430" numCol="1" anchor="b" anchorCtr="0" compatLnSpc="1"/>
          <a:lstStyle/>
          <a:p>
            <a:pPr lvl="0" algn="r" defTabSz="930275" eaLnBrk="1" hangingPunct="1">
              <a:buNone/>
            </a:pPr>
            <a:fld id="{9A0DB2DC-4C9A-4742-B13C-FB6460FD3503}" type="slidenum">
              <a:rPr lang="en-GB" altLang="en-US" sz="1200" dirty="0">
                <a:latin typeface="Times New Roman" panose="02020603050405020304" pitchFamily="18" charset="0"/>
              </a:rPr>
              <a:t>‹#›</a:t>
            </a:fld>
            <a:endParaRPr lang="en-GB" altLang="en-US" sz="1200"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p:cNvSpPr>
          <p:nvPr>
            <p:ph type="sldNum" sz="quarter"/>
          </p:nvPr>
        </p:nvSpPr>
        <p:spPr>
          <a:xfrm>
            <a:off x="3851275" y="9431338"/>
            <a:ext cx="2946400" cy="496887"/>
          </a:xfrm>
          <a:prstGeom prst="rect">
            <a:avLst/>
          </a:prstGeom>
          <a:noFill/>
          <a:ln w="9525">
            <a:noFill/>
          </a:ln>
        </p:spPr>
        <p:txBody>
          <a:bodyPr lIns="92859" tIns="46430" rIns="92859" bIns="46430" anchor="b" anchorCtr="0"/>
          <a:lstStyle/>
          <a:p>
            <a:pPr lvl="0" algn="r" defTabSz="930275" eaLnBrk="1" hangingPunct="1">
              <a:spcBef>
                <a:spcPct val="0"/>
              </a:spcBef>
            </a:pPr>
            <a:fld id="{9A0DB2DC-4C9A-4742-B13C-FB6460FD3503}" type="slidenum">
              <a:rPr lang="en-GB" altLang="en-US" dirty="0">
                <a:cs typeface="Arial" panose="020B0604020202020204" pitchFamily="34" charset="0"/>
              </a:rPr>
              <a:t>1</a:t>
            </a:fld>
            <a:endParaRPr lang="en-GB" altLang="en-US" dirty="0">
              <a:ea typeface="Arial" panose="020B0604020202020204" pitchFamily="34" charset="0"/>
              <a:cs typeface="Arial" panose="020B0604020202020204" pitchFamily="34" charset="0"/>
            </a:endParaRPr>
          </a:p>
        </p:txBody>
      </p:sp>
      <p:sp>
        <p:nvSpPr>
          <p:cNvPr id="6147" name="Rectangle 2"/>
          <p:cNvSpPr>
            <a:spLocks noGrp="1" noRot="1" noChangeAspect="1" noTextEdit="1"/>
          </p:cNvSpPr>
          <p:nvPr>
            <p:ph type="sldImg"/>
          </p:nvPr>
        </p:nvSpPr>
        <p:spPr>
          <a:xfrm>
            <a:off x="915988" y="742950"/>
            <a:ext cx="4967287" cy="3725863"/>
          </a:xfrm>
        </p:spPr>
      </p:sp>
      <p:sp>
        <p:nvSpPr>
          <p:cNvPr id="6148" name="Rectangle 3"/>
          <p:cNvSpPr>
            <a:spLocks noGrp="1"/>
          </p:cNvSpPr>
          <p:nvPr>
            <p:ph type="body" idx="1"/>
          </p:nvPr>
        </p:nvSpPr>
        <p:spPr>
          <a:xfrm>
            <a:off x="904875" y="4718050"/>
            <a:ext cx="4987925" cy="4467225"/>
          </a:xfrm>
        </p:spPr>
        <p:txBody>
          <a:bodyPr wrap="square" lIns="92859" tIns="46430" rIns="92859" bIns="46430" anchor="t" anchorCtr="0"/>
          <a:lstStyle/>
          <a:p>
            <a:pPr lv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543525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p:nvSpPr>
        <p:spPr bwMode="auto">
          <a:xfrm>
            <a:off x="590550" y="6373813"/>
            <a:ext cx="6169025" cy="323850"/>
          </a:xfrm>
          <a:prstGeom prst="homePlate">
            <a:avLst>
              <a:gd name="adj" fmla="val 91541"/>
            </a:avLst>
          </a:prstGeom>
          <a:solidFill>
            <a:srgbClr val="72AF2F">
              <a:alpha val="94901"/>
            </a:srgbClr>
          </a:solidFill>
          <a:ln>
            <a:noFill/>
          </a:ln>
        </p:spPr>
        <p:txBody>
          <a:bodyPr wrap="none" anchor="ctr"/>
          <a:lstStyle/>
          <a:p>
            <a:pPr lvl="0">
              <a:buNone/>
            </a:pPr>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485775" y="1454150"/>
            <a:ext cx="8388350" cy="4830763"/>
          </a:xfrm>
          <a:prstGeom prst="rect">
            <a:avLst/>
          </a:prstGeom>
          <a:noFill/>
          <a:ln w="9525">
            <a:noFill/>
          </a:ln>
        </p:spPr>
        <p:txBody>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p:nvSpPr>
        <p:spPr bwMode="auto">
          <a:xfrm>
            <a:off x="8318500" y="6383338"/>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p>
            <a:pPr lvl="0" algn="ctr"/>
            <a:fld id="{9A0DB2DC-4C9A-4742-B13C-FB6460FD3503}" type="slidenum">
              <a:rPr lang="en-GB" altLang="en-US" b="1" dirty="0">
                <a:latin typeface="Arial" panose="020B0604020202020204" pitchFamily="34" charset="0"/>
              </a:rPr>
              <a:t>‹#›</a:t>
            </a:fld>
            <a:endParaRPr lang="en-GB" altLang="en-US" b="1" dirty="0">
              <a:latin typeface="Arial" panose="020B0604020202020204" pitchFamily="34" charset="0"/>
            </a:endParaRPr>
          </a:p>
          <a:p>
            <a:pPr lvl="0"/>
            <a:endParaRPr lang="en-GB" altLang="en-US" dirty="0">
              <a:latin typeface="Arial" panose="020B0604020202020204" pitchFamily="34" charset="0"/>
            </a:endParaRPr>
          </a:p>
        </p:txBody>
      </p:sp>
      <p:sp>
        <p:nvSpPr>
          <p:cNvPr id="1030" name="Rectangle 15"/>
          <p:cNvSpPr>
            <a:spLocks noChangeArrowheads="1"/>
          </p:cNvSpPr>
          <p:nvPr/>
        </p:nvSpPr>
        <p:spPr bwMode="auto">
          <a:xfrm>
            <a:off x="4086225" y="3303588"/>
            <a:ext cx="971550" cy="246063"/>
          </a:xfrm>
          <a:prstGeom prst="rect">
            <a:avLst/>
          </a:prstGeom>
          <a:noFill/>
          <a:ln>
            <a:noFill/>
          </a:ln>
        </p:spPr>
        <p:txBody>
          <a:bodyPr wrap="none">
            <a:spAutoFit/>
          </a:bodyPr>
          <a:lstStyle/>
          <a:p>
            <a:pPr lvl="0" eaLnBrk="1" hangingPunct="1">
              <a:buNone/>
            </a:pPr>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24265" cy="215444"/>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2022</a:t>
            </a:r>
          </a:p>
        </p:txBody>
      </p:sp>
      <p:pic>
        <p:nvPicPr>
          <p:cNvPr id="1032" name="Picture 10"/>
          <p:cNvPicPr>
            <a:picLocks noChangeAspect="1"/>
          </p:cNvPicPr>
          <p:nvPr userDrawn="1"/>
        </p:nvPicPr>
        <p:blipFill>
          <a:blip r:embed="rId5"/>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2051"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t>3/25/2022</a:t>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hangingPunct="1">
              <a:buNone/>
            </a:pPr>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658813" y="1614488"/>
            <a:ext cx="7772400" cy="2466975"/>
          </a:xfrm>
        </p:spPr>
        <p:txBody>
          <a:bodyPr vert="horz" wrap="square" lIns="91440" tIns="45720" rIns="91440" bIns="45720" numCol="1" anchor="ctr" anchorCtr="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zh-CN" sz="2400" b="1" i="1" u="none" strike="noStrike" kern="0" cap="none" spc="0" normalizeH="0" baseline="0" noProof="0" dirty="0">
                <a:ln>
                  <a:noFill/>
                </a:ln>
                <a:solidFill>
                  <a:srgbClr val="FF0000"/>
                </a:solidFill>
                <a:effectLst>
                  <a:outerShdw blurRad="38100" dist="38100" dir="2700000" algn="tl">
                    <a:srgbClr val="C0C0C0"/>
                  </a:outerShdw>
                </a:effectLst>
                <a:uLnTx/>
                <a:uFillTx/>
                <a:latin typeface="+mj-lt"/>
                <a:ea typeface="+mj-ea"/>
                <a:cs typeface="+mj-cs"/>
              </a:rPr>
              <a:t>  </a:t>
            </a:r>
            <a:br>
              <a:rPr kumimoji="0" lang="en-GB" altLang="zh-CN" sz="2400" b="0" i="0" u="none" strike="noStrike" kern="0" cap="none" spc="0" normalizeH="0" baseline="0" noProof="0" dirty="0">
                <a:ln>
                  <a:noFill/>
                </a:ln>
                <a:solidFill>
                  <a:srgbClr val="FF0000"/>
                </a:solidFill>
                <a:effectLst/>
                <a:uLnTx/>
                <a:uFillTx/>
                <a:latin typeface="+mj-lt"/>
                <a:ea typeface="+mj-ea"/>
                <a:cs typeface="+mj-cs"/>
              </a:rPr>
            </a:br>
            <a:r>
              <a:rPr kumimoji="0" lang="en-US" altLang="zh-CN" sz="4400" b="1" i="0" u="none" strike="noStrike" kern="0" cap="none" spc="0" normalizeH="0" baseline="0" noProof="0" dirty="0">
                <a:ln>
                  <a:noFill/>
                </a:ln>
                <a:solidFill>
                  <a:srgbClr val="FF0000"/>
                </a:solidFill>
                <a:effectLst/>
                <a:uLnTx/>
                <a:uFillTx/>
                <a:latin typeface="+mj-lt"/>
                <a:ea typeface="+mj-ea"/>
                <a:cs typeface="+mj-cs"/>
              </a:rPr>
              <a:t>FS_ADAES - DP on potential topics and planned work</a:t>
            </a:r>
            <a:br>
              <a:rPr kumimoji="0" lang="en-US" altLang="zh-CN" sz="2400" b="0" i="0" u="none" strike="noStrike" kern="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mj-ea"/>
                <a:cs typeface="+mj-cs"/>
              </a:rPr>
            </a:br>
            <a:br>
              <a:rPr kumimoji="0" lang="en-US" altLang="zh-CN" sz="2000" b="0" i="0" u="none" strike="noStrike" kern="0" cap="none" spc="0" normalizeH="0" baseline="0" noProof="0" dirty="0">
                <a:ln>
                  <a:noFill/>
                </a:ln>
                <a:solidFill>
                  <a:srgbClr val="FF0000"/>
                </a:solidFill>
                <a:effectLst>
                  <a:outerShdw blurRad="38100" dist="38100" dir="2700000" algn="tl">
                    <a:srgbClr val="C0C0C0"/>
                  </a:outerShdw>
                </a:effectLst>
                <a:uLnTx/>
                <a:uFillTx/>
                <a:latin typeface="+mj-lt"/>
                <a:ea typeface="+mj-ea"/>
                <a:cs typeface="+mj-cs"/>
              </a:rPr>
            </a:br>
            <a:endParaRPr kumimoji="0" lang="en-GB" altLang="zh-CN" sz="2000" b="0" i="0" u="none" strike="noStrike" kern="0" cap="none" spc="0" normalizeH="0" baseline="0" noProof="0" dirty="0">
              <a:ln>
                <a:noFill/>
              </a:ln>
              <a:solidFill>
                <a:srgbClr val="FF0000"/>
              </a:solidFill>
              <a:effectLst>
                <a:outerShdw blurRad="38100" dist="38100" dir="2700000" algn="tl">
                  <a:srgbClr val="C0C0C0"/>
                </a:outerShdw>
              </a:effectLst>
              <a:uLnTx/>
              <a:uFillTx/>
              <a:latin typeface="+mj-lt"/>
              <a:ea typeface="+mj-ea"/>
              <a:cs typeface="+mj-cs"/>
            </a:endParaRPr>
          </a:p>
        </p:txBody>
      </p:sp>
      <p:sp>
        <p:nvSpPr>
          <p:cNvPr id="5123" name="Subtitle 6"/>
          <p:cNvSpPr>
            <a:spLocks noGrp="1"/>
          </p:cNvSpPr>
          <p:nvPr>
            <p:ph type="subTitle" idx="1"/>
          </p:nvPr>
        </p:nvSpPr>
        <p:spPr/>
        <p:txBody>
          <a:bodyPr vert="horz" wrap="square" lIns="91440" tIns="45720" rIns="91440" bIns="45720" anchor="t" anchorCtr="0"/>
          <a:lstStyle/>
          <a:p>
            <a:pPr>
              <a:lnSpc>
                <a:spcPct val="80000"/>
              </a:lnSpc>
              <a:buClrTx/>
              <a:buSzTx/>
              <a:buFontTx/>
              <a:buNone/>
            </a:pPr>
            <a:endParaRPr lang="en-US" altLang="en-US" sz="2000" dirty="0">
              <a:latin typeface="Arial" panose="020B0604020202020204" pitchFamily="34" charset="0"/>
              <a:ea typeface="+mn-ea"/>
              <a:cs typeface="+mn-cs"/>
            </a:endParaRPr>
          </a:p>
          <a:p>
            <a:pPr>
              <a:lnSpc>
                <a:spcPct val="80000"/>
              </a:lnSpc>
              <a:buClrTx/>
              <a:buSzTx/>
              <a:buFontTx/>
              <a:buNone/>
            </a:pPr>
            <a:r>
              <a:rPr lang="en-US" altLang="en-US" sz="2000" dirty="0">
                <a:latin typeface="Arial" panose="020B0604020202020204" pitchFamily="34" charset="0"/>
              </a:rPr>
              <a:t>Manos Pateromichelakis</a:t>
            </a:r>
          </a:p>
          <a:p>
            <a:pPr>
              <a:lnSpc>
                <a:spcPct val="80000"/>
              </a:lnSpc>
              <a:buClrTx/>
              <a:buSzTx/>
              <a:buFontTx/>
              <a:buNone/>
            </a:pPr>
            <a:r>
              <a:rPr lang="en-US" altLang="en-US" sz="2000" dirty="0">
                <a:latin typeface="Arial" panose="020B0604020202020204" pitchFamily="34" charset="0"/>
                <a:ea typeface="+mn-ea"/>
                <a:cs typeface="+mn-cs"/>
              </a:rPr>
              <a:t>Lenovo</a:t>
            </a:r>
            <a:endParaRPr lang="en-GB" altLang="en-US" sz="2000" dirty="0">
              <a:latin typeface="Arial" panose="020B0604020202020204" pitchFamily="34" charset="0"/>
              <a:ea typeface="+mn-ea"/>
              <a:cs typeface="+mn-cs"/>
            </a:endParaRPr>
          </a:p>
        </p:txBody>
      </p:sp>
      <p:sp>
        <p:nvSpPr>
          <p:cNvPr id="5124" name="Text Box 14"/>
          <p:cNvSpPr txBox="1"/>
          <p:nvPr/>
        </p:nvSpPr>
        <p:spPr>
          <a:xfrm>
            <a:off x="323850" y="73025"/>
            <a:ext cx="3486150" cy="276225"/>
          </a:xfrm>
          <a:prstGeom prst="rect">
            <a:avLst/>
          </a:prstGeom>
          <a:noFill/>
          <a:ln w="9525">
            <a:noFill/>
          </a:ln>
        </p:spPr>
        <p:txBody>
          <a:bodyPr>
            <a:spAutoFit/>
          </a:bodyPr>
          <a:lstStyle>
            <a:lvl1pPr marL="342900" indent="-3429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0" lvl="0" indent="0" eaLnBrk="1" hangingPunct="1">
              <a:spcBef>
                <a:spcPct val="0"/>
              </a:spcBef>
              <a:buNone/>
            </a:pPr>
            <a:r>
              <a:rPr lang="sv-SE" altLang="en-US" sz="1200" b="1" dirty="0">
                <a:latin typeface="Arial" panose="020B0604020202020204"/>
                <a:cs typeface="Arial" panose="020B0604020202020204" pitchFamily="34" charset="0"/>
              </a:rPr>
              <a:t>...</a:t>
            </a:r>
            <a:endParaRPr lang="sv-SE" altLang="en-US" sz="1200" b="1" dirty="0">
              <a:latin typeface="Arial" panose="020B0604020202020204"/>
              <a:ea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Key Issues and work plan</a:t>
            </a:r>
            <a:r>
              <a:rPr lang="en-US">
                <a:latin typeface="Calibri" panose="020F0502020204030204" pitchFamily="34" charset="0"/>
                <a:cs typeface="Calibri" panose="020F0502020204030204" pitchFamily="34" charset="0"/>
                <a:sym typeface="+mn-ea"/>
              </a:rPr>
              <a:t> </a:t>
            </a:r>
            <a:endParaRPr lang="zh-CN" altLang="en-US" dirty="0"/>
          </a:p>
        </p:txBody>
      </p:sp>
      <p:sp>
        <p:nvSpPr>
          <p:cNvPr id="3" name="内容占位符 2"/>
          <p:cNvSpPr>
            <a:spLocks noGrp="1"/>
          </p:cNvSpPr>
          <p:nvPr>
            <p:ph idx="1"/>
          </p:nvPr>
        </p:nvSpPr>
        <p:spPr>
          <a:xfrm>
            <a:off x="488950" y="1146810"/>
            <a:ext cx="8466074" cy="4830763"/>
          </a:xfrm>
        </p:spPr>
        <p:txBody>
          <a:bodyPr/>
          <a:lstStyle/>
          <a:p>
            <a:pPr marL="342900" indent="-342900" algn="l" eaLnBrk="0" hangingPunct="0">
              <a:lnSpc>
                <a:spcPct val="200000"/>
              </a:lnSpc>
              <a:spcBef>
                <a:spcPct val="20000"/>
              </a:spcBef>
              <a:buClrTx/>
              <a:buSzTx/>
              <a:buFontTx/>
              <a:buBlip>
                <a:blip r:embed="rId2"/>
              </a:buBlip>
            </a:pPr>
            <a:r>
              <a:rPr lang="en-US" altLang="zh-CN" sz="1400" dirty="0">
                <a:sym typeface="+mn-ea"/>
              </a:rPr>
              <a:t>Based on SID planning, FS_ADAES still has 4 meetings (3 e-meetings and 1 f2f meeting)</a:t>
            </a:r>
          </a:p>
          <a:p>
            <a:pPr marL="342900" indent="-342900" algn="l" eaLnBrk="0" hangingPunct="0">
              <a:lnSpc>
                <a:spcPct val="200000"/>
              </a:lnSpc>
              <a:spcBef>
                <a:spcPct val="20000"/>
              </a:spcBef>
              <a:buClrTx/>
              <a:buSzTx/>
              <a:buFontTx/>
              <a:buBlip>
                <a:blip r:embed="rId2"/>
              </a:buBlip>
            </a:pPr>
            <a:r>
              <a:rPr lang="en-US" altLang="zh-CN" sz="1400" kern="0" dirty="0">
                <a:solidFill>
                  <a:schemeClr val="tx1"/>
                </a:solidFill>
                <a:latin typeface="+mn-lt"/>
                <a:sym typeface="+mn-ea"/>
              </a:rPr>
              <a:t>Progress in SA6 #47e was 15%</a:t>
            </a:r>
          </a:p>
          <a:p>
            <a:pPr marL="342900" indent="-342900" algn="l" eaLnBrk="0" hangingPunct="0">
              <a:lnSpc>
                <a:spcPct val="200000"/>
              </a:lnSpc>
              <a:spcBef>
                <a:spcPct val="20000"/>
              </a:spcBef>
              <a:buClrTx/>
              <a:buSzTx/>
              <a:buFontTx/>
              <a:buBlip>
                <a:blip r:embed="rId2"/>
              </a:buBlip>
            </a:pPr>
            <a:endParaRPr lang="en-US" altLang="zh-CN" sz="1400" kern="0" dirty="0">
              <a:solidFill>
                <a:schemeClr val="tx1"/>
              </a:solidFill>
              <a:latin typeface="+mn-lt"/>
              <a:sym typeface="+mn-ea"/>
            </a:endParaRPr>
          </a:p>
          <a:p>
            <a:pPr marL="342900" indent="-342900" algn="l" eaLnBrk="0" hangingPunct="0">
              <a:lnSpc>
                <a:spcPct val="200000"/>
              </a:lnSpc>
              <a:spcBef>
                <a:spcPct val="20000"/>
              </a:spcBef>
              <a:buClrTx/>
              <a:buSzTx/>
              <a:buFontTx/>
              <a:buBlip>
                <a:blip r:embed="rId2"/>
              </a:buBlip>
            </a:pPr>
            <a:endParaRPr lang="en-US" altLang="zh-CN" sz="1400" dirty="0">
              <a:sym typeface="+mn-ea"/>
            </a:endParaRPr>
          </a:p>
          <a:p>
            <a:pPr>
              <a:lnSpc>
                <a:spcPct val="200000"/>
              </a:lnSpc>
            </a:pPr>
            <a:r>
              <a:rPr lang="en-US" altLang="zh-CN" sz="1400" kern="0" dirty="0">
                <a:solidFill>
                  <a:schemeClr val="tx1"/>
                </a:solidFill>
                <a:latin typeface="+mn-lt"/>
                <a:sym typeface="+mn-ea"/>
              </a:rPr>
              <a:t>4 Key Issues have been approved (KI on edge enablement, KI on SEAL interactions, KI on Data Collection, KI on App layer performance analytics)</a:t>
            </a:r>
          </a:p>
          <a:p>
            <a:pPr>
              <a:lnSpc>
                <a:spcPct val="200000"/>
              </a:lnSpc>
            </a:pPr>
            <a:r>
              <a:rPr lang="en-US" altLang="zh-CN" sz="1400" dirty="0">
                <a:sym typeface="+mn-ea"/>
              </a:rPr>
              <a:t>Minimum planned work for the SID</a:t>
            </a:r>
          </a:p>
          <a:p>
            <a:pPr lvl="1">
              <a:lnSpc>
                <a:spcPct val="200000"/>
              </a:lnSpc>
            </a:pPr>
            <a:r>
              <a:rPr lang="en-US" altLang="zh-CN" sz="1200" kern="0" dirty="0">
                <a:solidFill>
                  <a:schemeClr val="tx1"/>
                </a:solidFill>
                <a:latin typeface="+mn-lt"/>
                <a:sym typeface="+mn-ea"/>
              </a:rPr>
              <a:t>New KIs to be proposed for API-related analytics, slice-related analytics, </a:t>
            </a:r>
            <a:r>
              <a:rPr lang="en-US" altLang="zh-CN" sz="1200" kern="0" dirty="0" err="1">
                <a:solidFill>
                  <a:schemeClr val="tx1"/>
                </a:solidFill>
                <a:latin typeface="+mn-lt"/>
                <a:sym typeface="+mn-ea"/>
              </a:rPr>
              <a:t>etc</a:t>
            </a:r>
            <a:r>
              <a:rPr lang="en-US" altLang="zh-CN" sz="1200" kern="0" dirty="0">
                <a:solidFill>
                  <a:schemeClr val="tx1"/>
                </a:solidFill>
                <a:latin typeface="+mn-lt"/>
                <a:sym typeface="+mn-ea"/>
              </a:rPr>
              <a:t> </a:t>
            </a:r>
            <a:r>
              <a:rPr lang="en-US" altLang="zh-CN" sz="1200" dirty="0">
                <a:sym typeface="+mn-ea"/>
              </a:rPr>
              <a:t>[</a:t>
            </a:r>
            <a:r>
              <a:rPr lang="en-US" sz="1200" dirty="0">
                <a:effectLst/>
              </a:rPr>
              <a:t>SA6#48, SA6#49]</a:t>
            </a:r>
            <a:endParaRPr lang="en-US" altLang="zh-CN" sz="1200" kern="0" dirty="0">
              <a:solidFill>
                <a:schemeClr val="tx1"/>
              </a:solidFill>
              <a:latin typeface="+mn-lt"/>
              <a:sym typeface="+mn-ea"/>
            </a:endParaRPr>
          </a:p>
          <a:p>
            <a:pPr lvl="1">
              <a:lnSpc>
                <a:spcPct val="200000"/>
              </a:lnSpc>
            </a:pPr>
            <a:r>
              <a:rPr lang="en-US" altLang="zh-CN" sz="1200" dirty="0">
                <a:sym typeface="+mn-ea"/>
              </a:rPr>
              <a:t>Solutions, Requirements and Deployment scenarios to be provided [</a:t>
            </a:r>
            <a:r>
              <a:rPr lang="en-US" sz="1200" dirty="0">
                <a:effectLst/>
              </a:rPr>
              <a:t>SA6#48, SA6#49, SA6#49-BIS]</a:t>
            </a:r>
            <a:endParaRPr lang="en-US" altLang="zh-CN" sz="1200" dirty="0">
              <a:sym typeface="+mn-ea"/>
            </a:endParaRPr>
          </a:p>
          <a:p>
            <a:pPr lvl="1">
              <a:lnSpc>
                <a:spcPct val="200000"/>
              </a:lnSpc>
            </a:pPr>
            <a:r>
              <a:rPr lang="en-US" altLang="zh-CN" sz="1200" dirty="0">
                <a:sym typeface="+mn-ea"/>
              </a:rPr>
              <a:t>Architecture to be finalized (relation with SEAL, EDGEAPP to be agreed) [</a:t>
            </a:r>
            <a:r>
              <a:rPr lang="en-US" sz="1200" dirty="0">
                <a:effectLst/>
              </a:rPr>
              <a:t>SA6#49-BIS, SA6#50]</a:t>
            </a:r>
            <a:endParaRPr lang="en-US" altLang="zh-CN" sz="1200" dirty="0">
              <a:sym typeface="+mn-ea"/>
            </a:endParaRPr>
          </a:p>
          <a:p>
            <a:pPr lvl="1">
              <a:lnSpc>
                <a:spcPct val="200000"/>
              </a:lnSpc>
            </a:pPr>
            <a:r>
              <a:rPr lang="en-US" altLang="zh-CN" sz="1200" dirty="0">
                <a:sym typeface="+mn-ea"/>
              </a:rPr>
              <a:t>Evaluations and conclusions [</a:t>
            </a:r>
            <a:r>
              <a:rPr lang="en-US" sz="1200" dirty="0">
                <a:effectLst/>
              </a:rPr>
              <a:t>SA6#49-BIS, SA6#50]</a:t>
            </a:r>
            <a:endParaRPr lang="en-US" altLang="zh-CN" sz="1200" dirty="0">
              <a:sym typeface="+mn-ea"/>
            </a:endParaRPr>
          </a:p>
          <a:p>
            <a:pPr lvl="1">
              <a:lnSpc>
                <a:spcPct val="200000"/>
              </a:lnSpc>
            </a:pPr>
            <a:endParaRPr lang="en-US" altLang="zh-CN" sz="1200" dirty="0">
              <a:sym typeface="+mn-ea"/>
            </a:endParaRPr>
          </a:p>
          <a:p>
            <a:pPr marL="342900" indent="-342900" algn="l" eaLnBrk="0" hangingPunct="0">
              <a:lnSpc>
                <a:spcPct val="200000"/>
              </a:lnSpc>
              <a:spcBef>
                <a:spcPct val="20000"/>
              </a:spcBef>
              <a:buClrTx/>
              <a:buSzTx/>
              <a:buFontTx/>
              <a:buBlip>
                <a:blip r:embed="rId2"/>
              </a:buBlip>
            </a:pPr>
            <a:endParaRPr lang="en-US" altLang="zh-CN" sz="1400" dirty="0">
              <a:sym typeface="+mn-ea"/>
            </a:endParaRPr>
          </a:p>
        </p:txBody>
      </p:sp>
      <p:graphicFrame>
        <p:nvGraphicFramePr>
          <p:cNvPr id="7" name="Table 6">
            <a:extLst>
              <a:ext uri="{FF2B5EF4-FFF2-40B4-BE49-F238E27FC236}">
                <a16:creationId xmlns:a16="http://schemas.microsoft.com/office/drawing/2014/main" id="{F6E51B3D-1786-461A-9C01-9EC4E808D506}"/>
              </a:ext>
            </a:extLst>
          </p:cNvPr>
          <p:cNvGraphicFramePr>
            <a:graphicFrameLocks noGrp="1"/>
          </p:cNvGraphicFramePr>
          <p:nvPr>
            <p:extLst>
              <p:ext uri="{D42A27DB-BD31-4B8C-83A1-F6EECF244321}">
                <p14:modId xmlns:p14="http://schemas.microsoft.com/office/powerpoint/2010/main" val="1939889727"/>
              </p:ext>
            </p:extLst>
          </p:nvPr>
        </p:nvGraphicFramePr>
        <p:xfrm>
          <a:off x="894207" y="2166525"/>
          <a:ext cx="6902578" cy="870076"/>
        </p:xfrm>
        <a:graphic>
          <a:graphicData uri="http://schemas.openxmlformats.org/drawingml/2006/table">
            <a:tbl>
              <a:tblPr firstRow="1" firstCol="1" bandRow="1">
                <a:tableStyleId>{93296810-A885-4BE3-A3E7-6D5BEEA58F35}</a:tableStyleId>
              </a:tblPr>
              <a:tblGrid>
                <a:gridCol w="916655">
                  <a:extLst>
                    <a:ext uri="{9D8B030D-6E8A-4147-A177-3AD203B41FA5}">
                      <a16:colId xmlns:a16="http://schemas.microsoft.com/office/drawing/2014/main" val="2160490761"/>
                    </a:ext>
                  </a:extLst>
                </a:gridCol>
                <a:gridCol w="744230">
                  <a:extLst>
                    <a:ext uri="{9D8B030D-6E8A-4147-A177-3AD203B41FA5}">
                      <a16:colId xmlns:a16="http://schemas.microsoft.com/office/drawing/2014/main" val="2382620836"/>
                    </a:ext>
                  </a:extLst>
                </a:gridCol>
                <a:gridCol w="485995">
                  <a:extLst>
                    <a:ext uri="{9D8B030D-6E8A-4147-A177-3AD203B41FA5}">
                      <a16:colId xmlns:a16="http://schemas.microsoft.com/office/drawing/2014/main" val="1087524528"/>
                    </a:ext>
                  </a:extLst>
                </a:gridCol>
                <a:gridCol w="493614">
                  <a:extLst>
                    <a:ext uri="{9D8B030D-6E8A-4147-A177-3AD203B41FA5}">
                      <a16:colId xmlns:a16="http://schemas.microsoft.com/office/drawing/2014/main" val="2575800986"/>
                    </a:ext>
                  </a:extLst>
                </a:gridCol>
                <a:gridCol w="478377">
                  <a:extLst>
                    <a:ext uri="{9D8B030D-6E8A-4147-A177-3AD203B41FA5}">
                      <a16:colId xmlns:a16="http://schemas.microsoft.com/office/drawing/2014/main" val="2340674157"/>
                    </a:ext>
                  </a:extLst>
                </a:gridCol>
                <a:gridCol w="485995">
                  <a:extLst>
                    <a:ext uri="{9D8B030D-6E8A-4147-A177-3AD203B41FA5}">
                      <a16:colId xmlns:a16="http://schemas.microsoft.com/office/drawing/2014/main" val="3662404933"/>
                    </a:ext>
                  </a:extLst>
                </a:gridCol>
                <a:gridCol w="517272">
                  <a:extLst>
                    <a:ext uri="{9D8B030D-6E8A-4147-A177-3AD203B41FA5}">
                      <a16:colId xmlns:a16="http://schemas.microsoft.com/office/drawing/2014/main" val="2464731683"/>
                    </a:ext>
                  </a:extLst>
                </a:gridCol>
                <a:gridCol w="365700">
                  <a:extLst>
                    <a:ext uri="{9D8B030D-6E8A-4147-A177-3AD203B41FA5}">
                      <a16:colId xmlns:a16="http://schemas.microsoft.com/office/drawing/2014/main" val="2997674688"/>
                    </a:ext>
                  </a:extLst>
                </a:gridCol>
                <a:gridCol w="470357">
                  <a:extLst>
                    <a:ext uri="{9D8B030D-6E8A-4147-A177-3AD203B41FA5}">
                      <a16:colId xmlns:a16="http://schemas.microsoft.com/office/drawing/2014/main" val="133362104"/>
                    </a:ext>
                  </a:extLst>
                </a:gridCol>
                <a:gridCol w="470357">
                  <a:extLst>
                    <a:ext uri="{9D8B030D-6E8A-4147-A177-3AD203B41FA5}">
                      <a16:colId xmlns:a16="http://schemas.microsoft.com/office/drawing/2014/main" val="3549420101"/>
                    </a:ext>
                  </a:extLst>
                </a:gridCol>
                <a:gridCol w="517272">
                  <a:extLst>
                    <a:ext uri="{9D8B030D-6E8A-4147-A177-3AD203B41FA5}">
                      <a16:colId xmlns:a16="http://schemas.microsoft.com/office/drawing/2014/main" val="4049782227"/>
                    </a:ext>
                  </a:extLst>
                </a:gridCol>
                <a:gridCol w="478377">
                  <a:extLst>
                    <a:ext uri="{9D8B030D-6E8A-4147-A177-3AD203B41FA5}">
                      <a16:colId xmlns:a16="http://schemas.microsoft.com/office/drawing/2014/main" val="3812587966"/>
                    </a:ext>
                  </a:extLst>
                </a:gridCol>
                <a:gridCol w="478377">
                  <a:extLst>
                    <a:ext uri="{9D8B030D-6E8A-4147-A177-3AD203B41FA5}">
                      <a16:colId xmlns:a16="http://schemas.microsoft.com/office/drawing/2014/main" val="2603025319"/>
                    </a:ext>
                  </a:extLst>
                </a:gridCol>
              </a:tblGrid>
              <a:tr h="415665">
                <a:tc>
                  <a:txBody>
                    <a:bodyPr/>
                    <a:lstStyle/>
                    <a:p>
                      <a:r>
                        <a:rPr lang="en-US" sz="800">
                          <a:effectLst/>
                        </a:rPr>
                        <a:t>SID/WID</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Schedule dependencies (on other WG)*</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SA6#46-e Tus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effectLst/>
                        </a:rPr>
                        <a:t>SA6#47-e TUs</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effectLst/>
                        </a:rPr>
                        <a:t>SA6#48 TUs</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SA6#49 TUs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effectLst/>
                        </a:rPr>
                        <a:t>SA6#49-BIS TUs</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SA6#50 TUs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SA6#51 TUs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SA6#52 TUs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SA6#52-BIS TUs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SA6#53 TUs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Total</a:t>
                      </a:r>
                      <a:endParaRPr lang="de-DE" sz="800">
                        <a:effectLst/>
                        <a:latin typeface="Calibri" panose="020F0502020204030204" pitchFamily="34" charset="0"/>
                        <a:ea typeface="Calibri" panose="020F0502020204030204" pitchFamily="34" charset="0"/>
                      </a:endParaRPr>
                    </a:p>
                  </a:txBody>
                  <a:tcPr marL="69277" marR="69277" marT="34639" marB="34639"/>
                </a:tc>
                <a:extLst>
                  <a:ext uri="{0D108BD9-81ED-4DB2-BD59-A6C34878D82A}">
                    <a16:rowId xmlns:a16="http://schemas.microsoft.com/office/drawing/2014/main" val="1167104838"/>
                  </a:ext>
                </a:extLst>
              </a:tr>
              <a:tr h="184740">
                <a:tc>
                  <a:txBody>
                    <a:bodyPr/>
                    <a:lstStyle/>
                    <a:p>
                      <a:r>
                        <a:rPr lang="en-US" sz="800">
                          <a:effectLst/>
                        </a:rPr>
                        <a:t>FS_ADAES</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endParaRPr lang="de-DE" sz="800">
                        <a:effectLst/>
                        <a:latin typeface="Times New Roman" panose="02020603050405020304" pitchFamily="18" charset="0"/>
                      </a:endParaRPr>
                    </a:p>
                  </a:txBody>
                  <a:tcPr marL="69277" marR="69277" marT="34639" marB="34639"/>
                </a:tc>
                <a:tc>
                  <a:txBody>
                    <a:bodyPr/>
                    <a:lstStyle/>
                    <a:p>
                      <a:endParaRPr lang="de-DE" sz="800">
                        <a:effectLst/>
                        <a:latin typeface="Times New Roman" panose="02020603050405020304" pitchFamily="18" charset="0"/>
                      </a:endParaRPr>
                    </a:p>
                  </a:txBody>
                  <a:tcPr marL="69277" marR="69277" marT="34639" marB="34639"/>
                </a:tc>
                <a:tc>
                  <a:txBody>
                    <a:bodyPr/>
                    <a:lstStyle/>
                    <a:p>
                      <a:r>
                        <a:rPr lang="en-US" sz="800" dirty="0">
                          <a:solidFill>
                            <a:srgbClr val="FF0000"/>
                          </a:solidFill>
                          <a:effectLst/>
                        </a:rPr>
                        <a:t>1</a:t>
                      </a:r>
                      <a:r>
                        <a:rPr lang="en-US" sz="800" dirty="0">
                          <a:effectLst/>
                        </a:rPr>
                        <a:t> (SID)</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solidFill>
                            <a:srgbClr val="FF0000"/>
                          </a:solidFill>
                          <a:effectLst/>
                        </a:rPr>
                        <a:t>1.5</a:t>
                      </a:r>
                      <a:r>
                        <a:rPr lang="en-US" sz="800" dirty="0">
                          <a:effectLst/>
                        </a:rPr>
                        <a:t> (SID)</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solidFill>
                            <a:srgbClr val="FF0000"/>
                          </a:solidFill>
                          <a:effectLst/>
                        </a:rPr>
                        <a:t>1.5</a:t>
                      </a:r>
                      <a:r>
                        <a:rPr lang="en-US" sz="800" dirty="0">
                          <a:effectLst/>
                        </a:rPr>
                        <a:t> (SID)</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solidFill>
                            <a:srgbClr val="FF0000"/>
                          </a:solidFill>
                          <a:effectLst/>
                        </a:rPr>
                        <a:t>1</a:t>
                      </a:r>
                      <a:r>
                        <a:rPr lang="en-US" sz="800" dirty="0">
                          <a:effectLst/>
                        </a:rPr>
                        <a:t> (SID)</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solidFill>
                            <a:srgbClr val="FF0000"/>
                          </a:solidFill>
                          <a:effectLst/>
                        </a:rPr>
                        <a:t>1</a:t>
                      </a:r>
                      <a:r>
                        <a:rPr lang="en-US" sz="800" dirty="0">
                          <a:effectLst/>
                        </a:rPr>
                        <a:t> (SID)</a:t>
                      </a:r>
                      <a:endParaRPr lang="de-DE" sz="800" dirty="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1 (WID)</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1 (WID)</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1 (WID)</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a:effectLst/>
                        </a:rPr>
                        <a:t>1 (WID)</a:t>
                      </a:r>
                      <a:endParaRPr lang="de-DE" sz="800">
                        <a:effectLst/>
                        <a:latin typeface="Calibri" panose="020F0502020204030204" pitchFamily="34" charset="0"/>
                        <a:ea typeface="Calibri" panose="020F0502020204030204" pitchFamily="34" charset="0"/>
                      </a:endParaRPr>
                    </a:p>
                  </a:txBody>
                  <a:tcPr marL="69277" marR="69277" marT="34639" marB="34639"/>
                </a:tc>
                <a:tc>
                  <a:txBody>
                    <a:bodyPr/>
                    <a:lstStyle/>
                    <a:p>
                      <a:r>
                        <a:rPr lang="en-US" sz="800" dirty="0">
                          <a:solidFill>
                            <a:srgbClr val="FF0000"/>
                          </a:solidFill>
                          <a:effectLst/>
                        </a:rPr>
                        <a:t>10</a:t>
                      </a:r>
                      <a:r>
                        <a:rPr lang="en-US" sz="800" dirty="0">
                          <a:effectLst/>
                        </a:rPr>
                        <a:t> TUs</a:t>
                      </a:r>
                      <a:endParaRPr lang="de-DE" sz="800" dirty="0">
                        <a:effectLst/>
                        <a:latin typeface="Calibri" panose="020F0502020204030204" pitchFamily="34" charset="0"/>
                        <a:ea typeface="Calibri" panose="020F0502020204030204" pitchFamily="34" charset="0"/>
                      </a:endParaRPr>
                    </a:p>
                  </a:txBody>
                  <a:tcPr marL="69277" marR="69277" marT="34639" marB="34639"/>
                </a:tc>
                <a:extLst>
                  <a:ext uri="{0D108BD9-81ED-4DB2-BD59-A6C34878D82A}">
                    <a16:rowId xmlns:a16="http://schemas.microsoft.com/office/drawing/2014/main" val="3495479071"/>
                  </a:ext>
                </a:extLst>
              </a:tr>
            </a:tbl>
          </a:graphicData>
        </a:graphic>
      </p:graphicFrame>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76CB1-0B75-4D09-B657-713240873765}"/>
              </a:ext>
            </a:extLst>
          </p:cNvPr>
          <p:cNvSpPr>
            <a:spLocks noGrp="1"/>
          </p:cNvSpPr>
          <p:nvPr>
            <p:ph type="title"/>
          </p:nvPr>
        </p:nvSpPr>
        <p:spPr/>
        <p:txBody>
          <a:bodyPr/>
          <a:lstStyle/>
          <a:p>
            <a:r>
              <a:rPr lang="en-US" dirty="0"/>
              <a:t>Contents </a:t>
            </a:r>
            <a:endParaRPr lang="de-DE" dirty="0"/>
          </a:p>
        </p:txBody>
      </p:sp>
      <p:sp>
        <p:nvSpPr>
          <p:cNvPr id="3" name="Content Placeholder 2">
            <a:extLst>
              <a:ext uri="{FF2B5EF4-FFF2-40B4-BE49-F238E27FC236}">
                <a16:creationId xmlns:a16="http://schemas.microsoft.com/office/drawing/2014/main" id="{548F950B-3858-4C81-89D2-0381F585ECC5}"/>
              </a:ext>
            </a:extLst>
          </p:cNvPr>
          <p:cNvSpPr>
            <a:spLocks noGrp="1"/>
          </p:cNvSpPr>
          <p:nvPr>
            <p:ph idx="1"/>
          </p:nvPr>
        </p:nvSpPr>
        <p:spPr/>
        <p:txBody>
          <a:bodyPr/>
          <a:lstStyle/>
          <a:p>
            <a:r>
              <a:rPr lang="en-US" dirty="0"/>
              <a:t> Analytics enablement value</a:t>
            </a:r>
          </a:p>
          <a:p>
            <a:r>
              <a:rPr lang="en-US" dirty="0"/>
              <a:t> Potential analytics capabilities in ADAES</a:t>
            </a:r>
          </a:p>
          <a:p>
            <a:pPr lvl="1"/>
            <a:r>
              <a:rPr lang="en-US" dirty="0"/>
              <a:t>App related</a:t>
            </a:r>
          </a:p>
          <a:p>
            <a:pPr lvl="1"/>
            <a:r>
              <a:rPr lang="en-US" dirty="0"/>
              <a:t>Edge related</a:t>
            </a:r>
          </a:p>
          <a:p>
            <a:pPr lvl="1"/>
            <a:r>
              <a:rPr lang="en-US" dirty="0"/>
              <a:t>API related</a:t>
            </a:r>
          </a:p>
          <a:p>
            <a:pPr lvl="1"/>
            <a:r>
              <a:rPr lang="en-US" dirty="0"/>
              <a:t>Slice related</a:t>
            </a:r>
          </a:p>
          <a:p>
            <a:r>
              <a:rPr lang="en-US" dirty="0"/>
              <a:t> Analytics enablement deployment &amp; architecture</a:t>
            </a:r>
          </a:p>
          <a:p>
            <a:r>
              <a:rPr lang="en-US" dirty="0"/>
              <a:t> Key issues and work plan</a:t>
            </a:r>
            <a:endParaRPr lang="de-DE" dirty="0"/>
          </a:p>
        </p:txBody>
      </p:sp>
    </p:spTree>
    <p:extLst>
      <p:ext uri="{BB962C8B-B14F-4D97-AF65-F5344CB8AC3E}">
        <p14:creationId xmlns:p14="http://schemas.microsoft.com/office/powerpoint/2010/main" val="372019487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itle 1"/>
          <p:cNvSpPr>
            <a:spLocks noGrp="1"/>
          </p:cNvSpPr>
          <p:nvPr>
            <p:ph type="title"/>
          </p:nvPr>
        </p:nvSpPr>
        <p:spPr>
          <a:xfrm>
            <a:off x="538162" y="226887"/>
            <a:ext cx="6827838" cy="529018"/>
          </a:xfrm>
        </p:spPr>
        <p:txBody>
          <a:bodyPr vert="horz" wrap="square" lIns="91440" tIns="45720" rIns="91440" bIns="45720" anchor="ctr" anchorCtr="0"/>
          <a:lstStyle/>
          <a:p>
            <a:r>
              <a:rPr lang="en-US" altLang="en-US" dirty="0"/>
              <a:t>Analytics </a:t>
            </a:r>
            <a:r>
              <a:rPr lang="en-US" altLang="zh-CN" dirty="0">
                <a:ea typeface="宋体" panose="02010600030101010101" pitchFamily="2" charset="-122"/>
              </a:rPr>
              <a:t>enabler layer value</a:t>
            </a:r>
            <a:endParaRPr lang="en-US" altLang="en-US" dirty="0"/>
          </a:p>
        </p:txBody>
      </p:sp>
      <p:sp>
        <p:nvSpPr>
          <p:cNvPr id="8203" name="TextBox 16"/>
          <p:cNvSpPr txBox="1"/>
          <p:nvPr/>
        </p:nvSpPr>
        <p:spPr>
          <a:xfrm>
            <a:off x="249597" y="1005161"/>
            <a:ext cx="8217069" cy="5561394"/>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0" lvl="0" indent="0" defTabSz="913130">
              <a:spcBef>
                <a:spcPct val="0"/>
              </a:spcBef>
              <a:buNone/>
            </a:pPr>
            <a:endParaRPr lang="en-US" altLang="zh-CN" sz="1400" dirty="0">
              <a:ea typeface="微软雅黑" panose="020B0503020204020204" pitchFamily="34" charset="-122"/>
            </a:endParaRPr>
          </a:p>
          <a:p>
            <a:pPr marL="0" lvl="0" indent="0" defTabSz="913130">
              <a:spcBef>
                <a:spcPct val="0"/>
              </a:spcBef>
              <a:buNone/>
            </a:pPr>
            <a:r>
              <a:rPr lang="en-US" altLang="zh-CN" sz="1400" dirty="0">
                <a:ea typeface="微软雅黑" panose="020B0503020204020204" pitchFamily="34" charset="-122"/>
              </a:rPr>
              <a:t>Application and Edge enablement services in principle aim to ease the integration of 3GPP network systems with verticals / ASPs</a:t>
            </a:r>
          </a:p>
          <a:p>
            <a:pPr marL="0" lvl="0" indent="0" defTabSz="913130">
              <a:spcBef>
                <a:spcPct val="0"/>
              </a:spcBef>
              <a:buNone/>
            </a:pPr>
            <a:endParaRPr lang="en-US" altLang="zh-CN" sz="1400" dirty="0">
              <a:ea typeface="微软雅黑" panose="020B0503020204020204" pitchFamily="34" charset="-122"/>
            </a:endParaRPr>
          </a:p>
          <a:p>
            <a:pPr marL="0" lvl="0" indent="0" defTabSz="913130">
              <a:spcBef>
                <a:spcPct val="0"/>
              </a:spcBef>
              <a:buNone/>
            </a:pPr>
            <a:r>
              <a:rPr lang="en-US" altLang="zh-CN" sz="1400" dirty="0">
                <a:ea typeface="微软雅黑" panose="020B0503020204020204" pitchFamily="34" charset="-122"/>
              </a:rPr>
              <a:t>The use of data analytics in 3GPP network systems</a:t>
            </a:r>
          </a:p>
          <a:p>
            <a:pPr lvl="0" defTabSz="913130">
              <a:spcBef>
                <a:spcPct val="0"/>
              </a:spcBef>
              <a:buFont typeface="Arial" panose="020B0604020202020204" pitchFamily="34" charset="0"/>
              <a:buChar char="•"/>
            </a:pPr>
            <a:r>
              <a:rPr lang="en-US" altLang="zh-CN" sz="1400" dirty="0">
                <a:ea typeface="微软雅黑" panose="020B0503020204020204" pitchFamily="34" charset="-122"/>
              </a:rPr>
              <a:t>SA2 </a:t>
            </a:r>
            <a:r>
              <a:rPr lang="en-US" altLang="zh-CN" sz="1400" dirty="0">
                <a:ea typeface="微软雅黑" panose="020B0503020204020204" pitchFamily="34" charset="-122"/>
                <a:sym typeface="Wingdings" panose="05000000000000000000" pitchFamily="2" charset="2"/>
              </a:rPr>
              <a:t> Analytics per UE, slice, network function</a:t>
            </a:r>
            <a:endParaRPr lang="en-US" altLang="zh-CN" sz="1400" dirty="0">
              <a:ea typeface="微软雅黑" panose="020B0503020204020204" pitchFamily="34" charset="-122"/>
            </a:endParaRPr>
          </a:p>
          <a:p>
            <a:pPr lvl="0" defTabSz="913130">
              <a:spcBef>
                <a:spcPct val="0"/>
              </a:spcBef>
              <a:buFont typeface="Arial" panose="020B0604020202020204" pitchFamily="34" charset="0"/>
              <a:buChar char="•"/>
            </a:pPr>
            <a:r>
              <a:rPr lang="en-US" altLang="zh-CN" sz="1400" dirty="0">
                <a:ea typeface="微软雅黑" panose="020B0503020204020204" pitchFamily="34" charset="-122"/>
              </a:rPr>
              <a:t>SA5 </a:t>
            </a:r>
            <a:r>
              <a:rPr lang="en-US" altLang="zh-CN" sz="1400" dirty="0">
                <a:ea typeface="微软雅黑" panose="020B0503020204020204" pitchFamily="34" charset="-122"/>
                <a:sym typeface="Wingdings" panose="05000000000000000000" pitchFamily="2" charset="2"/>
              </a:rPr>
              <a:t> Analytics for 3GPP Managed Elements (NF, NSI, NSSI, CS,..)</a:t>
            </a:r>
            <a:endParaRPr lang="en-US" altLang="zh-CN" sz="1400" dirty="0">
              <a:ea typeface="微软雅黑" panose="020B0503020204020204" pitchFamily="34" charset="-122"/>
            </a:endParaRPr>
          </a:p>
          <a:p>
            <a:pPr marL="0" lvl="0" indent="0" defTabSz="913130">
              <a:spcBef>
                <a:spcPct val="0"/>
              </a:spcBef>
              <a:buNone/>
            </a:pPr>
            <a:endParaRPr lang="en-US" altLang="zh-CN" sz="1400" dirty="0">
              <a:ea typeface="微软雅黑" panose="020B0503020204020204" pitchFamily="34" charset="-122"/>
            </a:endParaRPr>
          </a:p>
          <a:p>
            <a:pPr marL="0" lvl="0" indent="0" defTabSz="913130">
              <a:spcBef>
                <a:spcPct val="0"/>
              </a:spcBef>
              <a:buNone/>
            </a:pPr>
            <a:r>
              <a:rPr lang="en-US" altLang="zh-CN" sz="1400" dirty="0">
                <a:ea typeface="微软雅黑" panose="020B0503020204020204" pitchFamily="34" charset="-122"/>
              </a:rPr>
              <a:t>Analytics Enablement at App layer can provide DN/AS-specific stats/predictions which could offer optimized value-add services to the end consumers which can be:</a:t>
            </a:r>
          </a:p>
          <a:p>
            <a:pPr marL="571500" lvl="1" indent="-171450" defTabSz="913130">
              <a:spcBef>
                <a:spcPct val="0"/>
              </a:spcBef>
              <a:buFont typeface="Wingdings" panose="05000000000000000000" pitchFamily="2" charset="2"/>
              <a:buChar char="q"/>
            </a:pPr>
            <a:r>
              <a:rPr lang="en-US" altLang="zh-CN" sz="1400" dirty="0">
                <a:ea typeface="微软雅黑" panose="020B0503020204020204" pitchFamily="34" charset="-122"/>
              </a:rPr>
              <a:t> Verticals</a:t>
            </a:r>
          </a:p>
          <a:p>
            <a:pPr marL="971550" lvl="2" indent="-171450" defTabSz="913130">
              <a:spcBef>
                <a:spcPct val="0"/>
              </a:spcBef>
              <a:buFont typeface="Wingdings" panose="05000000000000000000" pitchFamily="2" charset="2"/>
              <a:buChar char="q"/>
            </a:pPr>
            <a:r>
              <a:rPr lang="en-US" altLang="zh-CN" sz="1000" dirty="0">
                <a:ea typeface="微软雅黑" panose="020B0503020204020204" pitchFamily="34" charset="-122"/>
              </a:rPr>
              <a:t>V2X scenarios</a:t>
            </a:r>
            <a:r>
              <a:rPr lang="en-US" altLang="zh-CN" sz="1000" dirty="0">
                <a:ea typeface="微软雅黑" panose="020B0503020204020204" pitchFamily="34" charset="-122"/>
                <a:sym typeface="Wingdings" panose="05000000000000000000" pitchFamily="2" charset="2"/>
              </a:rPr>
              <a:t> 5GAA </a:t>
            </a:r>
            <a:r>
              <a:rPr lang="en-US" altLang="zh-CN" sz="1000" dirty="0">
                <a:ea typeface="微软雅黑" panose="020B0503020204020204" pitchFamily="34" charset="-122"/>
              </a:rPr>
              <a:t>discusses data analytics at the OT domain. AECC envisions the use of an AI enabler </a:t>
            </a:r>
            <a:r>
              <a:rPr lang="en-US" altLang="zh-CN" sz="1000" dirty="0">
                <a:ea typeface="微软雅黑" panose="020B0503020204020204" pitchFamily="34" charset="-122"/>
                <a:sym typeface="Wingdings" panose="05000000000000000000" pitchFamily="2" charset="2"/>
              </a:rPr>
              <a:t>at the edge</a:t>
            </a:r>
          </a:p>
          <a:p>
            <a:pPr marL="971550" lvl="2" indent="-171450" defTabSz="913130">
              <a:spcBef>
                <a:spcPct val="0"/>
              </a:spcBef>
              <a:buFont typeface="Wingdings" panose="05000000000000000000" pitchFamily="2" charset="2"/>
              <a:buChar char="q"/>
            </a:pPr>
            <a:r>
              <a:rPr lang="en-US" altLang="zh-CN" sz="1000" dirty="0">
                <a:ea typeface="微软雅黑" panose="020B0503020204020204" pitchFamily="34" charset="-122"/>
                <a:sym typeface="Wingdings" panose="05000000000000000000" pitchFamily="2" charset="2"/>
              </a:rPr>
              <a:t>FF scenarios  analytics are needed e.g. for deterministic traffic to guarantee performance / availability</a:t>
            </a:r>
          </a:p>
          <a:p>
            <a:pPr marL="971550" lvl="2" indent="-171450" defTabSz="913130">
              <a:spcBef>
                <a:spcPct val="0"/>
              </a:spcBef>
              <a:buFont typeface="Wingdings" panose="05000000000000000000" pitchFamily="2" charset="2"/>
              <a:buChar char="q"/>
            </a:pPr>
            <a:r>
              <a:rPr lang="en-US" altLang="zh-CN" sz="1000" dirty="0">
                <a:ea typeface="微软雅黑" panose="020B0503020204020204" pitchFamily="34" charset="-122"/>
                <a:sym typeface="Wingdings" panose="05000000000000000000" pitchFamily="2" charset="2"/>
              </a:rPr>
              <a:t>UAS scenarios  stats/predictions e.g. on the UAV / UAV-C session performance and failure rates can help avoiding drone hazardous operation </a:t>
            </a:r>
            <a:endParaRPr lang="en-US" altLang="zh-CN" sz="1400" dirty="0">
              <a:ea typeface="微软雅黑" panose="020B0503020204020204" pitchFamily="34" charset="-122"/>
            </a:endParaRPr>
          </a:p>
          <a:p>
            <a:pPr marL="571500" lvl="1" indent="-171450" defTabSz="913130">
              <a:spcBef>
                <a:spcPct val="0"/>
              </a:spcBef>
              <a:buFont typeface="Wingdings" panose="05000000000000000000" pitchFamily="2" charset="2"/>
              <a:buChar char="q"/>
            </a:pPr>
            <a:r>
              <a:rPr lang="en-US" altLang="zh-CN" sz="1400" dirty="0">
                <a:ea typeface="微软雅黑" panose="020B0503020204020204" pitchFamily="34" charset="-122"/>
              </a:rPr>
              <a:t>ASPs</a:t>
            </a:r>
          </a:p>
          <a:p>
            <a:pPr marL="971550" lvl="2" indent="-171450" defTabSz="913130">
              <a:spcBef>
                <a:spcPct val="0"/>
              </a:spcBef>
              <a:buFont typeface="Wingdings" panose="05000000000000000000" pitchFamily="2" charset="2"/>
              <a:buChar char="q"/>
            </a:pPr>
            <a:r>
              <a:rPr lang="en-US" altLang="zh-CN" sz="1050" dirty="0">
                <a:ea typeface="微软雅黑" panose="020B0503020204020204" pitchFamily="34" charset="-122"/>
              </a:rPr>
              <a:t>Allow for ultra-light and high portable application design. Edge Analytics and analytics enablement at the platform will help reducing the application design complexity (no network logic is needed to be translated by end app, and ADAES could translate a network related predicted event to an application related event)</a:t>
            </a:r>
            <a:endParaRPr lang="en-US" altLang="zh-CN" sz="1400" dirty="0">
              <a:ea typeface="微软雅黑" panose="020B0503020204020204" pitchFamily="34" charset="-122"/>
            </a:endParaRPr>
          </a:p>
          <a:p>
            <a:pPr marL="571500" lvl="1" indent="-171450" defTabSz="913130">
              <a:spcBef>
                <a:spcPct val="0"/>
              </a:spcBef>
              <a:buFont typeface="Wingdings" panose="05000000000000000000" pitchFamily="2" charset="2"/>
              <a:buChar char="q"/>
            </a:pPr>
            <a:r>
              <a:rPr lang="en-US" altLang="zh-CN" sz="1400" dirty="0">
                <a:ea typeface="微软雅黑" panose="020B0503020204020204" pitchFamily="34" charset="-122"/>
              </a:rPr>
              <a:t>Edge / Cloud Provider</a:t>
            </a:r>
          </a:p>
          <a:p>
            <a:pPr marL="971550" lvl="2" indent="-171450" defTabSz="913130">
              <a:spcBef>
                <a:spcPct val="0"/>
              </a:spcBef>
              <a:buFont typeface="Wingdings" panose="05000000000000000000" pitchFamily="2" charset="2"/>
              <a:buChar char="q"/>
            </a:pPr>
            <a:r>
              <a:rPr lang="en-US" altLang="zh-CN" sz="1100" dirty="0">
                <a:ea typeface="微软雅黑" panose="020B0503020204020204" pitchFamily="34" charset="-122"/>
              </a:rPr>
              <a:t>Support for edge native applications </a:t>
            </a:r>
            <a:r>
              <a:rPr lang="en-US" altLang="zh-CN" sz="1100" dirty="0">
                <a:ea typeface="微软雅黑" panose="020B0503020204020204" pitchFamily="34" charset="-122"/>
                <a:sym typeface="Wingdings" panose="05000000000000000000" pitchFamily="2" charset="2"/>
              </a:rPr>
              <a:t> optimize edge operation by pro-active dimensioning of resources, scale in-out, </a:t>
            </a:r>
            <a:r>
              <a:rPr lang="en-US" altLang="zh-CN" sz="1100" dirty="0" err="1">
                <a:ea typeface="微软雅黑" panose="020B0503020204020204" pitchFamily="34" charset="-122"/>
                <a:sym typeface="Wingdings" panose="05000000000000000000" pitchFamily="2" charset="2"/>
              </a:rPr>
              <a:t>etc</a:t>
            </a:r>
            <a:endParaRPr lang="en-US" altLang="zh-CN" sz="1100" dirty="0">
              <a:ea typeface="微软雅黑" panose="020B0503020204020204" pitchFamily="34" charset="-122"/>
              <a:sym typeface="Wingdings" panose="05000000000000000000" pitchFamily="2" charset="2"/>
            </a:endParaRPr>
          </a:p>
          <a:p>
            <a:pPr marL="971550" lvl="2" indent="-171450" defTabSz="913130">
              <a:spcBef>
                <a:spcPct val="0"/>
              </a:spcBef>
              <a:buFont typeface="Wingdings" panose="05000000000000000000" pitchFamily="2" charset="2"/>
              <a:buChar char="q"/>
            </a:pPr>
            <a:r>
              <a:rPr lang="en-US" altLang="zh-CN" sz="1100" dirty="0">
                <a:ea typeface="微软雅黑" panose="020B0503020204020204" pitchFamily="34" charset="-122"/>
                <a:sym typeface="Wingdings" panose="05000000000000000000" pitchFamily="2" charset="2"/>
              </a:rPr>
              <a:t>Minimizing energy consumption for the edge platform</a:t>
            </a:r>
          </a:p>
          <a:p>
            <a:pPr marL="971550" lvl="2" indent="-171450" defTabSz="913130">
              <a:spcBef>
                <a:spcPct val="0"/>
              </a:spcBef>
              <a:buFont typeface="Wingdings" panose="05000000000000000000" pitchFamily="2" charset="2"/>
              <a:buChar char="q"/>
            </a:pPr>
            <a:r>
              <a:rPr lang="en-US" altLang="zh-CN" sz="1100" dirty="0">
                <a:ea typeface="微软雅黑" panose="020B0503020204020204" pitchFamily="34" charset="-122"/>
                <a:sym typeface="Wingdings" panose="05000000000000000000" pitchFamily="2" charset="2"/>
              </a:rPr>
              <a:t>Using analytics based on API logs to evaluate service API availability / performance / conditions</a:t>
            </a:r>
          </a:p>
          <a:p>
            <a:pPr marL="971550" lvl="2" indent="-171450" defTabSz="913130">
              <a:spcBef>
                <a:spcPct val="0"/>
              </a:spcBef>
              <a:buFont typeface="Wingdings" panose="05000000000000000000" pitchFamily="2" charset="2"/>
              <a:buChar char="q"/>
            </a:pPr>
            <a:r>
              <a:rPr lang="en-US" altLang="zh-CN" sz="1100" dirty="0">
                <a:ea typeface="微软雅黑" panose="020B0503020204020204" pitchFamily="34" charset="-122"/>
                <a:sym typeface="Wingdings" panose="05000000000000000000" pitchFamily="2" charset="2"/>
              </a:rPr>
              <a:t>Efficient Charging for edge services based on predicted resource usage per application</a:t>
            </a:r>
            <a:endParaRPr lang="en-US" altLang="zh-CN" sz="1400" dirty="0">
              <a:ea typeface="微软雅黑" panose="020B0503020204020204" pitchFamily="34" charset="-122"/>
            </a:endParaRPr>
          </a:p>
          <a:p>
            <a:pPr marL="571500" lvl="1" indent="-171450" defTabSz="913130">
              <a:spcBef>
                <a:spcPct val="0"/>
              </a:spcBef>
              <a:buFont typeface="Wingdings" panose="05000000000000000000" pitchFamily="2" charset="2"/>
              <a:buChar char="q"/>
            </a:pPr>
            <a:r>
              <a:rPr lang="en-US" altLang="zh-CN" sz="1400" dirty="0">
                <a:ea typeface="微软雅黑" panose="020B0503020204020204" pitchFamily="34" charset="-122"/>
              </a:rPr>
              <a:t>MNO</a:t>
            </a:r>
          </a:p>
          <a:p>
            <a:pPr marL="971550" lvl="2" indent="-171450" defTabSz="913130">
              <a:spcBef>
                <a:spcPct val="0"/>
              </a:spcBef>
              <a:buFont typeface="Wingdings" panose="05000000000000000000" pitchFamily="2" charset="2"/>
              <a:buChar char="q"/>
            </a:pPr>
            <a:r>
              <a:rPr lang="en-US" altLang="zh-CN" sz="1000" dirty="0">
                <a:ea typeface="微软雅黑" panose="020B0503020204020204" pitchFamily="34" charset="-122"/>
              </a:rPr>
              <a:t>NWDAF could use ADAES analytics to improve analytic output</a:t>
            </a:r>
            <a:r>
              <a:rPr lang="en-US" altLang="zh-CN" sz="1000" dirty="0">
                <a:ea typeface="微软雅黑" panose="020B0503020204020204" pitchFamily="34" charset="-122"/>
                <a:sym typeface="Wingdings" panose="05000000000000000000" pitchFamily="2" charset="2"/>
              </a:rPr>
              <a:t> e.g. DN Performance Analytics, NWDAF could receive some analytics from ADAES instead of collecting raw data</a:t>
            </a:r>
          </a:p>
          <a:p>
            <a:pPr marL="971550" lvl="2" indent="-171450" defTabSz="913130">
              <a:spcBef>
                <a:spcPct val="0"/>
              </a:spcBef>
              <a:buFont typeface="Wingdings" panose="05000000000000000000" pitchFamily="2" charset="2"/>
              <a:buChar char="q"/>
            </a:pPr>
            <a:r>
              <a:rPr lang="en-US" altLang="zh-CN" sz="1000" dirty="0">
                <a:ea typeface="微软雅黑" panose="020B0503020204020204" pitchFamily="34" charset="-122"/>
                <a:sym typeface="Wingdings" panose="05000000000000000000" pitchFamily="2" charset="2"/>
              </a:rPr>
              <a:t>Pro-actively adapt network parameters based on predicted application layer changes</a:t>
            </a:r>
            <a:endParaRPr lang="en-US" altLang="zh-CN" sz="1000" dirty="0">
              <a:ea typeface="微软雅黑" panose="020B0503020204020204" pitchFamily="34" charset="-122"/>
            </a:endParaRPr>
          </a:p>
          <a:p>
            <a:pPr marL="171450" lvl="0" indent="-171450" defTabSz="913130">
              <a:lnSpc>
                <a:spcPct val="125000"/>
              </a:lnSpc>
              <a:spcBef>
                <a:spcPct val="0"/>
              </a:spcBef>
              <a:buFont typeface="Wingdings" panose="05000000000000000000" pitchFamily="2" charset="2"/>
              <a:buChar char="§"/>
            </a:pPr>
            <a:endParaRPr lang="en-US" altLang="zh-CN" sz="1200" dirty="0">
              <a:ea typeface="微软雅黑" panose="020B0503020204020204" pitchFamily="34" charset="-122"/>
            </a:endParaRPr>
          </a:p>
        </p:txBody>
      </p:sp>
    </p:spTree>
    <p:extLst>
      <p:ext uri="{BB962C8B-B14F-4D97-AF65-F5344CB8AC3E}">
        <p14:creationId xmlns:p14="http://schemas.microsoft.com/office/powerpoint/2010/main" val="385794470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0172-435F-464E-84EB-FD0B3333E4B4}"/>
              </a:ext>
            </a:extLst>
          </p:cNvPr>
          <p:cNvSpPr>
            <a:spLocks noGrp="1"/>
          </p:cNvSpPr>
          <p:nvPr>
            <p:ph type="title"/>
          </p:nvPr>
        </p:nvSpPr>
        <p:spPr>
          <a:xfrm>
            <a:off x="488950" y="228600"/>
            <a:ext cx="6827838" cy="742346"/>
          </a:xfrm>
        </p:spPr>
        <p:txBody>
          <a:bodyPr/>
          <a:lstStyle/>
          <a:p>
            <a:r>
              <a:rPr lang="en-US" dirty="0"/>
              <a:t>App related analytics</a:t>
            </a:r>
            <a:endParaRPr lang="de-DE" dirty="0"/>
          </a:p>
        </p:txBody>
      </p:sp>
      <p:sp>
        <p:nvSpPr>
          <p:cNvPr id="3" name="Content Placeholder 2">
            <a:extLst>
              <a:ext uri="{FF2B5EF4-FFF2-40B4-BE49-F238E27FC236}">
                <a16:creationId xmlns:a16="http://schemas.microsoft.com/office/drawing/2014/main" id="{61D1AD37-271E-45EF-93AE-79DF5C294C50}"/>
              </a:ext>
            </a:extLst>
          </p:cNvPr>
          <p:cNvSpPr>
            <a:spLocks noGrp="1"/>
          </p:cNvSpPr>
          <p:nvPr>
            <p:ph idx="1"/>
          </p:nvPr>
        </p:nvSpPr>
        <p:spPr>
          <a:xfrm>
            <a:off x="48768" y="970946"/>
            <a:ext cx="5035296" cy="4830763"/>
          </a:xfrm>
        </p:spPr>
        <p:txBody>
          <a:bodyPr/>
          <a:lstStyle/>
          <a:p>
            <a:r>
              <a:rPr lang="en-US" sz="1800" dirty="0"/>
              <a:t>App layer analytics provide insight on the operation and performance of an application (VAL server, EAS, application session)</a:t>
            </a:r>
          </a:p>
          <a:p>
            <a:r>
              <a:rPr lang="en-US" sz="1800" dirty="0"/>
              <a:t>Example of such analytics</a:t>
            </a:r>
          </a:p>
          <a:p>
            <a:pPr lvl="1" algn="just"/>
            <a:r>
              <a:rPr lang="en-GB" sz="1400" dirty="0"/>
              <a:t>EAS / VAL server has 500 connections on average between 10-11am</a:t>
            </a:r>
          </a:p>
          <a:p>
            <a:pPr lvl="1" algn="just"/>
            <a:r>
              <a:rPr lang="en-GB" sz="1400" dirty="0"/>
              <a:t>EAS / VAL server receives 180 requests / sec at 10am</a:t>
            </a:r>
          </a:p>
          <a:p>
            <a:pPr lvl="1" algn="just"/>
            <a:r>
              <a:rPr lang="en-GB" sz="1400" dirty="0"/>
              <a:t>A connection to the VAL server fails with probability 0.012%</a:t>
            </a:r>
          </a:p>
          <a:p>
            <a:pPr lvl="1" algn="just"/>
            <a:r>
              <a:rPr lang="en-GB" sz="1400" dirty="0"/>
              <a:t>The content at URI-x is retrieved with an average delay 677ms</a:t>
            </a:r>
          </a:p>
          <a:p>
            <a:pPr lvl="1" algn="just"/>
            <a:r>
              <a:rPr lang="en-GB" sz="1400" dirty="0"/>
              <a:t>Retrieval of content at URI-x fails with probability 0.1% between 10-11am</a:t>
            </a:r>
          </a:p>
          <a:p>
            <a:pPr lvl="1" algn="just"/>
            <a:r>
              <a:rPr lang="en-GB" sz="1400" dirty="0"/>
              <a:t>The content at URI-x is requested 89 times / sec at 11am</a:t>
            </a:r>
          </a:p>
          <a:p>
            <a:pPr lvl="1" algn="just"/>
            <a:r>
              <a:rPr lang="en-GB" sz="1400" dirty="0"/>
              <a:t>RTT related stats / predictions for  VAL server or for VAL UE sessions for a given time / area / access etc</a:t>
            </a:r>
          </a:p>
          <a:p>
            <a:pPr lvl="1"/>
            <a:endParaRPr lang="en-US" sz="1400" dirty="0"/>
          </a:p>
          <a:p>
            <a:endParaRPr lang="en-US" sz="1800" dirty="0">
              <a:sym typeface="Wingdings" panose="05000000000000000000" pitchFamily="2" charset="2"/>
            </a:endParaRPr>
          </a:p>
          <a:p>
            <a:endParaRPr lang="en-US" sz="1800" dirty="0">
              <a:sym typeface="Wingdings" panose="05000000000000000000" pitchFamily="2" charset="2"/>
            </a:endParaRPr>
          </a:p>
          <a:p>
            <a:endParaRPr lang="de-DE" sz="1800" dirty="0"/>
          </a:p>
        </p:txBody>
      </p:sp>
      <p:pic>
        <p:nvPicPr>
          <p:cNvPr id="8" name="Picture 7">
            <a:extLst>
              <a:ext uri="{FF2B5EF4-FFF2-40B4-BE49-F238E27FC236}">
                <a16:creationId xmlns:a16="http://schemas.microsoft.com/office/drawing/2014/main" id="{F17EAFA1-9BE8-4901-AF9A-6B6F6403AE2C}"/>
              </a:ext>
            </a:extLst>
          </p:cNvPr>
          <p:cNvPicPr>
            <a:picLocks noChangeAspect="1"/>
          </p:cNvPicPr>
          <p:nvPr/>
        </p:nvPicPr>
        <p:blipFill>
          <a:blip r:embed="rId2"/>
          <a:stretch>
            <a:fillRect/>
          </a:stretch>
        </p:blipFill>
        <p:spPr>
          <a:xfrm>
            <a:off x="5242560" y="1175244"/>
            <a:ext cx="3852672" cy="4112719"/>
          </a:xfrm>
          <a:prstGeom prst="rect">
            <a:avLst/>
          </a:prstGeom>
        </p:spPr>
      </p:pic>
      <p:pic>
        <p:nvPicPr>
          <p:cNvPr id="9" name="Picture 8">
            <a:extLst>
              <a:ext uri="{FF2B5EF4-FFF2-40B4-BE49-F238E27FC236}">
                <a16:creationId xmlns:a16="http://schemas.microsoft.com/office/drawing/2014/main" id="{D99FFA81-565E-4CA6-851F-3F9F4936A8D7}"/>
              </a:ext>
            </a:extLst>
          </p:cNvPr>
          <p:cNvPicPr>
            <a:picLocks noChangeAspect="1"/>
          </p:cNvPicPr>
          <p:nvPr/>
        </p:nvPicPr>
        <p:blipFill>
          <a:blip r:embed="rId3"/>
          <a:stretch>
            <a:fillRect/>
          </a:stretch>
        </p:blipFill>
        <p:spPr>
          <a:xfrm>
            <a:off x="794915" y="5257832"/>
            <a:ext cx="6019058" cy="839726"/>
          </a:xfrm>
          <a:prstGeom prst="rect">
            <a:avLst/>
          </a:prstGeom>
        </p:spPr>
      </p:pic>
    </p:spTree>
    <p:extLst>
      <p:ext uri="{BB962C8B-B14F-4D97-AF65-F5344CB8AC3E}">
        <p14:creationId xmlns:p14="http://schemas.microsoft.com/office/powerpoint/2010/main" val="341161723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0172-435F-464E-84EB-FD0B3333E4B4}"/>
              </a:ext>
            </a:extLst>
          </p:cNvPr>
          <p:cNvSpPr>
            <a:spLocks noGrp="1"/>
          </p:cNvSpPr>
          <p:nvPr>
            <p:ph type="title"/>
          </p:nvPr>
        </p:nvSpPr>
        <p:spPr>
          <a:xfrm>
            <a:off x="488950" y="228600"/>
            <a:ext cx="6827838" cy="807720"/>
          </a:xfrm>
        </p:spPr>
        <p:txBody>
          <a:bodyPr/>
          <a:lstStyle/>
          <a:p>
            <a:r>
              <a:rPr lang="en-US" dirty="0"/>
              <a:t>Edge related analytics</a:t>
            </a:r>
            <a:endParaRPr lang="de-DE" dirty="0"/>
          </a:p>
        </p:txBody>
      </p:sp>
      <p:sp>
        <p:nvSpPr>
          <p:cNvPr id="3" name="Content Placeholder 2">
            <a:extLst>
              <a:ext uri="{FF2B5EF4-FFF2-40B4-BE49-F238E27FC236}">
                <a16:creationId xmlns:a16="http://schemas.microsoft.com/office/drawing/2014/main" id="{61D1AD37-271E-45EF-93AE-79DF5C294C50}"/>
              </a:ext>
            </a:extLst>
          </p:cNvPr>
          <p:cNvSpPr>
            <a:spLocks noGrp="1"/>
          </p:cNvSpPr>
          <p:nvPr>
            <p:ph idx="1"/>
          </p:nvPr>
        </p:nvSpPr>
        <p:spPr>
          <a:xfrm>
            <a:off x="0" y="1280160"/>
            <a:ext cx="7741920" cy="5035296"/>
          </a:xfrm>
        </p:spPr>
        <p:txBody>
          <a:bodyPr/>
          <a:lstStyle/>
          <a:p>
            <a:pPr algn="just"/>
            <a:r>
              <a:rPr lang="en-US" sz="1800" dirty="0"/>
              <a:t>Edge Analytics enablement take inputs from the DN and underlying 3GPP network and provide stats/predictions for e.g. </a:t>
            </a:r>
          </a:p>
          <a:p>
            <a:pPr lvl="1" algn="just"/>
            <a:r>
              <a:rPr lang="en-US" sz="1400" dirty="0"/>
              <a:t>edge/cloud load parameters </a:t>
            </a:r>
          </a:p>
          <a:p>
            <a:pPr lvl="1" algn="just"/>
            <a:r>
              <a:rPr lang="en-US" sz="1400" dirty="0"/>
              <a:t>edge server load/conditions, </a:t>
            </a:r>
          </a:p>
          <a:p>
            <a:pPr lvl="1" algn="just"/>
            <a:r>
              <a:rPr lang="en-US" sz="1400" dirty="0"/>
              <a:t>edge service availability stats, </a:t>
            </a:r>
          </a:p>
          <a:p>
            <a:pPr lvl="1" algn="just"/>
            <a:r>
              <a:rPr lang="en-US" sz="1400" dirty="0"/>
              <a:t>number of completed transactions, </a:t>
            </a:r>
          </a:p>
          <a:p>
            <a:pPr lvl="1" algn="just"/>
            <a:r>
              <a:rPr lang="en-US" sz="1400" dirty="0"/>
              <a:t>edge platform/service failure rates, </a:t>
            </a:r>
          </a:p>
          <a:p>
            <a:pPr lvl="1" algn="just"/>
            <a:r>
              <a:rPr lang="en-US" sz="1400" dirty="0"/>
              <a:t>edge service uptime/downtime stats,</a:t>
            </a:r>
          </a:p>
          <a:p>
            <a:pPr lvl="1" algn="just"/>
            <a:r>
              <a:rPr lang="en-US" sz="1400" dirty="0"/>
              <a:t>conditions/availability of edge computational resources,</a:t>
            </a:r>
          </a:p>
          <a:p>
            <a:pPr lvl="1" algn="just"/>
            <a:r>
              <a:rPr lang="en-US" sz="1400" dirty="0"/>
              <a:t>energy usage stats for an edge platform / EAS</a:t>
            </a:r>
            <a:endParaRPr lang="en-US" sz="1800" dirty="0"/>
          </a:p>
          <a:p>
            <a:pPr algn="just"/>
            <a:r>
              <a:rPr lang="en-US" sz="1800" dirty="0"/>
              <a:t>Stats or predictions can trigger</a:t>
            </a:r>
          </a:p>
          <a:p>
            <a:pPr lvl="1" algn="just"/>
            <a:r>
              <a:rPr lang="en-US" sz="1400" dirty="0"/>
              <a:t>EAS migration to a different EDN / central DN</a:t>
            </a:r>
          </a:p>
          <a:p>
            <a:pPr lvl="1" algn="just"/>
            <a:r>
              <a:rPr lang="en-US" sz="1400" dirty="0"/>
              <a:t>New EAS instantiation at a target EDN</a:t>
            </a:r>
          </a:p>
          <a:p>
            <a:pPr lvl="1" algn="just"/>
            <a:r>
              <a:rPr lang="en-US" sz="1400" dirty="0"/>
              <a:t>Change of EDN coverage / dimensioning / resources </a:t>
            </a:r>
          </a:p>
          <a:p>
            <a:pPr lvl="1" algn="just"/>
            <a:r>
              <a:rPr lang="en-US" sz="1400" dirty="0"/>
              <a:t>Pro-active EAS reselection for a target UE or group of UEs</a:t>
            </a:r>
          </a:p>
          <a:p>
            <a:pPr algn="just"/>
            <a:r>
              <a:rPr lang="en-US" sz="1800" dirty="0">
                <a:sym typeface="Wingdings" panose="05000000000000000000" pitchFamily="2" charset="2"/>
              </a:rPr>
              <a:t>Observation: Such trigger will have impact on EDGEAPP procedures</a:t>
            </a:r>
          </a:p>
          <a:p>
            <a:pPr lvl="1" algn="just"/>
            <a:r>
              <a:rPr lang="en-US" sz="1400" dirty="0">
                <a:sym typeface="Wingdings" panose="05000000000000000000" pitchFamily="2" charset="2"/>
              </a:rPr>
              <a:t>As outcome this WID, possible impact to EDGEAPP spec (TS 23.558) to 1) introduce the Edge Analytics enablement capability or to 2) enhance EDGEAPP procedures to utilize ADAES (which can be a SEAL service consumed by EES)</a:t>
            </a:r>
          </a:p>
          <a:p>
            <a:pPr lvl="1" algn="just"/>
            <a:endParaRPr lang="en-US" sz="1400" dirty="0">
              <a:sym typeface="Wingdings" panose="05000000000000000000" pitchFamily="2" charset="2"/>
            </a:endParaRPr>
          </a:p>
          <a:p>
            <a:pPr algn="just"/>
            <a:endParaRPr lang="en-US" sz="1800" dirty="0">
              <a:sym typeface="Wingdings" panose="05000000000000000000" pitchFamily="2" charset="2"/>
            </a:endParaRPr>
          </a:p>
          <a:p>
            <a:pPr algn="just"/>
            <a:endParaRPr lang="de-DE" sz="1800" dirty="0"/>
          </a:p>
        </p:txBody>
      </p:sp>
      <p:pic>
        <p:nvPicPr>
          <p:cNvPr id="5" name="Picture 4">
            <a:extLst>
              <a:ext uri="{FF2B5EF4-FFF2-40B4-BE49-F238E27FC236}">
                <a16:creationId xmlns:a16="http://schemas.microsoft.com/office/drawing/2014/main" id="{671F605C-E414-4883-AE36-A710B4E2F627}"/>
              </a:ext>
            </a:extLst>
          </p:cNvPr>
          <p:cNvPicPr>
            <a:picLocks noChangeAspect="1"/>
          </p:cNvPicPr>
          <p:nvPr/>
        </p:nvPicPr>
        <p:blipFill>
          <a:blip r:embed="rId2"/>
          <a:stretch>
            <a:fillRect/>
          </a:stretch>
        </p:blipFill>
        <p:spPr>
          <a:xfrm>
            <a:off x="5031144" y="2323252"/>
            <a:ext cx="4112856" cy="1826091"/>
          </a:xfrm>
          <a:prstGeom prst="rect">
            <a:avLst/>
          </a:prstGeom>
        </p:spPr>
      </p:pic>
    </p:spTree>
    <p:extLst>
      <p:ext uri="{BB962C8B-B14F-4D97-AF65-F5344CB8AC3E}">
        <p14:creationId xmlns:p14="http://schemas.microsoft.com/office/powerpoint/2010/main" val="43811909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0172-435F-464E-84EB-FD0B3333E4B4}"/>
              </a:ext>
            </a:extLst>
          </p:cNvPr>
          <p:cNvSpPr>
            <a:spLocks noGrp="1"/>
          </p:cNvSpPr>
          <p:nvPr>
            <p:ph type="title"/>
          </p:nvPr>
        </p:nvSpPr>
        <p:spPr>
          <a:xfrm>
            <a:off x="488950" y="228600"/>
            <a:ext cx="6827838" cy="783336"/>
          </a:xfrm>
        </p:spPr>
        <p:txBody>
          <a:bodyPr/>
          <a:lstStyle/>
          <a:p>
            <a:r>
              <a:rPr lang="en-US" dirty="0"/>
              <a:t>Telco API related analytics</a:t>
            </a:r>
            <a:endParaRPr lang="de-DE" dirty="0"/>
          </a:p>
        </p:txBody>
      </p:sp>
      <p:sp>
        <p:nvSpPr>
          <p:cNvPr id="3" name="Content Placeholder 2">
            <a:extLst>
              <a:ext uri="{FF2B5EF4-FFF2-40B4-BE49-F238E27FC236}">
                <a16:creationId xmlns:a16="http://schemas.microsoft.com/office/drawing/2014/main" id="{61D1AD37-271E-45EF-93AE-79DF5C294C50}"/>
              </a:ext>
            </a:extLst>
          </p:cNvPr>
          <p:cNvSpPr>
            <a:spLocks noGrp="1"/>
          </p:cNvSpPr>
          <p:nvPr>
            <p:ph idx="1"/>
          </p:nvPr>
        </p:nvSpPr>
        <p:spPr>
          <a:xfrm>
            <a:off x="0" y="1198880"/>
            <a:ext cx="8790432" cy="3842512"/>
          </a:xfrm>
        </p:spPr>
        <p:txBody>
          <a:bodyPr/>
          <a:lstStyle/>
          <a:p>
            <a:r>
              <a:rPr lang="en-US" sz="1200" dirty="0"/>
              <a:t>Telco-provided APIs include </a:t>
            </a:r>
            <a:r>
              <a:rPr lang="en-US" sz="1050" dirty="0"/>
              <a:t>NEF APIs, CAPIF APIs, OAM APIs, SEAL/EDGEAPP APIs (incl client – server APIs (e.g. EDGE 1, EDGE 4))</a:t>
            </a:r>
          </a:p>
          <a:p>
            <a:r>
              <a:rPr lang="en-US" sz="1200" dirty="0"/>
              <a:t>There can be different use cases requiring that the ASP/vertical needs to be aware on the telco provided API status and analytics. </a:t>
            </a:r>
          </a:p>
          <a:p>
            <a:pPr lvl="1"/>
            <a:r>
              <a:rPr lang="en-US" sz="1050" dirty="0"/>
              <a:t>Multiple PLMNs may be offering similar services and the ASP needs to choose from which MNO he should invoke APIs for consuming telco services.</a:t>
            </a:r>
          </a:p>
          <a:p>
            <a:pPr lvl="1"/>
            <a:r>
              <a:rPr lang="en-US" sz="1050" dirty="0"/>
              <a:t>ASP may want to choose whether he shall invoke an API from the MNO or from the ECSP and one criterion for choosing this would be the service performance and availability which could be understood by the API status/analytics.</a:t>
            </a:r>
          </a:p>
          <a:p>
            <a:pPr lvl="1"/>
            <a:r>
              <a:rPr lang="en-US" sz="1050" dirty="0"/>
              <a:t>Different instances of the same service may be deployed in different edge/cloud platforms. For example, multiple NWDAF instances may provide analytics for the AF and reside in edge, regional or core clouds. </a:t>
            </a:r>
          </a:p>
          <a:p>
            <a:pPr lvl="1"/>
            <a:r>
              <a:rPr lang="en-US" sz="1050" dirty="0"/>
              <a:t>The support for API analytics at the edge (related to the API performance, failure, availability, throttling events </a:t>
            </a:r>
            <a:r>
              <a:rPr lang="en-US" sz="1050" dirty="0" err="1"/>
              <a:t>etc</a:t>
            </a:r>
            <a:r>
              <a:rPr lang="en-US" sz="1050" dirty="0"/>
              <a:t>), would be useful for the edge native applications to allow ASP for dynamically deciding to scale-in from the edge to the cloud in heavy load situations, or scale out from the cloud to the edge to improve the quality of experience for the end user. </a:t>
            </a:r>
          </a:p>
          <a:p>
            <a:pPr lvl="1"/>
            <a:r>
              <a:rPr lang="en-US" sz="1050" dirty="0"/>
              <a:t>Different notification methods may be used for client-server APIs (e.g. </a:t>
            </a:r>
            <a:r>
              <a:rPr lang="en-US" sz="1050" dirty="0" err="1"/>
              <a:t>websocket</a:t>
            </a:r>
            <a:r>
              <a:rPr lang="en-US" sz="1050" dirty="0"/>
              <a:t>, long polling). The analytics based on different notification methods may help the ASP to decide on the notification method to be used for different edge services.</a:t>
            </a:r>
          </a:p>
          <a:p>
            <a:pPr lvl="1"/>
            <a:r>
              <a:rPr lang="en-US" sz="1050" dirty="0"/>
              <a:t>Some services may be offered with different granularity by different domains of the MNO or from the UE side. The ASP may want to choose based on the API status/conditions what service to consume and what API to call. </a:t>
            </a:r>
          </a:p>
          <a:p>
            <a:pPr lvl="2"/>
            <a:r>
              <a:rPr lang="en-US" sz="900" dirty="0"/>
              <a:t>An example for different granularities: 1) network QoS monitoring and prediction can be provided by 5GC, 2) Performance monitoring for a specific area can be provided by OAM, 3) application QoS monitoring (end to end QoS between two or more applications using 5GS for communicating) by the app of the UE, 4) QoS /</a:t>
            </a:r>
            <a:r>
              <a:rPr lang="en-US" sz="900" dirty="0" err="1"/>
              <a:t>QoE</a:t>
            </a:r>
            <a:r>
              <a:rPr lang="en-US" sz="900" dirty="0"/>
              <a:t> calculated at the edge. </a:t>
            </a:r>
            <a:endParaRPr lang="en-US" sz="1800" dirty="0"/>
          </a:p>
          <a:p>
            <a:pPr marL="0" indent="0">
              <a:buNone/>
            </a:pPr>
            <a:endParaRPr lang="en-US" sz="1100" dirty="0">
              <a:sym typeface="Wingdings" panose="05000000000000000000" pitchFamily="2" charset="2"/>
            </a:endParaRPr>
          </a:p>
          <a:p>
            <a:endParaRPr lang="de-DE" sz="1100" dirty="0"/>
          </a:p>
        </p:txBody>
      </p:sp>
      <p:pic>
        <p:nvPicPr>
          <p:cNvPr id="7" name="Picture 6">
            <a:extLst>
              <a:ext uri="{FF2B5EF4-FFF2-40B4-BE49-F238E27FC236}">
                <a16:creationId xmlns:a16="http://schemas.microsoft.com/office/drawing/2014/main" id="{99F6EDF8-6FD9-4092-AA0D-1CCDADB6FA50}"/>
              </a:ext>
            </a:extLst>
          </p:cNvPr>
          <p:cNvPicPr>
            <a:picLocks noChangeAspect="1"/>
          </p:cNvPicPr>
          <p:nvPr/>
        </p:nvPicPr>
        <p:blipFill>
          <a:blip r:embed="rId2"/>
          <a:stretch>
            <a:fillRect/>
          </a:stretch>
        </p:blipFill>
        <p:spPr>
          <a:xfrm>
            <a:off x="1876213" y="4346803"/>
            <a:ext cx="5958036" cy="2058230"/>
          </a:xfrm>
          <a:prstGeom prst="rect">
            <a:avLst/>
          </a:prstGeom>
        </p:spPr>
      </p:pic>
    </p:spTree>
    <p:extLst>
      <p:ext uri="{BB962C8B-B14F-4D97-AF65-F5344CB8AC3E}">
        <p14:creationId xmlns:p14="http://schemas.microsoft.com/office/powerpoint/2010/main" val="396310209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0172-435F-464E-84EB-FD0B3333E4B4}"/>
              </a:ext>
            </a:extLst>
          </p:cNvPr>
          <p:cNvSpPr>
            <a:spLocks noGrp="1"/>
          </p:cNvSpPr>
          <p:nvPr>
            <p:ph type="title"/>
          </p:nvPr>
        </p:nvSpPr>
        <p:spPr>
          <a:xfrm>
            <a:off x="488950" y="228600"/>
            <a:ext cx="6827838" cy="496824"/>
          </a:xfrm>
        </p:spPr>
        <p:txBody>
          <a:bodyPr/>
          <a:lstStyle/>
          <a:p>
            <a:r>
              <a:rPr lang="en-US" dirty="0"/>
              <a:t>Slice related analytics</a:t>
            </a:r>
            <a:endParaRPr lang="de-DE" dirty="0"/>
          </a:p>
        </p:txBody>
      </p:sp>
      <p:sp>
        <p:nvSpPr>
          <p:cNvPr id="3" name="Content Placeholder 2">
            <a:extLst>
              <a:ext uri="{FF2B5EF4-FFF2-40B4-BE49-F238E27FC236}">
                <a16:creationId xmlns:a16="http://schemas.microsoft.com/office/drawing/2014/main" id="{61D1AD37-271E-45EF-93AE-79DF5C294C50}"/>
              </a:ext>
            </a:extLst>
          </p:cNvPr>
          <p:cNvSpPr>
            <a:spLocks noGrp="1"/>
          </p:cNvSpPr>
          <p:nvPr>
            <p:ph idx="1"/>
          </p:nvPr>
        </p:nvSpPr>
        <p:spPr>
          <a:xfrm>
            <a:off x="0" y="883920"/>
            <a:ext cx="5359296" cy="5423758"/>
          </a:xfrm>
        </p:spPr>
        <p:txBody>
          <a:bodyPr/>
          <a:lstStyle/>
          <a:p>
            <a:pPr algn="just"/>
            <a:r>
              <a:rPr lang="en-US" sz="1600" dirty="0"/>
              <a:t>NSCALE discusses enhancements to NSCE SEAL service, where NSCE-S is expected to consume 5GS services related to analytics (from MDAS, NWDAF) and to re-expose them to the VAL server (slice customer)</a:t>
            </a:r>
          </a:p>
          <a:p>
            <a:pPr algn="just"/>
            <a:r>
              <a:rPr lang="en-US" sz="1600" dirty="0"/>
              <a:t>If further analytics is required on top of the consumed analytics services (MDAS/NWDAF), the </a:t>
            </a:r>
            <a:r>
              <a:rPr lang="en-US" sz="1600" b="1" dirty="0"/>
              <a:t>ADAES may be utilized by NSCE in a service-based manner to perform further analytics related to applications for certain slice / NSI</a:t>
            </a:r>
          </a:p>
          <a:p>
            <a:pPr algn="just"/>
            <a:r>
              <a:rPr lang="en-US" sz="1600" dirty="0">
                <a:sym typeface="Wingdings" panose="05000000000000000000" pitchFamily="2" charset="2"/>
              </a:rPr>
              <a:t>Data Analytics collection may not be particularly per slice; however, the resulting analytics will be for given slice (s). For example: </a:t>
            </a:r>
          </a:p>
          <a:p>
            <a:pPr lvl="1" algn="just"/>
            <a:r>
              <a:rPr lang="en-US" sz="1200" b="1" dirty="0">
                <a:sym typeface="Wingdings" panose="05000000000000000000" pitchFamily="2" charset="2"/>
              </a:rPr>
              <a:t>Analytics Event</a:t>
            </a:r>
            <a:r>
              <a:rPr lang="en-US" sz="1200" dirty="0">
                <a:sym typeface="Wingdings" panose="05000000000000000000" pitchFamily="2" charset="2"/>
              </a:rPr>
              <a:t>: “App QoS performance analytics for the subscribed slice(s) “</a:t>
            </a:r>
          </a:p>
          <a:p>
            <a:pPr lvl="1" algn="just"/>
            <a:r>
              <a:rPr lang="en-US" sz="1200" b="1" dirty="0">
                <a:sym typeface="Wingdings" panose="05000000000000000000" pitchFamily="2" charset="2"/>
              </a:rPr>
              <a:t>Consumer</a:t>
            </a:r>
            <a:r>
              <a:rPr lang="en-US" sz="1200" dirty="0">
                <a:sym typeface="Wingdings" panose="05000000000000000000" pitchFamily="2" charset="2"/>
              </a:rPr>
              <a:t>: NSCE server, or NWDAF (e.g. such analytics can be considered as “DN performance data”)</a:t>
            </a:r>
          </a:p>
          <a:p>
            <a:pPr lvl="1" algn="just"/>
            <a:r>
              <a:rPr lang="en-US" sz="1200" b="1" dirty="0">
                <a:sym typeface="Wingdings" panose="05000000000000000000" pitchFamily="2" charset="2"/>
              </a:rPr>
              <a:t>Inputs</a:t>
            </a:r>
            <a:r>
              <a:rPr lang="en-US" sz="1200" dirty="0">
                <a:sym typeface="Wingdings" panose="05000000000000000000" pitchFamily="2" charset="2"/>
              </a:rPr>
              <a:t>: QoS data / sustainability analytics for a target area (list of cells) and time from NWDAF, slice load analytics from NWDAF, PM analytics for a given area and slice / NSI .</a:t>
            </a:r>
            <a:r>
              <a:rPr lang="en-US" sz="1200" b="1" dirty="0">
                <a:sym typeface="Wingdings" panose="05000000000000000000" pitchFamily="2" charset="2"/>
              </a:rPr>
              <a:t> </a:t>
            </a:r>
          </a:p>
          <a:p>
            <a:pPr lvl="2" algn="just"/>
            <a:r>
              <a:rPr lang="en-US" sz="1000" dirty="0">
                <a:sym typeface="Wingdings" panose="05000000000000000000" pitchFamily="2" charset="2"/>
              </a:rPr>
              <a:t>Slice related data (e.g. on KQI) can be provided from NSCE server instead of the NWDAF/MDAS</a:t>
            </a:r>
          </a:p>
          <a:p>
            <a:pPr lvl="1" algn="just"/>
            <a:r>
              <a:rPr lang="en-US" sz="1200" dirty="0">
                <a:sym typeface="Wingdings" panose="05000000000000000000" pitchFamily="2" charset="2"/>
              </a:rPr>
              <a:t> </a:t>
            </a:r>
            <a:r>
              <a:rPr lang="en-US" sz="1200" b="1" dirty="0">
                <a:sym typeface="Wingdings" panose="05000000000000000000" pitchFamily="2" charset="2"/>
              </a:rPr>
              <a:t>Potential Output</a:t>
            </a:r>
            <a:r>
              <a:rPr lang="en-US" sz="1200" dirty="0">
                <a:sym typeface="Wingdings" panose="05000000000000000000" pitchFamily="2" charset="2"/>
              </a:rPr>
              <a:t>: stats or predictions on VAL server or application QoS performance (e.g. RTT, expected packet losses) for each of the requested slices</a:t>
            </a:r>
            <a:endParaRPr lang="de-DE" sz="1800" dirty="0"/>
          </a:p>
        </p:txBody>
      </p:sp>
      <p:pic>
        <p:nvPicPr>
          <p:cNvPr id="54" name="Picture 53">
            <a:extLst>
              <a:ext uri="{FF2B5EF4-FFF2-40B4-BE49-F238E27FC236}">
                <a16:creationId xmlns:a16="http://schemas.microsoft.com/office/drawing/2014/main" id="{6F8ECEA8-E5B6-445A-B261-40A918D88A31}"/>
              </a:ext>
            </a:extLst>
          </p:cNvPr>
          <p:cNvPicPr>
            <a:picLocks noChangeAspect="1"/>
          </p:cNvPicPr>
          <p:nvPr/>
        </p:nvPicPr>
        <p:blipFill>
          <a:blip r:embed="rId2"/>
          <a:stretch>
            <a:fillRect/>
          </a:stretch>
        </p:blipFill>
        <p:spPr>
          <a:xfrm>
            <a:off x="5359296" y="1575715"/>
            <a:ext cx="3784704" cy="3706569"/>
          </a:xfrm>
          <a:prstGeom prst="rect">
            <a:avLst/>
          </a:prstGeom>
        </p:spPr>
      </p:pic>
    </p:spTree>
    <p:extLst>
      <p:ext uri="{BB962C8B-B14F-4D97-AF65-F5344CB8AC3E}">
        <p14:creationId xmlns:p14="http://schemas.microsoft.com/office/powerpoint/2010/main" val="395225082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itle 1"/>
          <p:cNvSpPr>
            <a:spLocks noGrp="1"/>
          </p:cNvSpPr>
          <p:nvPr>
            <p:ph type="title"/>
          </p:nvPr>
        </p:nvSpPr>
        <p:spPr>
          <a:xfrm>
            <a:off x="538162" y="226887"/>
            <a:ext cx="6827838" cy="728980"/>
          </a:xfrm>
        </p:spPr>
        <p:txBody>
          <a:bodyPr vert="horz" wrap="square" lIns="91440" tIns="45720" rIns="91440" bIns="45720" anchor="ctr" anchorCtr="0"/>
          <a:lstStyle/>
          <a:p>
            <a:r>
              <a:rPr lang="en-US" altLang="en-US" dirty="0"/>
              <a:t>Analytics </a:t>
            </a:r>
            <a:r>
              <a:rPr lang="en-US" altLang="zh-CN" dirty="0">
                <a:ea typeface="宋体" panose="02010600030101010101" pitchFamily="2" charset="-122"/>
              </a:rPr>
              <a:t>enabler layer possible deployments</a:t>
            </a:r>
            <a:endParaRPr lang="en-US" altLang="en-US" dirty="0"/>
          </a:p>
        </p:txBody>
      </p:sp>
      <p:sp>
        <p:nvSpPr>
          <p:cNvPr id="8203" name="TextBox 16"/>
          <p:cNvSpPr txBox="1"/>
          <p:nvPr/>
        </p:nvSpPr>
        <p:spPr>
          <a:xfrm>
            <a:off x="198659" y="1374592"/>
            <a:ext cx="3477229" cy="3464859"/>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0" marR="0" lvl="0" indent="0" algn="just" defTabSz="914400" rtl="0" eaLnBrk="0" fontAlgn="base" latinLnBrk="0" hangingPunct="0">
              <a:lnSpc>
                <a:spcPct val="100000"/>
              </a:lnSpc>
              <a:spcBef>
                <a:spcPct val="20000"/>
              </a:spcBef>
              <a:spcAft>
                <a:spcPct val="0"/>
              </a:spcAft>
              <a:buClrTx/>
              <a:buSzTx/>
              <a:buNone/>
              <a:tabLst/>
              <a:defRPr/>
            </a:pPr>
            <a:r>
              <a:rPr lang="en-US" altLang="zh-CN" sz="1400" dirty="0">
                <a:ea typeface="微软雅黑" panose="020B0503020204020204" pitchFamily="34" charset="-122"/>
              </a:rPr>
              <a:t>ADAES may be have different deployments </a:t>
            </a:r>
          </a:p>
          <a:p>
            <a:pPr marL="0" lvl="0" indent="0" defTabSz="913130">
              <a:spcBef>
                <a:spcPct val="0"/>
              </a:spcBef>
              <a:buNone/>
            </a:pPr>
            <a:endParaRPr lang="en-US" altLang="zh-CN" sz="1400" dirty="0">
              <a:ea typeface="微软雅黑" panose="020B0503020204020204" pitchFamily="34" charset="-122"/>
            </a:endParaRPr>
          </a:p>
          <a:p>
            <a:pPr lvl="0" defTabSz="913130">
              <a:spcBef>
                <a:spcPct val="0"/>
              </a:spcBef>
              <a:buFont typeface="Wingdings" panose="05000000000000000000" pitchFamily="2" charset="2"/>
              <a:buChar char="Ø"/>
            </a:pPr>
            <a:r>
              <a:rPr lang="en-US" altLang="zh-CN" sz="1400" b="1" dirty="0">
                <a:ea typeface="微软雅黑" panose="020B0503020204020204" pitchFamily="34" charset="-122"/>
              </a:rPr>
              <a:t>Option 1</a:t>
            </a:r>
            <a:r>
              <a:rPr lang="en-US" altLang="zh-CN" sz="1400" dirty="0">
                <a:ea typeface="微软雅黑" panose="020B0503020204020204" pitchFamily="34" charset="-122"/>
              </a:rPr>
              <a:t>: ADAES can be deployed as an edge enablement service at each EDN</a:t>
            </a:r>
          </a:p>
          <a:p>
            <a:pPr lvl="0" defTabSz="913130">
              <a:spcBef>
                <a:spcPct val="0"/>
              </a:spcBef>
              <a:buFont typeface="Wingdings" panose="05000000000000000000" pitchFamily="2" charset="2"/>
              <a:buChar char="Ø"/>
            </a:pPr>
            <a:r>
              <a:rPr lang="en-US" altLang="zh-CN" sz="1400" b="1" dirty="0">
                <a:ea typeface="微软雅黑" panose="020B0503020204020204" pitchFamily="34" charset="-122"/>
              </a:rPr>
              <a:t>Option 2:</a:t>
            </a:r>
            <a:r>
              <a:rPr lang="en-US" altLang="zh-CN" sz="1400" dirty="0">
                <a:ea typeface="微软雅黑" panose="020B0503020204020204" pitchFamily="34" charset="-122"/>
              </a:rPr>
              <a:t> ADAES can be deployed as an application enablement service (e.g. as part of SEAL) which collects data from multiple EDNs </a:t>
            </a:r>
          </a:p>
          <a:p>
            <a:pPr lvl="0" defTabSz="913130">
              <a:spcBef>
                <a:spcPct val="0"/>
              </a:spcBef>
              <a:buFont typeface="Wingdings" panose="05000000000000000000" pitchFamily="2" charset="2"/>
              <a:buChar char="Ø"/>
            </a:pPr>
            <a:r>
              <a:rPr lang="en-US" altLang="zh-CN" sz="1400" b="1" dirty="0">
                <a:ea typeface="微软雅黑" panose="020B0503020204020204" pitchFamily="34" charset="-122"/>
              </a:rPr>
              <a:t>Option 3:</a:t>
            </a:r>
            <a:r>
              <a:rPr lang="en-US" altLang="zh-CN" sz="1400" dirty="0">
                <a:ea typeface="微软雅黑" panose="020B0503020204020204" pitchFamily="34" charset="-122"/>
              </a:rPr>
              <a:t> Federated ADAES deployment, where multiple ADAE services are deployed in edge or central clouds (e.g. in hierarchical arch). Such deployment allows for local-global analytics for system wide optimization </a:t>
            </a:r>
            <a:endParaRPr lang="en-US" altLang="zh-CN" sz="1100" dirty="0">
              <a:ea typeface="微软雅黑" panose="020B0503020204020204" pitchFamily="34" charset="-122"/>
            </a:endParaRPr>
          </a:p>
          <a:p>
            <a:pPr marL="0" lvl="0" indent="0" defTabSz="913130">
              <a:spcBef>
                <a:spcPct val="0"/>
              </a:spcBef>
              <a:buNone/>
            </a:pPr>
            <a:endParaRPr lang="en-US" altLang="zh-CN" sz="1100" dirty="0">
              <a:ea typeface="微软雅黑" panose="020B0503020204020204" pitchFamily="34" charset="-122"/>
            </a:endParaRPr>
          </a:p>
          <a:p>
            <a:pPr marL="171450" lvl="0" indent="-171450" defTabSz="913130">
              <a:lnSpc>
                <a:spcPct val="125000"/>
              </a:lnSpc>
              <a:spcBef>
                <a:spcPct val="0"/>
              </a:spcBef>
              <a:buFont typeface="Wingdings" panose="05000000000000000000" pitchFamily="2" charset="2"/>
              <a:buChar char="§"/>
            </a:pPr>
            <a:endParaRPr lang="en-US" altLang="zh-CN" sz="1050" dirty="0">
              <a:ea typeface="微软雅黑" panose="020B0503020204020204" pitchFamily="34" charset="-122"/>
            </a:endParaRPr>
          </a:p>
        </p:txBody>
      </p:sp>
      <p:sp>
        <p:nvSpPr>
          <p:cNvPr id="8" name="TextBox 7">
            <a:extLst>
              <a:ext uri="{FF2B5EF4-FFF2-40B4-BE49-F238E27FC236}">
                <a16:creationId xmlns:a16="http://schemas.microsoft.com/office/drawing/2014/main" id="{0AB19A8D-E84F-4323-971A-7B1AC8F6EFC1}"/>
              </a:ext>
            </a:extLst>
          </p:cNvPr>
          <p:cNvSpPr txBox="1"/>
          <p:nvPr/>
        </p:nvSpPr>
        <p:spPr>
          <a:xfrm>
            <a:off x="171227" y="5393290"/>
            <a:ext cx="8801546" cy="997196"/>
          </a:xfrm>
          <a:prstGeom prst="rect">
            <a:avLst/>
          </a:prstGeom>
          <a:noFill/>
        </p:spPr>
        <p:txBody>
          <a:bodyPr wrap="square">
            <a:spAutoFit/>
          </a:bodyPr>
          <a:lstStyle/>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kumimoji="0" lang="en-US" sz="1400" b="1" i="0" u="none" strike="noStrike" kern="0" cap="none" spc="0" normalizeH="0" baseline="0" noProof="0" dirty="0">
                <a:ln>
                  <a:noFill/>
                </a:ln>
                <a:solidFill>
                  <a:prstClr val="black"/>
                </a:solidFill>
                <a:effectLst/>
                <a:uLnTx/>
                <a:uFillTx/>
                <a:latin typeface="+mn-lt"/>
                <a:ea typeface="+mn-ea"/>
                <a:cs typeface="+mn-cs"/>
                <a:sym typeface="Wingdings" panose="05000000000000000000" pitchFamily="2" charset="2"/>
              </a:rPr>
              <a:t>Observation</a:t>
            </a:r>
            <a:r>
              <a:rPr kumimoji="0" lang="en-US" sz="1400" b="0" i="0" u="none" strike="noStrike" kern="0" cap="none" spc="0" normalizeH="0" baseline="0" noProof="0" dirty="0">
                <a:ln>
                  <a:noFill/>
                </a:ln>
                <a:solidFill>
                  <a:prstClr val="black"/>
                </a:solidFill>
                <a:effectLst/>
                <a:uLnTx/>
                <a:uFillTx/>
                <a:latin typeface="+mn-lt"/>
                <a:ea typeface="+mn-ea"/>
                <a:cs typeface="+mn-cs"/>
                <a:sym typeface="Wingdings" panose="05000000000000000000" pitchFamily="2" charset="2"/>
              </a:rPr>
              <a:t>: </a:t>
            </a:r>
            <a:r>
              <a:rPr lang="en-US" altLang="zh-CN" sz="1400" dirty="0">
                <a:latin typeface="+mn-lt"/>
                <a:ea typeface="微软雅黑" panose="020B0503020204020204" pitchFamily="34" charset="-122"/>
              </a:rPr>
              <a:t>Based on the ADAES deployment different signaling / impact over SA6-defined interfaces is expected for the data collection and analytics derivation</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n-US" altLang="zh-CN" sz="1400" b="1" dirty="0">
                <a:latin typeface="+mn-lt"/>
                <a:ea typeface="微软雅黑" panose="020B0503020204020204" pitchFamily="34" charset="-122"/>
              </a:rPr>
              <a:t>Proposal</a:t>
            </a:r>
            <a:r>
              <a:rPr lang="en-US" altLang="zh-CN" sz="1400" dirty="0">
                <a:latin typeface="+mn-lt"/>
                <a:ea typeface="微软雅黑" panose="020B0503020204020204" pitchFamily="34" charset="-122"/>
              </a:rPr>
              <a:t>: It is proposed to map different deployments to different possible capabilities of ADAES and relations to EDGEAPP / SEAL</a:t>
            </a:r>
          </a:p>
        </p:txBody>
      </p:sp>
      <p:pic>
        <p:nvPicPr>
          <p:cNvPr id="4" name="Picture 3">
            <a:extLst>
              <a:ext uri="{FF2B5EF4-FFF2-40B4-BE49-F238E27FC236}">
                <a16:creationId xmlns:a16="http://schemas.microsoft.com/office/drawing/2014/main" id="{A6728081-4B83-48C2-BFC0-2713336E1ECE}"/>
              </a:ext>
            </a:extLst>
          </p:cNvPr>
          <p:cNvPicPr>
            <a:picLocks noChangeAspect="1"/>
          </p:cNvPicPr>
          <p:nvPr/>
        </p:nvPicPr>
        <p:blipFill>
          <a:blip r:embed="rId3"/>
          <a:stretch>
            <a:fillRect/>
          </a:stretch>
        </p:blipFill>
        <p:spPr>
          <a:xfrm>
            <a:off x="3952081" y="817759"/>
            <a:ext cx="5113207" cy="4578523"/>
          </a:xfrm>
          <a:prstGeom prst="rect">
            <a:avLst/>
          </a:prstGeom>
        </p:spPr>
      </p:pic>
    </p:spTree>
    <p:extLst>
      <p:ext uri="{BB962C8B-B14F-4D97-AF65-F5344CB8AC3E}">
        <p14:creationId xmlns:p14="http://schemas.microsoft.com/office/powerpoint/2010/main" val="375993461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itle 1"/>
          <p:cNvSpPr>
            <a:spLocks noGrp="1"/>
          </p:cNvSpPr>
          <p:nvPr>
            <p:ph type="title"/>
          </p:nvPr>
        </p:nvSpPr>
        <p:spPr>
          <a:xfrm>
            <a:off x="538162" y="226887"/>
            <a:ext cx="6827838" cy="728980"/>
          </a:xfrm>
        </p:spPr>
        <p:txBody>
          <a:bodyPr vert="horz" wrap="square" lIns="91440" tIns="45720" rIns="91440" bIns="45720" anchor="ctr" anchorCtr="0"/>
          <a:lstStyle/>
          <a:p>
            <a:r>
              <a:rPr lang="en-US" altLang="en-US" dirty="0"/>
              <a:t>Analytics </a:t>
            </a:r>
            <a:r>
              <a:rPr lang="en-US" altLang="zh-CN" dirty="0">
                <a:ea typeface="宋体" panose="02010600030101010101" pitchFamily="2" charset="-122"/>
              </a:rPr>
              <a:t>enabler layer UP protocol stack view</a:t>
            </a:r>
            <a:endParaRPr lang="en-US" altLang="en-US" dirty="0"/>
          </a:p>
        </p:txBody>
      </p:sp>
      <p:sp>
        <p:nvSpPr>
          <p:cNvPr id="8203" name="TextBox 16"/>
          <p:cNvSpPr txBox="1"/>
          <p:nvPr/>
        </p:nvSpPr>
        <p:spPr>
          <a:xfrm>
            <a:off x="225515" y="1359832"/>
            <a:ext cx="8692970" cy="161416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171450" lvl="0" indent="-171450" defTabSz="913130">
              <a:spcBef>
                <a:spcPct val="0"/>
              </a:spcBef>
              <a:buFont typeface="Wingdings" panose="05000000000000000000" pitchFamily="2" charset="2"/>
              <a:buChar char="q"/>
            </a:pPr>
            <a:r>
              <a:rPr lang="en-US" altLang="zh-CN" sz="1400" dirty="0">
                <a:ea typeface="微软雅黑" panose="020B0503020204020204" pitchFamily="34" charset="-122"/>
              </a:rPr>
              <a:t>Below we provide a view on the user-plane protocol stack end-to-end (UE to DN)</a:t>
            </a:r>
          </a:p>
          <a:p>
            <a:pPr marL="171450" lvl="0" indent="-171450" defTabSz="913130">
              <a:spcBef>
                <a:spcPct val="0"/>
              </a:spcBef>
              <a:buFont typeface="Wingdings" panose="05000000000000000000" pitchFamily="2" charset="2"/>
              <a:buChar char="q"/>
            </a:pPr>
            <a:r>
              <a:rPr lang="en-US" altLang="zh-CN" sz="1400" dirty="0">
                <a:ea typeface="微软雅黑" panose="020B0503020204020204" pitchFamily="34" charset="-122"/>
              </a:rPr>
              <a:t>The App Enablement layer (e.g. SEAL) sits on top of PDU layer and may support the delivery of application traffic</a:t>
            </a:r>
          </a:p>
          <a:p>
            <a:pPr marL="171450" lvl="0" indent="-171450" defTabSz="913130">
              <a:spcBef>
                <a:spcPct val="0"/>
              </a:spcBef>
              <a:buFont typeface="Wingdings" panose="05000000000000000000" pitchFamily="2" charset="2"/>
              <a:buChar char="q"/>
            </a:pPr>
            <a:r>
              <a:rPr lang="en-US" altLang="zh-CN" sz="1400" dirty="0">
                <a:ea typeface="微软雅黑" panose="020B0503020204020204" pitchFamily="34" charset="-122"/>
              </a:rPr>
              <a:t>ADAE service may process data from networking stack (e.g. packet delays, number of message retransmissions, packet losses) and can derive analytics on the application QoS (e.g. predicted / statistic RTT for an application session)</a:t>
            </a:r>
          </a:p>
          <a:p>
            <a:pPr marL="171450" lvl="0" indent="-171450" defTabSz="913130">
              <a:lnSpc>
                <a:spcPct val="125000"/>
              </a:lnSpc>
              <a:spcBef>
                <a:spcPct val="0"/>
              </a:spcBef>
              <a:buFont typeface="Wingdings" panose="05000000000000000000" pitchFamily="2" charset="2"/>
              <a:buChar char="§"/>
            </a:pPr>
            <a:endParaRPr lang="en-US" altLang="zh-CN" sz="1200" dirty="0">
              <a:ea typeface="微软雅黑" panose="020B0503020204020204" pitchFamily="34" charset="-122"/>
            </a:endParaRPr>
          </a:p>
          <a:p>
            <a:pPr marL="171450" lvl="0" indent="-171450" defTabSz="913130">
              <a:lnSpc>
                <a:spcPct val="125000"/>
              </a:lnSpc>
              <a:spcBef>
                <a:spcPct val="0"/>
              </a:spcBef>
              <a:buFont typeface="Wingdings" panose="05000000000000000000" pitchFamily="2" charset="2"/>
              <a:buChar char="§"/>
            </a:pPr>
            <a:endParaRPr lang="en-US" altLang="zh-CN" sz="1200" dirty="0">
              <a:ea typeface="微软雅黑" panose="020B0503020204020204" pitchFamily="34" charset="-122"/>
            </a:endParaRPr>
          </a:p>
        </p:txBody>
      </p:sp>
      <p:pic>
        <p:nvPicPr>
          <p:cNvPr id="10" name="Picture 9">
            <a:extLst>
              <a:ext uri="{FF2B5EF4-FFF2-40B4-BE49-F238E27FC236}">
                <a16:creationId xmlns:a16="http://schemas.microsoft.com/office/drawing/2014/main" id="{BAA24D38-2038-4FAC-9DDE-B083DC5C75D4}"/>
              </a:ext>
            </a:extLst>
          </p:cNvPr>
          <p:cNvPicPr>
            <a:picLocks noChangeAspect="1"/>
          </p:cNvPicPr>
          <p:nvPr/>
        </p:nvPicPr>
        <p:blipFill>
          <a:blip r:embed="rId3"/>
          <a:stretch>
            <a:fillRect/>
          </a:stretch>
        </p:blipFill>
        <p:spPr>
          <a:xfrm>
            <a:off x="785707" y="2580016"/>
            <a:ext cx="7727583" cy="3721147"/>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1708</Words>
  <Application>Microsoft Office PowerPoint</Application>
  <PresentationFormat>On-screen Show (4:3)</PresentationFormat>
  <Paragraphs>134</Paragraphs>
  <Slides>10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Times New Roman</vt:lpstr>
      <vt:lpstr>Wingdings</vt:lpstr>
      <vt:lpstr>Office Theme</vt:lpstr>
      <vt:lpstr>Custom Design</vt:lpstr>
      <vt:lpstr>   FS_ADAES - DP on potential topics and planned work  </vt:lpstr>
      <vt:lpstr>Contents </vt:lpstr>
      <vt:lpstr>Analytics enabler layer value</vt:lpstr>
      <vt:lpstr>App related analytics</vt:lpstr>
      <vt:lpstr>Edge related analytics</vt:lpstr>
      <vt:lpstr>Telco API related analytics</vt:lpstr>
      <vt:lpstr>Slice related analytics</vt:lpstr>
      <vt:lpstr>Analytics enabler layer possible deployments</vt:lpstr>
      <vt:lpstr>Analytics enabler layer UP protocol stack view</vt:lpstr>
      <vt:lpstr>Key Issues and work plan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FS_NSCALE - DP on the value of FS_NSCALE and relationship with SA5_SA2 slice capability  </dc:title>
  <dc:creator/>
  <cp:lastModifiedBy>Manos_LNV</cp:lastModifiedBy>
  <cp:revision>100</cp:revision>
  <dcterms:created xsi:type="dcterms:W3CDTF">2008-08-30T09:32:00Z</dcterms:created>
  <dcterms:modified xsi:type="dcterms:W3CDTF">2022-03-25T09:21:23Z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(3)Wcw2GDL2rJrNkNY1b06qKX13ZBwcxuHlOPgT9GNqv5DpbwcGfGX0Fa7z1SHoYD4LxGFJE7wn_x000d_
AA+Tdhd3f22HKxgeXAeWK4L2qmjUg4VcnQCxZISv6MiNPnIpalj00ACk4nL7b9aPywsNxo9i_x000d_
+9utI9ga5WcV1iPHKrw52vwToZOynSsSQlv5VWgzDLp9ZOc+/5zeXK4oYlzoDNGVa0Vtfhng_x000d_
uATigmn5CylGRqByY0</vt:lpwstr>
  </property>
  <property fmtid="{D5CDD505-2E9C-101B-9397-08002B2CF9AE}" pid="3" name="_2015_ms_pID_7253431">
    <vt:lpwstr>nkx6vXwoxEGchktLs5/vmfE6KSkkl6GPgnR7bwJzSemDauz/Rw+HMi_x000d_
uPhCsa5C63WPIV/XiVwsLIzcBOufiLosHlk/d7XjdUQHXIDAwuli4+H8yB5P5Onk9fX+K0ks_x000d_
TULaTo6yE5rmroW35lP0i2hxa7jqOsHVmbKMHXlVVqcVfFQ9EjZmUvuwrjixLsZ9RnfncE3C_x000d_
Fke+rV5Qc5iCXd5Xys1akpcsWBfirjK+x5ws</vt:lpwstr>
  </property>
  <property fmtid="{D5CDD505-2E9C-101B-9397-08002B2CF9AE}" pid="4" name="_2015_ms_pID_7253432">
    <vt:lpwstr>Qg==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1626400393</vt:lpwstr>
  </property>
  <property fmtid="{D5CDD505-2E9C-101B-9397-08002B2CF9AE}" pid="9" name="ICV">
    <vt:lpwstr>561DB9F3A1DB49E7B707BA828E2DA2BB</vt:lpwstr>
  </property>
  <property fmtid="{D5CDD505-2E9C-101B-9397-08002B2CF9AE}" pid="10" name="KSOProductBuildVer">
    <vt:lpwstr>2052-11.1.0.10356</vt:lpwstr>
  </property>
</Properties>
</file>