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1"/>
  </p:sldMasterIdLst>
  <p:notesMasterIdLst>
    <p:notesMasterId r:id="rId8"/>
  </p:notesMasterIdLst>
  <p:handoutMasterIdLst>
    <p:handoutMasterId r:id="rId9"/>
  </p:handoutMasterIdLst>
  <p:sldIdLst>
    <p:sldId id="528" r:id="rId2"/>
    <p:sldId id="549" r:id="rId3"/>
    <p:sldId id="552" r:id="rId4"/>
    <p:sldId id="553" r:id="rId5"/>
    <p:sldId id="555" r:id="rId6"/>
    <p:sldId id="545" r:id="rId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66FF"/>
    <a:srgbClr val="FF6600"/>
    <a:srgbClr val="3399FF"/>
    <a:srgbClr val="EAEFF7"/>
    <a:srgbClr val="1A4669"/>
    <a:srgbClr val="C6D254"/>
    <a:srgbClr val="B1D254"/>
    <a:srgbClr val="2A6EA8"/>
    <a:srgbClr val="0F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5" autoAdjust="0"/>
    <p:restoredTop sz="99112" autoAdjust="0"/>
  </p:normalViewPr>
  <p:slideViewPr>
    <p:cSldViewPr snapToGrid="0">
      <p:cViewPr varScale="1">
        <p:scale>
          <a:sx n="88" d="100"/>
          <a:sy n="88" d="100"/>
        </p:scale>
        <p:origin x="499" y="62"/>
      </p:cViewPr>
      <p:guideLst>
        <p:guide orient="horz" pos="1185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99782B-1646-48C5-B03C-2D29BD990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263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5440688-9C35-4353-934E-C9AE90237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94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46FE57-3F04-4823-B38D-EE8F3A94D2B1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632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39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7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4177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3874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255984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b="1" dirty="0">
                <a:ln w="0"/>
                <a:latin typeface="Calibri" panose="020F0502020204030204" pitchFamily="34" charset="0"/>
              </a:rPr>
              <a:t>© 3GPP </a:t>
            </a:r>
            <a:r>
              <a:rPr lang="en-GB" altLang="en-US" sz="1000" b="1" dirty="0" smtClean="0">
                <a:ln w="0"/>
                <a:latin typeface="Calibri" panose="020F0502020204030204" pitchFamily="34" charset="0"/>
              </a:rPr>
              <a:t>2022</a:t>
            </a:r>
            <a:endParaRPr lang="en-GB" altLang="en-US" sz="1000" b="1" dirty="0">
              <a:ln w="0"/>
              <a:latin typeface="Calibri" panose="020F0502020204030204" pitchFamily="34" charset="0"/>
            </a:endParaRP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38644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4F90773A-FBA2-44A3-9C23-E06B115DB1E3}" type="slidenum">
              <a:rPr lang="en-GB" altLang="en-US" sz="1400" smtClean="0">
                <a:latin typeface="Calibri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072" y="6391922"/>
            <a:ext cx="2942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3GPP SA6#47-e, 14 – 22 Feb</a:t>
            </a:r>
            <a:r>
              <a:rPr lang="en-GB" sz="1100" b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2022</a:t>
            </a:r>
            <a:endParaRPr lang="en-US" sz="1100" b="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0041584" y="1212137"/>
            <a:ext cx="157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S6-212xyz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5" r:id="rId2"/>
    <p:sldLayoutId id="2147485166" r:id="rId3"/>
    <p:sldLayoutId id="2147485168" r:id="rId4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/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4589" y="2338950"/>
            <a:ext cx="854794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9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US" sz="5300" b="1" dirty="0" err="1" smtClean="0"/>
              <a:t>FS_eEDGEAPP</a:t>
            </a:r>
            <a:r>
              <a:rPr lang="en-US" sz="5300" b="1" dirty="0"/>
              <a:t> </a:t>
            </a:r>
            <a:r>
              <a:rPr lang="en-US" sz="5300" b="1" dirty="0" smtClean="0"/>
              <a:t>- Status and Plan</a:t>
            </a:r>
            <a:endParaRPr lang="en-GB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>
          <a:xfrm>
            <a:off x="2832847" y="4119284"/>
            <a:ext cx="6400800" cy="114748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2400" dirty="0" err="1" smtClean="0">
                <a:latin typeface="Arial" panose="020B0604020202020204" pitchFamily="34" charset="0"/>
              </a:rPr>
              <a:t>Basavaraj</a:t>
            </a:r>
            <a:r>
              <a:rPr lang="en-US" altLang="en-US" sz="2400" dirty="0" smtClean="0">
                <a:latin typeface="Arial" panose="020B0604020202020204" pitchFamily="34" charset="0"/>
              </a:rPr>
              <a:t> (Basu) 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Pattan</a:t>
            </a:r>
            <a:endParaRPr lang="en-US" altLang="en-US" sz="24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err="1" smtClean="0">
                <a:latin typeface="Arial" panose="020B0604020202020204" pitchFamily="34" charset="0"/>
              </a:rPr>
              <a:t>eEdgeApp</a:t>
            </a:r>
            <a:r>
              <a:rPr lang="en-US" altLang="en-US" sz="2000" dirty="0" smtClean="0">
                <a:latin typeface="Arial" panose="020B0604020202020204" pitchFamily="34" charset="0"/>
              </a:rPr>
              <a:t> Rapporteur, </a:t>
            </a:r>
            <a:r>
              <a:rPr lang="en-US" altLang="en-US" sz="1800" dirty="0" smtClean="0">
                <a:latin typeface="Arial" panose="020B0604020202020204" pitchFamily="34" charset="0"/>
              </a:rPr>
              <a:t>SAMSUNG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Mar 21</a:t>
            </a:r>
            <a:r>
              <a:rPr lang="en-US" altLang="en-US" sz="1800" baseline="30000" dirty="0" smtClean="0">
                <a:latin typeface="Arial" panose="020B0604020202020204" pitchFamily="34" charset="0"/>
              </a:rPr>
              <a:t>st</a:t>
            </a:r>
            <a:r>
              <a:rPr lang="en-US" altLang="en-US" sz="1800" dirty="0" smtClean="0">
                <a:latin typeface="Arial" panose="020B0604020202020204" pitchFamily="34" charset="0"/>
              </a:rPr>
              <a:t> , </a:t>
            </a:r>
            <a:r>
              <a:rPr lang="en-US" altLang="en-US" sz="1800" dirty="0" smtClean="0">
                <a:latin typeface="Arial" panose="020B0604020202020204" pitchFamily="34" charset="0"/>
              </a:rPr>
              <a:t>2022</a:t>
            </a:r>
            <a:endParaRPr lang="en-US" altLang="en-US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478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sz="4000" dirty="0" err="1" smtClean="0"/>
              <a:t>FS_eEDGEAPP</a:t>
            </a:r>
            <a:r>
              <a:rPr lang="en-US" altLang="en-US" sz="4000" dirty="0" smtClean="0"/>
              <a:t> Timeline – Status and Plan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592909"/>
              </p:ext>
            </p:extLst>
          </p:nvPr>
        </p:nvGraphicFramePr>
        <p:xfrm>
          <a:off x="216556" y="1629061"/>
          <a:ext cx="11137245" cy="167628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102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1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702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SID </a:t>
                      </a:r>
                      <a:r>
                        <a:rPr lang="en-US" sz="1600" dirty="0" smtClean="0"/>
                        <a:t>Approved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SA6#46-e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400" baseline="0" dirty="0" smtClean="0"/>
                        <a:t>Completion</a:t>
                      </a:r>
                      <a:endParaRPr lang="en-US" sz="14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enhanced Application Architecture for enabling Edge Applications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FS_eEDGEAPP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55%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strike="sngStrike" dirty="0" smtClean="0">
                          <a:solidFill>
                            <a:srgbClr val="FF0000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strike="sngStrike" dirty="0" smtClean="0">
                          <a:solidFill>
                            <a:srgbClr val="FF0000"/>
                          </a:solidFill>
                        </a:rPr>
                        <a:t>(06/2022</a:t>
                      </a:r>
                      <a:r>
                        <a:rPr lang="en-US" sz="1600" strike="sngStrike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SA#97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meetings available until </a:t>
                      </a: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09/2022 </a:t>
                      </a: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to complete remaining </a:t>
                      </a: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r>
                        <a:rPr lang="en-US" sz="1400" kern="1200" baseline="0" dirty="0" smtClean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% study.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 smtClean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14447"/>
              </p:ext>
            </p:extLst>
          </p:nvPr>
        </p:nvGraphicFramePr>
        <p:xfrm>
          <a:off x="216556" y="3271083"/>
          <a:ext cx="11137244" cy="1499516"/>
        </p:xfrm>
        <a:graphic>
          <a:graphicData uri="http://schemas.openxmlformats.org/drawingml/2006/table">
            <a:tbl>
              <a:tblPr/>
              <a:tblGrid>
                <a:gridCol w="1734122">
                  <a:extLst>
                    <a:ext uri="{9D8B030D-6E8A-4147-A177-3AD203B41FA5}">
                      <a16:colId xmlns:a16="http://schemas.microsoft.com/office/drawing/2014/main" val="3145294114"/>
                    </a:ext>
                  </a:extLst>
                </a:gridCol>
                <a:gridCol w="926857">
                  <a:extLst>
                    <a:ext uri="{9D8B030D-6E8A-4147-A177-3AD203B41FA5}">
                      <a16:colId xmlns:a16="http://schemas.microsoft.com/office/drawing/2014/main" val="2631545139"/>
                    </a:ext>
                  </a:extLst>
                </a:gridCol>
                <a:gridCol w="896959">
                  <a:extLst>
                    <a:ext uri="{9D8B030D-6E8A-4147-A177-3AD203B41FA5}">
                      <a16:colId xmlns:a16="http://schemas.microsoft.com/office/drawing/2014/main" val="3137114454"/>
                    </a:ext>
                  </a:extLst>
                </a:gridCol>
                <a:gridCol w="867061">
                  <a:extLst>
                    <a:ext uri="{9D8B030D-6E8A-4147-A177-3AD203B41FA5}">
                      <a16:colId xmlns:a16="http://schemas.microsoft.com/office/drawing/2014/main" val="4077048066"/>
                    </a:ext>
                  </a:extLst>
                </a:gridCol>
                <a:gridCol w="885403">
                  <a:extLst>
                    <a:ext uri="{9D8B030D-6E8A-4147-A177-3AD203B41FA5}">
                      <a16:colId xmlns:a16="http://schemas.microsoft.com/office/drawing/2014/main" val="1394228202"/>
                    </a:ext>
                  </a:extLst>
                </a:gridCol>
                <a:gridCol w="848718">
                  <a:extLst>
                    <a:ext uri="{9D8B030D-6E8A-4147-A177-3AD203B41FA5}">
                      <a16:colId xmlns:a16="http://schemas.microsoft.com/office/drawing/2014/main" val="1420083833"/>
                    </a:ext>
                  </a:extLst>
                </a:gridCol>
                <a:gridCol w="792314">
                  <a:extLst>
                    <a:ext uri="{9D8B030D-6E8A-4147-A177-3AD203B41FA5}">
                      <a16:colId xmlns:a16="http://schemas.microsoft.com/office/drawing/2014/main" val="3028135625"/>
                    </a:ext>
                  </a:extLst>
                </a:gridCol>
                <a:gridCol w="822213">
                  <a:extLst>
                    <a:ext uri="{9D8B030D-6E8A-4147-A177-3AD203B41FA5}">
                      <a16:colId xmlns:a16="http://schemas.microsoft.com/office/drawing/2014/main" val="3318108170"/>
                    </a:ext>
                  </a:extLst>
                </a:gridCol>
                <a:gridCol w="867061">
                  <a:extLst>
                    <a:ext uri="{9D8B030D-6E8A-4147-A177-3AD203B41FA5}">
                      <a16:colId xmlns:a16="http://schemas.microsoft.com/office/drawing/2014/main" val="366802614"/>
                    </a:ext>
                  </a:extLst>
                </a:gridCol>
                <a:gridCol w="777365">
                  <a:extLst>
                    <a:ext uri="{9D8B030D-6E8A-4147-A177-3AD203B41FA5}">
                      <a16:colId xmlns:a16="http://schemas.microsoft.com/office/drawing/2014/main" val="2893066188"/>
                    </a:ext>
                  </a:extLst>
                </a:gridCol>
                <a:gridCol w="792314">
                  <a:extLst>
                    <a:ext uri="{9D8B030D-6E8A-4147-A177-3AD203B41FA5}">
                      <a16:colId xmlns:a16="http://schemas.microsoft.com/office/drawing/2014/main" val="404937070"/>
                    </a:ext>
                  </a:extLst>
                </a:gridCol>
                <a:gridCol w="926857">
                  <a:extLst>
                    <a:ext uri="{9D8B030D-6E8A-4147-A177-3AD203B41FA5}">
                      <a16:colId xmlns:a16="http://schemas.microsoft.com/office/drawing/2014/main" val="1909650972"/>
                    </a:ext>
                  </a:extLst>
                </a:gridCol>
              </a:tblGrid>
              <a:tr h="402402"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2" marR="7592" marT="7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 2021</a:t>
                      </a:r>
                    </a:p>
                  </a:txBody>
                  <a:tcPr marL="7592" marR="7592" marT="7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 2022</a:t>
                      </a:r>
                    </a:p>
                  </a:txBody>
                  <a:tcPr marL="7592" marR="7592" marT="7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 2022</a:t>
                      </a:r>
                    </a:p>
                  </a:txBody>
                  <a:tcPr marL="7592" marR="7592" marT="7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  <a:r>
                        <a:rPr lang="en-IN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en-IN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2" marR="7592" marT="7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 2022</a:t>
                      </a:r>
                    </a:p>
                  </a:txBody>
                  <a:tcPr marL="7592" marR="7592" marT="7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 2022</a:t>
                      </a:r>
                    </a:p>
                  </a:txBody>
                  <a:tcPr marL="7592" marR="7592" marT="7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 2022</a:t>
                      </a:r>
                    </a:p>
                  </a:txBody>
                  <a:tcPr marL="7592" marR="7592" marT="7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 2022</a:t>
                      </a:r>
                    </a:p>
                  </a:txBody>
                  <a:tcPr marL="7592" marR="7592" marT="7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2023</a:t>
                      </a:r>
                    </a:p>
                  </a:txBody>
                  <a:tcPr marL="7592" marR="7592" marT="7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 2023</a:t>
                      </a:r>
                    </a:p>
                  </a:txBody>
                  <a:tcPr marL="7592" marR="7592" marT="7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92" marR="7592" marT="75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4797831"/>
                  </a:ext>
                </a:extLst>
              </a:tr>
              <a:tr h="8579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SID/WID</a:t>
                      </a:r>
                    </a:p>
                  </a:txBody>
                  <a:tcPr marL="7592" marR="7592" marT="75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SA6#46-e TUs</a:t>
                      </a:r>
                    </a:p>
                  </a:txBody>
                  <a:tcPr marL="7592" marR="7592" marT="75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SA6#47-e TUs</a:t>
                      </a:r>
                    </a:p>
                  </a:txBody>
                  <a:tcPr marL="7592" marR="7592" marT="75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SA6#48 TUs</a:t>
                      </a:r>
                    </a:p>
                  </a:txBody>
                  <a:tcPr marL="7592" marR="7592" marT="75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SA6#49 TUs</a:t>
                      </a:r>
                    </a:p>
                  </a:txBody>
                  <a:tcPr marL="7592" marR="7592" marT="75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SA6#49-BIS TUs</a:t>
                      </a:r>
                    </a:p>
                  </a:txBody>
                  <a:tcPr marL="7592" marR="7592" marT="75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SA6#50 TUs</a:t>
                      </a:r>
                    </a:p>
                  </a:txBody>
                  <a:tcPr marL="7592" marR="7592" marT="75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SA6#51 TUs</a:t>
                      </a:r>
                    </a:p>
                  </a:txBody>
                  <a:tcPr marL="7592" marR="7592" marT="75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SA6#52 TUs</a:t>
                      </a:r>
                    </a:p>
                  </a:txBody>
                  <a:tcPr marL="7592" marR="7592" marT="75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SA6#52-BIS TUs</a:t>
                      </a:r>
                    </a:p>
                  </a:txBody>
                  <a:tcPr marL="7592" marR="7592" marT="75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SA6#53 TUs</a:t>
                      </a:r>
                    </a:p>
                  </a:txBody>
                  <a:tcPr marL="7592" marR="7592" marT="75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592" marR="7592" marT="759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196474"/>
                  </a:ext>
                </a:extLst>
              </a:tr>
              <a:tr h="239163">
                <a:tc>
                  <a:txBody>
                    <a:bodyPr/>
                    <a:lstStyle/>
                    <a:p>
                      <a:pPr algn="l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FS_eEDGEAPP</a:t>
                      </a:r>
                    </a:p>
                  </a:txBody>
                  <a:tcPr marL="7592" marR="7592" marT="759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592" marR="7592" marT="759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592" marR="7592" marT="759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592" marR="7592" marT="759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592" marR="7592" marT="759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en-IN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  <a:endParaRPr lang="en-IN" sz="12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2" marR="7592" marT="759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lang="en-IN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2" marR="7592" marT="759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92" marR="7592" marT="759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92" marR="7592" marT="759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92" marR="7592" marT="759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592" marR="7592" marT="759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7592" marR="7592" marT="759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770468"/>
                  </a:ext>
                </a:extLst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 rot="5400000">
            <a:off x="4683782" y="2890976"/>
            <a:ext cx="586331" cy="4345577"/>
          </a:xfrm>
          <a:prstGeom prst="rightBrace">
            <a:avLst>
              <a:gd name="adj1" fmla="val 4457"/>
              <a:gd name="adj2" fmla="val 503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4640958" y="5324752"/>
            <a:ext cx="6719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alibri" panose="020F0502020204030204"/>
                <a:cs typeface="+mn-cs"/>
              </a:rPr>
              <a:t>Study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 rot="5400000">
            <a:off x="7822473" y="2527663"/>
            <a:ext cx="352697" cy="4902927"/>
          </a:xfrm>
          <a:prstGeom prst="rightBrace">
            <a:avLst>
              <a:gd name="adj1" fmla="val 8333"/>
              <a:gd name="adj2" fmla="val 503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7454763" y="5155475"/>
            <a:ext cx="10881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Normative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53290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38740"/>
            <a:ext cx="10515600" cy="1325563"/>
          </a:xfrm>
        </p:spPr>
        <p:txBody>
          <a:bodyPr/>
          <a:lstStyle/>
          <a:p>
            <a:r>
              <a:rPr lang="en-US" dirty="0"/>
              <a:t>Work plan </a:t>
            </a:r>
            <a:r>
              <a:rPr lang="en-US" dirty="0" err="1"/>
              <a:t>eEDGEAPP</a:t>
            </a:r>
            <a:r>
              <a:rPr lang="en-US" dirty="0"/>
              <a:t> (SID + </a:t>
            </a:r>
            <a:r>
              <a:rPr lang="en-US" dirty="0" smtClean="0"/>
              <a:t>WID</a:t>
            </a:r>
            <a:r>
              <a:rPr lang="en-US" dirty="0" smtClean="0"/>
              <a:t>)-</a:t>
            </a:r>
            <a:r>
              <a:rPr lang="en-US" dirty="0" smtClean="0">
                <a:solidFill>
                  <a:srgbClr val="FF0000"/>
                </a:solidFill>
              </a:rPr>
              <a:t>Updated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804632"/>
              </p:ext>
            </p:extLst>
          </p:nvPr>
        </p:nvGraphicFramePr>
        <p:xfrm>
          <a:off x="209007" y="1583600"/>
          <a:ext cx="11225348" cy="4883625"/>
        </p:xfrm>
        <a:graphic>
          <a:graphicData uri="http://schemas.openxmlformats.org/drawingml/2006/table">
            <a:tbl>
              <a:tblPr firstRow="1" firstCol="1" bandRow="1"/>
              <a:tblGrid>
                <a:gridCol w="1213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4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9692">
                  <a:extLst>
                    <a:ext uri="{9D8B030D-6E8A-4147-A177-3AD203B41FA5}">
                      <a16:colId xmlns:a16="http://schemas.microsoft.com/office/drawing/2014/main" val="3410776313"/>
                    </a:ext>
                  </a:extLst>
                </a:gridCol>
                <a:gridCol w="43586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93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446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Meeting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Proposed work plan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for &lt;WID/SID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&gt;</a:t>
                      </a:r>
                      <a:endParaRPr lang="en-IN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Estimated TUs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354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SA6#46-e</a:t>
                      </a:r>
                      <a:endParaRPr lang="en-IN" sz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 – 23 November 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Key issues + Solutions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IN" sz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18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80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SA6#47-e</a:t>
                      </a:r>
                      <a:endParaRPr lang="en-IN" sz="1200" b="1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February 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be converted to e-meeting</a:t>
                      </a:r>
                      <a:endParaRPr lang="en-IN" sz="1200" b="1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SID: Key issues + Solutions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IN" sz="1200" b="1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66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SA6#48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04 – 08 April 2022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SID: Key issues + Solutions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Evaluations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IN" sz="12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97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May 2022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  <a:endParaRPr lang="en-IN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SID: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Evaluations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Conclusion;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for Information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approval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IN" sz="12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975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SA6#49-BIS</a:t>
                      </a:r>
                      <a:endParaRPr lang="en-IN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June – 01 July 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SID: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Complete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 + Overall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Evaluations + Conclusion 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Requirements/Architecture</a:t>
                      </a:r>
                      <a:r>
                        <a:rPr lang="en-US" sz="1200" baseline="0" dirty="0" smtClean="0">
                          <a:solidFill>
                            <a:srgbClr val="00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based on concluded solutions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66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SA6#50</a:t>
                      </a:r>
                      <a:endParaRPr lang="en-IN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 – 26 August 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SID: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Complete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Solutions + Overall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Evaluations + Conclusion; Send for</a:t>
                      </a:r>
                      <a:r>
                        <a:rPr lang="en-US" sz="1200" b="1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Approval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Requirements/Architecture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Procedures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based on concluded solutions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66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SA6#51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– 14 October 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Asia, Location, TBC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66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 – 18 November 2022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North America, Location, TBC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6180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466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SA6#52-BIS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 – 20 January 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[Only, if needed] Location, TBC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Procedures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IN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354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SA6#53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 Feb – 03 Mar 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Europe, Location, TBC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WID: Procedures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354">
                <a:tc gridSpan="4"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IN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IN" sz="12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TUs</a:t>
                      </a:r>
                      <a:endParaRPr lang="en-IN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IN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0415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8402"/>
            <a:ext cx="10515600" cy="1325563"/>
          </a:xfrm>
        </p:spPr>
        <p:txBody>
          <a:bodyPr/>
          <a:lstStyle/>
          <a:p>
            <a:r>
              <a:rPr lang="en-IN" sz="3600" dirty="0"/>
              <a:t>Mapping of solutions to key </a:t>
            </a:r>
            <a:r>
              <a:rPr lang="en-IN" sz="3600" dirty="0" smtClean="0"/>
              <a:t>issues - observations</a:t>
            </a:r>
            <a:endParaRPr lang="en-GB" altLang="fr-FR" sz="3600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332617" y="1611601"/>
            <a:ext cx="4789713" cy="4772864"/>
          </a:xfrm>
        </p:spPr>
        <p:txBody>
          <a:bodyPr/>
          <a:lstStyle/>
          <a:p>
            <a:pPr marL="0" indent="0">
              <a:buNone/>
            </a:pPr>
            <a:r>
              <a:rPr lang="en-IN" sz="1400" b="1" dirty="0" smtClean="0"/>
              <a:t>Current Status of TR:</a:t>
            </a:r>
            <a:endParaRPr lang="en-IN" sz="1400" b="1" dirty="0" smtClean="0"/>
          </a:p>
          <a:p>
            <a:r>
              <a:rPr lang="en-IN" sz="1400" dirty="0"/>
              <a:t>Total # of </a:t>
            </a:r>
            <a:r>
              <a:rPr lang="en-IN" sz="1400" dirty="0" err="1" smtClean="0"/>
              <a:t>Kis</a:t>
            </a:r>
            <a:r>
              <a:rPr lang="en-IN" sz="1400" dirty="0" smtClean="0"/>
              <a:t> agreed: </a:t>
            </a:r>
            <a:r>
              <a:rPr lang="en-IN" sz="1400" dirty="0"/>
              <a:t>20</a:t>
            </a:r>
          </a:p>
          <a:p>
            <a:r>
              <a:rPr lang="en-IN" sz="1400" dirty="0"/>
              <a:t>Total # of </a:t>
            </a:r>
            <a:r>
              <a:rPr lang="en-IN" sz="1400" dirty="0" smtClean="0"/>
              <a:t>Solutions agreed: </a:t>
            </a:r>
            <a:r>
              <a:rPr lang="en-IN" sz="1400" dirty="0"/>
              <a:t>20</a:t>
            </a:r>
          </a:p>
          <a:p>
            <a:r>
              <a:rPr lang="en-IN" sz="1400" dirty="0">
                <a:solidFill>
                  <a:srgbClr val="FF0000"/>
                </a:solidFill>
              </a:rPr>
              <a:t># of KIs not having </a:t>
            </a:r>
            <a:r>
              <a:rPr lang="en-IN" sz="1400" dirty="0" smtClean="0">
                <a:solidFill>
                  <a:srgbClr val="FF0000"/>
                </a:solidFill>
              </a:rPr>
              <a:t>solutions agreed: </a:t>
            </a:r>
            <a:r>
              <a:rPr lang="en-IN" sz="1400" dirty="0">
                <a:solidFill>
                  <a:srgbClr val="FF0000"/>
                </a:solidFill>
              </a:rPr>
              <a:t>8</a:t>
            </a:r>
          </a:p>
          <a:p>
            <a:r>
              <a:rPr lang="en-IN" sz="1400" dirty="0"/>
              <a:t>Solutions </a:t>
            </a:r>
            <a:r>
              <a:rPr lang="en-IN" sz="1400" dirty="0" smtClean="0"/>
              <a:t>having </a:t>
            </a:r>
            <a:r>
              <a:rPr lang="en-IN" sz="1400" dirty="0"/>
              <a:t>evaluations: 8</a:t>
            </a:r>
          </a:p>
          <a:p>
            <a:r>
              <a:rPr lang="en-IN" sz="1400" dirty="0"/>
              <a:t>Total # of ENs: </a:t>
            </a:r>
            <a:r>
              <a:rPr lang="en-IN" sz="1400" dirty="0" smtClean="0"/>
              <a:t>48 (ENs </a:t>
            </a:r>
            <a:r>
              <a:rPr lang="en-IN" sz="1400" dirty="0"/>
              <a:t>dependent on other groups: </a:t>
            </a:r>
            <a:r>
              <a:rPr lang="en-IN" sz="1400" dirty="0" smtClean="0"/>
              <a:t>5)</a:t>
            </a:r>
          </a:p>
          <a:p>
            <a:pPr marL="0" indent="0">
              <a:buNone/>
            </a:pPr>
            <a:r>
              <a:rPr lang="en-IN" sz="1400" b="1" dirty="0" smtClean="0"/>
              <a:t>Guidance to make timely progress of TR:</a:t>
            </a:r>
            <a:endParaRPr lang="en-IN" sz="1400" b="1" dirty="0"/>
          </a:p>
          <a:p>
            <a:r>
              <a:rPr lang="en-IN" sz="1400" dirty="0" smtClean="0"/>
              <a:t>Request timely closure of </a:t>
            </a:r>
            <a:r>
              <a:rPr lang="en-IN" sz="1400" dirty="0"/>
              <a:t>ENs in the solution </a:t>
            </a:r>
            <a:r>
              <a:rPr lang="en-IN" sz="1400" dirty="0" smtClean="0"/>
              <a:t>before </a:t>
            </a:r>
            <a:r>
              <a:rPr lang="en-IN" sz="1400" dirty="0"/>
              <a:t>TR approval, </a:t>
            </a:r>
            <a:r>
              <a:rPr lang="en-IN" sz="1400" dirty="0" smtClean="0"/>
              <a:t>to get conclusion on solutions</a:t>
            </a:r>
          </a:p>
          <a:p>
            <a:pPr marL="628650" lvl="2" indent="-171450">
              <a:spcBef>
                <a:spcPts val="1000"/>
              </a:spcBef>
            </a:pPr>
            <a:r>
              <a:rPr lang="en-IN" sz="1200" i="1" dirty="0">
                <a:solidFill>
                  <a:srgbClr val="FF0000"/>
                </a:solidFill>
              </a:rPr>
              <a:t>Working </a:t>
            </a:r>
            <a:r>
              <a:rPr lang="en-IN" sz="1200" i="1" dirty="0">
                <a:solidFill>
                  <a:srgbClr val="FF0000"/>
                </a:solidFill>
              </a:rPr>
              <a:t>on </a:t>
            </a:r>
            <a:r>
              <a:rPr lang="en-IN" sz="1200" i="1" dirty="0">
                <a:solidFill>
                  <a:srgbClr val="FF0000"/>
                </a:solidFill>
              </a:rPr>
              <a:t>ENs directly during </a:t>
            </a:r>
            <a:r>
              <a:rPr lang="en-IN" sz="1200" i="1" dirty="0">
                <a:solidFill>
                  <a:srgbClr val="FF0000"/>
                </a:solidFill>
              </a:rPr>
              <a:t>normative phase is subject to SA6 group </a:t>
            </a:r>
            <a:r>
              <a:rPr lang="en-IN" sz="1200" i="1" dirty="0" smtClean="0">
                <a:solidFill>
                  <a:srgbClr val="FF0000"/>
                </a:solidFill>
              </a:rPr>
              <a:t>conclusions. </a:t>
            </a:r>
            <a:endParaRPr lang="en-IN" sz="1200" i="1" dirty="0">
              <a:solidFill>
                <a:srgbClr val="FF0000"/>
              </a:solidFill>
            </a:endParaRPr>
          </a:p>
          <a:p>
            <a:r>
              <a:rPr lang="en-IN" sz="1400" dirty="0"/>
              <a:t>Initiate LS for resolving dependency on other groups</a:t>
            </a:r>
          </a:p>
          <a:p>
            <a:r>
              <a:rPr lang="en-IN" sz="1400" dirty="0" smtClean="0"/>
              <a:t>List all open issues and Call </a:t>
            </a:r>
            <a:r>
              <a:rPr lang="en-IN" sz="1400" dirty="0"/>
              <a:t>for </a:t>
            </a:r>
            <a:r>
              <a:rPr lang="en-IN" sz="1400" dirty="0" smtClean="0"/>
              <a:t>Volunteers (</a:t>
            </a:r>
            <a:r>
              <a:rPr lang="en-IN" sz="1200" i="1" dirty="0">
                <a:solidFill>
                  <a:srgbClr val="FF0000"/>
                </a:solidFill>
              </a:rPr>
              <a:t>Rapporteur TBD</a:t>
            </a:r>
            <a:r>
              <a:rPr lang="en-IN" sz="1400" dirty="0" smtClean="0"/>
              <a:t>)</a:t>
            </a:r>
            <a:endParaRPr lang="en-IN" sz="1400" dirty="0"/>
          </a:p>
          <a:p>
            <a:r>
              <a:rPr lang="en-IN" sz="1400" dirty="0" smtClean="0"/>
              <a:t>Issue Analysis - Easy v/s Tough ones (</a:t>
            </a:r>
            <a:r>
              <a:rPr lang="en-IN" sz="1200" i="1" dirty="0">
                <a:solidFill>
                  <a:srgbClr val="FF0000"/>
                </a:solidFill>
              </a:rPr>
              <a:t>Rapporteur </a:t>
            </a:r>
            <a:r>
              <a:rPr lang="en-IN" sz="1200" i="1" dirty="0">
                <a:solidFill>
                  <a:srgbClr val="FF0000"/>
                </a:solidFill>
              </a:rPr>
              <a:t>TBD</a:t>
            </a:r>
            <a:r>
              <a:rPr lang="en-IN" sz="1400" dirty="0" smtClean="0"/>
              <a:t>)</a:t>
            </a:r>
          </a:p>
          <a:p>
            <a:r>
              <a:rPr lang="en-IN" sz="1400" dirty="0" smtClean="0"/>
              <a:t>Any other suggestions?</a:t>
            </a:r>
            <a:endParaRPr lang="en-IN" sz="1400" dirty="0"/>
          </a:p>
          <a:p>
            <a:endParaRPr lang="en-IN" sz="1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704905"/>
              </p:ext>
            </p:extLst>
          </p:nvPr>
        </p:nvGraphicFramePr>
        <p:xfrm>
          <a:off x="321024" y="1256691"/>
          <a:ext cx="6950633" cy="5315410"/>
        </p:xfrm>
        <a:graphic>
          <a:graphicData uri="http://schemas.openxmlformats.org/drawingml/2006/table">
            <a:tbl>
              <a:tblPr firstRow="1" firstCol="1" bandRow="1"/>
              <a:tblGrid>
                <a:gridCol w="445488">
                  <a:extLst>
                    <a:ext uri="{9D8B030D-6E8A-4147-A177-3AD203B41FA5}">
                      <a16:colId xmlns:a16="http://schemas.microsoft.com/office/drawing/2014/main" val="1387541414"/>
                    </a:ext>
                  </a:extLst>
                </a:gridCol>
                <a:gridCol w="324715">
                  <a:extLst>
                    <a:ext uri="{9D8B030D-6E8A-4147-A177-3AD203B41FA5}">
                      <a16:colId xmlns:a16="http://schemas.microsoft.com/office/drawing/2014/main" val="348608470"/>
                    </a:ext>
                  </a:extLst>
                </a:gridCol>
                <a:gridCol w="324715">
                  <a:extLst>
                    <a:ext uri="{9D8B030D-6E8A-4147-A177-3AD203B41FA5}">
                      <a16:colId xmlns:a16="http://schemas.microsoft.com/office/drawing/2014/main" val="3697377581"/>
                    </a:ext>
                  </a:extLst>
                </a:gridCol>
                <a:gridCol w="324715">
                  <a:extLst>
                    <a:ext uri="{9D8B030D-6E8A-4147-A177-3AD203B41FA5}">
                      <a16:colId xmlns:a16="http://schemas.microsoft.com/office/drawing/2014/main" val="520562504"/>
                    </a:ext>
                  </a:extLst>
                </a:gridCol>
                <a:gridCol w="324715">
                  <a:extLst>
                    <a:ext uri="{9D8B030D-6E8A-4147-A177-3AD203B41FA5}">
                      <a16:colId xmlns:a16="http://schemas.microsoft.com/office/drawing/2014/main" val="2951526004"/>
                    </a:ext>
                  </a:extLst>
                </a:gridCol>
                <a:gridCol w="324715">
                  <a:extLst>
                    <a:ext uri="{9D8B030D-6E8A-4147-A177-3AD203B41FA5}">
                      <a16:colId xmlns:a16="http://schemas.microsoft.com/office/drawing/2014/main" val="146193762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val="1147244363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val="305995382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val="2198979993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val="3076263029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val="694126256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val="249686690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val="977461700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val="627390750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val="2246219942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val="2842930316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val="4076325848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val="3554319057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val="2174003445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val="1803157538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val="255278403"/>
                    </a:ext>
                  </a:extLst>
                </a:gridCol>
              </a:tblGrid>
              <a:tr h="34130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KI # 1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KI # 2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KI # 3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KI # 4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KI # 5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KI # 6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KI # 7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KI # 8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KI # 9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KI # 10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KI # 11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KI # 12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KI # 1</a:t>
                      </a:r>
                      <a:r>
                        <a:rPr lang="en-US" sz="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KI # 1</a:t>
                      </a:r>
                      <a:r>
                        <a:rPr lang="en-US" sz="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KI # 1</a:t>
                      </a:r>
                      <a:r>
                        <a:rPr lang="en-US" sz="6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KI # 16</a:t>
                      </a: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KI # 17</a:t>
                      </a: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KI # 18</a:t>
                      </a: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KI # 19</a:t>
                      </a: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KI # 20</a:t>
                      </a: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591036"/>
                  </a:ext>
                </a:extLst>
              </a:tr>
              <a:tr h="227540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Sol #1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09328"/>
                  </a:ext>
                </a:extLst>
              </a:tr>
              <a:tr h="24981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Sol #2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916030"/>
                  </a:ext>
                </a:extLst>
              </a:tr>
              <a:tr h="24981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Sol #4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623524"/>
                  </a:ext>
                </a:extLst>
              </a:tr>
              <a:tr h="24981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Sol #5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784453"/>
                  </a:ext>
                </a:extLst>
              </a:tr>
              <a:tr h="24981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Sol #6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783658"/>
                  </a:ext>
                </a:extLst>
              </a:tr>
              <a:tr h="24981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Sol #7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4517135"/>
                  </a:ext>
                </a:extLst>
              </a:tr>
              <a:tr h="24981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Sol #8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61603"/>
                  </a:ext>
                </a:extLst>
              </a:tr>
              <a:tr h="24981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Sol #</a:t>
                      </a:r>
                      <a:r>
                        <a:rPr lang="en-US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970232"/>
                  </a:ext>
                </a:extLst>
              </a:tr>
              <a:tr h="24981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Sol #10</a:t>
                      </a:r>
                    </a:p>
                  </a:txBody>
                  <a:tcPr marL="41911" marR="419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282814"/>
                  </a:ext>
                </a:extLst>
              </a:tr>
              <a:tr h="24981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Sol #11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039903"/>
                  </a:ext>
                </a:extLst>
              </a:tr>
              <a:tr h="24981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Sol #12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465497"/>
                  </a:ext>
                </a:extLst>
              </a:tr>
              <a:tr h="24981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Sol #13</a:t>
                      </a:r>
                    </a:p>
                  </a:txBody>
                  <a:tcPr marL="41911" marR="419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196307"/>
                  </a:ext>
                </a:extLst>
              </a:tr>
              <a:tr h="24981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Sol #14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460662"/>
                  </a:ext>
                </a:extLst>
              </a:tr>
              <a:tr h="24981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Sol #15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100820"/>
                  </a:ext>
                </a:extLst>
              </a:tr>
              <a:tr h="24981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Sol #16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074624"/>
                  </a:ext>
                </a:extLst>
              </a:tr>
              <a:tr h="24981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Sol #17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341936"/>
                  </a:ext>
                </a:extLst>
              </a:tr>
              <a:tr h="24981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Sol #18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675047"/>
                  </a:ext>
                </a:extLst>
              </a:tr>
              <a:tr h="24981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Sol #19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107282"/>
                  </a:ext>
                </a:extLst>
              </a:tr>
              <a:tr h="24981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Sol #20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X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b="1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511325"/>
                  </a:ext>
                </a:extLst>
              </a:tr>
              <a:tr h="249819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…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IN" sz="600" dirty="0">
                          <a:effectLst/>
                          <a:latin typeface="Arial" panose="020B0604020202020204" pitchFamily="34" charset="0"/>
                          <a:ea typeface="MS Mincho"/>
                        </a:rPr>
                        <a:t> </a:t>
                      </a:r>
                      <a:endParaRPr lang="en-IN" sz="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1911" marR="4191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524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5314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Summary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65823" cy="4351338"/>
          </a:xfrm>
        </p:spPr>
        <p:txBody>
          <a:bodyPr/>
          <a:lstStyle/>
          <a:p>
            <a:r>
              <a:rPr lang="en-IN" dirty="0"/>
              <a:t> Focus more on </a:t>
            </a:r>
            <a:r>
              <a:rPr lang="en-IN" dirty="0" smtClean="0"/>
              <a:t>resolving remaining open issues</a:t>
            </a:r>
            <a:endParaRPr lang="en-IN" dirty="0"/>
          </a:p>
          <a:p>
            <a:r>
              <a:rPr lang="en-IN" dirty="0" smtClean="0"/>
              <a:t> Additional 2 meetings for Study does not mean additional TUs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 Co-operation required to adhere to work plan guidelines (on Slide#3)</a:t>
            </a:r>
          </a:p>
          <a:p>
            <a:r>
              <a:rPr lang="en-IN" dirty="0" smtClean="0"/>
              <a:t> Consider current status and follow guidance (on Slide#4)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489614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 dirty="0" smtClean="0">
                <a:solidFill>
                  <a:srgbClr val="72AF2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788280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25801</TotalTime>
  <Words>671</Words>
  <Application>Microsoft Office PowerPoint</Application>
  <PresentationFormat>Widescreen</PresentationFormat>
  <Paragraphs>581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Mincho</vt:lpstr>
      <vt:lpstr>SimSun</vt:lpstr>
      <vt:lpstr>Arial</vt:lpstr>
      <vt:lpstr>Calibri</vt:lpstr>
      <vt:lpstr>Calibri Light</vt:lpstr>
      <vt:lpstr>Times New Roman</vt:lpstr>
      <vt:lpstr>Office Theme</vt:lpstr>
      <vt:lpstr>   FS_eEDGEAPP - Status and Plan</vt:lpstr>
      <vt:lpstr>FS_eEDGEAPP Timeline – Status and Plan</vt:lpstr>
      <vt:lpstr>Work plan eEDGEAPP (SID + WID)-Updated</vt:lpstr>
      <vt:lpstr>Mapping of solutions to key issues - observations</vt:lpstr>
      <vt:lpstr>Summary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basu</cp:lastModifiedBy>
  <cp:revision>1903</cp:revision>
  <dcterms:created xsi:type="dcterms:W3CDTF">2010-02-05T13:52:04Z</dcterms:created>
  <dcterms:modified xsi:type="dcterms:W3CDTF">2022-03-21T06:30:26Z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C:\mySingle\TEMP\ETSI Webinar - Harmonizing Edge Computing Standards.pptx</vt:lpwstr>
  </property>
</Properties>
</file>