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3"/>
    <p:sldMasterId id="2147483664" r:id="rId4"/>
    <p:sldMasterId id="2147483668" r:id="rId5"/>
    <p:sldMasterId id="2147483672" r:id="rId6"/>
    <p:sldMasterId id="2147483676" r:id="rId7"/>
    <p:sldMasterId id="2147483680" r:id="rId8"/>
  </p:sldMasterIdLst>
  <p:notesMasterIdLst>
    <p:notesMasterId r:id="rId10"/>
  </p:notesMasterIdLst>
  <p:handoutMasterIdLst>
    <p:handoutMasterId r:id="rId20"/>
  </p:handoutMasterIdLst>
  <p:sldIdLst>
    <p:sldId id="303" r:id="rId9"/>
    <p:sldId id="714" r:id="rId11"/>
    <p:sldId id="739" r:id="rId12"/>
    <p:sldId id="712" r:id="rId13"/>
    <p:sldId id="727" r:id="rId14"/>
    <p:sldId id="741" r:id="rId15"/>
    <p:sldId id="742" r:id="rId16"/>
    <p:sldId id="717" r:id="rId17"/>
    <p:sldId id="729" r:id="rId18"/>
    <p:sldId id="716" r:id="rId19"/>
  </p:sldIdLst>
  <p:sldSz cx="9144000" cy="6858000" type="screen4x3"/>
  <p:notesSz cx="6797675" cy="9928225"/>
  <p:defaultTextStyle>
    <a:defPPr>
      <a:defRPr lang="en-GB"/>
    </a:defPPr>
    <a:lvl1pPr marL="0" lvl="0"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sw" initials="cmc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953735"/>
    <a:srgbClr val="FFC000"/>
    <a:srgbClr val="669900"/>
    <a:srgbClr val="FF00FF"/>
    <a:srgbClr val="006699"/>
    <a:srgbClr val="990000"/>
    <a:srgbClr val="FF3300"/>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91"/>
    <p:restoredTop sz="96214"/>
  </p:normalViewPr>
  <p:slideViewPr>
    <p:cSldViewPr snapToGrid="0" showGuides="1">
      <p:cViewPr varScale="1">
        <p:scale>
          <a:sx n="116" d="100"/>
          <a:sy n="116" d="100"/>
        </p:scale>
        <p:origin x="1440" y="108"/>
      </p:cViewPr>
      <p:guideLst>
        <p:guide orient="horz" pos="2097"/>
        <p:guide pos="2782"/>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1.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slide" Target="slides/slide10.xml"/><Relationship Id="rId18" Type="http://schemas.openxmlformats.org/officeDocument/2006/relationships/slide" Target="slides/slide9.xml"/><Relationship Id="rId17" Type="http://schemas.openxmlformats.org/officeDocument/2006/relationships/slide" Target="slides/slide8.xml"/><Relationship Id="rId16" Type="http://schemas.openxmlformats.org/officeDocument/2006/relationships/slide" Target="slides/slide7.xml"/><Relationship Id="rId15" Type="http://schemas.openxmlformats.org/officeDocument/2006/relationships/slide" Target="slides/slide6.xml"/><Relationship Id="rId14" Type="http://schemas.openxmlformats.org/officeDocument/2006/relationships/slide" Target="slides/slide5.xml"/><Relationship Id="rId13" Type="http://schemas.openxmlformats.org/officeDocument/2006/relationships/slide" Target="slides/slide4.xml"/><Relationship Id="rId12" Type="http://schemas.openxmlformats.org/officeDocument/2006/relationships/slide" Target="slides/slide3.xml"/><Relationship Id="rId11" Type="http://schemas.openxmlformats.org/officeDocument/2006/relationships/slide" Target="slides/slide2.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lvl1pPr defTabSz="930275" eaLnBrk="1" hangingPunct="1">
              <a:defRPr sz="1200">
                <a:latin typeface="Times New Roman" panose="02020603050405020304" pitchFamily="18" charset="0"/>
              </a:defRPr>
            </a:lvl1pPr>
          </a:lstStyle>
          <a:p>
            <a:pPr marL="0" marR="0" lvl="0" indent="0" algn="l" defTabSz="930275"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lvl1pPr algn="r" defTabSz="930275" eaLnBrk="1" hangingPunct="1">
              <a:defRPr sz="1200">
                <a:latin typeface="Times New Roman" panose="02020603050405020304" pitchFamily="18" charset="0"/>
              </a:defRPr>
            </a:lvl1pPr>
          </a:lstStyle>
          <a:p>
            <a:pPr marL="0" marR="0" lvl="0" indent="0" algn="r" defTabSz="930275" rtl="0" eaLnBrk="1" fontAlgn="base" latinLnBrk="0" hangingPunct="1">
              <a:lnSpc>
                <a:spcPct val="100000"/>
              </a:lnSpc>
              <a:spcBef>
                <a:spcPct val="0"/>
              </a:spcBef>
              <a:spcAft>
                <a:spcPct val="0"/>
              </a:spcAft>
              <a:buClrTx/>
              <a:buSzTx/>
              <a:buFontTx/>
              <a:buNone/>
              <a:defRPr/>
            </a:pPr>
            <a:fld id="{A99D8268-B388-4D54-8ACC-4A55E24DC9B5}" type="datetime1">
              <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rPr>
            </a:fld>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9220" name="Rectangle 4"/>
          <p:cNvSpPr>
            <a:spLocks noGrp="1" noChangeArrowheads="1"/>
          </p:cNvSpPr>
          <p:nvPr>
            <p:ph type="ftr" sz="quarter" idx="2"/>
          </p:nvPr>
        </p:nvSpPr>
        <p:spPr bwMode="auto">
          <a:xfrm>
            <a:off x="0" y="9431338"/>
            <a:ext cx="2946400" cy="496888"/>
          </a:xfrm>
          <a:prstGeom prst="rect">
            <a:avLst/>
          </a:prstGeom>
          <a:noFill/>
          <a:ln w="9525">
            <a:noFill/>
            <a:miter lim="800000"/>
          </a:ln>
        </p:spPr>
        <p:txBody>
          <a:bodyPr vert="horz" wrap="square" lIns="92859" tIns="46430" rIns="92859" bIns="46430" numCol="1" anchor="b" anchorCtr="0" compatLnSpc="1"/>
          <a:lstStyle>
            <a:lvl1pPr defTabSz="930275" eaLnBrk="1" hangingPunct="1">
              <a:defRPr sz="1200">
                <a:latin typeface="Times New Roman" panose="02020603050405020304" pitchFamily="18" charset="0"/>
              </a:defRPr>
            </a:lvl1pPr>
          </a:lstStyle>
          <a:p>
            <a:pPr marL="0" marR="0" lvl="0" indent="0" algn="l" defTabSz="930275"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9221" name="Rectangle 5"/>
          <p:cNvSpPr>
            <a:spLocks noGrp="1" noChangeArrowheads="1"/>
          </p:cNvSpPr>
          <p:nvPr>
            <p:ph type="sldNum" sz="quarter" idx="3"/>
          </p:nvPr>
        </p:nvSpPr>
        <p:spPr bwMode="auto">
          <a:xfrm>
            <a:off x="3851275" y="9431338"/>
            <a:ext cx="2946400" cy="496888"/>
          </a:xfrm>
          <a:prstGeom prst="rect">
            <a:avLst/>
          </a:prstGeom>
          <a:noFill/>
          <a:ln w="9525">
            <a:noFill/>
            <a:miter lim="800000"/>
          </a:ln>
        </p:spPr>
        <p:txBody>
          <a:bodyPr vert="horz" wrap="square" lIns="92859" tIns="46430" rIns="92859" bIns="46430" numCol="1" anchor="b" anchorCtr="0" compatLnSpc="1"/>
          <a:p>
            <a:pPr lvl="0" algn="r" defTabSz="930275" eaLnBrk="1" hangingPunct="1">
              <a:buNone/>
            </a:pPr>
            <a:fld id="{9A0DB2DC-4C9A-4742-B13C-FB6460FD3503}" type="slidenum">
              <a:rPr lang="en-GB" altLang="en-US" sz="1200" dirty="0">
                <a:latin typeface="Times New Roman" panose="02020603050405020304" pitchFamily="18" charset="0"/>
              </a:rPr>
            </a:fld>
            <a:endParaRPr lang="en-GB" altLang="en-US" sz="1200"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lvl1pPr defTabSz="930275" eaLnBrk="1" hangingPunct="1">
              <a:defRPr sz="1200">
                <a:latin typeface="Times New Roman" panose="02020603050405020304" pitchFamily="18" charset="0"/>
              </a:defRPr>
            </a:lvl1pPr>
          </a:lstStyle>
          <a:p>
            <a:pPr marL="0" marR="0" lvl="0" indent="0" algn="l" defTabSz="930275"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lvl1pPr algn="r" defTabSz="930275" eaLnBrk="1" hangingPunct="1">
              <a:defRPr sz="1200">
                <a:latin typeface="Times New Roman" panose="02020603050405020304" pitchFamily="18" charset="0"/>
              </a:defRPr>
            </a:lvl1pPr>
          </a:lstStyle>
          <a:p>
            <a:pPr marL="0" marR="0" lvl="0" indent="0" algn="r" defTabSz="930275" rtl="0" eaLnBrk="1" fontAlgn="base" latinLnBrk="0" hangingPunct="1">
              <a:lnSpc>
                <a:spcPct val="100000"/>
              </a:lnSpc>
              <a:spcBef>
                <a:spcPct val="0"/>
              </a:spcBef>
              <a:spcAft>
                <a:spcPct val="0"/>
              </a:spcAft>
              <a:buClrTx/>
              <a:buSzTx/>
              <a:buFontTx/>
              <a:buNone/>
              <a:defRPr/>
            </a:pPr>
            <a:fld id="{133D4217-4072-4051-B77E-018397AED954}" type="datetime1">
              <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rPr>
            </a:fld>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3076" name="Rectangle 4"/>
          <p:cNvSpPr>
            <a:spLocks noGrp="1" noRot="1" noChangeAspect="1" noTextEdit="1"/>
          </p:cNvSpPr>
          <p:nvPr>
            <p:ph type="sldImg" idx="2"/>
          </p:nvPr>
        </p:nvSpPr>
        <p:spPr>
          <a:xfrm>
            <a:off x="915988" y="742950"/>
            <a:ext cx="4965700" cy="3724275"/>
          </a:xfrm>
          <a:prstGeom prst="rect">
            <a:avLst/>
          </a:prstGeom>
          <a:noFill/>
          <a:ln w="9525" cap="flat" cmpd="sng">
            <a:solidFill>
              <a:srgbClr val="000000"/>
            </a:solidFill>
            <a:prstDash val="solid"/>
            <a:miter/>
            <a:headEnd type="none" w="med" len="med"/>
            <a:tailEnd type="none" w="med" len="med"/>
          </a:ln>
        </p:spPr>
      </p:sp>
      <p:sp>
        <p:nvSpPr>
          <p:cNvPr id="4101" name="Rectangle 5"/>
          <p:cNvSpPr>
            <a:spLocks noGrp="1" noChangeArrowheads="1"/>
          </p:cNvSpPr>
          <p:nvPr>
            <p:ph type="body" sz="quarter" idx="3"/>
          </p:nvPr>
        </p:nvSpPr>
        <p:spPr bwMode="auto">
          <a:xfrm>
            <a:off x="906463" y="4716463"/>
            <a:ext cx="4984750" cy="4468813"/>
          </a:xfrm>
          <a:prstGeom prst="rect">
            <a:avLst/>
          </a:prstGeom>
          <a:noFill/>
          <a:ln w="9525">
            <a:noFill/>
            <a:miter lim="800000"/>
          </a:ln>
        </p:spPr>
        <p:txBody>
          <a:bodyPr vert="horz" wrap="square" lIns="92859" tIns="46430" rIns="92859" bIns="4643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Click to edit Master text styles</a:t>
            </a:r>
            <a:endPar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Second level</a:t>
            </a:r>
            <a:endPar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Third level</a:t>
            </a:r>
            <a:endPar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Fourth level</a:t>
            </a:r>
            <a:endPar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Fifth level</a:t>
            </a:r>
            <a:endPar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102" name="Rectangle 6"/>
          <p:cNvSpPr>
            <a:spLocks noGrp="1" noChangeArrowheads="1"/>
          </p:cNvSpPr>
          <p:nvPr>
            <p:ph type="ftr" sz="quarter" idx="4"/>
          </p:nvPr>
        </p:nvSpPr>
        <p:spPr bwMode="auto">
          <a:xfrm>
            <a:off x="0" y="9431338"/>
            <a:ext cx="2946400" cy="496888"/>
          </a:xfrm>
          <a:prstGeom prst="rect">
            <a:avLst/>
          </a:prstGeom>
          <a:noFill/>
          <a:ln w="9525">
            <a:noFill/>
            <a:miter lim="800000"/>
          </a:ln>
        </p:spPr>
        <p:txBody>
          <a:bodyPr vert="horz" wrap="square" lIns="92859" tIns="46430" rIns="92859" bIns="46430" numCol="1" anchor="b" anchorCtr="0" compatLnSpc="1"/>
          <a:lstStyle>
            <a:lvl1pPr defTabSz="930275" eaLnBrk="1" hangingPunct="1">
              <a:defRPr sz="1200">
                <a:latin typeface="Times New Roman" panose="02020603050405020304" pitchFamily="18" charset="0"/>
              </a:defRPr>
            </a:lvl1pPr>
          </a:lstStyle>
          <a:p>
            <a:pPr marL="0" marR="0" lvl="0" indent="0" algn="l" defTabSz="930275"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4103" name="Rectangle 7"/>
          <p:cNvSpPr>
            <a:spLocks noGrp="1" noChangeArrowheads="1"/>
          </p:cNvSpPr>
          <p:nvPr>
            <p:ph type="sldNum" sz="quarter" idx="5"/>
          </p:nvPr>
        </p:nvSpPr>
        <p:spPr bwMode="auto">
          <a:xfrm>
            <a:off x="3851275" y="9431338"/>
            <a:ext cx="2946400" cy="496888"/>
          </a:xfrm>
          <a:prstGeom prst="rect">
            <a:avLst/>
          </a:prstGeom>
          <a:noFill/>
          <a:ln w="9525">
            <a:noFill/>
            <a:miter lim="800000"/>
          </a:ln>
        </p:spPr>
        <p:txBody>
          <a:bodyPr vert="horz" wrap="square" lIns="92859" tIns="46430" rIns="92859" bIns="46430" numCol="1" anchor="b" anchorCtr="0" compatLnSpc="1"/>
          <a:p>
            <a:pPr lvl="0" algn="r" defTabSz="930275" eaLnBrk="1" hangingPunct="1">
              <a:buNone/>
            </a:pPr>
            <a:fld id="{9A0DB2DC-4C9A-4742-B13C-FB6460FD3503}" type="slidenum">
              <a:rPr lang="en-GB" altLang="en-US" sz="1200" dirty="0">
                <a:latin typeface="Times New Roman" panose="02020603050405020304" pitchFamily="18" charset="0"/>
              </a:rPr>
            </a:fld>
            <a:endParaRPr lang="en-GB" altLang="en-US" sz="1200"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7"/>
          <p:cNvSpPr txBox="1">
            <a:spLocks noGrp="1"/>
          </p:cNvSpPr>
          <p:nvPr>
            <p:ph type="sldNum" sz="quarter"/>
          </p:nvPr>
        </p:nvSpPr>
        <p:spPr>
          <a:xfrm>
            <a:off x="3851275" y="9431338"/>
            <a:ext cx="2946400" cy="496887"/>
          </a:xfrm>
          <a:prstGeom prst="rect">
            <a:avLst/>
          </a:prstGeom>
          <a:noFill/>
          <a:ln w="9525">
            <a:noFill/>
          </a:ln>
        </p:spPr>
        <p:txBody>
          <a:bodyPr lIns="92859" tIns="46430" rIns="92859" bIns="46430" anchor="b" anchorCtr="0"/>
          <a:p>
            <a:pPr lvl="0" algn="r" defTabSz="930275" eaLnBrk="1" hangingPunct="1">
              <a:spcBef>
                <a:spcPct val="0"/>
              </a:spcBef>
            </a:pPr>
            <a:fld id="{9A0DB2DC-4C9A-4742-B13C-FB6460FD3503}" type="slidenum">
              <a:rPr lang="en-GB" altLang="en-US" dirty="0">
                <a:cs typeface="Arial" panose="020B0604020202020204" pitchFamily="34" charset="0"/>
              </a:rPr>
            </a:fld>
            <a:endParaRPr lang="en-GB" altLang="en-US" dirty="0">
              <a:ea typeface="Arial" panose="020B0604020202020204" pitchFamily="34" charset="0"/>
              <a:cs typeface="Arial" panose="020B0604020202020204" pitchFamily="34" charset="0"/>
            </a:endParaRPr>
          </a:p>
        </p:txBody>
      </p:sp>
      <p:sp>
        <p:nvSpPr>
          <p:cNvPr id="6147" name="Rectangle 2"/>
          <p:cNvSpPr>
            <a:spLocks noGrp="1" noRot="1" noChangeAspect="1" noTextEdit="1"/>
          </p:cNvSpPr>
          <p:nvPr>
            <p:ph type="sldImg"/>
          </p:nvPr>
        </p:nvSpPr>
        <p:spPr>
          <a:xfrm>
            <a:off x="915988" y="742950"/>
            <a:ext cx="4967287" cy="3725863"/>
          </a:xfrm>
        </p:spPr>
      </p:sp>
      <p:sp>
        <p:nvSpPr>
          <p:cNvPr id="6148" name="Rectangle 3"/>
          <p:cNvSpPr>
            <a:spLocks noGrp="1"/>
          </p:cNvSpPr>
          <p:nvPr>
            <p:ph type="body" idx="1"/>
          </p:nvPr>
        </p:nvSpPr>
        <p:spPr>
          <a:xfrm>
            <a:off x="904875" y="4718050"/>
            <a:ext cx="4987925" cy="4467225"/>
          </a:xfrm>
        </p:spPr>
        <p:txBody>
          <a:bodyPr wrap="square" lIns="92859" tIns="46430" rIns="92859" bIns="46430" anchor="t" anchorCtr="0"/>
          <a:p>
            <a:pPr lvl="0"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communication service availability: percentage value of the amount of time the end-to-end communication service is delivered according to a specified QoS, divided by the amount of time the system is expected to deliver the end-to-end service.</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communication service API == slice API =&gt;service API </a:t>
            </a:r>
            <a:endParaRPr lang="en-US" altLang="zh-CN"/>
          </a:p>
          <a:p>
            <a:endParaRPr lang="en-US" altLang="zh-CN"/>
          </a:p>
          <a:p>
            <a:endParaRPr lang="en-US" altLang="zh-CN"/>
          </a:p>
          <a:p>
            <a:endParaRPr lang="en-US" altLang="zh-CN"/>
          </a:p>
          <a:p>
            <a:endParaRPr lang="en-US" altLang="zh-CN"/>
          </a:p>
          <a:p>
            <a:endParaRPr lang="en-US" altLang="zh-CN"/>
          </a:p>
          <a:p>
            <a:endParaRPr lang="en-US" altLang="zh-CN"/>
          </a:p>
          <a:p>
            <a:endParaRPr lang="en-US" altLang="zh-CN"/>
          </a:p>
          <a:p>
            <a:endParaRPr lang="en-US" altLang="zh-CN"/>
          </a:p>
          <a:p>
            <a:endParaRPr lang="en-US" altLang="zh-CN"/>
          </a:p>
          <a:p>
            <a:r>
              <a:rPr lang="en-US" altLang="zh-CN"/>
              <a:t>CS </a:t>
            </a:r>
            <a:r>
              <a:rPr lang="zh-CN" altLang="en-US"/>
              <a:t>服务的</a:t>
            </a:r>
            <a:r>
              <a:rPr lang="zh-CN" altLang="en-US"/>
              <a:t>注册；</a:t>
            </a:r>
            <a:endParaRPr lang="zh-CN" altLang="en-US"/>
          </a:p>
          <a:p>
            <a:r>
              <a:rPr lang="zh-CN" altLang="en-US"/>
              <a:t>服务的</a:t>
            </a:r>
            <a:r>
              <a:rPr lang="zh-CN" altLang="en-US"/>
              <a:t>注册；</a:t>
            </a:r>
            <a:endParaRPr lang="zh-CN" altLang="en-US"/>
          </a:p>
          <a:p>
            <a:endParaRPr lang="zh-CN" altLang="en-US"/>
          </a:p>
          <a:p>
            <a:r>
              <a:rPr lang="zh-CN" altLang="en-US"/>
              <a:t>端到端的</a:t>
            </a:r>
            <a:r>
              <a:rPr lang="en-US" altLang="zh-CN"/>
              <a:t>slice</a:t>
            </a:r>
            <a:r>
              <a:rPr lang="zh-CN" altLang="en-US"/>
              <a:t>的</a:t>
            </a:r>
            <a:r>
              <a:rPr lang="en-US" altLang="zh-CN"/>
              <a:t>LCM</a:t>
            </a:r>
            <a:r>
              <a:rPr lang="zh-CN" altLang="en-US"/>
              <a:t>不能感知所有的</a:t>
            </a:r>
            <a:r>
              <a:rPr lang="zh-CN" altLang="en-US"/>
              <a:t>信息；</a:t>
            </a:r>
            <a:endParaRPr lang="zh-CN" altLang="en-US"/>
          </a:p>
          <a:p>
            <a:r>
              <a:rPr lang="zh-CN" altLang="en-US" u="sng"/>
              <a:t>服务开放的生命周期管理：注册；加载；</a:t>
            </a:r>
            <a:endParaRPr lang="zh-CN" altLang="en-US" u="sng"/>
          </a:p>
          <a:p>
            <a:endParaRPr lang="zh-CN" altLang="en-US"/>
          </a:p>
          <a:p>
            <a:r>
              <a:rPr lang="zh-CN" altLang="en-US"/>
              <a:t>需要考虑的流程和</a:t>
            </a:r>
            <a:r>
              <a:rPr lang="zh-CN" altLang="en-US"/>
              <a:t>事件；</a:t>
            </a:r>
            <a:endParaRPr lang="zh-CN" altLang="en-US"/>
          </a:p>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pPr marL="228600" indent="-228600"/>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2.xml"/><Relationship Id="rId8" Type="http://schemas.openxmlformats.org/officeDocument/2006/relationships/slideLayout" Target="../slideLayouts/slideLayout11.xml"/><Relationship Id="rId7" Type="http://schemas.openxmlformats.org/officeDocument/2006/relationships/slideLayout" Target="../slideLayouts/slideLayout10.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3" Type="http://schemas.openxmlformats.org/officeDocument/2006/relationships/slideLayout" Target="../slideLayouts/slideLayout6.xml"/><Relationship Id="rId2" Type="http://schemas.openxmlformats.org/officeDocument/2006/relationships/slideLayout" Target="../slideLayouts/slideLayout5.xml"/><Relationship Id="rId12" Type="http://schemas.openxmlformats.org/officeDocument/2006/relationships/theme" Target="../theme/theme2.xml"/><Relationship Id="rId11" Type="http://schemas.openxmlformats.org/officeDocument/2006/relationships/slideLayout" Target="../slideLayouts/slideLayout14.xml"/><Relationship Id="rId10" Type="http://schemas.openxmlformats.org/officeDocument/2006/relationships/slideLayout" Target="../slideLayouts/slideLayout13.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6" Type="http://schemas.openxmlformats.org/officeDocument/2006/relationships/theme" Target="../theme/theme3.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6" Type="http://schemas.openxmlformats.org/officeDocument/2006/relationships/theme" Target="../theme/theme4.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_rels/slideMaster5.xml.rels><?xml version="1.0" encoding="UTF-8" standalone="yes"?>
<Relationships xmlns="http://schemas.openxmlformats.org/package/2006/relationships"><Relationship Id="rId6" Type="http://schemas.openxmlformats.org/officeDocument/2006/relationships/theme" Target="../theme/theme5.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6" Type="http://schemas.openxmlformats.org/officeDocument/2006/relationships/theme" Target="../theme/theme6.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_rels/slideMaster7.xml.rels><?xml version="1.0" encoding="UTF-8" standalone="yes"?>
<Relationships xmlns="http://schemas.openxmlformats.org/package/2006/relationships"><Relationship Id="rId6" Type="http://schemas.openxmlformats.org/officeDocument/2006/relationships/theme" Target="../theme/theme7.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AutoShape 14"/>
          <p:cNvSpPr>
            <a:spLocks noChangeArrowheads="1"/>
          </p:cNvSpPr>
          <p:nvPr/>
        </p:nvSpPr>
        <p:spPr bwMode="auto">
          <a:xfrm>
            <a:off x="590550" y="6373813"/>
            <a:ext cx="6169025" cy="323850"/>
          </a:xfrm>
          <a:prstGeom prst="homePlate">
            <a:avLst>
              <a:gd name="adj" fmla="val 91541"/>
            </a:avLst>
          </a:prstGeom>
          <a:solidFill>
            <a:srgbClr val="72AF2F">
              <a:alpha val="94901"/>
            </a:srgbClr>
          </a:solidFill>
          <a:ln>
            <a:noFill/>
          </a:ln>
        </p:spPr>
        <p:txBody>
          <a:bodyPr wrap="none" anchor="ctr"/>
          <a:p>
            <a:pPr lvl="0">
              <a:buNone/>
            </a:pPr>
            <a:endParaRPr lang="en-US" altLang="en-US" dirty="0">
              <a:latin typeface="Arial" panose="020B0604020202020204" pitchFamily="34" charset="0"/>
            </a:endParaRPr>
          </a:p>
        </p:txBody>
      </p:sp>
      <p:sp>
        <p:nvSpPr>
          <p:cNvPr id="1027" name="Title Placeholder 1"/>
          <p:cNvSpPr>
            <a:spLocks noGrp="1"/>
          </p:cNvSpPr>
          <p:nvPr>
            <p:ph type="title"/>
          </p:nvPr>
        </p:nvSpPr>
        <p:spPr>
          <a:xfrm>
            <a:off x="488950" y="228600"/>
            <a:ext cx="6827838" cy="1143000"/>
          </a:xfrm>
          <a:prstGeom prst="rect">
            <a:avLst/>
          </a:prstGeom>
          <a:noFill/>
          <a:ln w="9525">
            <a:noFill/>
          </a:ln>
        </p:spPr>
        <p:txBody>
          <a:bodyPr anchor="ctr" anchorCtr="0"/>
          <a:p>
            <a:pPr lvl="0"/>
            <a:r>
              <a:rPr lang="en-US" altLang="en-US" dirty="0"/>
              <a:t>Click to edit Master title style</a:t>
            </a:r>
            <a:endParaRPr lang="en-GB" altLang="en-US" dirty="0"/>
          </a:p>
        </p:txBody>
      </p:sp>
      <p:sp>
        <p:nvSpPr>
          <p:cNvPr id="1028" name="Text Placeholder 2"/>
          <p:cNvSpPr>
            <a:spLocks noGrp="1"/>
          </p:cNvSpPr>
          <p:nvPr>
            <p:ph type="body" idx="1"/>
          </p:nvPr>
        </p:nvSpPr>
        <p:spPr>
          <a:xfrm>
            <a:off x="485775" y="1454150"/>
            <a:ext cx="8388350" cy="4830763"/>
          </a:xfrm>
          <a:prstGeom prst="rect">
            <a:avLst/>
          </a:prstGeom>
          <a:noFill/>
          <a:ln w="9525">
            <a:noFill/>
          </a:ln>
        </p:spPr>
        <p:txBody>
          <a:bodyPr/>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2" name="Oval 11"/>
          <p:cNvSpPr/>
          <p:nvPr/>
        </p:nvSpPr>
        <p:spPr bwMode="auto">
          <a:xfrm>
            <a:off x="8318500" y="6383338"/>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p>
            <a:pPr lvl="0" algn="ctr"/>
            <a:fld id="{9A0DB2DC-4C9A-4742-B13C-FB6460FD3503}" type="slidenum">
              <a:rPr lang="en-GB" altLang="en-US" b="1" dirty="0">
                <a:latin typeface="Arial" panose="020B0604020202020204" pitchFamily="34" charset="0"/>
              </a:rPr>
            </a:fld>
            <a:endParaRPr lang="en-GB" altLang="en-US" b="1" dirty="0">
              <a:latin typeface="Arial" panose="020B0604020202020204" pitchFamily="34" charset="0"/>
            </a:endParaRPr>
          </a:p>
          <a:p>
            <a:pPr lvl="0"/>
            <a:endParaRPr lang="en-GB" altLang="en-US" dirty="0">
              <a:latin typeface="Arial" panose="020B0604020202020204" pitchFamily="34" charset="0"/>
            </a:endParaRPr>
          </a:p>
        </p:txBody>
      </p:sp>
      <p:sp>
        <p:nvSpPr>
          <p:cNvPr id="1030" name="Rectangle 15"/>
          <p:cNvSpPr>
            <a:spLocks noChangeArrowheads="1"/>
          </p:cNvSpPr>
          <p:nvPr/>
        </p:nvSpPr>
        <p:spPr bwMode="auto">
          <a:xfrm>
            <a:off x="4086225" y="3303588"/>
            <a:ext cx="971550" cy="246063"/>
          </a:xfrm>
          <a:prstGeom prst="rect">
            <a:avLst/>
          </a:prstGeom>
          <a:noFill/>
          <a:ln>
            <a:noFill/>
          </a:ln>
        </p:spPr>
        <p:txBody>
          <a:bodyPr wrap="none">
            <a:spAutoFit/>
          </a:bodyPr>
          <a:p>
            <a:pPr lvl="0" eaLnBrk="1" hangingPunct="1">
              <a:buNone/>
            </a:pPr>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10895" cy="213995"/>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a:t>
            </a:r>
            <a:r>
              <a:rPr kumimoji="0" lang="en-US" altLang="en-GB"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22</a:t>
            </a:r>
            <a:endParaRPr kumimoji="0" lang="en-US" altLang="en-GB"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1032" name="Picture 10"/>
          <p:cNvPicPr>
            <a:picLocks noChangeAspect="1"/>
          </p:cNvPicPr>
          <p:nvPr userDrawn="1"/>
        </p:nvPicPr>
        <p:blipFill>
          <a:blip r:embed="rId4"/>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p:timing>
    <p:tnLst>
      <p:par>
        <p:cTn id="1" dur="indefinite" restart="never" nodeType="tmRoot"/>
      </p:par>
    </p:tnLst>
  </p:timing>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2051" name="Text Placeholder 2"/>
          <p:cNvSpPr>
            <a:spLocks noGrp="1"/>
          </p:cNvSpPr>
          <p:nvPr>
            <p:ph type="body" idx="1"/>
          </p:nvPr>
        </p:nvSpPr>
        <p:spPr>
          <a:xfrm>
            <a:off x="457200" y="1600200"/>
            <a:ext cx="8229600" cy="4525963"/>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B448BED0-4E26-44AB-83E3-68651808B75E}" type="datetimeFigureOut">
              <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rPr>
            </a:fld>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rgbClr val="898989"/>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lvl="0" eaLnBrk="1" hangingPunct="1">
              <a:buNone/>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AutoShape 14"/>
          <p:cNvSpPr>
            <a:spLocks noChangeArrowheads="1"/>
          </p:cNvSpPr>
          <p:nvPr/>
        </p:nvSpPr>
        <p:spPr bwMode="auto">
          <a:xfrm>
            <a:off x="590550" y="6373813"/>
            <a:ext cx="6169025" cy="323850"/>
          </a:xfrm>
          <a:prstGeom prst="homePlate">
            <a:avLst>
              <a:gd name="adj" fmla="val 91541"/>
            </a:avLst>
          </a:prstGeom>
          <a:solidFill>
            <a:srgbClr val="72AF2F">
              <a:alpha val="94901"/>
            </a:srgbClr>
          </a:solidFill>
          <a:ln>
            <a:noFill/>
          </a:ln>
        </p:spPr>
        <p:txBody>
          <a:bodyPr wrap="none" anchor="ctr"/>
          <a:p>
            <a:pPr lvl="0">
              <a:buNone/>
            </a:pPr>
            <a:endParaRPr lang="en-US" altLang="en-US" dirty="0">
              <a:latin typeface="Arial" panose="020B0604020202020204" pitchFamily="34" charset="0"/>
            </a:endParaRPr>
          </a:p>
        </p:txBody>
      </p:sp>
      <p:sp>
        <p:nvSpPr>
          <p:cNvPr id="1027" name="Title Placeholder 1"/>
          <p:cNvSpPr>
            <a:spLocks noGrp="1"/>
          </p:cNvSpPr>
          <p:nvPr>
            <p:ph type="title"/>
          </p:nvPr>
        </p:nvSpPr>
        <p:spPr>
          <a:xfrm>
            <a:off x="488950" y="228600"/>
            <a:ext cx="6827838" cy="1143000"/>
          </a:xfrm>
          <a:prstGeom prst="rect">
            <a:avLst/>
          </a:prstGeom>
          <a:noFill/>
          <a:ln w="9525">
            <a:noFill/>
          </a:ln>
        </p:spPr>
        <p:txBody>
          <a:bodyPr anchor="ctr" anchorCtr="0"/>
          <a:p>
            <a:pPr lvl="0"/>
            <a:r>
              <a:rPr lang="en-US" altLang="en-US" dirty="0"/>
              <a:t>Click to edit Master title style</a:t>
            </a:r>
            <a:endParaRPr lang="en-GB" altLang="en-US" dirty="0"/>
          </a:p>
        </p:txBody>
      </p:sp>
      <p:sp>
        <p:nvSpPr>
          <p:cNvPr id="1028" name="Text Placeholder 2"/>
          <p:cNvSpPr>
            <a:spLocks noGrp="1"/>
          </p:cNvSpPr>
          <p:nvPr>
            <p:ph type="body" idx="1"/>
          </p:nvPr>
        </p:nvSpPr>
        <p:spPr>
          <a:xfrm>
            <a:off x="485775" y="1454150"/>
            <a:ext cx="8388350" cy="4830763"/>
          </a:xfrm>
          <a:prstGeom prst="rect">
            <a:avLst/>
          </a:prstGeom>
          <a:noFill/>
          <a:ln w="9525">
            <a:noFill/>
          </a:ln>
        </p:spPr>
        <p:txBody>
          <a:bodyPr/>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2" name="Oval 11"/>
          <p:cNvSpPr/>
          <p:nvPr/>
        </p:nvSpPr>
        <p:spPr bwMode="auto">
          <a:xfrm>
            <a:off x="8318500" y="6383338"/>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p>
            <a:pPr lvl="0" algn="ctr"/>
            <a:fld id="{9A0DB2DC-4C9A-4742-B13C-FB6460FD3503}" type="slidenum">
              <a:rPr lang="en-GB" altLang="en-US" b="1" dirty="0">
                <a:latin typeface="Arial" panose="020B0604020202020204" pitchFamily="34" charset="0"/>
              </a:rPr>
            </a:fld>
            <a:endParaRPr lang="en-GB" altLang="en-US" b="1" dirty="0">
              <a:latin typeface="Arial" panose="020B0604020202020204" pitchFamily="34" charset="0"/>
            </a:endParaRPr>
          </a:p>
          <a:p>
            <a:pPr lvl="0"/>
            <a:endParaRPr lang="en-GB" altLang="en-US" dirty="0">
              <a:latin typeface="Arial" panose="020B0604020202020204" pitchFamily="34" charset="0"/>
            </a:endParaRPr>
          </a:p>
        </p:txBody>
      </p:sp>
      <p:sp>
        <p:nvSpPr>
          <p:cNvPr id="1030" name="Rectangle 15"/>
          <p:cNvSpPr>
            <a:spLocks noChangeArrowheads="1"/>
          </p:cNvSpPr>
          <p:nvPr/>
        </p:nvSpPr>
        <p:spPr bwMode="auto">
          <a:xfrm>
            <a:off x="4086225" y="3303588"/>
            <a:ext cx="971550" cy="246063"/>
          </a:xfrm>
          <a:prstGeom prst="rect">
            <a:avLst/>
          </a:prstGeom>
          <a:noFill/>
          <a:ln>
            <a:noFill/>
          </a:ln>
        </p:spPr>
        <p:txBody>
          <a:bodyPr wrap="none">
            <a:spAutoFit/>
          </a:bodyPr>
          <a:p>
            <a:pPr lvl="0" eaLnBrk="1" hangingPunct="1">
              <a:buNone/>
            </a:pPr>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23913" cy="215900"/>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2021</a:t>
            </a:r>
            <a:endPar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1032" name="Picture 10"/>
          <p:cNvPicPr>
            <a:picLocks noChangeAspect="1"/>
          </p:cNvPicPr>
          <p:nvPr userDrawn="1"/>
        </p:nvPicPr>
        <p:blipFill>
          <a:blip r:embed="rId4"/>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ransition spd="slow"/>
  <p:timing>
    <p:tnLst>
      <p:par>
        <p:cTn id="1" dur="indefinite" restart="never" nodeType="tmRoot"/>
      </p:par>
    </p:tnLst>
  </p:timing>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AutoShape 14"/>
          <p:cNvSpPr>
            <a:spLocks noChangeArrowheads="1"/>
          </p:cNvSpPr>
          <p:nvPr/>
        </p:nvSpPr>
        <p:spPr bwMode="auto">
          <a:xfrm>
            <a:off x="590550" y="6373813"/>
            <a:ext cx="6169025" cy="323850"/>
          </a:xfrm>
          <a:prstGeom prst="homePlate">
            <a:avLst>
              <a:gd name="adj" fmla="val 91541"/>
            </a:avLst>
          </a:prstGeom>
          <a:solidFill>
            <a:srgbClr val="72AF2F">
              <a:alpha val="94901"/>
            </a:srgbClr>
          </a:solidFill>
          <a:ln>
            <a:noFill/>
          </a:ln>
        </p:spPr>
        <p:txBody>
          <a:bodyPr wrap="none" anchor="ctr"/>
          <a:p>
            <a:pPr lvl="0">
              <a:buNone/>
            </a:pPr>
            <a:endParaRPr lang="en-US" altLang="en-US" dirty="0">
              <a:latin typeface="Arial" panose="020B0604020202020204" pitchFamily="34" charset="0"/>
            </a:endParaRPr>
          </a:p>
        </p:txBody>
      </p:sp>
      <p:sp>
        <p:nvSpPr>
          <p:cNvPr id="1027" name="Title Placeholder 1"/>
          <p:cNvSpPr>
            <a:spLocks noGrp="1"/>
          </p:cNvSpPr>
          <p:nvPr>
            <p:ph type="title"/>
          </p:nvPr>
        </p:nvSpPr>
        <p:spPr>
          <a:xfrm>
            <a:off x="488950" y="228600"/>
            <a:ext cx="6827838" cy="1143000"/>
          </a:xfrm>
          <a:prstGeom prst="rect">
            <a:avLst/>
          </a:prstGeom>
          <a:noFill/>
          <a:ln w="9525">
            <a:noFill/>
          </a:ln>
        </p:spPr>
        <p:txBody>
          <a:bodyPr anchor="ctr" anchorCtr="0"/>
          <a:p>
            <a:pPr lvl="0"/>
            <a:r>
              <a:rPr lang="en-US" altLang="en-US" dirty="0"/>
              <a:t>Click to edit Master title style</a:t>
            </a:r>
            <a:endParaRPr lang="en-GB" altLang="en-US" dirty="0"/>
          </a:p>
        </p:txBody>
      </p:sp>
      <p:sp>
        <p:nvSpPr>
          <p:cNvPr id="1028" name="Text Placeholder 2"/>
          <p:cNvSpPr>
            <a:spLocks noGrp="1"/>
          </p:cNvSpPr>
          <p:nvPr>
            <p:ph type="body" idx="1"/>
          </p:nvPr>
        </p:nvSpPr>
        <p:spPr>
          <a:xfrm>
            <a:off x="485775" y="1454150"/>
            <a:ext cx="8388350" cy="4830763"/>
          </a:xfrm>
          <a:prstGeom prst="rect">
            <a:avLst/>
          </a:prstGeom>
          <a:noFill/>
          <a:ln w="9525">
            <a:noFill/>
          </a:ln>
        </p:spPr>
        <p:txBody>
          <a:bodyPr/>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2" name="Oval 11"/>
          <p:cNvSpPr/>
          <p:nvPr/>
        </p:nvSpPr>
        <p:spPr bwMode="auto">
          <a:xfrm>
            <a:off x="8318500" y="6383338"/>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p>
            <a:pPr lvl="0" algn="ctr"/>
            <a:fld id="{9A0DB2DC-4C9A-4742-B13C-FB6460FD3503}" type="slidenum">
              <a:rPr lang="en-GB" altLang="en-US" b="1" dirty="0">
                <a:latin typeface="Arial" panose="020B0604020202020204" pitchFamily="34" charset="0"/>
              </a:rPr>
            </a:fld>
            <a:endParaRPr lang="en-GB" altLang="en-US" b="1" dirty="0">
              <a:latin typeface="Arial" panose="020B0604020202020204" pitchFamily="34" charset="0"/>
            </a:endParaRPr>
          </a:p>
          <a:p>
            <a:pPr lvl="0"/>
            <a:endParaRPr lang="en-GB" altLang="en-US" dirty="0">
              <a:latin typeface="Arial" panose="020B0604020202020204" pitchFamily="34" charset="0"/>
            </a:endParaRPr>
          </a:p>
        </p:txBody>
      </p:sp>
      <p:sp>
        <p:nvSpPr>
          <p:cNvPr id="1030" name="Rectangle 15"/>
          <p:cNvSpPr>
            <a:spLocks noChangeArrowheads="1"/>
          </p:cNvSpPr>
          <p:nvPr/>
        </p:nvSpPr>
        <p:spPr bwMode="auto">
          <a:xfrm>
            <a:off x="4086225" y="3303588"/>
            <a:ext cx="971550" cy="246063"/>
          </a:xfrm>
          <a:prstGeom prst="rect">
            <a:avLst/>
          </a:prstGeom>
          <a:noFill/>
          <a:ln>
            <a:noFill/>
          </a:ln>
        </p:spPr>
        <p:txBody>
          <a:bodyPr wrap="none">
            <a:spAutoFit/>
          </a:bodyPr>
          <a:p>
            <a:pPr lvl="0" eaLnBrk="1" hangingPunct="1">
              <a:buNone/>
            </a:pPr>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23913" cy="215900"/>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2021</a:t>
            </a:r>
            <a:endPar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1032" name="Picture 10"/>
          <p:cNvPicPr>
            <a:picLocks noChangeAspect="1"/>
          </p:cNvPicPr>
          <p:nvPr userDrawn="1"/>
        </p:nvPicPr>
        <p:blipFill>
          <a:blip r:embed="rId4"/>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ransition spd="slow"/>
  <p:timing>
    <p:tnLst>
      <p:par>
        <p:cTn id="1" dur="indefinite" restart="never" nodeType="tmRoot"/>
      </p:par>
    </p:tnLst>
  </p:timing>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AutoShape 14"/>
          <p:cNvSpPr>
            <a:spLocks noChangeArrowheads="1"/>
          </p:cNvSpPr>
          <p:nvPr/>
        </p:nvSpPr>
        <p:spPr bwMode="auto">
          <a:xfrm>
            <a:off x="590550" y="6373813"/>
            <a:ext cx="6169025" cy="323850"/>
          </a:xfrm>
          <a:prstGeom prst="homePlate">
            <a:avLst>
              <a:gd name="adj" fmla="val 91541"/>
            </a:avLst>
          </a:prstGeom>
          <a:solidFill>
            <a:srgbClr val="72AF2F">
              <a:alpha val="94901"/>
            </a:srgbClr>
          </a:solidFill>
          <a:ln>
            <a:noFill/>
          </a:ln>
        </p:spPr>
        <p:txBody>
          <a:bodyPr wrap="none" anchor="ctr"/>
          <a:p>
            <a:pPr lvl="0">
              <a:buNone/>
            </a:pPr>
            <a:endParaRPr lang="en-US" altLang="en-US" dirty="0">
              <a:latin typeface="Arial" panose="020B0604020202020204" pitchFamily="34" charset="0"/>
            </a:endParaRPr>
          </a:p>
        </p:txBody>
      </p:sp>
      <p:sp>
        <p:nvSpPr>
          <p:cNvPr id="1027" name="Title Placeholder 1"/>
          <p:cNvSpPr>
            <a:spLocks noGrp="1"/>
          </p:cNvSpPr>
          <p:nvPr>
            <p:ph type="title"/>
          </p:nvPr>
        </p:nvSpPr>
        <p:spPr>
          <a:xfrm>
            <a:off x="488950" y="228600"/>
            <a:ext cx="6827838" cy="1143000"/>
          </a:xfrm>
          <a:prstGeom prst="rect">
            <a:avLst/>
          </a:prstGeom>
          <a:noFill/>
          <a:ln w="9525">
            <a:noFill/>
          </a:ln>
        </p:spPr>
        <p:txBody>
          <a:bodyPr anchor="ctr" anchorCtr="0"/>
          <a:p>
            <a:pPr lvl="0"/>
            <a:r>
              <a:rPr lang="en-US" altLang="en-US" dirty="0"/>
              <a:t>Click to edit Master title style</a:t>
            </a:r>
            <a:endParaRPr lang="en-GB" altLang="en-US" dirty="0"/>
          </a:p>
        </p:txBody>
      </p:sp>
      <p:sp>
        <p:nvSpPr>
          <p:cNvPr id="1028" name="Text Placeholder 2"/>
          <p:cNvSpPr>
            <a:spLocks noGrp="1"/>
          </p:cNvSpPr>
          <p:nvPr>
            <p:ph type="body" idx="1"/>
          </p:nvPr>
        </p:nvSpPr>
        <p:spPr>
          <a:xfrm>
            <a:off x="485775" y="1454150"/>
            <a:ext cx="8388350" cy="4830763"/>
          </a:xfrm>
          <a:prstGeom prst="rect">
            <a:avLst/>
          </a:prstGeom>
          <a:noFill/>
          <a:ln w="9525">
            <a:noFill/>
          </a:ln>
        </p:spPr>
        <p:txBody>
          <a:bodyPr/>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2" name="Oval 11"/>
          <p:cNvSpPr/>
          <p:nvPr/>
        </p:nvSpPr>
        <p:spPr bwMode="auto">
          <a:xfrm>
            <a:off x="8318500" y="6383338"/>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p>
            <a:pPr lvl="0" algn="ctr"/>
            <a:fld id="{9A0DB2DC-4C9A-4742-B13C-FB6460FD3503}" type="slidenum">
              <a:rPr lang="en-GB" altLang="en-US" b="1" dirty="0">
                <a:latin typeface="Arial" panose="020B0604020202020204" pitchFamily="34" charset="0"/>
              </a:rPr>
            </a:fld>
            <a:endParaRPr lang="en-GB" altLang="en-US" b="1" dirty="0">
              <a:latin typeface="Arial" panose="020B0604020202020204" pitchFamily="34" charset="0"/>
            </a:endParaRPr>
          </a:p>
          <a:p>
            <a:pPr lvl="0"/>
            <a:endParaRPr lang="en-GB" altLang="en-US" dirty="0">
              <a:latin typeface="Arial" panose="020B0604020202020204" pitchFamily="34" charset="0"/>
            </a:endParaRPr>
          </a:p>
        </p:txBody>
      </p:sp>
      <p:sp>
        <p:nvSpPr>
          <p:cNvPr id="1030" name="Rectangle 15"/>
          <p:cNvSpPr>
            <a:spLocks noChangeArrowheads="1"/>
          </p:cNvSpPr>
          <p:nvPr/>
        </p:nvSpPr>
        <p:spPr bwMode="auto">
          <a:xfrm>
            <a:off x="4086225" y="3303588"/>
            <a:ext cx="971550" cy="246063"/>
          </a:xfrm>
          <a:prstGeom prst="rect">
            <a:avLst/>
          </a:prstGeom>
          <a:noFill/>
          <a:ln>
            <a:noFill/>
          </a:ln>
        </p:spPr>
        <p:txBody>
          <a:bodyPr wrap="none">
            <a:spAutoFit/>
          </a:bodyPr>
          <a:p>
            <a:pPr lvl="0" eaLnBrk="1" hangingPunct="1">
              <a:buNone/>
            </a:pPr>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10895" cy="213995"/>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a:t>
            </a:r>
            <a:r>
              <a:rPr kumimoji="0" lang="en-US" altLang="en-GB"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22</a:t>
            </a:r>
            <a:endParaRPr kumimoji="0" lang="en-US" altLang="en-GB"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1032" name="Picture 10"/>
          <p:cNvPicPr>
            <a:picLocks noChangeAspect="1"/>
          </p:cNvPicPr>
          <p:nvPr userDrawn="1"/>
        </p:nvPicPr>
        <p:blipFill>
          <a:blip r:embed="rId4"/>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spd="slow"/>
  <p:timing>
    <p:tnLst>
      <p:par>
        <p:cTn id="1" dur="indefinite" restart="never" nodeType="tmRoot"/>
      </p:par>
    </p:tnLst>
  </p:timing>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AutoShape 14"/>
          <p:cNvSpPr>
            <a:spLocks noChangeArrowheads="1"/>
          </p:cNvSpPr>
          <p:nvPr/>
        </p:nvSpPr>
        <p:spPr bwMode="auto">
          <a:xfrm>
            <a:off x="590550" y="6373813"/>
            <a:ext cx="6169025" cy="323850"/>
          </a:xfrm>
          <a:prstGeom prst="homePlate">
            <a:avLst>
              <a:gd name="adj" fmla="val 91541"/>
            </a:avLst>
          </a:prstGeom>
          <a:solidFill>
            <a:srgbClr val="72AF2F">
              <a:alpha val="94901"/>
            </a:srgbClr>
          </a:solidFill>
          <a:ln>
            <a:noFill/>
          </a:ln>
        </p:spPr>
        <p:txBody>
          <a:bodyPr wrap="none" anchor="ctr"/>
          <a:p>
            <a:pPr lvl="0">
              <a:buNone/>
            </a:pPr>
            <a:endParaRPr lang="en-US" altLang="en-US" dirty="0">
              <a:latin typeface="Arial" panose="020B0604020202020204" pitchFamily="34" charset="0"/>
            </a:endParaRPr>
          </a:p>
        </p:txBody>
      </p:sp>
      <p:sp>
        <p:nvSpPr>
          <p:cNvPr id="1027" name="Title Placeholder 1"/>
          <p:cNvSpPr>
            <a:spLocks noGrp="1"/>
          </p:cNvSpPr>
          <p:nvPr>
            <p:ph type="title"/>
          </p:nvPr>
        </p:nvSpPr>
        <p:spPr>
          <a:xfrm>
            <a:off x="488950" y="228600"/>
            <a:ext cx="6827838" cy="1143000"/>
          </a:xfrm>
          <a:prstGeom prst="rect">
            <a:avLst/>
          </a:prstGeom>
          <a:noFill/>
          <a:ln w="9525">
            <a:noFill/>
          </a:ln>
        </p:spPr>
        <p:txBody>
          <a:bodyPr anchor="ctr" anchorCtr="0"/>
          <a:p>
            <a:pPr lvl="0"/>
            <a:r>
              <a:rPr lang="en-US" altLang="en-US" dirty="0"/>
              <a:t>Click to edit Master title style</a:t>
            </a:r>
            <a:endParaRPr lang="en-GB" altLang="en-US" dirty="0"/>
          </a:p>
        </p:txBody>
      </p:sp>
      <p:sp>
        <p:nvSpPr>
          <p:cNvPr id="1028" name="Text Placeholder 2"/>
          <p:cNvSpPr>
            <a:spLocks noGrp="1"/>
          </p:cNvSpPr>
          <p:nvPr>
            <p:ph type="body" idx="1"/>
          </p:nvPr>
        </p:nvSpPr>
        <p:spPr>
          <a:xfrm>
            <a:off x="485775" y="1454150"/>
            <a:ext cx="8388350" cy="4830763"/>
          </a:xfrm>
          <a:prstGeom prst="rect">
            <a:avLst/>
          </a:prstGeom>
          <a:noFill/>
          <a:ln w="9525">
            <a:noFill/>
          </a:ln>
        </p:spPr>
        <p:txBody>
          <a:bodyPr/>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2" name="Oval 11"/>
          <p:cNvSpPr/>
          <p:nvPr/>
        </p:nvSpPr>
        <p:spPr bwMode="auto">
          <a:xfrm>
            <a:off x="8318500" y="6383338"/>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p>
            <a:pPr lvl="0" algn="ctr"/>
            <a:fld id="{9A0DB2DC-4C9A-4742-B13C-FB6460FD3503}" type="slidenum">
              <a:rPr lang="en-GB" altLang="en-US" b="1" dirty="0">
                <a:latin typeface="Arial" panose="020B0604020202020204" pitchFamily="34" charset="0"/>
              </a:rPr>
            </a:fld>
            <a:endParaRPr lang="en-GB" altLang="en-US" b="1" dirty="0">
              <a:latin typeface="Arial" panose="020B0604020202020204" pitchFamily="34" charset="0"/>
            </a:endParaRPr>
          </a:p>
          <a:p>
            <a:pPr lvl="0"/>
            <a:endParaRPr lang="en-GB" altLang="en-US" dirty="0">
              <a:latin typeface="Arial" panose="020B0604020202020204" pitchFamily="34" charset="0"/>
            </a:endParaRPr>
          </a:p>
        </p:txBody>
      </p:sp>
      <p:sp>
        <p:nvSpPr>
          <p:cNvPr id="1030" name="Rectangle 15"/>
          <p:cNvSpPr>
            <a:spLocks noChangeArrowheads="1"/>
          </p:cNvSpPr>
          <p:nvPr/>
        </p:nvSpPr>
        <p:spPr bwMode="auto">
          <a:xfrm>
            <a:off x="4086225" y="3303588"/>
            <a:ext cx="971550" cy="246063"/>
          </a:xfrm>
          <a:prstGeom prst="rect">
            <a:avLst/>
          </a:prstGeom>
          <a:noFill/>
          <a:ln>
            <a:noFill/>
          </a:ln>
        </p:spPr>
        <p:txBody>
          <a:bodyPr wrap="none">
            <a:spAutoFit/>
          </a:bodyPr>
          <a:p>
            <a:pPr lvl="0" eaLnBrk="1" hangingPunct="1">
              <a:buNone/>
            </a:pPr>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10895" cy="213995"/>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202</a:t>
            </a:r>
            <a:r>
              <a:rPr kumimoji="0" lang="en-US" altLang="en-GB"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a:t>
            </a:r>
            <a:endParaRPr kumimoji="0" lang="en-US" altLang="en-GB"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1032" name="Picture 10"/>
          <p:cNvPicPr>
            <a:picLocks noChangeAspect="1"/>
          </p:cNvPicPr>
          <p:nvPr userDrawn="1"/>
        </p:nvPicPr>
        <p:blipFill>
          <a:blip r:embed="rId4"/>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ransition spd="slow"/>
  <p:timing>
    <p:tnLst>
      <p:par>
        <p:cTn id="1" dur="indefinite" restart="never" nodeType="tmRoot"/>
      </p:par>
    </p:tnLst>
  </p:timing>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AutoShape 14"/>
          <p:cNvSpPr>
            <a:spLocks noChangeArrowheads="1"/>
          </p:cNvSpPr>
          <p:nvPr/>
        </p:nvSpPr>
        <p:spPr bwMode="auto">
          <a:xfrm>
            <a:off x="590550" y="6373813"/>
            <a:ext cx="6169025" cy="323850"/>
          </a:xfrm>
          <a:prstGeom prst="homePlate">
            <a:avLst>
              <a:gd name="adj" fmla="val 91541"/>
            </a:avLst>
          </a:prstGeom>
          <a:solidFill>
            <a:srgbClr val="72AF2F">
              <a:alpha val="94901"/>
            </a:srgbClr>
          </a:solidFill>
          <a:ln>
            <a:noFill/>
          </a:ln>
        </p:spPr>
        <p:txBody>
          <a:bodyPr wrap="none" anchor="ctr"/>
          <a:p>
            <a:pPr lvl="0">
              <a:buNone/>
            </a:pPr>
            <a:endParaRPr lang="en-US" altLang="en-US" dirty="0">
              <a:latin typeface="Arial" panose="020B0604020202020204" pitchFamily="34" charset="0"/>
            </a:endParaRPr>
          </a:p>
        </p:txBody>
      </p:sp>
      <p:sp>
        <p:nvSpPr>
          <p:cNvPr id="1027" name="Title Placeholder 1"/>
          <p:cNvSpPr>
            <a:spLocks noGrp="1"/>
          </p:cNvSpPr>
          <p:nvPr>
            <p:ph type="title"/>
          </p:nvPr>
        </p:nvSpPr>
        <p:spPr>
          <a:xfrm>
            <a:off x="488950" y="228600"/>
            <a:ext cx="6827838" cy="1143000"/>
          </a:xfrm>
          <a:prstGeom prst="rect">
            <a:avLst/>
          </a:prstGeom>
          <a:noFill/>
          <a:ln w="9525">
            <a:noFill/>
          </a:ln>
        </p:spPr>
        <p:txBody>
          <a:bodyPr anchor="ctr" anchorCtr="0"/>
          <a:p>
            <a:pPr lvl="0"/>
            <a:r>
              <a:rPr lang="en-US" altLang="en-US" dirty="0"/>
              <a:t>Click to edit Master title style</a:t>
            </a:r>
            <a:endParaRPr lang="en-GB" altLang="en-US" dirty="0"/>
          </a:p>
        </p:txBody>
      </p:sp>
      <p:sp>
        <p:nvSpPr>
          <p:cNvPr id="1028" name="Text Placeholder 2"/>
          <p:cNvSpPr>
            <a:spLocks noGrp="1"/>
          </p:cNvSpPr>
          <p:nvPr>
            <p:ph type="body" idx="1"/>
          </p:nvPr>
        </p:nvSpPr>
        <p:spPr>
          <a:xfrm>
            <a:off x="485775" y="1454150"/>
            <a:ext cx="8388350" cy="4830763"/>
          </a:xfrm>
          <a:prstGeom prst="rect">
            <a:avLst/>
          </a:prstGeom>
          <a:noFill/>
          <a:ln w="9525">
            <a:noFill/>
          </a:ln>
        </p:spPr>
        <p:txBody>
          <a:bodyPr/>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2" name="Oval 11"/>
          <p:cNvSpPr/>
          <p:nvPr/>
        </p:nvSpPr>
        <p:spPr bwMode="auto">
          <a:xfrm>
            <a:off x="8318500" y="6383338"/>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p>
            <a:pPr lvl="0" algn="ctr"/>
            <a:fld id="{9A0DB2DC-4C9A-4742-B13C-FB6460FD3503}" type="slidenum">
              <a:rPr lang="en-GB" altLang="en-US" b="1" dirty="0">
                <a:latin typeface="Arial" panose="020B0604020202020204" pitchFamily="34" charset="0"/>
              </a:rPr>
            </a:fld>
            <a:endParaRPr lang="en-GB" altLang="en-US" b="1" dirty="0">
              <a:latin typeface="Arial" panose="020B0604020202020204" pitchFamily="34" charset="0"/>
            </a:endParaRPr>
          </a:p>
          <a:p>
            <a:pPr lvl="0"/>
            <a:endParaRPr lang="en-GB" altLang="en-US" dirty="0">
              <a:latin typeface="Arial" panose="020B0604020202020204" pitchFamily="34" charset="0"/>
            </a:endParaRPr>
          </a:p>
        </p:txBody>
      </p:sp>
      <p:sp>
        <p:nvSpPr>
          <p:cNvPr id="1030" name="Rectangle 15"/>
          <p:cNvSpPr>
            <a:spLocks noChangeArrowheads="1"/>
          </p:cNvSpPr>
          <p:nvPr/>
        </p:nvSpPr>
        <p:spPr bwMode="auto">
          <a:xfrm>
            <a:off x="4086225" y="3303588"/>
            <a:ext cx="971550" cy="246063"/>
          </a:xfrm>
          <a:prstGeom prst="rect">
            <a:avLst/>
          </a:prstGeom>
          <a:noFill/>
          <a:ln>
            <a:noFill/>
          </a:ln>
        </p:spPr>
        <p:txBody>
          <a:bodyPr wrap="none">
            <a:spAutoFit/>
          </a:bodyPr>
          <a:p>
            <a:pPr lvl="0" eaLnBrk="1" hangingPunct="1">
              <a:buNone/>
            </a:pPr>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10895" cy="213995"/>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a:t>
            </a:r>
            <a:r>
              <a:rPr kumimoji="0" lang="en-US" altLang="en-GB"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22</a:t>
            </a:r>
            <a:endParaRPr kumimoji="0" lang="en-US" altLang="en-GB"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1032" name="Picture 10"/>
          <p:cNvPicPr>
            <a:picLocks noChangeAspect="1"/>
          </p:cNvPicPr>
          <p:nvPr userDrawn="1"/>
        </p:nvPicPr>
        <p:blipFill>
          <a:blip r:embed="rId4"/>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transition spd="slow"/>
  <p:timing>
    <p:tnLst>
      <p:par>
        <p:cTn id="1" dur="indefinite" restart="never" nodeType="tmRoot"/>
      </p:par>
    </p:tnLst>
  </p:timing>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5" Type="http://schemas.openxmlformats.org/officeDocument/2006/relationships/vmlDrawing" Target="../drawings/vmlDrawing3.vml"/><Relationship Id="rId4" Type="http://schemas.openxmlformats.org/officeDocument/2006/relationships/slideLayout" Target="../slideLayouts/slideLayout2.xml"/><Relationship Id="rId3" Type="http://schemas.openxmlformats.org/officeDocument/2006/relationships/tags" Target="../tags/tag1.xml"/><Relationship Id="rId2" Type="http://schemas.openxmlformats.org/officeDocument/2006/relationships/image" Target="../media/image8.emf"/><Relationship Id="rId1"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6.xml"/><Relationship Id="rId2" Type="http://schemas.openxmlformats.org/officeDocument/2006/relationships/image" Target="../media/image4.emf"/><Relationship Id="rId1"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5.xml"/><Relationship Id="rId2" Type="http://schemas.openxmlformats.org/officeDocument/2006/relationships/image" Target="../media/image6.jpe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vmlDrawing" Target="../drawings/vmlDrawing2.vml"/><Relationship Id="rId3" Type="http://schemas.openxmlformats.org/officeDocument/2006/relationships/slideLayout" Target="../slideLayouts/slideLayout19.xml"/><Relationship Id="rId2" Type="http://schemas.openxmlformats.org/officeDocument/2006/relationships/image" Target="../media/image7.emf"/><Relationship Id="rId1"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9" name="Rectangle 2"/>
          <p:cNvSpPr>
            <a:spLocks noGrp="1" noChangeArrowheads="1"/>
          </p:cNvSpPr>
          <p:nvPr>
            <p:ph type="ctrTitle"/>
          </p:nvPr>
        </p:nvSpPr>
        <p:spPr>
          <a:xfrm>
            <a:off x="658813" y="1614488"/>
            <a:ext cx="7772400" cy="2466975"/>
          </a:xfrm>
        </p:spPr>
        <p:txBody>
          <a:bodyPr vert="horz" wrap="square" lIns="91440" tIns="45720" rIns="91440" bIns="45720" numCol="1" anchor="ctr" anchorCtr="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zh-CN" sz="2400" b="1" i="1"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mj-lt"/>
                <a:ea typeface="+mj-ea"/>
                <a:cs typeface="+mj-cs"/>
              </a:rPr>
              <a:t>  </a:t>
            </a:r>
            <a:br>
              <a:rPr kumimoji="0" lang="en-GB" altLang="zh-CN" sz="2400" b="0" i="0" u="none" strike="noStrike" kern="0" cap="none" spc="0" normalizeH="0" baseline="0" noProof="0" dirty="0" smtClean="0">
                <a:ln>
                  <a:noFill/>
                </a:ln>
                <a:solidFill>
                  <a:srgbClr val="FF0000"/>
                </a:solidFill>
                <a:effectLst/>
                <a:uLnTx/>
                <a:uFillTx/>
                <a:latin typeface="+mj-lt"/>
                <a:ea typeface="+mj-ea"/>
                <a:cs typeface="+mj-cs"/>
              </a:rPr>
            </a:br>
            <a:r>
              <a:rPr kumimoji="0" lang="en-US" altLang="zh-CN" sz="4400" b="1" i="0" u="none" strike="noStrike" kern="0" cap="none" spc="0" normalizeH="0" baseline="0" noProof="0" dirty="0" smtClean="0">
                <a:ln>
                  <a:noFill/>
                </a:ln>
                <a:solidFill>
                  <a:srgbClr val="FF0000"/>
                </a:solidFill>
                <a:effectLst/>
                <a:uLnTx/>
                <a:uFillTx/>
                <a:latin typeface="+mj-lt"/>
                <a:ea typeface="+mj-ea"/>
                <a:cs typeface="+mj-cs"/>
              </a:rPr>
              <a:t>FS_NSCALE </a:t>
            </a:r>
            <a:br>
              <a:rPr kumimoji="0" lang="en-US" altLang="zh-CN" sz="4400" b="1" i="0" u="none" strike="noStrike" kern="0" cap="none" spc="0" normalizeH="0" baseline="0" noProof="0" dirty="0" smtClean="0">
                <a:ln>
                  <a:noFill/>
                </a:ln>
                <a:solidFill>
                  <a:srgbClr val="FF0000"/>
                </a:solidFill>
                <a:effectLst/>
                <a:uLnTx/>
                <a:uFillTx/>
                <a:latin typeface="+mj-lt"/>
                <a:ea typeface="+mj-ea"/>
                <a:cs typeface="+mj-cs"/>
              </a:rPr>
            </a:br>
            <a:r>
              <a:rPr kumimoji="0" lang="en-US" altLang="zh-CN" sz="4400" b="1" i="0" u="none" strike="noStrike" kern="0" cap="none" spc="0" normalizeH="0" baseline="0" noProof="0" dirty="0" smtClean="0">
                <a:ln>
                  <a:noFill/>
                </a:ln>
                <a:solidFill>
                  <a:srgbClr val="FF0000"/>
                </a:solidFill>
                <a:effectLst/>
                <a:uLnTx/>
                <a:uFillTx/>
                <a:latin typeface="+mj-lt"/>
                <a:ea typeface="+mj-ea"/>
                <a:cs typeface="+mj-cs"/>
              </a:rPr>
              <a:t>KI discussion</a:t>
            </a:r>
            <a:endParaRPr kumimoji="0" lang="en-US" altLang="zh-CN" sz="4400" b="1" i="0" u="none" strike="noStrike" kern="0" cap="none" spc="0" normalizeH="0" baseline="0" noProof="0" dirty="0" smtClean="0">
              <a:ln>
                <a:noFill/>
              </a:ln>
              <a:solidFill>
                <a:srgbClr val="FF0000"/>
              </a:solidFill>
              <a:effectLst/>
              <a:uLnTx/>
              <a:uFillTx/>
              <a:latin typeface="+mj-lt"/>
              <a:ea typeface="+mj-ea"/>
              <a:cs typeface="+mj-cs"/>
            </a:endParaRPr>
          </a:p>
        </p:txBody>
      </p:sp>
      <p:sp>
        <p:nvSpPr>
          <p:cNvPr id="5123" name="Subtitle 6"/>
          <p:cNvSpPr>
            <a:spLocks noGrp="1"/>
          </p:cNvSpPr>
          <p:nvPr>
            <p:ph type="subTitle" idx="1"/>
          </p:nvPr>
        </p:nvSpPr>
        <p:spPr/>
        <p:txBody>
          <a:bodyPr vert="horz" wrap="square" lIns="91440" tIns="45720" rIns="91440" bIns="45720" anchor="t" anchorCtr="0"/>
          <a:p>
            <a:pPr>
              <a:lnSpc>
                <a:spcPct val="80000"/>
              </a:lnSpc>
              <a:buClrTx/>
              <a:buSzTx/>
              <a:buFontTx/>
              <a:buNone/>
            </a:pPr>
            <a:endParaRPr lang="en-US" altLang="en-US" sz="2000" dirty="0">
              <a:latin typeface="Arial" panose="020B0604020202020204" pitchFamily="34" charset="0"/>
              <a:ea typeface="+mn-ea"/>
              <a:cs typeface="+mn-cs"/>
            </a:endParaRPr>
          </a:p>
          <a:p>
            <a:pPr>
              <a:lnSpc>
                <a:spcPct val="80000"/>
              </a:lnSpc>
              <a:buClrTx/>
              <a:buSzTx/>
              <a:buFontTx/>
              <a:buNone/>
            </a:pPr>
            <a:r>
              <a:rPr lang="en-US" altLang="en-US" sz="2000" dirty="0">
                <a:latin typeface="Arial" panose="020B0604020202020204" pitchFamily="34" charset="0"/>
                <a:ea typeface="+mn-ea"/>
                <a:cs typeface="+mn-cs"/>
              </a:rPr>
              <a:t>CMCC</a:t>
            </a:r>
            <a:endParaRPr lang="en-US" altLang="en-US" sz="2000" dirty="0">
              <a:latin typeface="Arial" panose="020B0604020202020204" pitchFamily="34" charset="0"/>
              <a:ea typeface="+mn-ea"/>
              <a:cs typeface="+mn-cs"/>
            </a:endParaRPr>
          </a:p>
          <a:p>
            <a:pPr>
              <a:lnSpc>
                <a:spcPct val="80000"/>
              </a:lnSpc>
              <a:buClrTx/>
              <a:buSzTx/>
              <a:buFontTx/>
              <a:buNone/>
            </a:pPr>
            <a:endParaRPr lang="en-US" altLang="en-US" sz="2000" dirty="0">
              <a:latin typeface="Arial" panose="020B0604020202020204" pitchFamily="34" charset="0"/>
              <a:ea typeface="+mn-ea"/>
              <a:cs typeface="+mn-cs"/>
            </a:endParaRPr>
          </a:p>
          <a:p>
            <a:pPr>
              <a:lnSpc>
                <a:spcPct val="80000"/>
              </a:lnSpc>
              <a:buClrTx/>
              <a:buSzTx/>
              <a:buFontTx/>
              <a:buNone/>
            </a:pPr>
            <a:r>
              <a:rPr lang="en-US" altLang="en-US" sz="2000" dirty="0">
                <a:latin typeface="Arial" panose="020B0604020202020204" pitchFamily="34" charset="0"/>
                <a:ea typeface="+mn-ea"/>
                <a:cs typeface="+mn-cs"/>
              </a:rPr>
              <a:t>Shaowen Zheng </a:t>
            </a:r>
            <a:endParaRPr lang="en-GB" altLang="en-US" sz="2000" dirty="0">
              <a:latin typeface="Arial" panose="020B0604020202020204" pitchFamily="34" charset="0"/>
              <a:ea typeface="+mn-ea"/>
              <a:cs typeface="+mn-cs"/>
            </a:endParaRPr>
          </a:p>
        </p:txBody>
      </p:sp>
      <p:sp>
        <p:nvSpPr>
          <p:cNvPr id="5124" name="Text Box 14"/>
          <p:cNvSpPr txBox="1"/>
          <p:nvPr/>
        </p:nvSpPr>
        <p:spPr>
          <a:xfrm>
            <a:off x="323850" y="73025"/>
            <a:ext cx="3486150" cy="275590"/>
          </a:xfrm>
          <a:prstGeom prst="rect">
            <a:avLst/>
          </a:prstGeom>
          <a:noFill/>
          <a:ln w="9525">
            <a:noFill/>
          </a:ln>
        </p:spPr>
        <p:txBody>
          <a:bodyPr>
            <a:spAutoFit/>
          </a:bodyPr>
          <a:lstStyle>
            <a:lvl1pPr marL="342900" indent="-342900" algn="l" rtl="0" eaLnBrk="0" fontAlgn="base" hangingPunct="0">
              <a:spcBef>
                <a:spcPct val="20000"/>
              </a:spcBef>
              <a:spcAft>
                <a:spcPct val="0"/>
              </a:spcAft>
              <a:buBlip>
                <a:blip r:embed="rId1"/>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marL="0" lvl="0" indent="0" eaLnBrk="1" hangingPunct="1">
              <a:spcBef>
                <a:spcPct val="0"/>
              </a:spcBef>
              <a:buNone/>
            </a:pPr>
            <a:r>
              <a:rPr lang="sv-SE" altLang="en-US" sz="1200" b="1" dirty="0">
                <a:latin typeface="Arial" panose="020B0604020202020204"/>
                <a:cs typeface="Arial" panose="020B0604020202020204" pitchFamily="34" charset="0"/>
              </a:rPr>
              <a:t>3GPP TSG-SA WG6 SA6</a:t>
            </a:r>
            <a:r>
              <a:rPr lang="en-US" altLang="sv-SE" sz="1200" b="1" dirty="0">
                <a:latin typeface="Arial" panose="020B0604020202020204"/>
                <a:cs typeface="Arial" panose="020B0604020202020204" pitchFamily="34" charset="0"/>
              </a:rPr>
              <a:t> ICC 12th Jan</a:t>
            </a:r>
            <a:endParaRPr lang="en-US" altLang="sv-SE" sz="1200" b="1" dirty="0">
              <a:latin typeface="Arial" panose="020B0604020202020204"/>
              <a:ea typeface="Arial" panose="020B0604020202020204" pitchFamily="34" charset="0"/>
              <a:cs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40665" y="228600"/>
            <a:ext cx="7002780" cy="1198880"/>
          </a:xfrm>
          <a:prstGeom prst="rect">
            <a:avLst/>
          </a:prstGeom>
          <a:noFill/>
          <a:ln w="9525">
            <a:noFill/>
          </a:ln>
        </p:spPr>
        <p:txBody>
          <a:bodyPr wrap="square">
            <a:spAutoFit/>
          </a:bodyPr>
          <a:p>
            <a:pPr marL="228600" indent="-228600"/>
            <a:r>
              <a:rPr lang="en-US" sz="1800">
                <a:latin typeface="Times New Roman" panose="02020603050405020304" pitchFamily="18" charset="0"/>
                <a:ea typeface="等线" panose="02010600030101010101" charset="-122"/>
              </a:rPr>
              <a:t>- </a:t>
            </a:r>
            <a:r>
              <a:rPr lang="en-US" sz="1800">
                <a:latin typeface="Times New Roman" panose="02020603050405020304" pitchFamily="18" charset="0"/>
              </a:rPr>
              <a:t>Whether and how does SEAL need to be enhanced to support NSCE client to interact with NSCE server in the EDN and NSCE server outside the EDN?</a:t>
            </a:r>
            <a:endParaRPr lang="en-US" sz="1800">
              <a:latin typeface="Times New Roman" panose="02020603050405020304" pitchFamily="18" charset="0"/>
            </a:endParaRPr>
          </a:p>
          <a:p>
            <a:pPr marL="228600" indent="-228600"/>
            <a:endParaRPr lang="en-US" altLang="en-US" sz="1800">
              <a:latin typeface="Times New Roman" panose="02020603050405020304" pitchFamily="18" charset="0"/>
            </a:endParaRPr>
          </a:p>
        </p:txBody>
      </p:sp>
      <p:graphicFrame>
        <p:nvGraphicFramePr>
          <p:cNvPr id="-2147482618" name="Object 6"/>
          <p:cNvGraphicFramePr>
            <a:graphicFrameLocks noChangeAspect="1"/>
          </p:cNvGraphicFramePr>
          <p:nvPr/>
        </p:nvGraphicFramePr>
        <p:xfrm>
          <a:off x="319723" y="1142683"/>
          <a:ext cx="5060315" cy="1711325"/>
        </p:xfrm>
        <a:graphic>
          <a:graphicData uri="http://schemas.openxmlformats.org/presentationml/2006/ole">
            <mc:AlternateContent xmlns:mc="http://schemas.openxmlformats.org/markup-compatibility/2006">
              <mc:Choice xmlns:v="urn:schemas-microsoft-com:vml" Requires="v">
                <p:oleObj spid="_x0000_s3076" name="" r:id="rId1" imgW="8740775" imgH="2969260" progId="Visio.Drawing.11">
                  <p:embed/>
                </p:oleObj>
              </mc:Choice>
              <mc:Fallback>
                <p:oleObj name="" r:id="rId1" imgW="8740775" imgH="2969260" progId="Visio.Drawing.11">
                  <p:embed/>
                  <p:pic>
                    <p:nvPicPr>
                      <p:cNvPr id="0" name="图片 3075"/>
                      <p:cNvPicPr/>
                      <p:nvPr/>
                    </p:nvPicPr>
                    <p:blipFill>
                      <a:blip r:embed="rId2"/>
                      <a:stretch>
                        <a:fillRect/>
                      </a:stretch>
                    </p:blipFill>
                    <p:spPr>
                      <a:xfrm>
                        <a:off x="319723" y="1142683"/>
                        <a:ext cx="5060315" cy="1711325"/>
                      </a:xfrm>
                      <a:prstGeom prst="rect">
                        <a:avLst/>
                      </a:prstGeom>
                      <a:noFill/>
                      <a:ln w="38100">
                        <a:noFill/>
                        <a:miter/>
                      </a:ln>
                    </p:spPr>
                  </p:pic>
                </p:oleObj>
              </mc:Fallback>
            </mc:AlternateContent>
          </a:graphicData>
        </a:graphic>
      </p:graphicFrame>
      <p:sp>
        <p:nvSpPr>
          <p:cNvPr id="101" name="文本框 100"/>
          <p:cNvSpPr txBox="1"/>
          <p:nvPr/>
        </p:nvSpPr>
        <p:spPr>
          <a:xfrm>
            <a:off x="5659120" y="1427480"/>
            <a:ext cx="2882265" cy="1198880"/>
          </a:xfrm>
          <a:prstGeom prst="rect">
            <a:avLst/>
          </a:prstGeom>
          <a:noFill/>
          <a:ln w="9525">
            <a:noFill/>
          </a:ln>
        </p:spPr>
        <p:txBody>
          <a:bodyPr wrap="square">
            <a:spAutoFit/>
          </a:bodyPr>
          <a:p>
            <a:r>
              <a:rPr lang="en-US" sz="1200">
                <a:latin typeface="Times New Roman" panose="02020603050405020304" pitchFamily="18" charset="0"/>
              </a:rPr>
              <a:t>The interactions between the SEAL servers of the same type are generically referred to as SEAL-E reference point. The specific SEAL service reference point corresponding to SEAL-E </a:t>
            </a:r>
            <a:r>
              <a:rPr lang="en-US" sz="1200">
                <a:highlight>
                  <a:srgbClr val="FFFF00"/>
                </a:highlight>
                <a:latin typeface="Times New Roman" panose="02020603050405020304" pitchFamily="18" charset="0"/>
              </a:rPr>
              <a:t>is specified in the specific SEAL service functional model.</a:t>
            </a:r>
            <a:endParaRPr lang="en-US" altLang="en-US" sz="1200">
              <a:highlight>
                <a:srgbClr val="FFFF00"/>
              </a:highlight>
              <a:latin typeface="Times New Roman" panose="02020603050405020304" pitchFamily="18" charset="0"/>
            </a:endParaRPr>
          </a:p>
        </p:txBody>
      </p:sp>
      <p:graphicFrame>
        <p:nvGraphicFramePr>
          <p:cNvPr id="3" name="表格 2"/>
          <p:cNvGraphicFramePr/>
          <p:nvPr>
            <p:custDataLst>
              <p:tags r:id="rId3"/>
            </p:custDataLst>
          </p:nvPr>
        </p:nvGraphicFramePr>
        <p:xfrm>
          <a:off x="166370" y="2991485"/>
          <a:ext cx="8811895" cy="3741420"/>
        </p:xfrm>
        <a:graphic>
          <a:graphicData uri="http://schemas.openxmlformats.org/drawingml/2006/table">
            <a:tbl>
              <a:tblPr firstRow="1" bandRow="1">
                <a:tableStyleId>{5C22544A-7EE6-4342-B048-85BDC9FD1C3A}</a:tableStyleId>
              </a:tblPr>
              <a:tblGrid>
                <a:gridCol w="3999865"/>
                <a:gridCol w="4812030"/>
              </a:tblGrid>
              <a:tr h="274320">
                <a:tc>
                  <a:txBody>
                    <a:bodyPr/>
                    <a:p>
                      <a:pPr algn="l">
                        <a:buClrTx/>
                        <a:buSzTx/>
                        <a:buFontTx/>
                        <a:buNone/>
                      </a:pPr>
                      <a:r>
                        <a:rPr lang="en-US" altLang="zh-CN" sz="1200">
                          <a:latin typeface="Calibri" panose="020F0502020204030204" pitchFamily="34" charset="0"/>
                          <a:cs typeface="Calibri" panose="020F0502020204030204" pitchFamily="34" charset="0"/>
                        </a:rPr>
                        <a:t>solution</a:t>
                      </a:r>
                      <a:endParaRPr lang="en-US" altLang="zh-CN" sz="1200">
                        <a:latin typeface="Calibri" panose="020F0502020204030204" pitchFamily="34" charset="0"/>
                        <a:cs typeface="Calibri" panose="020F0502020204030204" pitchFamily="34" charset="0"/>
                      </a:endParaRPr>
                    </a:p>
                  </a:txBody>
                  <a:tcPr/>
                </a:tc>
                <a:tc>
                  <a:txBody>
                    <a:bodyPr/>
                    <a:p>
                      <a:pPr algn="l">
                        <a:buClrTx/>
                        <a:buSzTx/>
                        <a:buFontTx/>
                      </a:pPr>
                      <a:r>
                        <a:rPr lang="en-US" altLang="zh-CN" sz="1200">
                          <a:latin typeface="Calibri" panose="020F0502020204030204" pitchFamily="34" charset="0"/>
                          <a:cs typeface="Calibri" panose="020F0502020204030204" pitchFamily="34" charset="0"/>
                          <a:sym typeface="+mn-ea"/>
                        </a:rPr>
                        <a:t> SEAL-E may be enhanced to support the functionality such as:</a:t>
                      </a:r>
                      <a:endParaRPr lang="en-US" altLang="zh-CN" sz="1200">
                        <a:latin typeface="Calibri" panose="020F0502020204030204" pitchFamily="34" charset="0"/>
                        <a:cs typeface="Calibri" panose="020F0502020204030204" pitchFamily="34" charset="0"/>
                      </a:endParaRPr>
                    </a:p>
                  </a:txBody>
                  <a:tcPr/>
                </a:tc>
              </a:tr>
              <a:tr h="424180">
                <a:tc>
                  <a:txBody>
                    <a:bodyPr/>
                    <a:p>
                      <a:pPr indent="0">
                        <a:buNone/>
                      </a:pPr>
                      <a:r>
                        <a:rPr lang="en-US" sz="1200">
                          <a:solidFill>
                            <a:srgbClr val="000000"/>
                          </a:solidFill>
                          <a:latin typeface="Calibri" panose="020F0502020204030204" pitchFamily="34" charset="0"/>
                          <a:cs typeface="Calibri" panose="020F0502020204030204" pitchFamily="34" charset="0"/>
                          <a:sym typeface="+mn-ea"/>
                        </a:rPr>
                        <a:t>Solution 1: Automatic application layer network slice management</a:t>
                      </a:r>
                      <a:endParaRPr lang="en-US" sz="1200" b="0">
                        <a:solidFill>
                          <a:srgbClr val="000000"/>
                        </a:solidFill>
                        <a:latin typeface="Calibri" panose="020F0502020204030204" pitchFamily="34" charset="0"/>
                        <a:cs typeface="Calibri" panose="020F0502020204030204" pitchFamily="34" charset="0"/>
                      </a:endParaRPr>
                    </a:p>
                  </a:txBody>
                  <a:tcPr marL="12700" marR="12700" marT="12700" vert="horz" anchor="ctr" anchorCtr="0"/>
                </a:tc>
                <a:tc>
                  <a:txBody>
                    <a:bodyPr/>
                    <a:p>
                      <a:pPr>
                        <a:buNone/>
                      </a:pPr>
                      <a:r>
                        <a:rPr lang="en-US" sz="1200">
                          <a:solidFill>
                            <a:srgbClr val="000000"/>
                          </a:solidFill>
                          <a:latin typeface="Calibri" panose="020F0502020204030204" pitchFamily="34" charset="0"/>
                          <a:cs typeface="Calibri" panose="020F0502020204030204" pitchFamily="34" charset="0"/>
                          <a:sym typeface="+mn-ea"/>
                        </a:rPr>
                        <a:t>support network slice management operation</a:t>
                      </a:r>
                      <a:endParaRPr lang="zh-CN" altLang="en-US" sz="1200">
                        <a:latin typeface="Calibri" panose="020F0502020204030204" pitchFamily="34" charset="0"/>
                        <a:cs typeface="Calibri" panose="020F0502020204030204" pitchFamily="34" charset="0"/>
                      </a:endParaRPr>
                    </a:p>
                  </a:txBody>
                  <a:tcPr/>
                </a:tc>
              </a:tr>
              <a:tr h="457200">
                <a:tc>
                  <a:txBody>
                    <a:bodyPr/>
                    <a:p>
                      <a:pPr indent="0">
                        <a:buNone/>
                      </a:pPr>
                      <a:r>
                        <a:rPr lang="en-US" sz="1200" b="0">
                          <a:solidFill>
                            <a:srgbClr val="000000"/>
                          </a:solidFill>
                          <a:latin typeface="Calibri" panose="020F0502020204030204" pitchFamily="34" charset="0"/>
                          <a:cs typeface="Calibri" panose="020F0502020204030204" pitchFamily="34" charset="0"/>
                        </a:rPr>
                        <a:t>Solution 2: Network slice fault management capability</a:t>
                      </a:r>
                      <a:endParaRPr lang="en-US" altLang="en-US" sz="1200" b="0">
                        <a:solidFill>
                          <a:srgbClr val="000000"/>
                        </a:solidFill>
                        <a:latin typeface="Calibri" panose="020F0502020204030204" pitchFamily="34" charset="0"/>
                        <a:cs typeface="Calibri" panose="020F0502020204030204" pitchFamily="34" charset="0"/>
                      </a:endParaRPr>
                    </a:p>
                  </a:txBody>
                  <a:tcPr marL="12700" marR="12700" marT="12700" vert="horz" anchor="ctr" anchorCtr="0"/>
                </a:tc>
                <a:tc>
                  <a:txBody>
                    <a:bodyPr/>
                    <a:p>
                      <a:pPr>
                        <a:buNone/>
                      </a:pPr>
                      <a:r>
                        <a:rPr lang="en-US" sz="1200">
                          <a:solidFill>
                            <a:srgbClr val="000000"/>
                          </a:solidFill>
                          <a:latin typeface="Calibri" panose="020F0502020204030204" pitchFamily="34" charset="0"/>
                          <a:cs typeface="Calibri" panose="020F0502020204030204" pitchFamily="34" charset="0"/>
                          <a:sym typeface="+mn-ea"/>
                        </a:rPr>
                        <a:t>fault management data exposure,</a:t>
                      </a:r>
                      <a:endParaRPr lang="en-US" sz="1200">
                        <a:solidFill>
                          <a:srgbClr val="000000"/>
                        </a:solidFill>
                        <a:latin typeface="Calibri" panose="020F0502020204030204" pitchFamily="34" charset="0"/>
                        <a:cs typeface="Calibri" panose="020F0502020204030204" pitchFamily="34" charset="0"/>
                        <a:sym typeface="+mn-ea"/>
                      </a:endParaRPr>
                    </a:p>
                    <a:p>
                      <a:pPr>
                        <a:buNone/>
                      </a:pPr>
                      <a:r>
                        <a:rPr lang="en-US" sz="1200">
                          <a:solidFill>
                            <a:srgbClr val="000000"/>
                          </a:solidFill>
                          <a:latin typeface="Calibri" panose="020F0502020204030204" pitchFamily="34" charset="0"/>
                          <a:cs typeface="Calibri" panose="020F0502020204030204" pitchFamily="34" charset="0"/>
                          <a:sym typeface="+mn-ea"/>
                        </a:rPr>
                        <a:t>fault management operation</a:t>
                      </a:r>
                      <a:r>
                        <a:rPr lang="zh-CN" altLang="en-US" sz="1200">
                          <a:solidFill>
                            <a:srgbClr val="000000"/>
                          </a:solidFill>
                          <a:latin typeface="Calibri" panose="020F0502020204030204" pitchFamily="34" charset="0"/>
                          <a:cs typeface="Calibri" panose="020F0502020204030204" pitchFamily="34" charset="0"/>
                          <a:sym typeface="+mn-ea"/>
                        </a:rPr>
                        <a:t>，</a:t>
                      </a:r>
                      <a:endParaRPr lang="zh-CN" altLang="en-US" sz="1200">
                        <a:solidFill>
                          <a:srgbClr val="000000"/>
                        </a:solidFill>
                        <a:latin typeface="Calibri" panose="020F0502020204030204" pitchFamily="34" charset="0"/>
                        <a:cs typeface="Calibri" panose="020F0502020204030204" pitchFamily="34" charset="0"/>
                        <a:sym typeface="+mn-ea"/>
                      </a:endParaRPr>
                    </a:p>
                  </a:txBody>
                  <a:tcPr/>
                </a:tc>
              </a:tr>
              <a:tr h="274320">
                <a:tc>
                  <a:txBody>
                    <a:bodyPr/>
                    <a:p>
                      <a:pPr indent="0">
                        <a:buNone/>
                      </a:pPr>
                      <a:r>
                        <a:rPr lang="en-US" sz="1200" b="0">
                          <a:solidFill>
                            <a:srgbClr val="000000"/>
                          </a:solidFill>
                          <a:latin typeface="Calibri" panose="020F0502020204030204" pitchFamily="34" charset="0"/>
                          <a:cs typeface="Calibri" panose="020F0502020204030204" pitchFamily="34" charset="0"/>
                        </a:rPr>
                        <a:t>Solution 3: Slice API configuration and translation  </a:t>
                      </a:r>
                      <a:endParaRPr lang="en-US" altLang="en-US" sz="1200" b="0">
                        <a:solidFill>
                          <a:srgbClr val="000000"/>
                        </a:solidFill>
                        <a:latin typeface="Calibri" panose="020F0502020204030204" pitchFamily="34" charset="0"/>
                        <a:cs typeface="Calibri" panose="020F0502020204030204" pitchFamily="34" charset="0"/>
                      </a:endParaRPr>
                    </a:p>
                  </a:txBody>
                  <a:tcPr marL="12700" marR="12700" marT="12700" vert="horz" anchor="ctr" anchorCtr="0"/>
                </a:tc>
                <a:tc>
                  <a:txBody>
                    <a:bodyPr/>
                    <a:p>
                      <a:pPr>
                        <a:buNone/>
                      </a:pPr>
                      <a:r>
                        <a:rPr lang="en-US" sz="1200">
                          <a:latin typeface="Calibri" panose="020F0502020204030204" pitchFamily="34" charset="0"/>
                          <a:cs typeface="Calibri" panose="020F0502020204030204" pitchFamily="34" charset="0"/>
                          <a:sym typeface="+mn-ea"/>
                        </a:rPr>
                        <a:t>transfer </a:t>
                      </a:r>
                      <a:r>
                        <a:rPr lang="en-US" sz="1200">
                          <a:latin typeface="Calibri" panose="020F0502020204030204" pitchFamily="34" charset="0"/>
                          <a:cs typeface="Calibri" panose="020F0502020204030204" pitchFamily="34" charset="0"/>
                        </a:rPr>
                        <a:t>requirement and related info</a:t>
                      </a:r>
                      <a:endParaRPr lang="en-US" sz="1200">
                        <a:latin typeface="Calibri" panose="020F0502020204030204" pitchFamily="34" charset="0"/>
                        <a:cs typeface="Calibri" panose="020F0502020204030204" pitchFamily="34" charset="0"/>
                      </a:endParaRPr>
                    </a:p>
                  </a:txBody>
                  <a:tcPr/>
                </a:tc>
              </a:tr>
              <a:tr h="274320">
                <a:tc>
                  <a:txBody>
                    <a:bodyPr/>
                    <a:p>
                      <a:pPr indent="0">
                        <a:buNone/>
                      </a:pPr>
                      <a:r>
                        <a:rPr lang="en-US" sz="1200" b="0">
                          <a:solidFill>
                            <a:srgbClr val="000000"/>
                          </a:solidFill>
                          <a:latin typeface="Calibri" panose="020F0502020204030204" pitchFamily="34" charset="0"/>
                          <a:cs typeface="Calibri" panose="020F0502020204030204" pitchFamily="34" charset="0"/>
                        </a:rPr>
                        <a:t>Solution 4: QoS verification capability</a:t>
                      </a:r>
                      <a:endParaRPr lang="en-US" altLang="en-US" sz="1200" b="0">
                        <a:solidFill>
                          <a:srgbClr val="000000"/>
                        </a:solidFill>
                        <a:latin typeface="Calibri" panose="020F0502020204030204" pitchFamily="34" charset="0"/>
                        <a:cs typeface="Calibri" panose="020F0502020204030204" pitchFamily="34" charset="0"/>
                      </a:endParaRPr>
                    </a:p>
                  </a:txBody>
                  <a:tcPr marL="12700" marR="12700" marT="12700" vert="horz" anchor="ctr" anchorCtr="0"/>
                </a:tc>
                <a:tc>
                  <a:txBody>
                    <a:bodyPr/>
                    <a:p>
                      <a:pPr>
                        <a:buNone/>
                      </a:pPr>
                      <a:r>
                        <a:rPr lang="en-US" sz="1200">
                          <a:solidFill>
                            <a:srgbClr val="000000"/>
                          </a:solidFill>
                          <a:latin typeface="Calibri" panose="020F0502020204030204" pitchFamily="34" charset="0"/>
                          <a:cs typeface="Calibri" panose="020F0502020204030204" pitchFamily="34" charset="0"/>
                          <a:sym typeface="+mn-ea"/>
                        </a:rPr>
                        <a:t>PM data exposure, PM operation</a:t>
                      </a:r>
                      <a:r>
                        <a:rPr lang="zh-CN" altLang="en-US" sz="1200">
                          <a:solidFill>
                            <a:srgbClr val="000000"/>
                          </a:solidFill>
                          <a:latin typeface="Calibri" panose="020F0502020204030204" pitchFamily="34" charset="0"/>
                          <a:cs typeface="Calibri" panose="020F0502020204030204" pitchFamily="34" charset="0"/>
                          <a:sym typeface="+mn-ea"/>
                        </a:rPr>
                        <a:t>，</a:t>
                      </a:r>
                      <a:endParaRPr lang="zh-CN" altLang="en-US" sz="1200">
                        <a:latin typeface="Calibri" panose="020F0502020204030204" pitchFamily="34" charset="0"/>
                        <a:cs typeface="Calibri" panose="020F0502020204030204" pitchFamily="34" charset="0"/>
                        <a:sym typeface="+mn-ea"/>
                      </a:endParaRPr>
                    </a:p>
                  </a:txBody>
                  <a:tcPr/>
                </a:tc>
              </a:tr>
              <a:tr h="424180">
                <a:tc>
                  <a:txBody>
                    <a:bodyPr/>
                    <a:p>
                      <a:pPr indent="0">
                        <a:buNone/>
                      </a:pPr>
                      <a:r>
                        <a:rPr lang="en-US" sz="1200" b="0">
                          <a:solidFill>
                            <a:srgbClr val="000000"/>
                          </a:solidFill>
                          <a:latin typeface="Calibri" panose="020F0502020204030204" pitchFamily="34" charset="0"/>
                          <a:cs typeface="Calibri" panose="020F0502020204030204" pitchFamily="34" charset="0"/>
                        </a:rPr>
                        <a:t>Solution 5: Network slice related performance and analytics exposure </a:t>
                      </a:r>
                      <a:endParaRPr lang="en-US" altLang="en-US" sz="1200" b="0">
                        <a:solidFill>
                          <a:srgbClr val="000000"/>
                        </a:solidFill>
                        <a:latin typeface="Calibri" panose="020F0502020204030204" pitchFamily="34" charset="0"/>
                        <a:cs typeface="Calibri" panose="020F0502020204030204" pitchFamily="34" charset="0"/>
                      </a:endParaRPr>
                    </a:p>
                  </a:txBody>
                  <a:tcPr marL="12700" marR="12700" marT="12700" vert="horz" anchor="ctr" anchorCtr="0"/>
                </a:tc>
                <a:tc>
                  <a:txBody>
                    <a:bodyPr/>
                    <a:p>
                      <a:pPr>
                        <a:buNone/>
                      </a:pPr>
                      <a:r>
                        <a:rPr lang="en-US" sz="1200">
                          <a:solidFill>
                            <a:srgbClr val="000000"/>
                          </a:solidFill>
                          <a:latin typeface="Calibri" panose="020F0502020204030204" pitchFamily="34" charset="0"/>
                          <a:cs typeface="Calibri" panose="020F0502020204030204" pitchFamily="34" charset="0"/>
                          <a:sym typeface="+mn-ea"/>
                        </a:rPr>
                        <a:t>PM data exposure, PM operation</a:t>
                      </a:r>
                      <a:r>
                        <a:rPr lang="zh-CN" altLang="en-US" sz="1200">
                          <a:solidFill>
                            <a:srgbClr val="000000"/>
                          </a:solidFill>
                          <a:latin typeface="Calibri" panose="020F0502020204030204" pitchFamily="34" charset="0"/>
                          <a:cs typeface="Calibri" panose="020F0502020204030204" pitchFamily="34" charset="0"/>
                          <a:sym typeface="+mn-ea"/>
                        </a:rPr>
                        <a:t>，</a:t>
                      </a:r>
                      <a:endParaRPr lang="en-US" altLang="zh-CN" sz="1200">
                        <a:latin typeface="Calibri" panose="020F0502020204030204" pitchFamily="34" charset="0"/>
                        <a:cs typeface="Calibri" panose="020F0502020204030204" pitchFamily="34" charset="0"/>
                      </a:endParaRPr>
                    </a:p>
                  </a:txBody>
                  <a:tcPr/>
                </a:tc>
              </a:tr>
              <a:tr h="424180">
                <a:tc>
                  <a:txBody>
                    <a:bodyPr/>
                    <a:p>
                      <a:pPr indent="0">
                        <a:buNone/>
                      </a:pPr>
                      <a:r>
                        <a:rPr lang="en-US" sz="1200" b="0">
                          <a:solidFill>
                            <a:srgbClr val="000000"/>
                          </a:solidFill>
                          <a:latin typeface="Calibri" panose="020F0502020204030204" pitchFamily="34" charset="0"/>
                          <a:cs typeface="Calibri" panose="020F0502020204030204" pitchFamily="34" charset="0"/>
                        </a:rPr>
                        <a:t>Solution 6: VAL server authorization and authentication via slice enabler layer</a:t>
                      </a:r>
                      <a:endParaRPr lang="en-US" altLang="en-US" sz="1200" b="0">
                        <a:solidFill>
                          <a:srgbClr val="000000"/>
                        </a:solidFill>
                        <a:latin typeface="Calibri" panose="020F0502020204030204" pitchFamily="34" charset="0"/>
                        <a:cs typeface="Calibri" panose="020F0502020204030204" pitchFamily="34" charset="0"/>
                      </a:endParaRPr>
                    </a:p>
                  </a:txBody>
                  <a:tcPr marL="12700" marR="12700" marT="12700" vert="horz" anchor="ctr" anchorCtr="0"/>
                </a:tc>
                <a:tc>
                  <a:txBody>
                    <a:bodyPr/>
                    <a:p>
                      <a:pPr>
                        <a:buNone/>
                      </a:pPr>
                      <a:r>
                        <a:rPr lang="en-US" sz="1200">
                          <a:latin typeface="Calibri" panose="020F0502020204030204" pitchFamily="34" charset="0"/>
                          <a:cs typeface="Calibri" panose="020F0502020204030204" pitchFamily="34" charset="0"/>
                        </a:rPr>
                        <a:t>S</a:t>
                      </a:r>
                      <a:r>
                        <a:rPr sz="1200">
                          <a:latin typeface="Calibri" panose="020F0502020204030204" pitchFamily="34" charset="0"/>
                          <a:cs typeface="Calibri" panose="020F0502020204030204" pitchFamily="34" charset="0"/>
                        </a:rPr>
                        <a:t>upport NSCE authentication and authorization</a:t>
                      </a:r>
                      <a:r>
                        <a:rPr lang="en-US" sz="1200">
                          <a:latin typeface="Calibri" panose="020F0502020204030204" pitchFamily="34" charset="0"/>
                          <a:cs typeface="Calibri" panose="020F0502020204030204" pitchFamily="34" charset="0"/>
                        </a:rPr>
                        <a:t> </a:t>
                      </a:r>
                      <a:r>
                        <a:rPr sz="1200">
                          <a:latin typeface="Calibri" panose="020F0502020204030204" pitchFamily="34" charset="0"/>
                          <a:cs typeface="Calibri" panose="020F0502020204030204" pitchFamily="34" charset="0"/>
                          <a:sym typeface="+mn-ea"/>
                        </a:rPr>
                        <a:t>as a consumer</a:t>
                      </a:r>
                      <a:endParaRPr sz="1200">
                        <a:latin typeface="Calibri" panose="020F0502020204030204" pitchFamily="34" charset="0"/>
                        <a:cs typeface="Calibri" panose="020F0502020204030204" pitchFamily="34" charset="0"/>
                        <a:sym typeface="+mn-ea"/>
                      </a:endParaRPr>
                    </a:p>
                  </a:txBody>
                  <a:tcPr/>
                </a:tc>
              </a:tr>
              <a:tr h="274320">
                <a:tc>
                  <a:txBody>
                    <a:bodyPr/>
                    <a:p>
                      <a:pPr indent="0">
                        <a:buNone/>
                      </a:pPr>
                      <a:r>
                        <a:rPr lang="en-US" sz="1200" b="0">
                          <a:solidFill>
                            <a:srgbClr val="000000"/>
                          </a:solidFill>
                          <a:latin typeface="Calibri" panose="020F0502020204030204" pitchFamily="34" charset="0"/>
                          <a:cs typeface="Calibri" panose="020F0502020204030204" pitchFamily="34" charset="0"/>
                        </a:rPr>
                        <a:t>Solution 7:  network slice capability registration</a:t>
                      </a:r>
                      <a:endParaRPr lang="en-US" altLang="en-US" sz="1200" b="0">
                        <a:solidFill>
                          <a:srgbClr val="000000"/>
                        </a:solidFill>
                        <a:latin typeface="Calibri" panose="020F0502020204030204" pitchFamily="34" charset="0"/>
                        <a:cs typeface="Calibri" panose="020F0502020204030204" pitchFamily="34" charset="0"/>
                      </a:endParaRPr>
                    </a:p>
                  </a:txBody>
                  <a:tcPr marL="12700" marR="12700" marT="12700" vert="horz" anchor="ctr" anchorCtr="0"/>
                </a:tc>
                <a:tc>
                  <a:txBody>
                    <a:bodyPr/>
                    <a:p>
                      <a:pPr>
                        <a:buNone/>
                      </a:pPr>
                      <a:r>
                        <a:rPr lang="en-US" sz="1200">
                          <a:latin typeface="Calibri" panose="020F0502020204030204" pitchFamily="34" charset="0"/>
                          <a:cs typeface="Calibri" panose="020F0502020204030204" pitchFamily="34" charset="0"/>
                          <a:sym typeface="+mn-ea"/>
                        </a:rPr>
                        <a:t>S</a:t>
                      </a:r>
                      <a:r>
                        <a:rPr sz="1200">
                          <a:latin typeface="Calibri" panose="020F0502020204030204" pitchFamily="34" charset="0"/>
                          <a:cs typeface="Calibri" panose="020F0502020204030204" pitchFamily="34" charset="0"/>
                          <a:sym typeface="+mn-ea"/>
                        </a:rPr>
                        <a:t>upport NSCE </a:t>
                      </a:r>
                      <a:r>
                        <a:rPr lang="en-US" sz="1200">
                          <a:solidFill>
                            <a:srgbClr val="000000"/>
                          </a:solidFill>
                          <a:latin typeface="Calibri" panose="020F0502020204030204" pitchFamily="34" charset="0"/>
                          <a:cs typeface="Calibri" panose="020F0502020204030204" pitchFamily="34" charset="0"/>
                          <a:sym typeface="+mn-ea"/>
                        </a:rPr>
                        <a:t>registration</a:t>
                      </a:r>
                      <a:r>
                        <a:rPr lang="en-US" sz="1200">
                          <a:latin typeface="Calibri" panose="020F0502020204030204" pitchFamily="34" charset="0"/>
                          <a:cs typeface="Calibri" panose="020F0502020204030204" pitchFamily="34" charset="0"/>
                          <a:sym typeface="+mn-ea"/>
                        </a:rPr>
                        <a:t> </a:t>
                      </a:r>
                      <a:r>
                        <a:rPr sz="1200">
                          <a:latin typeface="Calibri" panose="020F0502020204030204" pitchFamily="34" charset="0"/>
                          <a:cs typeface="Calibri" panose="020F0502020204030204" pitchFamily="34" charset="0"/>
                          <a:sym typeface="+mn-ea"/>
                        </a:rPr>
                        <a:t>as a consumer</a:t>
                      </a:r>
                      <a:endParaRPr lang="en-US" altLang="zh-CN" sz="1200">
                        <a:latin typeface="Calibri" panose="020F0502020204030204" pitchFamily="34" charset="0"/>
                        <a:cs typeface="Calibri" panose="020F0502020204030204" pitchFamily="34" charset="0"/>
                      </a:endParaRPr>
                    </a:p>
                  </a:txBody>
                  <a:tcPr/>
                </a:tc>
              </a:tr>
              <a:tr h="457200">
                <a:tc>
                  <a:txBody>
                    <a:bodyPr/>
                    <a:p>
                      <a:pPr indent="0">
                        <a:buNone/>
                      </a:pPr>
                      <a:r>
                        <a:rPr lang="en-US" sz="1200" b="0">
                          <a:solidFill>
                            <a:srgbClr val="000000"/>
                          </a:solidFill>
                          <a:latin typeface="Calibri" panose="020F0502020204030204" pitchFamily="34" charset="0"/>
                          <a:cs typeface="Calibri" panose="020F0502020204030204" pitchFamily="34" charset="0"/>
                        </a:rPr>
                        <a:t>Solution 8: Discovery of management service exposure</a:t>
                      </a:r>
                      <a:endParaRPr lang="en-US" altLang="en-US" sz="1200" b="0">
                        <a:solidFill>
                          <a:srgbClr val="000000"/>
                        </a:solidFill>
                        <a:latin typeface="Calibri" panose="020F0502020204030204" pitchFamily="34" charset="0"/>
                        <a:cs typeface="Calibri" panose="020F0502020204030204" pitchFamily="34" charset="0"/>
                      </a:endParaRPr>
                    </a:p>
                  </a:txBody>
                  <a:tcPr marL="12700" marR="12700" marT="12700" vert="horz" anchor="ctr" anchorCtr="0"/>
                </a:tc>
                <a:tc>
                  <a:txBody>
                    <a:bodyPr/>
                    <a:p>
                      <a:pPr>
                        <a:buNone/>
                      </a:pPr>
                      <a:r>
                        <a:rPr lang="en-US" sz="1200">
                          <a:latin typeface="Calibri" panose="020F0502020204030204" pitchFamily="34" charset="0"/>
                          <a:cs typeface="Calibri" panose="020F0502020204030204" pitchFamily="34" charset="0"/>
                          <a:sym typeface="+mn-ea"/>
                        </a:rPr>
                        <a:t>Depends on MNO’s policy,  VAL server could do the management via edge NSCE directly if supported, or through the MNO's NSCE</a:t>
                      </a:r>
                      <a:endParaRPr lang="en-US" sz="1200">
                        <a:latin typeface="Calibri" panose="020F0502020204030204" pitchFamily="34" charset="0"/>
                        <a:cs typeface="Calibri" panose="020F0502020204030204" pitchFamily="34" charset="0"/>
                        <a:sym typeface="+mn-ea"/>
                      </a:endParaRPr>
                    </a:p>
                  </a:txBody>
                  <a:tcPr/>
                </a:tc>
              </a:tr>
              <a:tr h="457200">
                <a:tc>
                  <a:txBody>
                    <a:bodyPr/>
                    <a:p>
                      <a:pPr indent="0">
                        <a:buNone/>
                      </a:pPr>
                      <a:r>
                        <a:rPr lang="en-US" sz="1200" b="0">
                          <a:solidFill>
                            <a:srgbClr val="000000"/>
                          </a:solidFill>
                          <a:latin typeface="Calibri" panose="020F0502020204030204" pitchFamily="34" charset="0"/>
                          <a:cs typeface="Calibri" panose="020F0502020204030204" pitchFamily="34" charset="0"/>
                        </a:rPr>
                        <a:t>Solution 9: Support for managing trusted third-party owned application(s)</a:t>
                      </a:r>
                      <a:endParaRPr lang="en-US" altLang="en-US" sz="1200" b="0">
                        <a:solidFill>
                          <a:srgbClr val="000000"/>
                        </a:solidFill>
                        <a:latin typeface="Calibri" panose="020F0502020204030204" pitchFamily="34" charset="0"/>
                        <a:cs typeface="Calibri" panose="020F0502020204030204" pitchFamily="34" charset="0"/>
                      </a:endParaRPr>
                    </a:p>
                  </a:txBody>
                  <a:tcPr marL="12700" marR="12700" marT="12700" vert="horz" anchor="ctr" anchorCtr="0"/>
                </a:tc>
                <a:tc>
                  <a:txBody>
                    <a:bodyPr/>
                    <a:p>
                      <a:pPr>
                        <a:buNone/>
                      </a:pPr>
                      <a:r>
                        <a:rPr lang="en-US" sz="1200">
                          <a:latin typeface="Calibri" panose="020F0502020204030204" pitchFamily="34" charset="0"/>
                          <a:cs typeface="Calibri" panose="020F0502020204030204" pitchFamily="34" charset="0"/>
                        </a:rPr>
                        <a:t>Depends on MNO’s policy,  VAL server could do the management via edge NSCE directly if supported, or through the MNO's NSCE</a:t>
                      </a:r>
                      <a:endParaRPr lang="en-US" sz="1200">
                        <a:latin typeface="Calibri" panose="020F0502020204030204" pitchFamily="34" charset="0"/>
                        <a:cs typeface="Calibri" panose="020F0502020204030204" pitchFamily="34" charset="0"/>
                      </a:endParaRPr>
                    </a:p>
                  </a:txBody>
                  <a:tcPr/>
                </a:tc>
              </a:tr>
            </a:tbl>
          </a:graphicData>
        </a:graphic>
      </p:graphicFrame>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itle 1"/>
          <p:cNvSpPr>
            <a:spLocks noGrp="1"/>
          </p:cNvSpPr>
          <p:nvPr>
            <p:ph type="title"/>
          </p:nvPr>
        </p:nvSpPr>
        <p:spPr>
          <a:xfrm>
            <a:off x="514350" y="420688"/>
            <a:ext cx="6827838" cy="1143000"/>
          </a:xfrm>
        </p:spPr>
        <p:txBody>
          <a:bodyPr vert="horz" wrap="square" lIns="91440" tIns="45720" rIns="91440" bIns="45720" anchor="ctr" anchorCtr="0"/>
          <a:p>
            <a:r>
              <a:rPr lang="en-US" altLang="en-US" dirty="0"/>
              <a:t>Topic</a:t>
            </a:r>
            <a:endParaRPr lang="en-US" altLang="en-US" dirty="0"/>
          </a:p>
        </p:txBody>
      </p:sp>
      <p:sp>
        <p:nvSpPr>
          <p:cNvPr id="7171" name="内容占位符 2"/>
          <p:cNvSpPr txBox="1"/>
          <p:nvPr/>
        </p:nvSpPr>
        <p:spPr>
          <a:xfrm>
            <a:off x="644525" y="1890713"/>
            <a:ext cx="7924800" cy="1993900"/>
          </a:xfrm>
          <a:prstGeom prst="rect">
            <a:avLst/>
          </a:prstGeom>
          <a:noFill/>
          <a:ln w="9525">
            <a:noFill/>
          </a:ln>
        </p:spPr>
        <p:txBody>
          <a:bodyPr lIns="80142" tIns="40070" rIns="80142" bIns="40070"/>
          <a:lstStyle>
            <a:lvl1pPr marL="342900" indent="-342900" algn="l" rtl="0" eaLnBrk="0" fontAlgn="base" hangingPunct="0">
              <a:spcBef>
                <a:spcPct val="20000"/>
              </a:spcBef>
              <a:spcAft>
                <a:spcPct val="0"/>
              </a:spcAft>
              <a:buBlip>
                <a:blip r:embed="rId1"/>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marL="342900" lvl="0" indent="-342900" algn="l">
              <a:lnSpc>
                <a:spcPct val="140000"/>
              </a:lnSpc>
              <a:buClr>
                <a:srgbClr val="777777"/>
              </a:buClr>
              <a:buSzPct val="60000"/>
              <a:buFont typeface="Wingdings" panose="05000000000000000000" pitchFamily="2" charset="2"/>
              <a:buChar char="l"/>
            </a:pPr>
            <a:r>
              <a:rPr lang="en-US" altLang="zh-CN" sz="1600" b="1" kern="0" noProof="0" dirty="0" smtClean="0">
                <a:ln>
                  <a:noFill/>
                </a:ln>
                <a:solidFill>
                  <a:srgbClr val="FF0000"/>
                </a:solidFill>
                <a:effectLst/>
                <a:uLnTx/>
                <a:uFillTx/>
                <a:latin typeface="+mj-lt"/>
                <a:ea typeface="+mj-ea"/>
                <a:cs typeface="+mj-cs"/>
                <a:sym typeface="+mn-ea"/>
              </a:rPr>
              <a:t>Key issue 5: Communication service management exposure</a:t>
            </a:r>
            <a:endParaRPr lang="en-US" altLang="zh-CN" sz="1600" b="1" kern="0" noProof="0" dirty="0" smtClean="0">
              <a:ln>
                <a:noFill/>
              </a:ln>
              <a:solidFill>
                <a:srgbClr val="FF0000"/>
              </a:solidFill>
              <a:effectLst/>
              <a:uLnTx/>
              <a:uFillTx/>
              <a:latin typeface="+mj-lt"/>
              <a:ea typeface="+mj-ea"/>
              <a:cs typeface="+mj-cs"/>
              <a:sym typeface="+mn-ea"/>
            </a:endParaRPr>
          </a:p>
          <a:p>
            <a:pPr marL="342900" lvl="0" indent="-342900" algn="l">
              <a:lnSpc>
                <a:spcPct val="140000"/>
              </a:lnSpc>
              <a:buClr>
                <a:srgbClr val="777777"/>
              </a:buClr>
              <a:buSzPct val="60000"/>
              <a:buFont typeface="Wingdings" panose="05000000000000000000" pitchFamily="2" charset="2"/>
              <a:buChar char="l"/>
            </a:pPr>
            <a:r>
              <a:rPr lang="en-US" altLang="zh-CN" sz="1600" b="1" kern="0" noProof="0" dirty="0" smtClean="0">
                <a:ln>
                  <a:noFill/>
                </a:ln>
                <a:solidFill>
                  <a:srgbClr val="FF0000"/>
                </a:solidFill>
                <a:effectLst/>
                <a:uLnTx/>
                <a:uFillTx/>
                <a:latin typeface="+mj-lt"/>
                <a:ea typeface="+mj-ea"/>
                <a:cs typeface="+mj-cs"/>
                <a:sym typeface="+mn-ea"/>
              </a:rPr>
              <a:t>Key issue 12: Network slice capability exposure in the edge data network</a:t>
            </a:r>
            <a:endParaRPr lang="en-US" altLang="zh-CN" sz="1600" b="1" kern="0" noProof="0" dirty="0" smtClean="0">
              <a:ln>
                <a:noFill/>
              </a:ln>
              <a:solidFill>
                <a:srgbClr val="FF0000"/>
              </a:solidFill>
              <a:effectLst/>
              <a:uLnTx/>
              <a:uFillTx/>
              <a:latin typeface="+mj-lt"/>
              <a:ea typeface="+mj-ea"/>
              <a:cs typeface="+mj-cs"/>
            </a:endParaRPr>
          </a:p>
          <a:p>
            <a:pPr marL="342900" lvl="0" indent="-342900" algn="l">
              <a:lnSpc>
                <a:spcPct val="140000"/>
              </a:lnSpc>
              <a:buClr>
                <a:srgbClr val="777777"/>
              </a:buClr>
              <a:buSzPct val="60000"/>
              <a:buFont typeface="Wingdings" panose="05000000000000000000" pitchFamily="2" charset="2"/>
              <a:buChar char="l"/>
            </a:pPr>
            <a:endParaRPr lang="en-US" altLang="zh-CN" sz="1600" b="1" kern="0" noProof="0" dirty="0" smtClean="0">
              <a:ln>
                <a:noFill/>
              </a:ln>
              <a:solidFill>
                <a:srgbClr val="FF0000"/>
              </a:solidFill>
              <a:effectLst/>
              <a:uLnTx/>
              <a:uFillTx/>
              <a:latin typeface="+mj-lt"/>
              <a:ea typeface="+mj-ea"/>
              <a:cs typeface="+mj-cs"/>
              <a:sym typeface="+mn-ea"/>
            </a:endParaRPr>
          </a:p>
          <a:p>
            <a:pPr marL="0" lvl="0" indent="0" algn="l">
              <a:lnSpc>
                <a:spcPct val="140000"/>
              </a:lnSpc>
              <a:buClr>
                <a:srgbClr val="777777"/>
              </a:buClr>
              <a:buSzPct val="60000"/>
              <a:buFont typeface="Wingdings" panose="05000000000000000000" pitchFamily="2" charset="2"/>
              <a:buNone/>
            </a:pPr>
            <a:endParaRPr lang="en-US" altLang="zh-CN" sz="1600" b="1" kern="0" noProof="0" dirty="0" smtClean="0">
              <a:ln>
                <a:noFill/>
              </a:ln>
              <a:solidFill>
                <a:srgbClr val="FF0000"/>
              </a:solidFill>
              <a:effectLst/>
              <a:uLnTx/>
              <a:uFillTx/>
              <a:latin typeface="+mj-lt"/>
              <a:ea typeface="+mj-ea"/>
              <a:cs typeface="+mj-cs"/>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p:nvPr>
            <p:ph type="title"/>
          </p:nvPr>
        </p:nvSpPr>
        <p:spPr/>
        <p:txBody>
          <a:bodyPr/>
          <a:p>
            <a:r>
              <a:rPr lang="en-US" altLang="zh-CN" b="1" noProof="0" dirty="0" smtClean="0">
                <a:ln>
                  <a:noFill/>
                </a:ln>
                <a:effectLst/>
                <a:uLnTx/>
                <a:uFillTx/>
                <a:sym typeface="+mn-ea"/>
              </a:rPr>
              <a:t>Key issue 5: Communication service management exposure</a:t>
            </a:r>
            <a:endParaRPr lang="en-US" altLang="zh-CN" b="1" noProof="0" dirty="0" smtClean="0">
              <a:ln>
                <a:noFill/>
              </a:ln>
              <a:effectLst/>
              <a:uLnTx/>
              <a:uFillTx/>
              <a:sym typeface="+mn-ea"/>
            </a:endParaRPr>
          </a:p>
        </p:txBody>
      </p:sp>
      <p:sp>
        <p:nvSpPr>
          <p:cNvPr id="7" name="文本框 6"/>
          <p:cNvSpPr txBox="1"/>
          <p:nvPr/>
        </p:nvSpPr>
        <p:spPr>
          <a:xfrm>
            <a:off x="288925" y="1549400"/>
            <a:ext cx="8566150" cy="4646295"/>
          </a:xfrm>
          <a:prstGeom prst="rect">
            <a:avLst/>
          </a:prstGeom>
          <a:noFill/>
          <a:ln w="9525">
            <a:noFill/>
          </a:ln>
        </p:spPr>
        <p:txBody>
          <a:bodyPr wrap="square">
            <a:spAutoFit/>
          </a:bodyPr>
          <a:p>
            <a:pPr marL="342900" indent="-342900">
              <a:buAutoNum type="arabicPeriod"/>
              <a:tabLst>
                <a:tab pos="358140" algn="l"/>
              </a:tabLst>
            </a:pPr>
            <a:r>
              <a:rPr lang="en-US" altLang="zh-CN" sz="1600" b="1" dirty="0" smtClean="0">
                <a:cs typeface="Times New Roman" panose="02020603050405020304" pitchFamily="18" charset="0"/>
              </a:rPr>
              <a:t>What </a:t>
            </a:r>
            <a:r>
              <a:rPr lang="en-US" altLang="zh-CN" sz="1600" b="1" dirty="0">
                <a:cs typeface="Times New Roman" panose="02020603050405020304" pitchFamily="18" charset="0"/>
              </a:rPr>
              <a:t>is </a:t>
            </a:r>
            <a:r>
              <a:rPr lang="en-US" altLang="zh-CN" sz="1600" b="1" dirty="0">
                <a:cs typeface="Times New Roman" panose="02020603050405020304" pitchFamily="18" charset="0"/>
                <a:sym typeface="+mn-ea"/>
              </a:rPr>
              <a:t>Communication service in </a:t>
            </a:r>
            <a:r>
              <a:rPr lang="en-US" altLang="zh-CN" sz="1600" b="1" dirty="0" smtClean="0">
                <a:cs typeface="Times New Roman" panose="02020603050405020304" pitchFamily="18" charset="0"/>
                <a:sym typeface="+mn-ea"/>
              </a:rPr>
              <a:t>NSCALE</a:t>
            </a:r>
            <a:r>
              <a:rPr lang="zh-CN" altLang="en-US" sz="1600" b="1" dirty="0" smtClean="0">
                <a:cs typeface="Times New Roman" panose="02020603050405020304" pitchFamily="18" charset="0"/>
                <a:sym typeface="+mn-ea"/>
              </a:rPr>
              <a:t>？</a:t>
            </a:r>
            <a:endParaRPr lang="en-US" altLang="zh-CN" sz="1600" b="1" dirty="0" smtClean="0">
              <a:cs typeface="Times New Roman" panose="02020603050405020304" pitchFamily="18" charset="0"/>
              <a:sym typeface="+mn-ea"/>
            </a:endParaRPr>
          </a:p>
          <a:p>
            <a:pPr>
              <a:tabLst>
                <a:tab pos="358140" algn="l"/>
              </a:tabLst>
            </a:pPr>
            <a:r>
              <a:rPr lang="en-GB" altLang="zh-CN" sz="1200" dirty="0"/>
              <a:t>NSCE as one of the functionalities of SEAL is responsible to provided the network slice related capability exposure to enable  the communication services required by the vertical applications.</a:t>
            </a:r>
            <a:endParaRPr lang="en-US" altLang="zh-CN" sz="1400" b="1" dirty="0">
              <a:cs typeface="Times New Roman" panose="02020603050405020304" pitchFamily="18" charset="0"/>
            </a:endParaRPr>
          </a:p>
          <a:p>
            <a:pPr>
              <a:tabLst>
                <a:tab pos="358140" algn="l"/>
              </a:tabLst>
            </a:pPr>
            <a:r>
              <a:rPr lang="en-US" altLang="zh-CN" sz="1200" dirty="0"/>
              <a:t>I</a:t>
            </a:r>
            <a:r>
              <a:rPr lang="en-US" altLang="zh-CN" sz="1200" dirty="0" smtClean="0"/>
              <a:t>n </a:t>
            </a:r>
            <a:r>
              <a:rPr lang="en-US" altLang="zh-CN" sz="1200" dirty="0"/>
              <a:t>SA1 TS </a:t>
            </a:r>
            <a:r>
              <a:rPr lang="en-US" altLang="zh-CN" sz="1200" dirty="0" smtClean="0"/>
              <a:t>22.261, several types of</a:t>
            </a:r>
            <a:r>
              <a:rPr lang="en-GB" altLang="zh-CN" sz="1200" dirty="0" smtClean="0"/>
              <a:t> </a:t>
            </a:r>
            <a:r>
              <a:rPr lang="en-GB" altLang="zh-CN" sz="1200" dirty="0"/>
              <a:t>communication services provided to the vertical </a:t>
            </a:r>
            <a:r>
              <a:rPr lang="en-GB" altLang="zh-CN" sz="1200" dirty="0" smtClean="0"/>
              <a:t>applications are </a:t>
            </a:r>
            <a:r>
              <a:rPr lang="en-US" altLang="zh-CN" sz="1200" dirty="0" smtClean="0"/>
              <a:t>described,</a:t>
            </a:r>
            <a:r>
              <a:rPr lang="en-GB" altLang="zh-CN" sz="1200" dirty="0" smtClean="0"/>
              <a:t> e</a:t>
            </a:r>
            <a:r>
              <a:rPr lang="en-US" altLang="zh-CN" sz="1200" dirty="0"/>
              <a:t>.g., cyber-physical control services, video services,</a:t>
            </a:r>
            <a:r>
              <a:rPr lang="en-GB" altLang="zh-CN" sz="1400" dirty="0"/>
              <a:t> </a:t>
            </a:r>
            <a:r>
              <a:rPr lang="en-GB" altLang="zh-CN" sz="1200" dirty="0"/>
              <a:t>tactile and </a:t>
            </a:r>
            <a:r>
              <a:rPr lang="en-GB" altLang="zh-CN" sz="1200" dirty="0" smtClean="0"/>
              <a:t>multi-modal. And </a:t>
            </a:r>
            <a:r>
              <a:rPr lang="en-GB" altLang="zh-CN" sz="1200" dirty="0"/>
              <a:t>the KQIs</a:t>
            </a:r>
            <a:r>
              <a:rPr lang="en-US" altLang="zh-CN" sz="1200" dirty="0"/>
              <a:t>/</a:t>
            </a:r>
            <a:r>
              <a:rPr lang="en-US" altLang="zh-CN" sz="1200" dirty="0" err="1"/>
              <a:t>QoEs</a:t>
            </a:r>
            <a:r>
              <a:rPr lang="en-GB" altLang="zh-CN" sz="1200" dirty="0"/>
              <a:t> and APIs required by different vertical applications may be diverse. </a:t>
            </a:r>
            <a:endParaRPr lang="en-GB" altLang="zh-CN" sz="1200" dirty="0" smtClean="0"/>
          </a:p>
          <a:p>
            <a:pPr>
              <a:tabLst>
                <a:tab pos="358140" algn="l"/>
              </a:tabLst>
            </a:pPr>
            <a:endParaRPr lang="en-US" altLang="zh-CN" sz="1600" b="1" dirty="0">
              <a:cs typeface="Times New Roman" panose="02020603050405020304" pitchFamily="18" charset="0"/>
              <a:sym typeface="+mn-ea"/>
            </a:endParaRPr>
          </a:p>
          <a:p>
            <a:pPr>
              <a:tabLst>
                <a:tab pos="358140" algn="l"/>
              </a:tabLst>
            </a:pPr>
            <a:r>
              <a:rPr lang="en-US" sz="1600" b="1" dirty="0" smtClean="0">
                <a:cs typeface="Times New Roman" panose="02020603050405020304" pitchFamily="18" charset="0"/>
              </a:rPr>
              <a:t>2.   </a:t>
            </a:r>
            <a:r>
              <a:rPr lang="en-US" sz="1600" b="1" dirty="0" smtClean="0">
                <a:latin typeface="Arial" panose="020B0604020202020204" pitchFamily="34" charset="0"/>
                <a:cs typeface="Times New Roman" panose="02020603050405020304" pitchFamily="18" charset="0"/>
              </a:rPr>
              <a:t>What is </a:t>
            </a:r>
            <a:r>
              <a:rPr lang="en-US" sz="1600" b="1" dirty="0" smtClean="0">
                <a:cs typeface="Times New Roman" panose="02020603050405020304" pitchFamily="18" charset="0"/>
                <a:sym typeface="+mn-ea"/>
              </a:rPr>
              <a:t>Communication service management exposure in NSCALE?</a:t>
            </a:r>
            <a:endParaRPr lang="en-US" sz="1600" b="1" dirty="0" smtClean="0">
              <a:cs typeface="Times New Roman" panose="02020603050405020304" pitchFamily="18" charset="0"/>
              <a:sym typeface="+mn-ea"/>
            </a:endParaRPr>
          </a:p>
          <a:p>
            <a:pPr marL="342265" indent="-342265" defTabSz="914400">
              <a:tabLst>
                <a:tab pos="358140" algn="l"/>
              </a:tabLst>
            </a:pPr>
            <a:r>
              <a:rPr lang="en-US" sz="1400" b="1" dirty="0" smtClean="0">
                <a:cs typeface="Times New Roman" panose="02020603050405020304" pitchFamily="18" charset="0"/>
                <a:sym typeface="+mn-ea"/>
              </a:rPr>
              <a:t>F</a:t>
            </a:r>
            <a:r>
              <a:rPr lang="en-US" altLang="zh-CN" sz="1400" b="1" dirty="0" smtClean="0">
                <a:cs typeface="Times New Roman" panose="02020603050405020304" pitchFamily="18" charset="0"/>
                <a:sym typeface="+mn-ea"/>
              </a:rPr>
              <a:t>ollowing requirements related with network capability exposure are described by</a:t>
            </a:r>
            <a:r>
              <a:rPr lang="en-US" sz="1400" b="1" dirty="0" smtClean="0">
                <a:cs typeface="Times New Roman" panose="02020603050405020304" pitchFamily="18" charset="0"/>
              </a:rPr>
              <a:t> SA1 </a:t>
            </a:r>
            <a:r>
              <a:rPr lang="en-US" altLang="zh-CN" sz="1400" dirty="0">
                <a:sym typeface="+mn-ea"/>
              </a:rPr>
              <a:t>TS </a:t>
            </a:r>
            <a:r>
              <a:rPr lang="en-US" altLang="zh-CN" sz="1400" dirty="0" smtClean="0">
                <a:sym typeface="+mn-ea"/>
              </a:rPr>
              <a:t>22.261</a:t>
            </a:r>
            <a:r>
              <a:rPr lang="en-US" sz="1400" b="1" dirty="0" smtClean="0">
                <a:cs typeface="Times New Roman" panose="02020603050405020304" pitchFamily="18" charset="0"/>
              </a:rPr>
              <a:t>:</a:t>
            </a:r>
            <a:endParaRPr lang="en-US" sz="1400" b="1" dirty="0" smtClean="0">
              <a:cs typeface="Times New Roman" panose="02020603050405020304" pitchFamily="18" charset="0"/>
            </a:endParaRPr>
          </a:p>
          <a:p>
            <a:pPr marL="342265" indent="-342265">
              <a:buFont typeface="Arial" panose="020B0604020202020204" pitchFamily="34" charset="0"/>
              <a:buChar char="•"/>
              <a:tabLst>
                <a:tab pos="358140" algn="l"/>
              </a:tabLst>
            </a:pPr>
            <a:r>
              <a:rPr lang="en-GB" altLang="zh-CN" sz="1200" dirty="0"/>
              <a:t>Based on operator policy, the 5G network shall expose a suitable API to allow an authorized third-party to</a:t>
            </a:r>
            <a:r>
              <a:rPr lang="en-GB" altLang="zh-CN" sz="1200" b="1" dirty="0"/>
              <a:t> define and reconfigure </a:t>
            </a:r>
            <a:r>
              <a:rPr lang="en-GB" altLang="zh-CN" sz="1200" dirty="0"/>
              <a:t>the properties of the communication services offered to the third-party.</a:t>
            </a:r>
            <a:endParaRPr lang="en-GB" altLang="zh-CN" sz="1200" dirty="0"/>
          </a:p>
          <a:p>
            <a:pPr marL="342265" indent="-342265">
              <a:buFont typeface="Arial" panose="020B0604020202020204" pitchFamily="34" charset="0"/>
              <a:buChar char="•"/>
              <a:tabLst>
                <a:tab pos="358140" algn="l"/>
              </a:tabLst>
            </a:pPr>
            <a:r>
              <a:rPr lang="en-GB" altLang="zh-CN" sz="1200" dirty="0"/>
              <a:t>The 5G system shall support the means for</a:t>
            </a:r>
            <a:r>
              <a:rPr lang="en-GB" altLang="zh-CN" sz="1200" b="1" dirty="0"/>
              <a:t> disengagement (tear down) </a:t>
            </a:r>
            <a:r>
              <a:rPr lang="en-GB" altLang="zh-CN" sz="1200" dirty="0"/>
              <a:t>of </a:t>
            </a:r>
            <a:r>
              <a:rPr lang="en-GB" altLang="zh-CN" sz="1200" dirty="0"/>
              <a:t>communication services by an authorized third-party.</a:t>
            </a:r>
            <a:endParaRPr lang="en-GB" altLang="zh-CN" sz="1200" dirty="0"/>
          </a:p>
          <a:p>
            <a:pPr marL="342265" indent="-342265">
              <a:buFont typeface="Arial" panose="020B0604020202020204" pitchFamily="34" charset="0"/>
              <a:buChar char="•"/>
              <a:tabLst>
                <a:tab pos="358140" algn="l"/>
              </a:tabLst>
            </a:pPr>
            <a:r>
              <a:rPr lang="en-GB" altLang="zh-CN" sz="1200" dirty="0"/>
              <a:t>The 5G system shall </a:t>
            </a:r>
            <a:r>
              <a:rPr lang="en-GB" altLang="zh-CN" sz="1200" b="1" dirty="0"/>
              <a:t>provide information on the current availability</a:t>
            </a:r>
            <a:r>
              <a:rPr lang="en-GB" altLang="zh-CN" sz="1200" dirty="0"/>
              <a:t> of a specific communication service in a particular area (e.g. cell ID) upon request of an authorized entity.</a:t>
            </a:r>
            <a:endParaRPr lang="en-GB" altLang="zh-CN" sz="1200" dirty="0"/>
          </a:p>
          <a:p>
            <a:pPr marL="342265" indent="-342265">
              <a:buFont typeface="Arial" panose="020B0604020202020204" pitchFamily="34" charset="0"/>
              <a:buChar char="•"/>
              <a:tabLst>
                <a:tab pos="358140" algn="l"/>
              </a:tabLst>
            </a:pPr>
            <a:endParaRPr lang="en-GB" altLang="zh-CN" sz="1400" dirty="0"/>
          </a:p>
          <a:p>
            <a:pPr algn="l">
              <a:buClrTx/>
              <a:buSzTx/>
              <a:buNone/>
              <a:tabLst>
                <a:tab pos="358140" algn="l"/>
              </a:tabLst>
            </a:pPr>
            <a:r>
              <a:rPr lang="en-US" altLang="zh-CN" sz="1600" b="1" dirty="0">
                <a:cs typeface="Times New Roman" panose="02020603050405020304" pitchFamily="18" charset="0"/>
              </a:rPr>
              <a:t>3.	NSCE is responsible for the following capabilities:</a:t>
            </a:r>
            <a:endParaRPr lang="en-US" altLang="zh-CN" sz="1600" b="1" dirty="0">
              <a:cs typeface="Times New Roman" panose="02020603050405020304" pitchFamily="18" charset="0"/>
            </a:endParaRPr>
          </a:p>
          <a:p>
            <a:pPr marL="171450" indent="-171450">
              <a:buFont typeface="Arial" panose="020B0604020202020204" pitchFamily="34" charset="0"/>
              <a:buChar char="•"/>
              <a:tabLst>
                <a:tab pos="358140" algn="l"/>
              </a:tabLst>
            </a:pPr>
            <a:r>
              <a:rPr lang="en-GB" altLang="zh-CN" sz="1200" dirty="0"/>
              <a:t>C</a:t>
            </a:r>
            <a:r>
              <a:rPr lang="en-GB" altLang="zh-CN" sz="1200" dirty="0" smtClean="0"/>
              <a:t>ommunication </a:t>
            </a:r>
            <a:r>
              <a:rPr lang="en-GB" altLang="zh-CN" sz="1200" dirty="0"/>
              <a:t>services availability</a:t>
            </a:r>
            <a:r>
              <a:rPr lang="en-US" altLang="en-GB" sz="1200" dirty="0"/>
              <a:t> </a:t>
            </a:r>
            <a:r>
              <a:rPr lang="en-GB" altLang="zh-CN" sz="1200" dirty="0"/>
              <a:t>(e.g.,</a:t>
            </a:r>
            <a:r>
              <a:rPr lang="en-GB" altLang="zh-CN" sz="1200" dirty="0">
                <a:sym typeface="+mn-ea"/>
              </a:rPr>
              <a:t>KQIs/</a:t>
            </a:r>
            <a:r>
              <a:rPr lang="en-GB" altLang="zh-CN" sz="1200" dirty="0" err="1">
                <a:sym typeface="+mn-ea"/>
              </a:rPr>
              <a:t>QoEs</a:t>
            </a:r>
            <a:r>
              <a:rPr lang="en-US" altLang="en-GB" sz="1200" dirty="0" err="1">
                <a:sym typeface="+mn-ea"/>
              </a:rPr>
              <a:t> (</a:t>
            </a:r>
            <a:r>
              <a:rPr lang="en-GB" altLang="zh-CN" sz="1200" dirty="0"/>
              <a:t>resolution, </a:t>
            </a:r>
            <a:r>
              <a:rPr lang="en-US" altLang="zh-CN" sz="1200" dirty="0">
                <a:sym typeface="+mn-lt"/>
              </a:rPr>
              <a:t>frame freezing for video services)</a:t>
            </a:r>
            <a:r>
              <a:rPr lang="en-GB" altLang="zh-CN" sz="1200" dirty="0"/>
              <a:t>) assurance; </a:t>
            </a:r>
            <a:endParaRPr lang="en-GB" altLang="zh-CN" sz="1200" dirty="0" smtClean="0"/>
          </a:p>
          <a:p>
            <a:pPr marL="171450" indent="-171450">
              <a:buFont typeface="Arial" panose="020B0604020202020204" pitchFamily="34" charset="0"/>
              <a:buChar char="•"/>
              <a:tabLst>
                <a:tab pos="358140" algn="l"/>
              </a:tabLst>
            </a:pPr>
            <a:r>
              <a:rPr lang="en-GB" altLang="zh-CN" sz="1200" dirty="0" smtClean="0"/>
              <a:t>KQI </a:t>
            </a:r>
            <a:r>
              <a:rPr lang="en-GB" altLang="zh-CN" sz="1200" dirty="0"/>
              <a:t>translations from communications service KQIs to the network KPIs; </a:t>
            </a:r>
            <a:endParaRPr lang="en-GB" altLang="zh-CN" sz="1200" dirty="0" smtClean="0"/>
          </a:p>
          <a:p>
            <a:pPr marL="171450" indent="-171450">
              <a:buFont typeface="Arial" panose="020B0604020202020204" pitchFamily="34" charset="0"/>
              <a:buChar char="•"/>
              <a:tabLst>
                <a:tab pos="358140" algn="l"/>
              </a:tabLst>
            </a:pPr>
            <a:r>
              <a:rPr lang="en-GB" altLang="zh-CN" sz="1200" dirty="0" smtClean="0"/>
              <a:t>API </a:t>
            </a:r>
            <a:r>
              <a:rPr lang="en-GB" altLang="zh-CN" sz="1200" dirty="0"/>
              <a:t>translations from the </a:t>
            </a:r>
            <a:r>
              <a:rPr lang="en-GB" altLang="zh-CN" sz="1200"/>
              <a:t>APIs </a:t>
            </a:r>
            <a:r>
              <a:rPr lang="en-GB" altLang="zh-CN" sz="1200" smtClean="0"/>
              <a:t>invoked </a:t>
            </a:r>
            <a:r>
              <a:rPr lang="en-GB" altLang="zh-CN" sz="1200" dirty="0"/>
              <a:t>by verticals to the APIs provided by NEF or OAM </a:t>
            </a:r>
            <a:r>
              <a:rPr lang="en-GB" altLang="zh-CN" sz="1200" dirty="0" smtClean="0"/>
              <a:t>system;</a:t>
            </a:r>
            <a:endParaRPr lang="en-GB" altLang="zh-CN" sz="1200" dirty="0" smtClean="0"/>
          </a:p>
          <a:p>
            <a:pPr marL="171450" indent="-171450">
              <a:buFont typeface="Arial" panose="020B0604020202020204" pitchFamily="34" charset="0"/>
              <a:buChar char="•"/>
              <a:tabLst>
                <a:tab pos="358140" algn="l"/>
              </a:tabLst>
            </a:pPr>
            <a:r>
              <a:rPr lang="en-GB" altLang="zh-CN" sz="1200" dirty="0" smtClean="0"/>
              <a:t>Lifecycle </a:t>
            </a:r>
            <a:r>
              <a:rPr lang="en-GB" altLang="zh-CN" sz="1200" dirty="0"/>
              <a:t>management of the </a:t>
            </a:r>
            <a:r>
              <a:rPr lang="en-GB" altLang="zh-CN" sz="1200" dirty="0" smtClean="0"/>
              <a:t>communication services(e.g., from an order of network slice for a video service, the network slice preparations and operations, until the order cancel) provided </a:t>
            </a:r>
            <a:r>
              <a:rPr lang="en-GB" altLang="zh-CN" sz="1200" dirty="0"/>
              <a:t>to the verticals.</a:t>
            </a:r>
            <a:endParaRPr lang="en-US" altLang="zh-CN" sz="1200" dirty="0"/>
          </a:p>
          <a:p>
            <a:pPr marL="342265" indent="-342265">
              <a:tabLst>
                <a:tab pos="358140" algn="l"/>
              </a:tabLst>
            </a:pPr>
            <a:endParaRPr lang="zh-CN" altLang="en-US"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nvPr>
        </p:nvSpPr>
        <p:spPr/>
        <p:txBody>
          <a:bodyPr/>
          <a:p>
            <a:r>
              <a:rPr lang="en-US" dirty="0">
                <a:sym typeface="+mn-ea"/>
              </a:rPr>
              <a:t>Application enable layer management of slice lifecycle</a:t>
            </a:r>
            <a:endParaRPr lang="zh-CN" altLang="en-US"/>
          </a:p>
        </p:txBody>
      </p:sp>
      <p:sp>
        <p:nvSpPr>
          <p:cNvPr id="31" name="文本框 11"/>
          <p:cNvSpPr txBox="1"/>
          <p:nvPr/>
        </p:nvSpPr>
        <p:spPr>
          <a:xfrm>
            <a:off x="2283039" y="1783715"/>
            <a:ext cx="1705668" cy="229870"/>
          </a:xfrm>
          <a:prstGeom prst="rect">
            <a:avLst/>
          </a:prstGeom>
          <a:noFill/>
        </p:spPr>
        <p:txBody>
          <a:bodyPr wrap="square" rtlCol="0">
            <a:spAutoFit/>
          </a:bodyPr>
          <a:lstStyle/>
          <a:p>
            <a:r>
              <a:rPr lang="en-US" altLang="zh-CN" sz="900" b="1" u="sng" dirty="0" smtClean="0">
                <a:latin typeface="+mn-lt"/>
              </a:rPr>
              <a:t>Step2: </a:t>
            </a:r>
            <a:r>
              <a:rPr lang="zh-CN" altLang="en-US" sz="900" b="1" u="sng" dirty="0" smtClean="0">
                <a:latin typeface="+mn-lt"/>
              </a:rPr>
              <a:t> </a:t>
            </a:r>
            <a:r>
              <a:rPr lang="en-US" altLang="zh-CN" sz="900" b="1" u="sng" dirty="0" smtClean="0">
                <a:latin typeface="+mn-lt"/>
              </a:rPr>
              <a:t>Slice preparation</a:t>
            </a:r>
            <a:endParaRPr lang="zh-CN" altLang="en-US" sz="900" b="1" u="sng" dirty="0">
              <a:latin typeface="+mn-lt"/>
            </a:endParaRPr>
          </a:p>
        </p:txBody>
      </p:sp>
      <p:sp>
        <p:nvSpPr>
          <p:cNvPr id="33" name="文本框 14"/>
          <p:cNvSpPr txBox="1"/>
          <p:nvPr/>
        </p:nvSpPr>
        <p:spPr>
          <a:xfrm>
            <a:off x="4383405" y="3284855"/>
            <a:ext cx="1754505" cy="229870"/>
          </a:xfrm>
          <a:prstGeom prst="rect">
            <a:avLst/>
          </a:prstGeom>
          <a:noFill/>
          <a:ln>
            <a:solidFill>
              <a:schemeClr val="accent2"/>
            </a:solidFill>
          </a:ln>
        </p:spPr>
        <p:txBody>
          <a:bodyPr wrap="square" rtlCol="0">
            <a:spAutoFit/>
          </a:bodyPr>
          <a:lstStyle/>
          <a:p>
            <a:pPr lvl="0" algn="l">
              <a:buClrTx/>
              <a:buSzTx/>
              <a:buFontTx/>
            </a:pPr>
            <a:r>
              <a:rPr lang="en-US" altLang="zh-CN" sz="900" dirty="0" smtClean="0">
                <a:sym typeface="+mn-ea"/>
              </a:rPr>
              <a:t> Slice </a:t>
            </a:r>
            <a:r>
              <a:rPr lang="en-US" altLang="zh-CN" sz="900" dirty="0" smtClean="0">
                <a:sym typeface="+mn-ea"/>
              </a:rPr>
              <a:t>monitor/ exposure </a:t>
            </a:r>
            <a:r>
              <a:rPr lang="en-US" altLang="zh-CN" sz="900" dirty="0" smtClean="0">
                <a:sym typeface="+mn-ea"/>
              </a:rPr>
              <a:t> </a:t>
            </a:r>
            <a:endParaRPr lang="en-US" altLang="zh-CN" sz="900" dirty="0" smtClean="0">
              <a:sym typeface="+mn-ea"/>
            </a:endParaRPr>
          </a:p>
        </p:txBody>
      </p:sp>
      <p:sp>
        <p:nvSpPr>
          <p:cNvPr id="34" name="文本框 15"/>
          <p:cNvSpPr txBox="1"/>
          <p:nvPr/>
        </p:nvSpPr>
        <p:spPr>
          <a:xfrm>
            <a:off x="4468510" y="1783715"/>
            <a:ext cx="1343320" cy="229870"/>
          </a:xfrm>
          <a:prstGeom prst="rect">
            <a:avLst/>
          </a:prstGeom>
          <a:noFill/>
        </p:spPr>
        <p:txBody>
          <a:bodyPr wrap="square" rtlCol="0">
            <a:spAutoFit/>
          </a:bodyPr>
          <a:lstStyle/>
          <a:p>
            <a:r>
              <a:rPr lang="en-US" altLang="zh-CN" sz="900" b="1" u="sng" dirty="0" smtClean="0">
                <a:latin typeface="+mn-lt"/>
              </a:rPr>
              <a:t>Step 3: Slice operation </a:t>
            </a:r>
            <a:endParaRPr lang="zh-CN" altLang="en-US" sz="900" b="1" u="sng" dirty="0">
              <a:latin typeface="+mn-lt"/>
            </a:endParaRPr>
          </a:p>
        </p:txBody>
      </p:sp>
      <p:sp>
        <p:nvSpPr>
          <p:cNvPr id="35" name="文本框 22"/>
          <p:cNvSpPr txBox="1"/>
          <p:nvPr/>
        </p:nvSpPr>
        <p:spPr>
          <a:xfrm>
            <a:off x="1983740" y="3877310"/>
            <a:ext cx="1949450" cy="229870"/>
          </a:xfrm>
          <a:prstGeom prst="rect">
            <a:avLst/>
          </a:prstGeom>
          <a:noFill/>
          <a:ln>
            <a:solidFill>
              <a:schemeClr val="accent2"/>
            </a:solidFill>
          </a:ln>
        </p:spPr>
        <p:txBody>
          <a:bodyPr wrap="square" rtlCol="0">
            <a:spAutoFit/>
          </a:bodyPr>
          <a:lstStyle/>
          <a:p>
            <a:r>
              <a:rPr lang="en-US" altLang="zh-CN" sz="900" dirty="0" smtClean="0">
                <a:sym typeface="+mn-ea"/>
              </a:rPr>
              <a:t>configuration &amp; </a:t>
            </a:r>
            <a:r>
              <a:rPr lang="en-US" altLang="zh-CN" sz="900" dirty="0"/>
              <a:t>translation</a:t>
            </a:r>
            <a:endParaRPr lang="en-US" altLang="zh-CN" sz="900" dirty="0"/>
          </a:p>
        </p:txBody>
      </p:sp>
      <p:sp>
        <p:nvSpPr>
          <p:cNvPr id="39" name="文本框 37"/>
          <p:cNvSpPr txBox="1"/>
          <p:nvPr/>
        </p:nvSpPr>
        <p:spPr>
          <a:xfrm>
            <a:off x="4390989" y="4302753"/>
            <a:ext cx="1498162" cy="229870"/>
          </a:xfrm>
          <a:prstGeom prst="rect">
            <a:avLst/>
          </a:prstGeom>
          <a:noFill/>
          <a:ln>
            <a:solidFill>
              <a:schemeClr val="accent2"/>
            </a:solidFill>
          </a:ln>
        </p:spPr>
        <p:txBody>
          <a:bodyPr wrap="square" rtlCol="0">
            <a:spAutoFit/>
          </a:bodyPr>
          <a:lstStyle/>
          <a:p>
            <a:r>
              <a:rPr lang="en-US" altLang="zh-CN" sz="900" dirty="0" smtClean="0"/>
              <a:t>Slice adaption suggestion</a:t>
            </a:r>
            <a:endParaRPr lang="zh-CN" altLang="en-US" sz="900" dirty="0"/>
          </a:p>
        </p:txBody>
      </p:sp>
      <p:sp>
        <p:nvSpPr>
          <p:cNvPr id="41" name="文本框 23"/>
          <p:cNvSpPr txBox="1"/>
          <p:nvPr/>
        </p:nvSpPr>
        <p:spPr>
          <a:xfrm>
            <a:off x="2035175" y="4107180"/>
            <a:ext cx="1945005" cy="553085"/>
          </a:xfrm>
          <a:prstGeom prst="rect">
            <a:avLst/>
          </a:prstGeom>
          <a:noFill/>
        </p:spPr>
        <p:txBody>
          <a:bodyPr wrap="square" rtlCol="0">
            <a:spAutoFit/>
          </a:bodyPr>
          <a:lstStyle/>
          <a:p>
            <a:r>
              <a:rPr lang="en-US" altLang="zh-CN" sz="750" dirty="0" smtClean="0"/>
              <a:t>API configuration and translation</a:t>
            </a:r>
            <a:endParaRPr lang="en-US" altLang="zh-CN" sz="750" dirty="0" smtClean="0"/>
          </a:p>
          <a:p>
            <a:r>
              <a:rPr lang="en-US" altLang="zh-CN" sz="750" dirty="0" smtClean="0"/>
              <a:t>Description: Vertical applications requirement =&gt; suggested SLA &amp; a bundled or combined API</a:t>
            </a:r>
            <a:endParaRPr lang="en-US" altLang="zh-CN" sz="750" dirty="0" smtClean="0"/>
          </a:p>
        </p:txBody>
      </p:sp>
      <p:sp>
        <p:nvSpPr>
          <p:cNvPr id="48" name="矩形 1"/>
          <p:cNvSpPr/>
          <p:nvPr/>
        </p:nvSpPr>
        <p:spPr>
          <a:xfrm>
            <a:off x="4377690" y="4556760"/>
            <a:ext cx="2392045" cy="899160"/>
          </a:xfrm>
          <a:prstGeom prst="rect">
            <a:avLst/>
          </a:prstGeom>
        </p:spPr>
        <p:txBody>
          <a:bodyPr wrap="square">
            <a:spAutoFit/>
          </a:bodyPr>
          <a:lstStyle/>
          <a:p>
            <a:pPr marR="0" lvl="0" defTabSz="914400" eaLnBrk="1" fontAlgn="auto" latinLnBrk="0" hangingPunct="1">
              <a:lnSpc>
                <a:spcPct val="100000"/>
              </a:lnSpc>
              <a:spcBef>
                <a:spcPts val="0"/>
              </a:spcBef>
              <a:spcAft>
                <a:spcPts val="0"/>
              </a:spcAft>
              <a:buClrTx/>
              <a:buSzTx/>
              <a:buFontTx/>
              <a:defRPr/>
            </a:pPr>
            <a:r>
              <a:rPr lang="en-US" sz="750">
                <a:latin typeface="Times New Roman" panose="02020603050405020304" pitchFamily="18" charset="0"/>
                <a:sym typeface="+mn-ea"/>
              </a:rPr>
              <a:t>Based on slice status info exposure, Slice adaption suggestion could trigger Slice scaling or policy adjustment, like </a:t>
            </a:r>
            <a:r>
              <a:rPr lang="zh-CN" altLang="en-US" sz="750">
                <a:latin typeface="Times New Roman" panose="02020603050405020304" pitchFamily="18" charset="0"/>
                <a:sym typeface="+mn-ea"/>
              </a:rPr>
              <a:t>：</a:t>
            </a:r>
            <a:endParaRPr lang="zh-CN" altLang="en-US" sz="750">
              <a:latin typeface="Times New Roman" panose="02020603050405020304" pitchFamily="18" charset="0"/>
              <a:sym typeface="+mn-ea"/>
            </a:endParaRPr>
          </a:p>
          <a:p>
            <a:pPr marL="171450" marR="0" lvl="0" indent="-171450" algn="l" defTabSz="914400" eaLnBrk="1" fontAlgn="auto" latinLnBrk="0" hangingPunct="1">
              <a:lnSpc>
                <a:spcPct val="100000"/>
              </a:lnSpc>
              <a:spcBef>
                <a:spcPts val="0"/>
              </a:spcBef>
              <a:spcAft>
                <a:spcPts val="0"/>
              </a:spcAft>
              <a:buClrTx/>
              <a:buSzTx/>
              <a:buFontTx/>
              <a:buChar char="-"/>
              <a:defRPr/>
            </a:pPr>
            <a:r>
              <a:rPr lang="en-US" altLang="zh-CN" sz="750" dirty="0">
                <a:sym typeface="+mn-ea"/>
              </a:rPr>
              <a:t>-  Automatic application layer network slice management</a:t>
            </a:r>
            <a:endParaRPr lang="en-US" altLang="zh-CN" sz="750" dirty="0"/>
          </a:p>
          <a:p>
            <a:pPr marL="171450" marR="0" lvl="0" indent="-171450" defTabSz="914400" eaLnBrk="1" fontAlgn="auto" latinLnBrk="0" hangingPunct="1">
              <a:lnSpc>
                <a:spcPct val="100000"/>
              </a:lnSpc>
              <a:spcBef>
                <a:spcPts val="0"/>
              </a:spcBef>
              <a:spcAft>
                <a:spcPts val="0"/>
              </a:spcAft>
              <a:buClrTx/>
              <a:buSzTx/>
              <a:buFontTx/>
              <a:buChar char="-"/>
              <a:defRPr/>
            </a:pPr>
            <a:r>
              <a:rPr lang="en-US" altLang="zh-CN" sz="750" dirty="0">
                <a:sym typeface="+mn-ea"/>
              </a:rPr>
              <a:t>managing trusted third-party owned application(s)</a:t>
            </a:r>
            <a:endParaRPr kumimoji="0" lang="en-US" altLang="zh-CN" sz="750" b="0" i="0" u="none" strike="noStrike" kern="0" cap="none" spc="0" normalizeH="0" baseline="0" noProof="0" dirty="0" smtClean="0">
              <a:ln>
                <a:noFill/>
              </a:ln>
              <a:solidFill>
                <a:prstClr val="black"/>
              </a:solidFill>
              <a:effectLst/>
              <a:uLnTx/>
              <a:uFillTx/>
              <a:cs typeface="+mn-cs"/>
            </a:endParaRPr>
          </a:p>
        </p:txBody>
      </p:sp>
      <p:cxnSp>
        <p:nvCxnSpPr>
          <p:cNvPr id="52" name="直接箭头连接符 20"/>
          <p:cNvCxnSpPr/>
          <p:nvPr/>
        </p:nvCxnSpPr>
        <p:spPr>
          <a:xfrm>
            <a:off x="400018" y="2013585"/>
            <a:ext cx="820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280617" y="1783443"/>
            <a:ext cx="0" cy="3436637"/>
          </a:xfrm>
          <a:prstGeom prst="line">
            <a:avLst/>
          </a:prstGeom>
        </p:spPr>
        <p:style>
          <a:lnRef idx="1">
            <a:schemeClr val="accent1"/>
          </a:lnRef>
          <a:fillRef idx="0">
            <a:schemeClr val="accent1"/>
          </a:fillRef>
          <a:effectRef idx="0">
            <a:schemeClr val="accent1"/>
          </a:effectRef>
          <a:fontRef idx="minor">
            <a:schemeClr val="tx1"/>
          </a:fontRef>
        </p:style>
      </p:cxnSp>
      <p:pic>
        <p:nvPicPr>
          <p:cNvPr id="8" name="图片 7"/>
          <p:cNvPicPr/>
          <p:nvPr/>
        </p:nvPicPr>
        <p:blipFill>
          <a:blip r:embed="rId1"/>
          <a:srcRect l="24643" t="-9375" r="49775" b="-6042"/>
          <a:stretch>
            <a:fillRect/>
          </a:stretch>
        </p:blipFill>
        <p:spPr>
          <a:xfrm>
            <a:off x="3876675" y="6005195"/>
            <a:ext cx="1590040" cy="351790"/>
          </a:xfrm>
          <a:prstGeom prst="rect">
            <a:avLst/>
          </a:prstGeom>
          <a:noFill/>
          <a:ln w="9525">
            <a:noFill/>
          </a:ln>
        </p:spPr>
      </p:pic>
      <p:pic>
        <p:nvPicPr>
          <p:cNvPr id="9" name="图片 8"/>
          <p:cNvPicPr/>
          <p:nvPr/>
        </p:nvPicPr>
        <p:blipFill>
          <a:blip r:embed="rId1"/>
          <a:srcRect l="50848" t="-6250" r="23341" b="-2083"/>
          <a:stretch>
            <a:fillRect/>
          </a:stretch>
        </p:blipFill>
        <p:spPr>
          <a:xfrm>
            <a:off x="5531485" y="6015990"/>
            <a:ext cx="1439545" cy="330200"/>
          </a:xfrm>
          <a:prstGeom prst="rect">
            <a:avLst/>
          </a:prstGeom>
          <a:noFill/>
          <a:ln w="9525">
            <a:noFill/>
          </a:ln>
        </p:spPr>
      </p:pic>
      <p:pic>
        <p:nvPicPr>
          <p:cNvPr id="10" name="图片 9"/>
          <p:cNvPicPr/>
          <p:nvPr/>
        </p:nvPicPr>
        <p:blipFill>
          <a:blip r:embed="rId1"/>
          <a:srcRect l="75942" t="-10000" r="-546" b="-1041"/>
          <a:stretch>
            <a:fillRect/>
          </a:stretch>
        </p:blipFill>
        <p:spPr>
          <a:xfrm>
            <a:off x="7140575" y="6011863"/>
            <a:ext cx="1372235" cy="338455"/>
          </a:xfrm>
          <a:prstGeom prst="rect">
            <a:avLst/>
          </a:prstGeom>
          <a:noFill/>
          <a:ln w="9525">
            <a:noFill/>
          </a:ln>
        </p:spPr>
      </p:pic>
      <p:sp>
        <p:nvSpPr>
          <p:cNvPr id="15" name="文本框 22"/>
          <p:cNvSpPr txBox="1"/>
          <p:nvPr/>
        </p:nvSpPr>
        <p:spPr>
          <a:xfrm>
            <a:off x="4464685" y="5515610"/>
            <a:ext cx="2360930" cy="229870"/>
          </a:xfrm>
          <a:prstGeom prst="rect">
            <a:avLst/>
          </a:prstGeom>
          <a:noFill/>
          <a:ln>
            <a:solidFill>
              <a:schemeClr val="tx1"/>
            </a:solidFill>
          </a:ln>
        </p:spPr>
        <p:txBody>
          <a:bodyPr wrap="square" rtlCol="0">
            <a:spAutoFit/>
          </a:bodyPr>
          <a:p>
            <a:pPr algn="ctr"/>
            <a:r>
              <a:rPr lang="en-US" altLang="zh-CN" sz="900" dirty="0"/>
              <a:t>opreation</a:t>
            </a:r>
            <a:endParaRPr lang="en-US" altLang="zh-CN" sz="900" dirty="0"/>
          </a:p>
        </p:txBody>
      </p:sp>
      <p:sp>
        <p:nvSpPr>
          <p:cNvPr id="16" name="文本框 22"/>
          <p:cNvSpPr txBox="1"/>
          <p:nvPr/>
        </p:nvSpPr>
        <p:spPr>
          <a:xfrm>
            <a:off x="313055" y="5515293"/>
            <a:ext cx="1219200" cy="229870"/>
          </a:xfrm>
          <a:prstGeom prst="rect">
            <a:avLst/>
          </a:prstGeom>
          <a:noFill/>
          <a:ln>
            <a:solidFill>
              <a:schemeClr val="tx1"/>
            </a:solidFill>
          </a:ln>
        </p:spPr>
        <p:txBody>
          <a:bodyPr wrap="square" rtlCol="0">
            <a:spAutoFit/>
          </a:bodyPr>
          <a:p>
            <a:pPr algn="ctr"/>
            <a:r>
              <a:rPr lang="en-US" altLang="zh-CN" sz="900" dirty="0"/>
              <a:t>order</a:t>
            </a:r>
            <a:r>
              <a:rPr lang="en-US" altLang="zh-CN" sz="900" dirty="0">
                <a:sym typeface="+mn-ea"/>
              </a:rPr>
              <a:t>/registration</a:t>
            </a:r>
            <a:endParaRPr lang="en-US" altLang="zh-CN" sz="900" dirty="0"/>
          </a:p>
        </p:txBody>
      </p:sp>
      <p:sp>
        <p:nvSpPr>
          <p:cNvPr id="17" name="文本框 22"/>
          <p:cNvSpPr txBox="1"/>
          <p:nvPr/>
        </p:nvSpPr>
        <p:spPr>
          <a:xfrm>
            <a:off x="7505700" y="5515293"/>
            <a:ext cx="1007110" cy="229870"/>
          </a:xfrm>
          <a:prstGeom prst="rect">
            <a:avLst/>
          </a:prstGeom>
          <a:noFill/>
          <a:ln>
            <a:solidFill>
              <a:schemeClr val="tx1"/>
            </a:solidFill>
          </a:ln>
        </p:spPr>
        <p:txBody>
          <a:bodyPr wrap="square" rtlCol="0">
            <a:spAutoFit/>
          </a:bodyPr>
          <a:p>
            <a:pPr algn="ctr"/>
            <a:r>
              <a:rPr lang="en-US" altLang="zh-CN" sz="900" dirty="0"/>
              <a:t>cancel order</a:t>
            </a:r>
            <a:endParaRPr lang="en-US" altLang="zh-CN" sz="900" dirty="0"/>
          </a:p>
        </p:txBody>
      </p:sp>
      <p:pic>
        <p:nvPicPr>
          <p:cNvPr id="19" name="图片 18"/>
          <p:cNvPicPr/>
          <p:nvPr/>
        </p:nvPicPr>
        <p:blipFill>
          <a:blip r:embed="rId1"/>
          <a:srcRect l="1523" t="-9375" r="75602" b="-7292"/>
          <a:stretch>
            <a:fillRect/>
          </a:stretch>
        </p:blipFill>
        <p:spPr>
          <a:xfrm>
            <a:off x="2390140" y="6003290"/>
            <a:ext cx="1421765" cy="355600"/>
          </a:xfrm>
          <a:prstGeom prst="rect">
            <a:avLst/>
          </a:prstGeom>
          <a:noFill/>
          <a:ln w="9525">
            <a:noFill/>
          </a:ln>
        </p:spPr>
      </p:pic>
      <p:sp>
        <p:nvSpPr>
          <p:cNvPr id="20" name="文本框 22"/>
          <p:cNvSpPr txBox="1"/>
          <p:nvPr/>
        </p:nvSpPr>
        <p:spPr>
          <a:xfrm>
            <a:off x="2223770" y="5515610"/>
            <a:ext cx="1633220" cy="229870"/>
          </a:xfrm>
          <a:prstGeom prst="rect">
            <a:avLst/>
          </a:prstGeom>
          <a:noFill/>
          <a:ln>
            <a:solidFill>
              <a:schemeClr val="tx1"/>
            </a:solidFill>
          </a:ln>
        </p:spPr>
        <p:txBody>
          <a:bodyPr wrap="square" rtlCol="0">
            <a:spAutoFit/>
          </a:bodyPr>
          <a:p>
            <a:pPr algn="ctr"/>
            <a:r>
              <a:rPr lang="en-US" altLang="zh-CN" sz="900" dirty="0"/>
              <a:t>preparation</a:t>
            </a:r>
            <a:endParaRPr lang="en-US" altLang="zh-CN" sz="900" dirty="0"/>
          </a:p>
        </p:txBody>
      </p:sp>
      <p:sp>
        <p:nvSpPr>
          <p:cNvPr id="21" name="文本框 24"/>
          <p:cNvSpPr txBox="1"/>
          <p:nvPr/>
        </p:nvSpPr>
        <p:spPr>
          <a:xfrm>
            <a:off x="1983105" y="3542030"/>
            <a:ext cx="1935480" cy="229870"/>
          </a:xfrm>
          <a:prstGeom prst="rect">
            <a:avLst/>
          </a:prstGeom>
          <a:noFill/>
          <a:ln>
            <a:solidFill>
              <a:schemeClr val="accent2"/>
            </a:solidFill>
          </a:ln>
        </p:spPr>
        <p:txBody>
          <a:bodyPr wrap="square" rtlCol="0">
            <a:spAutoFit/>
          </a:bodyPr>
          <a:p>
            <a:r>
              <a:rPr lang="en-US" altLang="zh-CN" sz="900" dirty="0" smtClean="0"/>
              <a:t>Authorization and authentication</a:t>
            </a:r>
            <a:endParaRPr lang="en-US" altLang="zh-CN" sz="900" dirty="0" smtClean="0"/>
          </a:p>
        </p:txBody>
      </p:sp>
      <p:sp>
        <p:nvSpPr>
          <p:cNvPr id="25" name="文本框 24"/>
          <p:cNvSpPr txBox="1"/>
          <p:nvPr/>
        </p:nvSpPr>
        <p:spPr>
          <a:xfrm>
            <a:off x="348615" y="3433295"/>
            <a:ext cx="1113833" cy="229870"/>
          </a:xfrm>
          <a:prstGeom prst="rect">
            <a:avLst/>
          </a:prstGeom>
          <a:noFill/>
          <a:ln>
            <a:solidFill>
              <a:schemeClr val="accent2"/>
            </a:solidFill>
          </a:ln>
        </p:spPr>
        <p:txBody>
          <a:bodyPr wrap="square" rtlCol="0">
            <a:spAutoFit/>
          </a:bodyPr>
          <a:p>
            <a:r>
              <a:rPr lang="en-US" altLang="zh-CN" sz="900" dirty="0" smtClean="0"/>
              <a:t>Registration</a:t>
            </a:r>
            <a:endParaRPr lang="en-US" altLang="zh-CN" sz="900" dirty="0" smtClean="0"/>
          </a:p>
        </p:txBody>
      </p:sp>
      <p:sp>
        <p:nvSpPr>
          <p:cNvPr id="101" name="文本框 100"/>
          <p:cNvSpPr txBox="1"/>
          <p:nvPr/>
        </p:nvSpPr>
        <p:spPr>
          <a:xfrm>
            <a:off x="313690" y="3672205"/>
            <a:ext cx="1318260" cy="899160"/>
          </a:xfrm>
          <a:prstGeom prst="rect">
            <a:avLst/>
          </a:prstGeom>
          <a:noFill/>
        </p:spPr>
        <p:txBody>
          <a:bodyPr wrap="square" rtlCol="0">
            <a:spAutoFit/>
          </a:bodyPr>
          <a:lstStyle/>
          <a:p>
            <a:pPr lvl="0" algn="l">
              <a:buClrTx/>
              <a:buSzTx/>
              <a:buFontTx/>
            </a:pPr>
            <a:r>
              <a:rPr lang="en-US" altLang="zh-CN" sz="750" dirty="0" smtClean="0">
                <a:sym typeface="+mn-ea"/>
              </a:rPr>
              <a:t>VAL server sends the registration request to the NSCE server with its identity, and may also include interested service and level of exposure requirement</a:t>
            </a:r>
            <a:endParaRPr lang="en-US" altLang="zh-CN" sz="750" dirty="0" smtClean="0">
              <a:sym typeface="+mn-ea"/>
            </a:endParaRPr>
          </a:p>
        </p:txBody>
      </p:sp>
      <p:sp>
        <p:nvSpPr>
          <p:cNvPr id="27" name="文本框 26"/>
          <p:cNvSpPr txBox="1"/>
          <p:nvPr/>
        </p:nvSpPr>
        <p:spPr>
          <a:xfrm>
            <a:off x="4383405" y="3512185"/>
            <a:ext cx="2732405" cy="783590"/>
          </a:xfrm>
          <a:prstGeom prst="rect">
            <a:avLst/>
          </a:prstGeom>
          <a:noFill/>
        </p:spPr>
        <p:txBody>
          <a:bodyPr wrap="square" rtlCol="0" anchor="t">
            <a:spAutoFit/>
          </a:bodyPr>
          <a:lstStyle/>
          <a:p>
            <a:pPr lvl="0" algn="l">
              <a:buClrTx/>
              <a:buSzTx/>
              <a:buFontTx/>
            </a:pPr>
            <a:r>
              <a:rPr lang="en-US" sz="750">
                <a:latin typeface="Times New Roman" panose="02020603050405020304" pitchFamily="18" charset="0"/>
                <a:sym typeface="+mn-ea"/>
              </a:rPr>
              <a:t>Based on collected information from 5GS/OAM and collected application layer information from either client or APP server, the function of slice monitor/exposure includes </a:t>
            </a:r>
            <a:endParaRPr lang="en-US" sz="750">
              <a:latin typeface="Times New Roman" panose="02020603050405020304" pitchFamily="18" charset="0"/>
              <a:sym typeface="+mn-ea"/>
            </a:endParaRPr>
          </a:p>
          <a:p>
            <a:pPr lvl="0" algn="l">
              <a:buClrTx/>
              <a:buSzTx/>
              <a:buFontTx/>
            </a:pPr>
            <a:r>
              <a:rPr lang="en-US" altLang="zh-CN" sz="750" dirty="0" smtClean="0">
                <a:sym typeface="+mn-ea"/>
              </a:rPr>
              <a:t>-  QoS verification per slice</a:t>
            </a:r>
            <a:endParaRPr lang="en-US" altLang="zh-CN" sz="750" dirty="0" smtClean="0">
              <a:sym typeface="+mn-ea"/>
            </a:endParaRPr>
          </a:p>
          <a:p>
            <a:pPr lvl="0" algn="l">
              <a:buClrTx/>
              <a:buSzTx/>
              <a:buFontTx/>
            </a:pPr>
            <a:r>
              <a:rPr lang="en-US" altLang="zh-CN" sz="750" dirty="0" smtClean="0">
                <a:sym typeface="+mn-ea"/>
              </a:rPr>
              <a:t>-  Performance and analytics exposure per slice</a:t>
            </a:r>
            <a:endParaRPr lang="en-US" altLang="zh-CN" sz="750" dirty="0" smtClean="0">
              <a:sym typeface="+mn-ea"/>
            </a:endParaRPr>
          </a:p>
          <a:p>
            <a:pPr lvl="0" algn="l">
              <a:buClrTx/>
              <a:buSzTx/>
              <a:buFontTx/>
            </a:pPr>
            <a:r>
              <a:rPr lang="en-US" altLang="zh-CN" sz="750" dirty="0" smtClean="0">
                <a:sym typeface="+mn-ea"/>
              </a:rPr>
              <a:t>-   Fault alert and diagnose</a:t>
            </a:r>
            <a:r>
              <a:rPr lang="en-US" altLang="zh-CN" sz="750" i="1" dirty="0" smtClean="0">
                <a:sym typeface="+mn-ea"/>
              </a:rPr>
              <a:t> </a:t>
            </a:r>
            <a:endParaRPr lang="en-US" altLang="zh-CN" sz="750" dirty="0" smtClean="0">
              <a:sym typeface="+mn-ea"/>
            </a:endParaRPr>
          </a:p>
        </p:txBody>
      </p:sp>
      <p:sp>
        <p:nvSpPr>
          <p:cNvPr id="28" name="文本框 15"/>
          <p:cNvSpPr txBox="1"/>
          <p:nvPr/>
        </p:nvSpPr>
        <p:spPr>
          <a:xfrm>
            <a:off x="7509510" y="1783715"/>
            <a:ext cx="1188720" cy="229870"/>
          </a:xfrm>
          <a:prstGeom prst="rect">
            <a:avLst/>
          </a:prstGeom>
          <a:noFill/>
        </p:spPr>
        <p:txBody>
          <a:bodyPr wrap="square" rtlCol="0">
            <a:spAutoFit/>
          </a:bodyPr>
          <a:p>
            <a:r>
              <a:rPr lang="en-US" altLang="zh-CN" sz="900" b="1" u="sng" dirty="0" smtClean="0">
                <a:latin typeface="+mn-lt"/>
              </a:rPr>
              <a:t>Step 4: cancel order</a:t>
            </a:r>
            <a:endParaRPr lang="en-US" altLang="zh-CN" sz="900" b="1" u="sng" dirty="0" smtClean="0">
              <a:latin typeface="+mn-lt"/>
            </a:endParaRPr>
          </a:p>
        </p:txBody>
      </p:sp>
      <p:sp>
        <p:nvSpPr>
          <p:cNvPr id="29" name="文本框 11"/>
          <p:cNvSpPr txBox="1"/>
          <p:nvPr/>
        </p:nvSpPr>
        <p:spPr>
          <a:xfrm>
            <a:off x="312420" y="1783715"/>
            <a:ext cx="1433830" cy="229870"/>
          </a:xfrm>
          <a:prstGeom prst="rect">
            <a:avLst/>
          </a:prstGeom>
          <a:noFill/>
        </p:spPr>
        <p:txBody>
          <a:bodyPr wrap="square" rtlCol="0">
            <a:spAutoFit/>
          </a:bodyPr>
          <a:p>
            <a:r>
              <a:rPr lang="en-US" altLang="zh-CN" sz="900" b="1" u="sng" dirty="0" smtClean="0">
                <a:latin typeface="+mn-lt"/>
              </a:rPr>
              <a:t>Step1: </a:t>
            </a:r>
            <a:r>
              <a:rPr lang="en-US" sz="900" b="1" u="sng" dirty="0" smtClean="0">
                <a:latin typeface="+mn-lt"/>
              </a:rPr>
              <a:t>order/registration</a:t>
            </a:r>
            <a:endParaRPr lang="zh-CN" altLang="en-US" sz="900" b="1" u="sng" dirty="0" smtClean="0">
              <a:latin typeface="+mn-lt"/>
            </a:endParaRPr>
          </a:p>
        </p:txBody>
      </p:sp>
      <p:cxnSp>
        <p:nvCxnSpPr>
          <p:cNvPr id="47" name="Straight Connector 56"/>
          <p:cNvCxnSpPr/>
          <p:nvPr/>
        </p:nvCxnSpPr>
        <p:spPr>
          <a:xfrm>
            <a:off x="7505753" y="1783438"/>
            <a:ext cx="0" cy="34366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5"/>
          <p:cNvCxnSpPr/>
          <p:nvPr/>
        </p:nvCxnSpPr>
        <p:spPr>
          <a:xfrm>
            <a:off x="1915242" y="1806303"/>
            <a:ext cx="0" cy="3436637"/>
          </a:xfrm>
          <a:prstGeom prst="line">
            <a:avLst/>
          </a:prstGeom>
        </p:spPr>
        <p:style>
          <a:lnRef idx="1">
            <a:schemeClr val="accent1"/>
          </a:lnRef>
          <a:fillRef idx="0">
            <a:schemeClr val="accent1"/>
          </a:fillRef>
          <a:effectRef idx="0">
            <a:schemeClr val="accent1"/>
          </a:effectRef>
          <a:fontRef idx="minor">
            <a:schemeClr val="tx1"/>
          </a:fontRef>
        </p:style>
      </p:cxnSp>
      <p:sp>
        <p:nvSpPr>
          <p:cNvPr id="53" name="右箭头 52"/>
          <p:cNvSpPr/>
          <p:nvPr/>
        </p:nvSpPr>
        <p:spPr>
          <a:xfrm>
            <a:off x="1708785" y="5487670"/>
            <a:ext cx="222250" cy="285115"/>
          </a:xfrm>
          <a:prstGeom prst="righ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55" name="右箭头 54"/>
          <p:cNvSpPr/>
          <p:nvPr/>
        </p:nvSpPr>
        <p:spPr>
          <a:xfrm>
            <a:off x="4150360" y="5487670"/>
            <a:ext cx="222250" cy="285115"/>
          </a:xfrm>
          <a:prstGeom prst="righ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sp>
        <p:nvSpPr>
          <p:cNvPr id="59" name="右箭头 58"/>
          <p:cNvSpPr/>
          <p:nvPr/>
        </p:nvSpPr>
        <p:spPr>
          <a:xfrm>
            <a:off x="7081520" y="5487670"/>
            <a:ext cx="222250" cy="285115"/>
          </a:xfrm>
          <a:prstGeom prst="righ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smtClean="0">
              <a:ln>
                <a:noFill/>
              </a:ln>
              <a:solidFill>
                <a:schemeClr val="tx1"/>
              </a:solidFill>
              <a:effectLst/>
              <a:latin typeface="Arial" panose="020B0604020202020204" pitchFamily="34" charset="0"/>
            </a:endParaRPr>
          </a:p>
        </p:txBody>
      </p:sp>
      <p:cxnSp>
        <p:nvCxnSpPr>
          <p:cNvPr id="60" name="直接连接符 59"/>
          <p:cNvCxnSpPr/>
          <p:nvPr/>
        </p:nvCxnSpPr>
        <p:spPr>
          <a:xfrm>
            <a:off x="304165" y="5733415"/>
            <a:ext cx="2088515" cy="301625"/>
          </a:xfrm>
          <a:prstGeom prst="line">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1" name="直接连接符 60"/>
          <p:cNvCxnSpPr/>
          <p:nvPr/>
        </p:nvCxnSpPr>
        <p:spPr>
          <a:xfrm>
            <a:off x="2254885" y="5779770"/>
            <a:ext cx="1757045" cy="252730"/>
          </a:xfrm>
          <a:prstGeom prst="line">
            <a:avLst/>
          </a:prstGeom>
          <a:solidFill>
            <a:schemeClr val="accent1"/>
          </a:solidFill>
          <a:ln w="9525" cap="flat" cmpd="sng" algn="ctr">
            <a:solidFill>
              <a:schemeClr val="tx1"/>
            </a:solidFill>
            <a:prstDash val="dash"/>
            <a:round/>
            <a:headEnd type="none" w="med" len="med"/>
            <a:tailEnd type="none" w="med" len="med"/>
          </a:ln>
        </p:spPr>
      </p:cxnSp>
      <p:cxnSp>
        <p:nvCxnSpPr>
          <p:cNvPr id="63" name="直接连接符 62"/>
          <p:cNvCxnSpPr/>
          <p:nvPr/>
        </p:nvCxnSpPr>
        <p:spPr>
          <a:xfrm>
            <a:off x="4521835" y="5733415"/>
            <a:ext cx="1088390" cy="335915"/>
          </a:xfrm>
          <a:prstGeom prst="line">
            <a:avLst/>
          </a:prstGeom>
          <a:solidFill>
            <a:schemeClr val="accent1"/>
          </a:solidFill>
          <a:ln w="9525" cap="flat" cmpd="sng" algn="ctr">
            <a:solidFill>
              <a:schemeClr val="tx1"/>
            </a:solidFill>
            <a:prstDash val="dash"/>
            <a:round/>
            <a:headEnd type="none" w="med" len="med"/>
            <a:tailEnd type="none" w="med" len="med"/>
          </a:ln>
        </p:spPr>
      </p:cxnSp>
      <p:cxnSp>
        <p:nvCxnSpPr>
          <p:cNvPr id="64" name="直接连接符 63"/>
          <p:cNvCxnSpPr>
            <a:stCxn id="17" idx="1"/>
          </p:cNvCxnSpPr>
          <p:nvPr/>
        </p:nvCxnSpPr>
        <p:spPr>
          <a:xfrm flipH="1">
            <a:off x="7244080" y="5630545"/>
            <a:ext cx="261620" cy="421640"/>
          </a:xfrm>
          <a:prstGeom prst="line">
            <a:avLst/>
          </a:prstGeom>
          <a:solidFill>
            <a:schemeClr val="accent1"/>
          </a:solidFill>
          <a:ln w="9525" cap="flat" cmpd="sng" algn="ctr">
            <a:solidFill>
              <a:schemeClr val="tx1"/>
            </a:solidFill>
            <a:prstDash val="dash"/>
            <a:round/>
            <a:headEnd type="none" w="med" len="med"/>
            <a:tailEnd type="none" w="med" len="med"/>
          </a:ln>
        </p:spPr>
      </p:cxnSp>
      <p:cxnSp>
        <p:nvCxnSpPr>
          <p:cNvPr id="65" name="直接连接符 64"/>
          <p:cNvCxnSpPr/>
          <p:nvPr/>
        </p:nvCxnSpPr>
        <p:spPr>
          <a:xfrm flipH="1">
            <a:off x="8488680" y="5637530"/>
            <a:ext cx="34290" cy="406400"/>
          </a:xfrm>
          <a:prstGeom prst="line">
            <a:avLst/>
          </a:prstGeom>
          <a:solidFill>
            <a:schemeClr val="accent1"/>
          </a:solidFill>
          <a:ln w="9525" cap="flat" cmpd="sng" algn="ctr">
            <a:solidFill>
              <a:schemeClr val="tx1"/>
            </a:solidFill>
            <a:prstDash val="dash"/>
            <a:round/>
            <a:headEnd type="none" w="med" len="med"/>
            <a:tailEnd type="none" w="med" len="med"/>
          </a:ln>
        </p:spPr>
      </p:cxnSp>
      <p:sp>
        <p:nvSpPr>
          <p:cNvPr id="66" name="文本框 12"/>
          <p:cNvSpPr txBox="1"/>
          <p:nvPr/>
        </p:nvSpPr>
        <p:spPr>
          <a:xfrm>
            <a:off x="274320" y="6012180"/>
            <a:ext cx="2115820" cy="306705"/>
          </a:xfrm>
          <a:prstGeom prst="rect">
            <a:avLst/>
          </a:prstGeom>
          <a:noFill/>
        </p:spPr>
        <p:txBody>
          <a:bodyPr wrap="square" rtlCol="0">
            <a:spAutoFit/>
          </a:bodyPr>
          <a:p>
            <a:r>
              <a:rPr lang="en-US" altLang="zh-CN" sz="1400" b="1" u="sng" dirty="0" smtClean="0">
                <a:solidFill>
                  <a:srgbClr val="FF0000"/>
                </a:solidFill>
                <a:latin typeface="+mn-lt"/>
              </a:rPr>
              <a:t>CSI lifecycle management</a:t>
            </a:r>
            <a:endParaRPr lang="en-US" altLang="zh-CN" sz="1400" b="1" u="sng" dirty="0" smtClean="0">
              <a:solidFill>
                <a:srgbClr val="FF0000"/>
              </a:solidFill>
              <a:latin typeface="+mn-lt"/>
            </a:endParaRPr>
          </a:p>
        </p:txBody>
      </p:sp>
      <p:sp>
        <p:nvSpPr>
          <p:cNvPr id="67" name="文本框 66"/>
          <p:cNvSpPr txBox="1"/>
          <p:nvPr/>
        </p:nvSpPr>
        <p:spPr>
          <a:xfrm>
            <a:off x="196215" y="2082800"/>
            <a:ext cx="1650365" cy="1198880"/>
          </a:xfrm>
          <a:prstGeom prst="rect">
            <a:avLst/>
          </a:prstGeom>
          <a:noFill/>
        </p:spPr>
        <p:txBody>
          <a:bodyPr wrap="square" rtlCol="0" anchor="t">
            <a:spAutoFit/>
          </a:bodyPr>
          <a:p>
            <a:pPr marL="0" indent="0" algn="l">
              <a:buClrTx/>
              <a:buSzTx/>
              <a:buFontTx/>
            </a:pPr>
            <a:r>
              <a:rPr lang="en-US" sz="1200">
                <a:latin typeface="Times New Roman" panose="02020603050405020304" pitchFamily="18" charset="0"/>
                <a:sym typeface="+mn-ea"/>
              </a:rPr>
              <a:t>The customers propose communication service requirements by ordering the network slice and network slice capability registration </a:t>
            </a:r>
            <a:endParaRPr lang="en-US" altLang="en-US" sz="1200">
              <a:latin typeface="Times New Roman" panose="02020603050405020304" pitchFamily="18" charset="0"/>
              <a:sym typeface="+mn-ea"/>
            </a:endParaRPr>
          </a:p>
        </p:txBody>
      </p:sp>
      <p:sp>
        <p:nvSpPr>
          <p:cNvPr id="68" name="文本框 67"/>
          <p:cNvSpPr txBox="1"/>
          <p:nvPr/>
        </p:nvSpPr>
        <p:spPr>
          <a:xfrm>
            <a:off x="1912620" y="2052955"/>
            <a:ext cx="2460625" cy="1383665"/>
          </a:xfrm>
          <a:prstGeom prst="rect">
            <a:avLst/>
          </a:prstGeom>
          <a:noFill/>
        </p:spPr>
        <p:txBody>
          <a:bodyPr wrap="square" rtlCol="0" anchor="t">
            <a:spAutoFit/>
          </a:bodyPr>
          <a:p>
            <a:pPr marL="0" indent="0" algn="l">
              <a:buClrTx/>
              <a:buSzTx/>
              <a:buFontTx/>
            </a:pPr>
            <a:r>
              <a:rPr lang="en-US" sz="1200">
                <a:latin typeface="Times New Roman" panose="02020603050405020304" pitchFamily="18" charset="0"/>
                <a:sym typeface="+mn-ea"/>
              </a:rPr>
              <a:t>Communication service preparation includes Authorization and authentication, SLA translation, API translation &amp; configuration, subscription (subscribe to OAM and 5GC services to be used by the communication service consumers ).</a:t>
            </a:r>
            <a:endParaRPr lang="en-US" altLang="en-US" sz="1200">
              <a:latin typeface="Times New Roman" panose="02020603050405020304" pitchFamily="18" charset="0"/>
              <a:sym typeface="+mn-ea"/>
            </a:endParaRPr>
          </a:p>
        </p:txBody>
      </p:sp>
      <p:sp>
        <p:nvSpPr>
          <p:cNvPr id="69" name="文本框 68"/>
          <p:cNvSpPr txBox="1"/>
          <p:nvPr/>
        </p:nvSpPr>
        <p:spPr>
          <a:xfrm>
            <a:off x="4280535" y="2082800"/>
            <a:ext cx="3129915" cy="1198880"/>
          </a:xfrm>
          <a:prstGeom prst="rect">
            <a:avLst/>
          </a:prstGeom>
          <a:noFill/>
        </p:spPr>
        <p:txBody>
          <a:bodyPr wrap="square" rtlCol="0" anchor="t">
            <a:spAutoFit/>
          </a:bodyPr>
          <a:p>
            <a:pPr marL="12065" indent="-12065" algn="l">
              <a:buClrTx/>
              <a:buSzTx/>
              <a:buFontTx/>
            </a:pPr>
            <a:r>
              <a:rPr lang="en-US" sz="1200">
                <a:latin typeface="Times New Roman" panose="02020603050405020304" pitchFamily="18" charset="0"/>
                <a:sym typeface="+mn-ea"/>
              </a:rPr>
              <a:t>	After the preparation phase, the communication service could be use by communication service consumers.  A communication service allows run-time operations includes the slice monitor/exposure and slice adaptation and other basic slice operations (modification etc.). </a:t>
            </a:r>
            <a:endParaRPr lang="en-US" altLang="en-US" sz="1200">
              <a:latin typeface="Times New Roman" panose="02020603050405020304" pitchFamily="18" charset="0"/>
              <a:sym typeface="+mn-ea"/>
            </a:endParaRPr>
          </a:p>
        </p:txBody>
      </p:sp>
      <p:sp>
        <p:nvSpPr>
          <p:cNvPr id="70" name="文本框 69"/>
          <p:cNvSpPr txBox="1"/>
          <p:nvPr/>
        </p:nvSpPr>
        <p:spPr>
          <a:xfrm>
            <a:off x="7495540" y="2082800"/>
            <a:ext cx="1362075" cy="1383665"/>
          </a:xfrm>
          <a:prstGeom prst="rect">
            <a:avLst/>
          </a:prstGeom>
          <a:noFill/>
        </p:spPr>
        <p:txBody>
          <a:bodyPr wrap="square" rtlCol="0" anchor="t">
            <a:spAutoFit/>
          </a:bodyPr>
          <a:p>
            <a:pPr marL="12065" lvl="0" indent="-12065" algn="l">
              <a:buClrTx/>
              <a:buSzTx/>
              <a:buFontTx/>
            </a:pPr>
            <a:r>
              <a:rPr lang="en-US" sz="1200">
                <a:latin typeface="Times New Roman" panose="02020603050405020304" pitchFamily="18" charset="0"/>
                <a:sym typeface="+mn-ea"/>
              </a:rPr>
              <a:t>When the communication service is no longer needed, the lifecycle of the communication service ends. </a:t>
            </a:r>
            <a:endParaRPr lang="en-US" sz="1200">
              <a:latin typeface="Times New Roman" panose="02020603050405020304" pitchFamily="18" charset="0"/>
              <a:sym typeface="+mn-ea"/>
            </a:endParaRPr>
          </a:p>
        </p:txBody>
      </p:sp>
      <p:sp>
        <p:nvSpPr>
          <p:cNvPr id="71" name="文本框 70"/>
          <p:cNvSpPr txBox="1"/>
          <p:nvPr/>
        </p:nvSpPr>
        <p:spPr>
          <a:xfrm>
            <a:off x="196215" y="1257300"/>
            <a:ext cx="8661400" cy="521970"/>
          </a:xfrm>
          <a:prstGeom prst="rect">
            <a:avLst/>
          </a:prstGeom>
          <a:noFill/>
          <a:ln w="9525">
            <a:noFill/>
          </a:ln>
        </p:spPr>
        <p:txBody>
          <a:bodyPr wrap="square">
            <a:spAutoFit/>
          </a:bodyPr>
          <a:p>
            <a:pPr marL="180340" indent="-180340"/>
            <a:r>
              <a:rPr lang="en-US" sz="1400">
                <a:latin typeface="Times New Roman" panose="02020603050405020304" pitchFamily="18" charset="0"/>
              </a:rPr>
              <a:t>-	What kinds of service APIs are required to be supported for application layer exposure of communication services life cycle management?</a:t>
            </a:r>
            <a:endParaRPr lang="zh-CN" altLang="en-US" sz="140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p:nvPr>
            <p:ph type="title"/>
          </p:nvPr>
        </p:nvSpPr>
        <p:spPr/>
        <p:txBody>
          <a:bodyPr/>
          <a:p>
            <a:r>
              <a:rPr lang="en-US">
                <a:latin typeface="Arial" panose="020B0604020202020204" pitchFamily="34" charset="0"/>
                <a:cs typeface="Batang" charset="0"/>
                <a:sym typeface="+mn-ea"/>
              </a:rPr>
              <a:t>Key issue </a:t>
            </a:r>
            <a:r>
              <a:rPr lang="en-US">
                <a:latin typeface="Arial" panose="020B0604020202020204" pitchFamily="34" charset="0"/>
                <a:cs typeface="Times New Roman" panose="02020603050405020304" pitchFamily="18" charset="0"/>
                <a:sym typeface="+mn-ea"/>
              </a:rPr>
              <a:t>12</a:t>
            </a:r>
            <a:r>
              <a:rPr lang="en-US">
                <a:latin typeface="Arial" panose="020B0604020202020204" pitchFamily="34" charset="0"/>
                <a:cs typeface="Batang" charset="0"/>
                <a:sym typeface="+mn-ea"/>
              </a:rPr>
              <a:t>: Network slice capability exposure in the edge data network</a:t>
            </a:r>
            <a:endParaRPr lang="zh-CN" altLang="en-US"/>
          </a:p>
        </p:txBody>
      </p:sp>
      <p:graphicFrame>
        <p:nvGraphicFramePr>
          <p:cNvPr id="-2147482551" name="Object 73"/>
          <p:cNvGraphicFramePr>
            <a:graphicFrameLocks noChangeAspect="1"/>
          </p:cNvGraphicFramePr>
          <p:nvPr/>
        </p:nvGraphicFramePr>
        <p:xfrm>
          <a:off x="4243070" y="1659890"/>
          <a:ext cx="4900930" cy="3190240"/>
        </p:xfrm>
        <a:graphic>
          <a:graphicData uri="http://schemas.openxmlformats.org/presentationml/2006/ole">
            <mc:AlternateContent xmlns:mc="http://schemas.openxmlformats.org/markup-compatibility/2006">
              <mc:Choice xmlns:v="urn:schemas-microsoft-com:vml" Requires="v">
                <p:oleObj spid="_x0000_s4" name="" r:id="rId1" imgW="9137650" imgH="5660390" progId="Visio.Drawing.15">
                  <p:embed/>
                </p:oleObj>
              </mc:Choice>
              <mc:Fallback>
                <p:oleObj name="" r:id="rId1" imgW="9137650" imgH="5660390" progId="Visio.Drawing.15">
                  <p:embed/>
                  <p:pic>
                    <p:nvPicPr>
                      <p:cNvPr id="0" name="图片 3"/>
                      <p:cNvPicPr/>
                      <p:nvPr/>
                    </p:nvPicPr>
                    <p:blipFill>
                      <a:blip r:embed="rId2"/>
                      <a:stretch>
                        <a:fillRect/>
                      </a:stretch>
                    </p:blipFill>
                    <p:spPr>
                      <a:xfrm>
                        <a:off x="4243070" y="1659890"/>
                        <a:ext cx="4900930" cy="3190240"/>
                      </a:xfrm>
                      <a:prstGeom prst="rect">
                        <a:avLst/>
                      </a:prstGeom>
                      <a:noFill/>
                      <a:ln w="38100">
                        <a:noFill/>
                        <a:miter/>
                      </a:ln>
                    </p:spPr>
                  </p:pic>
                </p:oleObj>
              </mc:Fallback>
            </mc:AlternateContent>
          </a:graphicData>
        </a:graphic>
      </p:graphicFrame>
      <p:sp>
        <p:nvSpPr>
          <p:cNvPr id="100" name="文本框 99"/>
          <p:cNvSpPr txBox="1"/>
          <p:nvPr/>
        </p:nvSpPr>
        <p:spPr>
          <a:xfrm>
            <a:off x="4679950" y="4850130"/>
            <a:ext cx="4233545" cy="1014730"/>
          </a:xfrm>
          <a:prstGeom prst="rect">
            <a:avLst/>
          </a:prstGeom>
          <a:noFill/>
          <a:ln w="9525">
            <a:noFill/>
          </a:ln>
        </p:spPr>
        <p:txBody>
          <a:bodyPr wrap="square">
            <a:spAutoFit/>
          </a:bodyPr>
          <a:p>
            <a:r>
              <a:rPr lang="en-US">
                <a:latin typeface="Times New Roman" panose="02020603050405020304" pitchFamily="18" charset="0"/>
              </a:rPr>
              <a:t>Similarly, the server functions of an application enabler server can be made available only as an EAS, it is also possible that certain application enabler server functions are available both at the edge and in the cloud. </a:t>
            </a:r>
            <a:r>
              <a:rPr lang="en-US">
                <a:highlight>
                  <a:srgbClr val="FFFF00"/>
                </a:highlight>
                <a:latin typeface="Times New Roman" panose="02020603050405020304" pitchFamily="18" charset="0"/>
              </a:rPr>
              <a:t>When the server functions of an application are both available at the edge and the cloud, there may be a need for interaction between the two corresponding application servers, which is out of scope of this specification.</a:t>
            </a:r>
            <a:endParaRPr lang="en-US" altLang="en-US">
              <a:highlight>
                <a:srgbClr val="FFFF00"/>
              </a:highlight>
              <a:latin typeface="Times New Roman" panose="02020603050405020304" pitchFamily="18" charset="0"/>
            </a:endParaRPr>
          </a:p>
        </p:txBody>
      </p:sp>
      <p:sp>
        <p:nvSpPr>
          <p:cNvPr id="101" name="文本框 100"/>
          <p:cNvSpPr txBox="1"/>
          <p:nvPr/>
        </p:nvSpPr>
        <p:spPr>
          <a:xfrm>
            <a:off x="488950" y="1457960"/>
            <a:ext cx="3804285" cy="3230245"/>
          </a:xfrm>
          <a:prstGeom prst="rect">
            <a:avLst/>
          </a:prstGeom>
          <a:noFill/>
          <a:ln w="9525">
            <a:noFill/>
          </a:ln>
        </p:spPr>
        <p:txBody>
          <a:bodyPr wrap="square">
            <a:spAutoFit/>
          </a:bodyPr>
          <a:p>
            <a:pPr marL="0" indent="0">
              <a:lnSpc>
                <a:spcPct val="120000"/>
              </a:lnSpc>
            </a:pPr>
            <a:r>
              <a:rPr lang="en-US">
                <a:latin typeface="Times New Roman" panose="02020603050405020304" pitchFamily="18" charset="0"/>
              </a:rPr>
              <a:t>The network slice deployed in the core network has a certain distance from the customer,</a:t>
            </a:r>
            <a:r>
              <a:rPr lang="en-US">
                <a:latin typeface="等线" panose="02010600030101010101" charset="-122"/>
                <a:cs typeface="Times New Roman" panose="02020603050405020304" pitchFamily="18" charset="0"/>
              </a:rPr>
              <a:t> </a:t>
            </a:r>
            <a:r>
              <a:rPr lang="en-US">
                <a:latin typeface="Times New Roman" panose="02020603050405020304" pitchFamily="18" charset="0"/>
              </a:rPr>
              <a:t>so the delay will be affected to a certain extent and cannot meet the operation requirements of low latency equipment. Moreover, a variety of service data need to be processed in the core network, the scale of data traffic is large, the backhaul network needs to bear a large load and consume more bandwidth. For example, the differential protection service has strict requirements for latency in power industry</a:t>
            </a:r>
            <a:r>
              <a:rPr lang="en-US">
                <a:latin typeface="等线" panose="02010600030101010101" charset="-122"/>
              </a:rPr>
              <a:t>.</a:t>
            </a:r>
            <a:r>
              <a:rPr lang="en-US">
                <a:latin typeface="Times New Roman" panose="02020603050405020304" pitchFamily="18" charset="0"/>
              </a:rPr>
              <a:t>In order to meet the personalized services requirements of vertical industries, network slices are deployed by using the computing, storage and communication capabilities of the edge date network, so as to realize the localized processing of the service, reduce the service transmission latency and enhance the service performance.How to expose the network slice capability deployed in the edge data network to the vertical industry or the third parties is worthy of our study.</a:t>
            </a:r>
            <a:endParaRPr lang="zh-CN" altLang="en-US"/>
          </a:p>
        </p:txBody>
      </p:sp>
      <p:sp>
        <p:nvSpPr>
          <p:cNvPr id="5" name="文本框 4"/>
          <p:cNvSpPr txBox="1"/>
          <p:nvPr/>
        </p:nvSpPr>
        <p:spPr>
          <a:xfrm>
            <a:off x="488950" y="4562475"/>
            <a:ext cx="3388360" cy="1476375"/>
          </a:xfrm>
          <a:prstGeom prst="rect">
            <a:avLst/>
          </a:prstGeom>
          <a:noFill/>
        </p:spPr>
        <p:txBody>
          <a:bodyPr wrap="square" rtlCol="0" anchor="t">
            <a:spAutoFit/>
          </a:bodyPr>
          <a:p>
            <a:pPr marL="114300" indent="-114300"/>
            <a:r>
              <a:rPr lang="en-US">
                <a:latin typeface="Times New Roman" panose="02020603050405020304" pitchFamily="18" charset="0"/>
                <a:sym typeface="+mn-ea"/>
              </a:rPr>
              <a:t>Open issues:</a:t>
            </a:r>
            <a:r>
              <a:rPr lang="en-US">
                <a:latin typeface="Times New Roman" panose="02020603050405020304" pitchFamily="18" charset="0"/>
                <a:ea typeface="等线" panose="02010600030101010101" charset="-122"/>
                <a:sym typeface="+mn-ea"/>
              </a:rPr>
              <a:t>- </a:t>
            </a:r>
            <a:r>
              <a:rPr lang="en-US">
                <a:latin typeface="Times New Roman" panose="02020603050405020304" pitchFamily="18" charset="0"/>
                <a:sym typeface="+mn-ea"/>
              </a:rPr>
              <a:t>How could the NSCE server deployed inside the EDN interact with the NSCE server outside the EDN?</a:t>
            </a:r>
            <a:r>
              <a:rPr lang="en-US">
                <a:latin typeface="Times New Roman" panose="02020603050405020304" pitchFamily="18" charset="0"/>
                <a:ea typeface="等线" panose="02010600030101010101" charset="-122"/>
                <a:sym typeface="+mn-ea"/>
              </a:rPr>
              <a:t>- </a:t>
            </a:r>
            <a:r>
              <a:rPr lang="en-US">
                <a:latin typeface="Times New Roman" panose="02020603050405020304" pitchFamily="18" charset="0"/>
                <a:sym typeface="+mn-ea"/>
              </a:rPr>
              <a:t>Whether and ho</a:t>
            </a:r>
            <a:r>
              <a:rPr lang="en-US">
                <a:highlight>
                  <a:srgbClr val="FFFF00"/>
                </a:highlight>
                <a:latin typeface="Times New Roman" panose="02020603050405020304" pitchFamily="18" charset="0"/>
                <a:sym typeface="+mn-ea"/>
              </a:rPr>
              <a:t>w could the NSCE server inside the EDN manage the network slice that has resource outside the EDN?</a:t>
            </a:r>
            <a:r>
              <a:rPr lang="en-US">
                <a:latin typeface="Times New Roman" panose="02020603050405020304" pitchFamily="18" charset="0"/>
                <a:ea typeface="等线" panose="02010600030101010101" charset="-122"/>
                <a:sym typeface="+mn-ea"/>
              </a:rPr>
              <a:t>- </a:t>
            </a:r>
            <a:r>
              <a:rPr lang="en-US">
                <a:latin typeface="Times New Roman" panose="02020603050405020304" pitchFamily="18" charset="0"/>
                <a:sym typeface="+mn-ea"/>
              </a:rPr>
              <a:t>Whether and how does SEAL need to be enhanced to support NSCE client to interact with NSCE server in the EDN and NSCE server outside the EDN?</a:t>
            </a:r>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nvPr>
        </p:nvSpPr>
        <p:spPr/>
        <p:txBody>
          <a:bodyPr/>
          <a:p>
            <a:r>
              <a:rPr lang="en-US" altLang="zh-CN"/>
              <a:t>KI 12 </a:t>
            </a:r>
            <a:endParaRPr lang="en-US" altLang="zh-CN"/>
          </a:p>
        </p:txBody>
      </p:sp>
      <p:sp>
        <p:nvSpPr>
          <p:cNvPr id="100" name="文本框 99"/>
          <p:cNvSpPr txBox="1"/>
          <p:nvPr/>
        </p:nvSpPr>
        <p:spPr>
          <a:xfrm>
            <a:off x="363220" y="1247140"/>
            <a:ext cx="4032885" cy="3538220"/>
          </a:xfrm>
          <a:prstGeom prst="rect">
            <a:avLst/>
          </a:prstGeom>
          <a:noFill/>
          <a:ln w="9525">
            <a:noFill/>
          </a:ln>
        </p:spPr>
        <p:txBody>
          <a:bodyPr wrap="square">
            <a:spAutoFit/>
          </a:bodyPr>
          <a:p>
            <a:pPr marL="0" indent="0"/>
            <a:r>
              <a:rPr lang="en-US" altLang="zh-CN" sz="1400">
                <a:latin typeface="Times New Roman" panose="02020603050405020304" pitchFamily="18" charset="0"/>
                <a:ea typeface="等线" panose="02010600030101010101" charset="-122"/>
                <a:sym typeface="+mn-ea"/>
              </a:rPr>
              <a:t>C</a:t>
            </a:r>
            <a:r>
              <a:rPr lang="zh-CN" altLang="en-US" sz="1400">
                <a:latin typeface="Times New Roman" panose="02020603050405020304" pitchFamily="18" charset="0"/>
                <a:ea typeface="等线" panose="02010600030101010101" charset="-122"/>
                <a:sym typeface="+mn-ea"/>
              </a:rPr>
              <a:t>onsidering that users in the EDN need to access </a:t>
            </a:r>
            <a:r>
              <a:rPr lang="en-US" altLang="zh-CN" sz="1400">
                <a:latin typeface="Times New Roman" panose="02020603050405020304" pitchFamily="18" charset="0"/>
                <a:ea typeface="等线" panose="02010600030101010101" charset="-122"/>
                <a:sym typeface="+mn-ea"/>
              </a:rPr>
              <a:t>PLMN</a:t>
            </a:r>
            <a:r>
              <a:rPr lang="zh-CN" altLang="en-US" sz="1400">
                <a:latin typeface="Times New Roman" panose="02020603050405020304" pitchFamily="18" charset="0"/>
                <a:ea typeface="等线" panose="02010600030101010101" charset="-122"/>
                <a:sym typeface="+mn-ea"/>
              </a:rPr>
              <a:t> slices, the edge NSCE also needs to interact with 5GS to obtain </a:t>
            </a:r>
            <a:r>
              <a:rPr lang="en-US" altLang="zh-CN" sz="1400">
                <a:latin typeface="Times New Roman" panose="02020603050405020304" pitchFamily="18" charset="0"/>
                <a:ea typeface="等线" panose="02010600030101010101" charset="-122"/>
                <a:sym typeface="+mn-ea"/>
              </a:rPr>
              <a:t>PLMN</a:t>
            </a:r>
            <a:r>
              <a:rPr lang="zh-CN" altLang="en-US" sz="1400">
                <a:latin typeface="Times New Roman" panose="02020603050405020304" pitchFamily="18" charset="0"/>
                <a:ea typeface="等线" panose="02010600030101010101" charset="-122"/>
                <a:sym typeface="+mn-ea"/>
              </a:rPr>
              <a:t> slice information, etc;</a:t>
            </a:r>
            <a:r>
              <a:rPr lang="en-US" altLang="zh-CN" sz="1400">
                <a:latin typeface="Times New Roman" panose="02020603050405020304" pitchFamily="18" charset="0"/>
                <a:ea typeface="等线" panose="02010600030101010101" charset="-122"/>
                <a:sym typeface="+mn-ea"/>
              </a:rPr>
              <a:t> Also, when a user moves to another EDN, the NSCE(s) in the EDN(s) can cooperate to find an alternative slice, if the current slice cannot be supported in the target area.</a:t>
            </a:r>
            <a:endParaRPr lang="en-US" altLang="zh-CN" sz="1400">
              <a:latin typeface="Times New Roman" panose="02020603050405020304" pitchFamily="18" charset="0"/>
              <a:ea typeface="等线" panose="02010600030101010101" charset="-122"/>
              <a:sym typeface="+mn-ea"/>
            </a:endParaRPr>
          </a:p>
          <a:p>
            <a:pPr marL="0" indent="0"/>
            <a:endParaRPr lang="en-US" altLang="zh-CN" sz="1400">
              <a:latin typeface="Times New Roman" panose="02020603050405020304" pitchFamily="18" charset="0"/>
              <a:ea typeface="等线" panose="02010600030101010101" charset="-122"/>
              <a:sym typeface="+mn-ea"/>
            </a:endParaRPr>
          </a:p>
          <a:p>
            <a:pPr marL="0" indent="0"/>
            <a:r>
              <a:rPr lang="en-US" sz="1400">
                <a:latin typeface="Times New Roman" panose="02020603050405020304" pitchFamily="18" charset="0"/>
                <a:sym typeface="+mn-ea"/>
              </a:rPr>
              <a:t>T</a:t>
            </a:r>
            <a:r>
              <a:rPr sz="1400">
                <a:latin typeface="Times New Roman" panose="02020603050405020304" pitchFamily="18" charset="0"/>
                <a:sym typeface="+mn-ea"/>
              </a:rPr>
              <a:t>echnically</a:t>
            </a:r>
            <a:r>
              <a:rPr lang="zh-CN" sz="1400">
                <a:latin typeface="Times New Roman" panose="02020603050405020304" pitchFamily="18" charset="0"/>
                <a:sym typeface="+mn-ea"/>
              </a:rPr>
              <a:t>，</a:t>
            </a:r>
            <a:r>
              <a:rPr sz="1400">
                <a:latin typeface="Times New Roman" panose="02020603050405020304" pitchFamily="18" charset="0"/>
                <a:sym typeface="+mn-ea"/>
              </a:rPr>
              <a:t>either the NSCE deployed in the edge or elsewhere, it can be seen as a trusted AF, as long as it is a trusted third party</a:t>
            </a:r>
            <a:r>
              <a:rPr lang="en-US" sz="1400">
                <a:latin typeface="Times New Roman" panose="02020603050405020304" pitchFamily="18" charset="0"/>
                <a:sym typeface="+mn-ea"/>
              </a:rPr>
              <a:t>, so they can interact with 5GS directly.</a:t>
            </a:r>
            <a:endParaRPr lang="en-US" sz="1400">
              <a:latin typeface="Times New Roman" panose="02020603050405020304" pitchFamily="18" charset="0"/>
              <a:sym typeface="+mn-ea"/>
            </a:endParaRPr>
          </a:p>
          <a:p>
            <a:pPr marL="0" indent="0"/>
            <a:r>
              <a:rPr sz="1400">
                <a:latin typeface="Times New Roman" panose="02020603050405020304" pitchFamily="18" charset="0"/>
                <a:sym typeface="+mn-ea"/>
              </a:rPr>
              <a:t>However, </a:t>
            </a:r>
            <a:r>
              <a:rPr lang="en-US" sz="1400">
                <a:latin typeface="Times New Roman" panose="02020603050405020304" pitchFamily="18" charset="0"/>
                <a:sym typeface="+mn-ea"/>
              </a:rPr>
              <a:t>in practice, </a:t>
            </a:r>
            <a:r>
              <a:rPr sz="1400">
                <a:latin typeface="Times New Roman" panose="02020603050405020304" pitchFamily="18" charset="0"/>
                <a:sym typeface="+mn-ea"/>
              </a:rPr>
              <a:t>for </a:t>
            </a:r>
            <a:r>
              <a:rPr lang="en-US" sz="1400">
                <a:latin typeface="Times New Roman" panose="02020603050405020304" pitchFamily="18" charset="0"/>
                <a:sym typeface="+mn-ea"/>
              </a:rPr>
              <a:t>MNO</a:t>
            </a:r>
            <a:r>
              <a:rPr sz="1400">
                <a:latin typeface="Times New Roman" panose="02020603050405020304" pitchFamily="18" charset="0"/>
                <a:sym typeface="+mn-ea"/>
              </a:rPr>
              <a:t>, it is not expected that the NSCE at the edge can directly manage the resources belonging to the operator, and may wish to manage and interact with</a:t>
            </a:r>
            <a:r>
              <a:rPr lang="en-US" sz="1400">
                <a:latin typeface="Times New Roman" panose="02020603050405020304" pitchFamily="18" charset="0"/>
                <a:sym typeface="+mn-ea"/>
              </a:rPr>
              <a:t> 5GS via MNO’s NSCE</a:t>
            </a:r>
            <a:r>
              <a:rPr sz="1400">
                <a:latin typeface="Times New Roman" panose="02020603050405020304" pitchFamily="18" charset="0"/>
                <a:sym typeface="+mn-ea"/>
              </a:rPr>
              <a:t>.</a:t>
            </a:r>
            <a:endParaRPr lang="en-US" sz="1400">
              <a:latin typeface="Times New Roman" panose="02020603050405020304" pitchFamily="18" charset="0"/>
            </a:endParaRPr>
          </a:p>
        </p:txBody>
      </p:sp>
      <p:pic>
        <p:nvPicPr>
          <p:cNvPr id="5" name="图片 4"/>
          <p:cNvPicPr>
            <a:picLocks noChangeAspect="1"/>
          </p:cNvPicPr>
          <p:nvPr/>
        </p:nvPicPr>
        <p:blipFill>
          <a:blip r:embed="rId1"/>
          <a:stretch>
            <a:fillRect/>
          </a:stretch>
        </p:blipFill>
        <p:spPr>
          <a:xfrm>
            <a:off x="4396105" y="1371600"/>
            <a:ext cx="4622800" cy="3289300"/>
          </a:xfrm>
          <a:prstGeom prst="rect">
            <a:avLst/>
          </a:prstGeom>
        </p:spPr>
      </p:pic>
      <p:sp>
        <p:nvSpPr>
          <p:cNvPr id="6" name="文本框 5"/>
          <p:cNvSpPr txBox="1"/>
          <p:nvPr/>
        </p:nvSpPr>
        <p:spPr>
          <a:xfrm>
            <a:off x="442595" y="5036820"/>
            <a:ext cx="8258810" cy="1297305"/>
          </a:xfrm>
          <a:prstGeom prst="rect">
            <a:avLst/>
          </a:prstGeom>
          <a:noFill/>
        </p:spPr>
        <p:txBody>
          <a:bodyPr wrap="square" rtlCol="0" anchor="t">
            <a:spAutoFit/>
          </a:bodyPr>
          <a:p>
            <a:pPr marL="228600" indent="-228600" algn="l">
              <a:lnSpc>
                <a:spcPct val="90000"/>
              </a:lnSpc>
              <a:spcBef>
                <a:spcPts val="1000"/>
              </a:spcBef>
              <a:buClrTx/>
              <a:buSzTx/>
              <a:buFontTx/>
              <a:buBlip>
                <a:blip r:embed="rId2"/>
              </a:buBlip>
            </a:pPr>
            <a:r>
              <a:rPr lang="en-US" altLang="en-US" sz="1600">
                <a:latin typeface="+mn-lt"/>
                <a:sym typeface="+mn-ea"/>
              </a:rPr>
              <a:t>Observation:</a:t>
            </a:r>
            <a:endParaRPr lang="en-US" altLang="en-US" sz="1600">
              <a:latin typeface="+mn-lt"/>
            </a:endParaRPr>
          </a:p>
          <a:p>
            <a:pPr marL="285750" indent="-285750">
              <a:buFont typeface="Arial" panose="020B0604020202020204" pitchFamily="34" charset="0"/>
              <a:buChar char="•"/>
            </a:pPr>
            <a:r>
              <a:rPr lang="en-US" sz="1600">
                <a:latin typeface="Times New Roman" panose="02020603050405020304" pitchFamily="18" charset="0"/>
                <a:sym typeface="+mn-ea"/>
              </a:rPr>
              <a:t>The interface between NSCE server is needed, the  </a:t>
            </a:r>
            <a:r>
              <a:rPr lang="en-US" sz="1600">
                <a:latin typeface="Times New Roman" panose="02020603050405020304" pitchFamily="18" charset="0"/>
                <a:sym typeface="+mn-ea"/>
              </a:rPr>
              <a:t>SEAL-E may be enhenced.</a:t>
            </a:r>
            <a:endParaRPr lang="en-US" sz="1600">
              <a:latin typeface="Times New Roman" panose="02020603050405020304" pitchFamily="18" charset="0"/>
            </a:endParaRPr>
          </a:p>
          <a:p>
            <a:pPr marL="285750" indent="-285750">
              <a:buFont typeface="Arial" panose="020B0604020202020204" pitchFamily="34" charset="0"/>
              <a:buChar char="•"/>
            </a:pPr>
            <a:r>
              <a:rPr lang="en-US" sz="1600">
                <a:latin typeface="Times New Roman" panose="02020603050405020304" pitchFamily="18" charset="0"/>
                <a:sym typeface="+mn-ea"/>
              </a:rPr>
              <a:t>T</a:t>
            </a:r>
            <a:r>
              <a:rPr sz="1600">
                <a:latin typeface="Times New Roman" panose="02020603050405020304" pitchFamily="18" charset="0"/>
                <a:sym typeface="+mn-ea"/>
              </a:rPr>
              <a:t>o distinguish different NSCEs, in addition to the NSCE ID, the service area, location and other attributes of the NSCE</a:t>
            </a:r>
            <a:r>
              <a:rPr lang="en-US" sz="1600">
                <a:latin typeface="Times New Roman" panose="02020603050405020304" pitchFamily="18" charset="0"/>
                <a:sym typeface="+mn-ea"/>
              </a:rPr>
              <a:t> may be needed</a:t>
            </a:r>
            <a:r>
              <a:rPr sz="1600">
                <a:latin typeface="Times New Roman" panose="02020603050405020304" pitchFamily="18" charset="0"/>
                <a:sym typeface="+mn-ea"/>
              </a:rPr>
              <a:t>.</a:t>
            </a:r>
            <a:endParaRPr sz="1600">
              <a:latin typeface="Times New Roman" panose="02020603050405020304" pitchFamily="18" charset="0"/>
              <a:sym typeface="+mn-ea"/>
            </a:endParaRPr>
          </a:p>
          <a:p>
            <a:pPr marL="285750" indent="-285750">
              <a:buFont typeface="Arial" panose="020B0604020202020204" pitchFamily="34" charset="0"/>
              <a:buChar char="•"/>
            </a:pPr>
            <a:r>
              <a:rPr lang="en-US" sz="1600">
                <a:latin typeface="Times New Roman" panose="02020603050405020304" pitchFamily="18" charset="0"/>
                <a:sym typeface="+mn-ea"/>
              </a:rPr>
              <a:t>Some procedures need to be updated.</a:t>
            </a:r>
            <a:endParaRPr lang="en-US" altLang="en-US" sz="1600">
              <a:latin typeface="Times New Roman" panose="02020603050405020304" pitchFamily="18" charset="0"/>
              <a:sym typeface="+mn-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itle 1"/>
          <p:cNvSpPr>
            <a:spLocks noGrp="1"/>
          </p:cNvSpPr>
          <p:nvPr>
            <p:ph type="title"/>
          </p:nvPr>
        </p:nvSpPr>
        <p:spPr>
          <a:xfrm>
            <a:off x="1158240" y="2710498"/>
            <a:ext cx="6827838" cy="1143000"/>
          </a:xfrm>
        </p:spPr>
        <p:txBody>
          <a:bodyPr vert="horz" wrap="square" lIns="91440" tIns="45720" rIns="91440" bIns="45720" anchor="ctr" anchorCtr="0"/>
          <a:p>
            <a:r>
              <a:rPr lang="en-US" altLang="zh-CN" b="1" noProof="0" dirty="0" smtClean="0">
                <a:ln>
                  <a:noFill/>
                </a:ln>
                <a:effectLst/>
                <a:uLnTx/>
                <a:uFillTx/>
                <a:sym typeface="+mn-ea"/>
              </a:rPr>
              <a:t>ANNEX</a:t>
            </a:r>
            <a:endParaRPr lang="en-US" altLang="en-US"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p:nvPr>
            <p:ph type="title"/>
          </p:nvPr>
        </p:nvSpPr>
        <p:spPr/>
        <p:txBody>
          <a:bodyPr/>
          <a:p>
            <a:r>
              <a:rPr lang="en-US" b="1">
                <a:latin typeface="Arial" panose="020B0604020202020204" pitchFamily="34" charset="0"/>
                <a:cs typeface="Times New Roman" panose="02020603050405020304" pitchFamily="18" charset="0"/>
                <a:sym typeface="+mn-ea"/>
              </a:rPr>
              <a:t>Lifecycle of a communication service defiend in SA5 </a:t>
            </a:r>
            <a:endParaRPr lang="en-US" altLang="zh-CN" b="1" noProof="0" dirty="0" smtClean="0">
              <a:ln>
                <a:noFill/>
              </a:ln>
              <a:effectLst/>
              <a:uLnTx/>
              <a:uFillTx/>
              <a:sym typeface="+mn-ea"/>
            </a:endParaRPr>
          </a:p>
        </p:txBody>
      </p:sp>
      <p:sp>
        <p:nvSpPr>
          <p:cNvPr id="100" name="文本框 99"/>
          <p:cNvSpPr txBox="1"/>
          <p:nvPr/>
        </p:nvSpPr>
        <p:spPr>
          <a:xfrm>
            <a:off x="488950" y="1737995"/>
            <a:ext cx="7874000" cy="521970"/>
          </a:xfrm>
          <a:prstGeom prst="rect">
            <a:avLst/>
          </a:prstGeom>
          <a:noFill/>
          <a:ln w="9525">
            <a:noFill/>
          </a:ln>
        </p:spPr>
        <p:txBody>
          <a:bodyPr wrap="square">
            <a:spAutoFit/>
          </a:bodyPr>
          <a:p>
            <a:pPr marL="180340" indent="-180340"/>
            <a:r>
              <a:rPr lang="en-US" sz="1400">
                <a:latin typeface="Times New Roman" panose="02020603050405020304" pitchFamily="18" charset="0"/>
              </a:rPr>
              <a:t>-	What kinds of service APIs are required to be supported for application layer exposure of communication services life cycle management?</a:t>
            </a:r>
            <a:endParaRPr lang="zh-CN" altLang="en-US" sz="1400"/>
          </a:p>
        </p:txBody>
      </p:sp>
      <p:sp>
        <p:nvSpPr>
          <p:cNvPr id="2" name="文本框 1"/>
          <p:cNvSpPr txBox="1"/>
          <p:nvPr/>
        </p:nvSpPr>
        <p:spPr>
          <a:xfrm>
            <a:off x="294005" y="2362200"/>
            <a:ext cx="8555990" cy="2861310"/>
          </a:xfrm>
          <a:prstGeom prst="rect">
            <a:avLst/>
          </a:prstGeom>
          <a:noFill/>
          <a:ln w="9525">
            <a:noFill/>
          </a:ln>
        </p:spPr>
        <p:txBody>
          <a:bodyPr wrap="square">
            <a:spAutoFit/>
          </a:bodyPr>
          <a:p>
            <a:pPr marL="342265" indent="-342265" defTabSz="914400">
              <a:tabLst>
                <a:tab pos="358140" algn="l"/>
              </a:tabLst>
            </a:pPr>
            <a:r>
              <a:rPr lang="en-US" b="1">
                <a:cs typeface="Times New Roman" panose="02020603050405020304" pitchFamily="18" charset="0"/>
                <a:sym typeface="+mn-ea"/>
              </a:rPr>
              <a:t>from TS 28535, 28.805</a:t>
            </a:r>
            <a:endParaRPr lang="en-US" altLang="zh-CN" b="1" noProof="0" dirty="0" smtClean="0">
              <a:ln>
                <a:noFill/>
              </a:ln>
              <a:effectLst/>
              <a:uLnTx/>
              <a:uFillTx/>
              <a:sym typeface="+mn-ea"/>
            </a:endParaRPr>
          </a:p>
          <a:p>
            <a:pPr marL="342265" indent="-342265" defTabSz="914400">
              <a:tabLst>
                <a:tab pos="358140" algn="l"/>
              </a:tabLst>
            </a:pPr>
            <a:r>
              <a:rPr lang="en-US">
                <a:latin typeface="Times New Roman" panose="02020603050405020304" pitchFamily="18" charset="0"/>
              </a:rPr>
              <a:t>-	</a:t>
            </a:r>
            <a:r>
              <a:rPr lang="en-US" b="1">
                <a:latin typeface="Times New Roman" panose="02020603050405020304" pitchFamily="18" charset="0"/>
              </a:rPr>
              <a:t>Preparation phase: </a:t>
            </a:r>
            <a:r>
              <a:rPr lang="en-US">
                <a:latin typeface="Times New Roman" panose="02020603050405020304" pitchFamily="18" charset="0"/>
              </a:rPr>
              <a:t>Providing a communication service starts with preparation, which includes communicatio</a:t>
            </a:r>
            <a:r>
              <a:rPr lang="en-US">
                <a:highlight>
                  <a:srgbClr val="FFFF00"/>
                </a:highlight>
                <a:latin typeface="Times New Roman" panose="02020603050405020304" pitchFamily="18" charset="0"/>
              </a:rPr>
              <a:t>n service </a:t>
            </a:r>
            <a:r>
              <a:rPr lang="en-US" u="sng">
                <a:highlight>
                  <a:srgbClr val="FFFF00"/>
                </a:highlight>
                <a:latin typeface="Times New Roman" panose="02020603050405020304" pitchFamily="18" charset="0"/>
              </a:rPr>
              <a:t>design, pre-planning,</a:t>
            </a:r>
            <a:r>
              <a:rPr lang="en-US" u="sng">
                <a:highlight>
                  <a:srgbClr val="FFFF00"/>
                </a:highlight>
                <a:latin typeface="Times New Roman" panose="02020603050405020304" pitchFamily="18" charset="0"/>
              </a:rPr>
              <a:t> feasibility check, </a:t>
            </a:r>
            <a:r>
              <a:rPr lang="en-US">
                <a:latin typeface="Times New Roman" panose="02020603050405020304" pitchFamily="18" charset="0"/>
              </a:rPr>
              <a:t>i.e., checking the attainable communication service quality from both resource and service aspects, </a:t>
            </a:r>
            <a:r>
              <a:rPr lang="en-US">
                <a:highlight>
                  <a:srgbClr val="FFFF00"/>
                </a:highlight>
                <a:latin typeface="Times New Roman" panose="02020603050405020304" pitchFamily="18" charset="0"/>
              </a:rPr>
              <a:t>negotiation </a:t>
            </a:r>
            <a:r>
              <a:rPr lang="en-US">
                <a:latin typeface="Times New Roman" panose="02020603050405020304" pitchFamily="18" charset="0"/>
              </a:rPr>
              <a:t>of the communication service attributes, </a:t>
            </a:r>
            <a:r>
              <a:rPr lang="en-US">
                <a:highlight>
                  <a:srgbClr val="FFFF00"/>
                </a:highlight>
                <a:latin typeface="Times New Roman" panose="02020603050405020304" pitchFamily="18" charset="0"/>
              </a:rPr>
              <a:t>preparing </a:t>
            </a:r>
            <a:r>
              <a:rPr lang="en-US">
                <a:latin typeface="Times New Roman" panose="02020603050405020304" pitchFamily="18" charset="0"/>
              </a:rPr>
              <a:t>communication service and network requirements derived from SLA. -	</a:t>
            </a:r>
            <a:r>
              <a:rPr lang="en-US" b="1">
                <a:latin typeface="Times New Roman" panose="02020603050405020304" pitchFamily="18" charset="0"/>
              </a:rPr>
              <a:t>Commissioning phase: </a:t>
            </a:r>
            <a:r>
              <a:rPr lang="en-US">
                <a:latin typeface="Times New Roman" panose="02020603050405020304" pitchFamily="18" charset="0"/>
              </a:rPr>
              <a:t>Once a communication service is prepared, it can be</a:t>
            </a:r>
            <a:r>
              <a:rPr lang="en-US">
                <a:highlight>
                  <a:srgbClr val="FFFF00"/>
                </a:highlight>
                <a:latin typeface="Times New Roman" panose="02020603050405020304" pitchFamily="18" charset="0"/>
              </a:rPr>
              <a:t> established by converting the communication service requirement to network requirements</a:t>
            </a:r>
            <a:r>
              <a:rPr lang="en-US">
                <a:latin typeface="Times New Roman" panose="02020603050405020304" pitchFamily="18" charset="0"/>
              </a:rPr>
              <a:t> (interaction and use of NF resources including RAN, CN) to be deployed on the network resources and ready to be used by the communication service consumers (subscribers, UEs). </a:t>
            </a:r>
            <a:endParaRPr lang="en-US">
              <a:latin typeface="Times New Roman" panose="02020603050405020304" pitchFamily="18" charset="0"/>
            </a:endParaRPr>
          </a:p>
          <a:p>
            <a:pPr marL="342265" indent="-342265" defTabSz="914400">
              <a:tabLst>
                <a:tab pos="358140" algn="l"/>
              </a:tabLst>
            </a:pPr>
            <a:r>
              <a:rPr lang="en-US">
                <a:latin typeface="Times New Roman" panose="02020603050405020304" pitchFamily="18" charset="0"/>
              </a:rPr>
              <a:t>	-	</a:t>
            </a:r>
            <a:r>
              <a:rPr lang="en-US" b="1">
                <a:latin typeface="Times New Roman" panose="02020603050405020304" pitchFamily="18" charset="0"/>
              </a:rPr>
              <a:t>Operation phase: </a:t>
            </a:r>
            <a:r>
              <a:rPr lang="en-US">
                <a:latin typeface="Times New Roman" panose="02020603050405020304" pitchFamily="18" charset="0"/>
              </a:rPr>
              <a:t>After the commissioning phase, the communication service is</a:t>
            </a:r>
            <a:r>
              <a:rPr lang="en-US" u="sng">
                <a:highlight>
                  <a:srgbClr val="FFFF00"/>
                </a:highlight>
                <a:latin typeface="Times New Roman" panose="02020603050405020304" pitchFamily="18" charset="0"/>
              </a:rPr>
              <a:t> activated </a:t>
            </a:r>
            <a:r>
              <a:rPr lang="en-US">
                <a:latin typeface="Times New Roman" panose="02020603050405020304" pitchFamily="18" charset="0"/>
              </a:rPr>
              <a:t>for use by all communication service consumers (subscribers, UEs) that are allowed to use the communication service. The initial deployment or trail phase for the training of the communication service assurance algorithms has entered the operation phase. A communication service that is activated allows run-time operations e.g., quality of experience assurance,</a:t>
            </a:r>
            <a:r>
              <a:rPr lang="en-US">
                <a:highlight>
                  <a:srgbClr val="FFFF00"/>
                </a:highlight>
                <a:latin typeface="Times New Roman" panose="02020603050405020304" pitchFamily="18" charset="0"/>
              </a:rPr>
              <a:t> quality of service assurance,data exposure, CSI modification</a:t>
            </a:r>
            <a:r>
              <a:rPr lang="en-US">
                <a:latin typeface="Times New Roman" panose="02020603050405020304" pitchFamily="18" charset="0"/>
              </a:rPr>
              <a:t>. The optimization of the utilization by communication services may continue during the operation phase of the communication service.-	</a:t>
            </a:r>
            <a:r>
              <a:rPr lang="en-US" b="1">
                <a:latin typeface="Times New Roman" panose="02020603050405020304" pitchFamily="18" charset="0"/>
              </a:rPr>
              <a:t>Decommissioning phase: </a:t>
            </a:r>
            <a:r>
              <a:rPr lang="en-US">
                <a:latin typeface="Times New Roman" panose="02020603050405020304" pitchFamily="18" charset="0"/>
              </a:rPr>
              <a:t>When the communication service is no longer needed, after being </a:t>
            </a:r>
            <a:r>
              <a:rPr lang="en-US">
                <a:highlight>
                  <a:srgbClr val="FFFF00"/>
                </a:highlight>
                <a:latin typeface="Times New Roman" panose="02020603050405020304" pitchFamily="18" charset="0"/>
              </a:rPr>
              <a:t>de-activated</a:t>
            </a:r>
            <a:r>
              <a:rPr lang="en-US">
                <a:latin typeface="Times New Roman" panose="02020603050405020304" pitchFamily="18" charset="0"/>
              </a:rPr>
              <a:t>, the lifecycle of the communication service ends with termination. </a:t>
            </a:r>
            <a:endParaRPr lang="zh-CN" altLang="en-US"/>
          </a:p>
        </p:txBody>
      </p:sp>
      <p:pic>
        <p:nvPicPr>
          <p:cNvPr id="4" name="图片 3"/>
          <p:cNvPicPr/>
          <p:nvPr/>
        </p:nvPicPr>
        <p:blipFill>
          <a:blip r:embed="rId1"/>
          <a:stretch>
            <a:fillRect/>
          </a:stretch>
        </p:blipFill>
        <p:spPr>
          <a:xfrm>
            <a:off x="1928495" y="5524500"/>
            <a:ext cx="4773295" cy="304800"/>
          </a:xfrm>
          <a:prstGeom prst="rect">
            <a:avLst/>
          </a:prstGeom>
          <a:noFill/>
          <a:ln w="9525">
            <a:noFill/>
          </a:ln>
        </p:spPr>
      </p:pic>
      <p:sp>
        <p:nvSpPr>
          <p:cNvPr id="101" name="文本框 100"/>
          <p:cNvSpPr txBox="1"/>
          <p:nvPr/>
        </p:nvSpPr>
        <p:spPr>
          <a:xfrm>
            <a:off x="575945" y="5765800"/>
            <a:ext cx="6993255" cy="398780"/>
          </a:xfrm>
          <a:prstGeom prst="rect">
            <a:avLst/>
          </a:prstGeom>
          <a:noFill/>
          <a:ln w="9525">
            <a:noFill/>
          </a:ln>
        </p:spPr>
        <p:txBody>
          <a:bodyPr wrap="square">
            <a:spAutoFit/>
          </a:bodyPr>
          <a:p>
            <a:pPr algn="ctr"/>
            <a:r>
              <a:rPr lang="en-US" b="1">
                <a:latin typeface="Arial" panose="020B0604020202020204" pitchFamily="34" charset="0"/>
                <a:cs typeface="Times New Roman" panose="02020603050405020304" pitchFamily="18" charset="0"/>
              </a:rPr>
              <a:t>Figure 4.1.1: Lifecycle of a communication service </a:t>
            </a:r>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21945" y="1621155"/>
            <a:ext cx="8397875" cy="553085"/>
          </a:xfrm>
          <a:prstGeom prst="rect">
            <a:avLst/>
          </a:prstGeom>
          <a:noFill/>
          <a:ln w="9525">
            <a:noFill/>
          </a:ln>
        </p:spPr>
        <p:txBody>
          <a:bodyPr wrap="square">
            <a:spAutoFit/>
          </a:bodyPr>
          <a:p>
            <a:pPr marL="720090" indent="-720090"/>
            <a:r>
              <a:rPr lang="en-US" sz="1600" b="1">
                <a:latin typeface="Arial" panose="020B0604020202020204" pitchFamily="34" charset="0"/>
                <a:cs typeface="Times New Roman" panose="02020603050405020304" pitchFamily="18" charset="0"/>
              </a:rPr>
              <a:t>Solution 1: Automatic application layer network slice management</a:t>
            </a:r>
            <a:endParaRPr lang="en-US" sz="1600" b="1">
              <a:latin typeface="Arial" panose="020B0604020202020204" pitchFamily="34" charset="0"/>
              <a:cs typeface="Times New Roman" panose="02020603050405020304" pitchFamily="18" charset="0"/>
            </a:endParaRPr>
          </a:p>
          <a:p>
            <a:pPr marL="720090" indent="-720090"/>
            <a:endParaRPr lang="zh-CN" altLang="en-US" sz="1400" b="1">
              <a:cs typeface="Times New Roman" panose="02020603050405020304" pitchFamily="18" charset="0"/>
            </a:endParaRPr>
          </a:p>
        </p:txBody>
      </p:sp>
      <p:sp>
        <p:nvSpPr>
          <p:cNvPr id="6" name="文本框 5"/>
          <p:cNvSpPr txBox="1"/>
          <p:nvPr/>
        </p:nvSpPr>
        <p:spPr>
          <a:xfrm>
            <a:off x="373380" y="681355"/>
            <a:ext cx="7035165" cy="829945"/>
          </a:xfrm>
          <a:prstGeom prst="rect">
            <a:avLst/>
          </a:prstGeom>
          <a:noFill/>
          <a:ln w="9525">
            <a:noFill/>
          </a:ln>
        </p:spPr>
        <p:txBody>
          <a:bodyPr wrap="square">
            <a:spAutoFit/>
          </a:bodyPr>
          <a:p>
            <a:pPr marL="720090" indent="-720090"/>
            <a:r>
              <a:rPr lang="en-US" sz="1600">
                <a:latin typeface="Times New Roman" panose="02020603050405020304" pitchFamily="18" charset="0"/>
                <a:sym typeface="+mn-ea"/>
              </a:rPr>
              <a:t>when the NSCE server inside the EDN wants to manage the network slice that has resource outside the EDN, some solutions would have to be updated, for example</a:t>
            </a:r>
            <a:endParaRPr lang="en-US" sz="1600" b="1">
              <a:cs typeface="Times New Roman" panose="02020603050405020304" pitchFamily="18" charset="0"/>
            </a:endParaRPr>
          </a:p>
        </p:txBody>
      </p:sp>
      <p:graphicFrame>
        <p:nvGraphicFramePr>
          <p:cNvPr id="-2147482615" name="对象 -2147482616"/>
          <p:cNvGraphicFramePr>
            <a:graphicFrameLocks noChangeAspect="1"/>
          </p:cNvGraphicFramePr>
          <p:nvPr/>
        </p:nvGraphicFramePr>
        <p:xfrm>
          <a:off x="1728153" y="2174240"/>
          <a:ext cx="5377815" cy="3840480"/>
        </p:xfrm>
        <a:graphic>
          <a:graphicData uri="http://schemas.openxmlformats.org/presentationml/2006/ole">
            <mc:AlternateContent xmlns:mc="http://schemas.openxmlformats.org/markup-compatibility/2006">
              <mc:Choice xmlns:v="urn:schemas-microsoft-com:vml" Requires="v">
                <p:oleObj spid="_x0000_s3076" name="" r:id="rId1" imgW="8416290" imgH="5977890" progId="Visio.Drawing.11">
                  <p:embed/>
                </p:oleObj>
              </mc:Choice>
              <mc:Fallback>
                <p:oleObj name="" r:id="rId1" imgW="8416290" imgH="5977890" progId="Visio.Drawing.11">
                  <p:embed/>
                  <p:pic>
                    <p:nvPicPr>
                      <p:cNvPr id="0" name="图片 3075"/>
                      <p:cNvPicPr/>
                      <p:nvPr/>
                    </p:nvPicPr>
                    <p:blipFill>
                      <a:blip r:embed="rId2"/>
                      <a:stretch>
                        <a:fillRect/>
                      </a:stretch>
                    </p:blipFill>
                    <p:spPr>
                      <a:xfrm>
                        <a:off x="1728153" y="2174240"/>
                        <a:ext cx="5377815" cy="3840480"/>
                      </a:xfrm>
                      <a:prstGeom prst="rect">
                        <a:avLst/>
                      </a:prstGeom>
                      <a:noFill/>
                      <a:ln w="38100">
                        <a:noFill/>
                        <a:miter/>
                      </a:ln>
                    </p:spPr>
                  </p:pic>
                </p:oleObj>
              </mc:Fallback>
            </mc:AlternateContent>
          </a:graphicData>
        </a:graphic>
      </p:graphicFrame>
    </p:spTree>
  </p:cSld>
  <p:clrMapOvr>
    <a:masterClrMapping/>
  </p:clrMapOvr>
  <p:transition spd="slow"/>
</p:sld>
</file>

<file path=ppt/tags/tag1.xml><?xml version="1.0" encoding="utf-8"?>
<p:tagLst xmlns:p="http://schemas.openxmlformats.org/presentationml/2006/main">
  <p:tag name="KSO_WM_UNIT_TABLE_BEAUTIFY" val="smartTable{983e0706-0586-4898-bb57-649f14f48349}"/>
  <p:tag name="TABLE_ENDDRAG_ORIGIN_RECT" val="693*251"/>
  <p:tag name="TABLE_ENDDRAG_RECT" val="13*231*693*25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10315</Words>
  <Application>WPS 演示</Application>
  <PresentationFormat>On-screen Show (4:3)</PresentationFormat>
  <Paragraphs>184</Paragraphs>
  <Slides>10</Slides>
  <Notes>1</Notes>
  <HiddenSlides>0</HiddenSlides>
  <MMClips>0</MMClips>
  <ScaleCrop>false</ScaleCrop>
  <HeadingPairs>
    <vt:vector size="8" baseType="variant">
      <vt:variant>
        <vt:lpstr>已用的字体</vt:lpstr>
      </vt:variant>
      <vt:variant>
        <vt:i4>14</vt:i4>
      </vt:variant>
      <vt:variant>
        <vt:lpstr>主题</vt:lpstr>
      </vt:variant>
      <vt:variant>
        <vt:i4>7</vt:i4>
      </vt:variant>
      <vt:variant>
        <vt:lpstr>嵌入 OLE 服务器</vt:lpstr>
      </vt:variant>
      <vt:variant>
        <vt:i4>3</vt:i4>
      </vt:variant>
      <vt:variant>
        <vt:lpstr>幻灯片标题</vt:lpstr>
      </vt:variant>
      <vt:variant>
        <vt:i4>10</vt:i4>
      </vt:variant>
    </vt:vector>
  </HeadingPairs>
  <TitlesOfParts>
    <vt:vector size="34" baseType="lpstr">
      <vt:lpstr>Arial</vt:lpstr>
      <vt:lpstr>宋体</vt:lpstr>
      <vt:lpstr>Wingdings</vt:lpstr>
      <vt:lpstr>Calibri</vt:lpstr>
      <vt:lpstr>Times New Roman</vt:lpstr>
      <vt:lpstr>Arial</vt:lpstr>
      <vt:lpstr>微软雅黑</vt:lpstr>
      <vt:lpstr>等线</vt:lpstr>
      <vt:lpstr>Arial Unicode MS</vt:lpstr>
      <vt:lpstr>方正黑体_GBK</vt:lpstr>
      <vt:lpstr>Calibri Light</vt:lpstr>
      <vt:lpstr>Batang</vt:lpstr>
      <vt:lpstr>Constantia</vt:lpstr>
      <vt:lpstr>Malgun Gothic</vt:lpstr>
      <vt:lpstr>Office Theme</vt:lpstr>
      <vt:lpstr>Custom Design</vt:lpstr>
      <vt:lpstr>2_Office Theme</vt:lpstr>
      <vt:lpstr>4_Office Theme</vt:lpstr>
      <vt:lpstr>10_Office Theme</vt:lpstr>
      <vt:lpstr>3_Office Theme</vt:lpstr>
      <vt:lpstr>1_Office Theme</vt:lpstr>
      <vt:lpstr>Visio.Drawing.15</vt:lpstr>
      <vt:lpstr>Visio.Drawing.11</vt:lpstr>
      <vt:lpstr>Visio.Drawing.11</vt:lpstr>
      <vt:lpstr>   FS_NSCALE - DP on  LCM  EDN NSCE </vt:lpstr>
      <vt:lpstr>Content</vt:lpstr>
      <vt:lpstr>Key issue 5: Communication service management exposure</vt:lpstr>
      <vt:lpstr>PowerPoint 演示文稿</vt:lpstr>
      <vt:lpstr>Content</vt:lpstr>
      <vt:lpstr>KI 12 </vt:lpstr>
      <vt:lpstr>Content</vt:lpstr>
      <vt:lpstr>PowerPoint 演示文稿</vt:lpstr>
      <vt:lpstr>PowerPoint 演示文稿</vt:lpstr>
      <vt:lpstr>PowerPoint 演示文稿</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zsw</cp:lastModifiedBy>
  <cp:revision>61</cp:revision>
  <dcterms:created xsi:type="dcterms:W3CDTF">2008-08-30T09:32:00Z</dcterms:created>
  <dcterms:modified xsi:type="dcterms:W3CDTF">2022-01-12T10:05:36Z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(3)Wcw2GDL2rJrNkNY1b06qKX13ZBwcxuHlOPgT9GNqv5DpbwcGfGX0Fa7z1SHoYD4LxGFJE7wn
AA+Tdhd3f22HKxgeXAeWK4L2qmjUg4VcnQCxZISv6MiNPnIpalj00ACk4nL7b9aPywsNxo9i
+9utI9ga5WcV1iPHKrw52vwToZOynSsSQlv5VWgzDLp9ZOc+/5zeXK4oYlzoDNGVa0Vtfhng
uATigmn5CylGRqByY0</vt:lpwstr>
  </property>
  <property fmtid="{D5CDD505-2E9C-101B-9397-08002B2CF9AE}" pid="3" name="_2015_ms_pID_7253431">
    <vt:lpwstr>nkx6vXwoxEGchktLs5/vmfE6KSkkl6GPgnR7bwJzSemDauz/Rw+HMi
uPhCsa5C63WPIV/XiVwsLIzcBOufiLosHlk/d7XjdUQHXIDAwuli4+H8yB5P5Onk9fX+K0ks
TULaTo6yE5rmroW35lP0i2hxa7jqOsHVmbKMHXlVVqcVfFQ9EjZmUvuwrjixLsZ9RnfncE3C
Fke+rV5Qc5iCXd5Xys1akpcsWBfirjK+x5ws</vt:lpwstr>
  </property>
  <property fmtid="{D5CDD505-2E9C-101B-9397-08002B2CF9AE}" pid="4" name="_2015_ms_pID_7253432">
    <vt:lpwstr>Qg==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1626400393</vt:lpwstr>
  </property>
  <property fmtid="{D5CDD505-2E9C-101B-9397-08002B2CF9AE}" pid="9" name="ICV">
    <vt:lpwstr>385381A9385E4FC68508A4F09A45009E</vt:lpwstr>
  </property>
  <property fmtid="{D5CDD505-2E9C-101B-9397-08002B2CF9AE}" pid="10" name="KSOProductBuildVer">
    <vt:lpwstr>2052-11.1.0.11194</vt:lpwstr>
  </property>
</Properties>
</file>