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318" r:id="rId3"/>
    <p:sldId id="1117" r:id="rId4"/>
    <p:sldId id="344" r:id="rId5"/>
    <p:sldId id="1114" r:id="rId6"/>
    <p:sldId id="286" r:id="rId7"/>
    <p:sldId id="346" r:id="rId8"/>
    <p:sldId id="1119" r:id="rId9"/>
    <p:sldId id="1120" r:id="rId10"/>
    <p:sldId id="1121" r:id="rId11"/>
    <p:sldId id="1122" r:id="rId12"/>
    <p:sldId id="1123" r:id="rId13"/>
    <p:sldId id="1126" r:id="rId14"/>
    <p:sldId id="1128" r:id="rId15"/>
    <p:sldId id="1129" r:id="rId16"/>
    <p:sldId id="1130" r:id="rId17"/>
    <p:sldId id="1131" r:id="rId18"/>
    <p:sldId id="11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401C8-3721-4D23-AB6D-826D08E85C4B}" v="7" dt="2021-09-20T06:55:46.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ndra, Samar" userId="31917c9f-c6dd-4390-9191-1808e2ed689e" providerId="ADAL" clId="{544401C8-3721-4D23-AB6D-826D08E85C4B}"/>
    <pc:docChg chg="undo custSel addSld delSld modSld">
      <pc:chgData name="Shailendra, Samar" userId="31917c9f-c6dd-4390-9191-1808e2ed689e" providerId="ADAL" clId="{544401C8-3721-4D23-AB6D-826D08E85C4B}" dt="2021-09-28T10:49:08.797" v="1970" actId="5793"/>
      <pc:docMkLst>
        <pc:docMk/>
      </pc:docMkLst>
      <pc:sldChg chg="modSp mod">
        <pc:chgData name="Shailendra, Samar" userId="31917c9f-c6dd-4390-9191-1808e2ed689e" providerId="ADAL" clId="{544401C8-3721-4D23-AB6D-826D08E85C4B}" dt="2021-09-20T06:57:39.869" v="1904" actId="20577"/>
        <pc:sldMkLst>
          <pc:docMk/>
          <pc:sldMk cId="3038219437" sldId="1123"/>
        </pc:sldMkLst>
        <pc:spChg chg="mod">
          <ac:chgData name="Shailendra, Samar" userId="31917c9f-c6dd-4390-9191-1808e2ed689e" providerId="ADAL" clId="{544401C8-3721-4D23-AB6D-826D08E85C4B}" dt="2021-09-20T06:57:39.869" v="1904" actId="20577"/>
          <ac:spMkLst>
            <pc:docMk/>
            <pc:sldMk cId="3038219437" sldId="1123"/>
            <ac:spMk id="2" creationId="{752AE03D-504B-46AC-B89F-C01882C33A18}"/>
          </ac:spMkLst>
        </pc:spChg>
        <pc:spChg chg="mod">
          <ac:chgData name="Shailendra, Samar" userId="31917c9f-c6dd-4390-9191-1808e2ed689e" providerId="ADAL" clId="{544401C8-3721-4D23-AB6D-826D08E85C4B}" dt="2021-09-20T05:46:36.577" v="1399" actId="1076"/>
          <ac:spMkLst>
            <pc:docMk/>
            <pc:sldMk cId="3038219437" sldId="1123"/>
            <ac:spMk id="7" creationId="{367F10C6-78D5-4582-82C8-E382FF3989E1}"/>
          </ac:spMkLst>
        </pc:spChg>
      </pc:sldChg>
      <pc:sldChg chg="modSp mod">
        <pc:chgData name="Shailendra, Samar" userId="31917c9f-c6dd-4390-9191-1808e2ed689e" providerId="ADAL" clId="{544401C8-3721-4D23-AB6D-826D08E85C4B}" dt="2021-09-28T10:49:08.797" v="1970" actId="5793"/>
        <pc:sldMkLst>
          <pc:docMk/>
          <pc:sldMk cId="1576102858" sldId="1124"/>
        </pc:sldMkLst>
        <pc:spChg chg="mod">
          <ac:chgData name="Shailendra, Samar" userId="31917c9f-c6dd-4390-9191-1808e2ed689e" providerId="ADAL" clId="{544401C8-3721-4D23-AB6D-826D08E85C4B}" dt="2021-09-28T10:49:08.797" v="1970" actId="5793"/>
          <ac:spMkLst>
            <pc:docMk/>
            <pc:sldMk cId="1576102858" sldId="1124"/>
            <ac:spMk id="5" creationId="{11EE01A3-49FE-4365-B857-5E2017746807}"/>
          </ac:spMkLst>
        </pc:spChg>
      </pc:sldChg>
      <pc:sldChg chg="modSp new del mod">
        <pc:chgData name="Shailendra, Samar" userId="31917c9f-c6dd-4390-9191-1808e2ed689e" providerId="ADAL" clId="{544401C8-3721-4D23-AB6D-826D08E85C4B}" dt="2021-09-20T05:06:43.684" v="434" actId="47"/>
        <pc:sldMkLst>
          <pc:docMk/>
          <pc:sldMk cId="1981055615" sldId="1125"/>
        </pc:sldMkLst>
        <pc:spChg chg="mod">
          <ac:chgData name="Shailendra, Samar" userId="31917c9f-c6dd-4390-9191-1808e2ed689e" providerId="ADAL" clId="{544401C8-3721-4D23-AB6D-826D08E85C4B}" dt="2021-09-20T04:11:42.980" v="14" actId="20577"/>
          <ac:spMkLst>
            <pc:docMk/>
            <pc:sldMk cId="1981055615" sldId="1125"/>
            <ac:spMk id="2" creationId="{6EDE84FC-B1E5-4909-B01B-B3208770FE5E}"/>
          </ac:spMkLst>
        </pc:spChg>
        <pc:spChg chg="mod">
          <ac:chgData name="Shailendra, Samar" userId="31917c9f-c6dd-4390-9191-1808e2ed689e" providerId="ADAL" clId="{544401C8-3721-4D23-AB6D-826D08E85C4B}" dt="2021-09-20T04:23:36.019" v="210" actId="21"/>
          <ac:spMkLst>
            <pc:docMk/>
            <pc:sldMk cId="1981055615" sldId="1125"/>
            <ac:spMk id="3" creationId="{EC57669F-4819-4647-924B-09B66EB55321}"/>
          </ac:spMkLst>
        </pc:spChg>
      </pc:sldChg>
      <pc:sldChg chg="addSp delSp modSp new mod">
        <pc:chgData name="Shailendra, Samar" userId="31917c9f-c6dd-4390-9191-1808e2ed689e" providerId="ADAL" clId="{544401C8-3721-4D23-AB6D-826D08E85C4B}" dt="2021-09-20T06:57:45.090" v="1905" actId="20577"/>
        <pc:sldMkLst>
          <pc:docMk/>
          <pc:sldMk cId="1022062550" sldId="1126"/>
        </pc:sldMkLst>
        <pc:spChg chg="mod">
          <ac:chgData name="Shailendra, Samar" userId="31917c9f-c6dd-4390-9191-1808e2ed689e" providerId="ADAL" clId="{544401C8-3721-4D23-AB6D-826D08E85C4B}" dt="2021-09-20T06:57:45.090" v="1905" actId="20577"/>
          <ac:spMkLst>
            <pc:docMk/>
            <pc:sldMk cId="1022062550" sldId="1126"/>
            <ac:spMk id="2" creationId="{D7D19446-D999-4046-ACE1-BDB5BE98E814}"/>
          </ac:spMkLst>
        </pc:spChg>
        <pc:spChg chg="mod">
          <ac:chgData name="Shailendra, Samar" userId="31917c9f-c6dd-4390-9191-1808e2ed689e" providerId="ADAL" clId="{544401C8-3721-4D23-AB6D-826D08E85C4B}" dt="2021-09-20T04:27:38.953" v="420" actId="20577"/>
          <ac:spMkLst>
            <pc:docMk/>
            <pc:sldMk cId="1022062550" sldId="1126"/>
            <ac:spMk id="3" creationId="{21CAB0C0-AB4D-4D7E-826E-B2FA61F019D6}"/>
          </ac:spMkLst>
        </pc:spChg>
        <pc:spChg chg="add del mod">
          <ac:chgData name="Shailendra, Samar" userId="31917c9f-c6dd-4390-9191-1808e2ed689e" providerId="ADAL" clId="{544401C8-3721-4D23-AB6D-826D08E85C4B}" dt="2021-09-20T05:46:29.782" v="1397" actId="478"/>
          <ac:spMkLst>
            <pc:docMk/>
            <pc:sldMk cId="1022062550" sldId="1126"/>
            <ac:spMk id="4" creationId="{F430A557-E6D4-4F53-AB5F-25F85969E05A}"/>
          </ac:spMkLst>
        </pc:spChg>
        <pc:spChg chg="add mod">
          <ac:chgData name="Shailendra, Samar" userId="31917c9f-c6dd-4390-9191-1808e2ed689e" providerId="ADAL" clId="{544401C8-3721-4D23-AB6D-826D08E85C4B}" dt="2021-09-20T05:46:30.650" v="1398"/>
          <ac:spMkLst>
            <pc:docMk/>
            <pc:sldMk cId="1022062550" sldId="1126"/>
            <ac:spMk id="5" creationId="{6B5AEEE6-4DFC-481A-B362-DFA450E9A5E2}"/>
          </ac:spMkLst>
        </pc:spChg>
      </pc:sldChg>
      <pc:sldChg chg="modSp new del mod">
        <pc:chgData name="Shailendra, Samar" userId="31917c9f-c6dd-4390-9191-1808e2ed689e" providerId="ADAL" clId="{544401C8-3721-4D23-AB6D-826D08E85C4B}" dt="2021-09-20T05:09:45.451" v="494" actId="47"/>
        <pc:sldMkLst>
          <pc:docMk/>
          <pc:sldMk cId="3336736365" sldId="1127"/>
        </pc:sldMkLst>
        <pc:spChg chg="mod">
          <ac:chgData name="Shailendra, Samar" userId="31917c9f-c6dd-4390-9191-1808e2ed689e" providerId="ADAL" clId="{544401C8-3721-4D23-AB6D-826D08E85C4B}" dt="2021-09-20T05:06:49.382" v="437" actId="20577"/>
          <ac:spMkLst>
            <pc:docMk/>
            <pc:sldMk cId="3336736365" sldId="1127"/>
            <ac:spMk id="2" creationId="{10D6E689-216C-4EA6-AB60-D561EE5B811E}"/>
          </ac:spMkLst>
        </pc:spChg>
        <pc:spChg chg="mod">
          <ac:chgData name="Shailendra, Samar" userId="31917c9f-c6dd-4390-9191-1808e2ed689e" providerId="ADAL" clId="{544401C8-3721-4D23-AB6D-826D08E85C4B}" dt="2021-09-20T05:09:02.873" v="489" actId="20577"/>
          <ac:spMkLst>
            <pc:docMk/>
            <pc:sldMk cId="3336736365" sldId="1127"/>
            <ac:spMk id="3" creationId="{0D7D37DD-0197-47AE-A53A-0381C926A6D1}"/>
          </ac:spMkLst>
        </pc:spChg>
      </pc:sldChg>
      <pc:sldChg chg="addSp modSp new mod">
        <pc:chgData name="Shailendra, Samar" userId="31917c9f-c6dd-4390-9191-1808e2ed689e" providerId="ADAL" clId="{544401C8-3721-4D23-AB6D-826D08E85C4B}" dt="2021-09-20T06:57:48.353" v="1906" actId="20577"/>
        <pc:sldMkLst>
          <pc:docMk/>
          <pc:sldMk cId="3190295840" sldId="1128"/>
        </pc:sldMkLst>
        <pc:spChg chg="mod">
          <ac:chgData name="Shailendra, Samar" userId="31917c9f-c6dd-4390-9191-1808e2ed689e" providerId="ADAL" clId="{544401C8-3721-4D23-AB6D-826D08E85C4B}" dt="2021-09-20T06:57:48.353" v="1906" actId="20577"/>
          <ac:spMkLst>
            <pc:docMk/>
            <pc:sldMk cId="3190295840" sldId="1128"/>
            <ac:spMk id="2" creationId="{0F02EEB1-B84A-43A3-BF84-BCDCAE9E9E9F}"/>
          </ac:spMkLst>
        </pc:spChg>
        <pc:spChg chg="mod">
          <ac:chgData name="Shailendra, Samar" userId="31917c9f-c6dd-4390-9191-1808e2ed689e" providerId="ADAL" clId="{544401C8-3721-4D23-AB6D-826D08E85C4B}" dt="2021-09-20T05:16:17.492" v="743" actId="20577"/>
          <ac:spMkLst>
            <pc:docMk/>
            <pc:sldMk cId="3190295840" sldId="1128"/>
            <ac:spMk id="3" creationId="{28E00E11-4FEF-4B79-9D74-4CABE065ECCC}"/>
          </ac:spMkLst>
        </pc:spChg>
        <pc:spChg chg="add mod">
          <ac:chgData name="Shailendra, Samar" userId="31917c9f-c6dd-4390-9191-1808e2ed689e" providerId="ADAL" clId="{544401C8-3721-4D23-AB6D-826D08E85C4B}" dt="2021-09-20T05:46:25.588" v="1396" actId="1076"/>
          <ac:spMkLst>
            <pc:docMk/>
            <pc:sldMk cId="3190295840" sldId="1128"/>
            <ac:spMk id="4" creationId="{503EC7B9-D6EB-41D3-BE42-5DA7B35DA282}"/>
          </ac:spMkLst>
        </pc:spChg>
      </pc:sldChg>
      <pc:sldChg chg="addSp modSp new mod">
        <pc:chgData name="Shailendra, Samar" userId="31917c9f-c6dd-4390-9191-1808e2ed689e" providerId="ADAL" clId="{544401C8-3721-4D23-AB6D-826D08E85C4B}" dt="2021-09-20T06:57:51.314" v="1907" actId="20577"/>
        <pc:sldMkLst>
          <pc:docMk/>
          <pc:sldMk cId="2675717756" sldId="1129"/>
        </pc:sldMkLst>
        <pc:spChg chg="mod">
          <ac:chgData name="Shailendra, Samar" userId="31917c9f-c6dd-4390-9191-1808e2ed689e" providerId="ADAL" clId="{544401C8-3721-4D23-AB6D-826D08E85C4B}" dt="2021-09-20T06:57:51.314" v="1907" actId="20577"/>
          <ac:spMkLst>
            <pc:docMk/>
            <pc:sldMk cId="2675717756" sldId="1129"/>
            <ac:spMk id="2" creationId="{21878DE7-A6FC-4364-8F57-7C946FF302DD}"/>
          </ac:spMkLst>
        </pc:spChg>
        <pc:spChg chg="mod">
          <ac:chgData name="Shailendra, Samar" userId="31917c9f-c6dd-4390-9191-1808e2ed689e" providerId="ADAL" clId="{544401C8-3721-4D23-AB6D-826D08E85C4B}" dt="2021-09-20T05:38:35.421" v="1002" actId="27636"/>
          <ac:spMkLst>
            <pc:docMk/>
            <pc:sldMk cId="2675717756" sldId="1129"/>
            <ac:spMk id="3" creationId="{04881C5E-99FA-4294-B944-C05DE1F0064D}"/>
          </ac:spMkLst>
        </pc:spChg>
        <pc:spChg chg="add mod">
          <ac:chgData name="Shailendra, Samar" userId="31917c9f-c6dd-4390-9191-1808e2ed689e" providerId="ADAL" clId="{544401C8-3721-4D23-AB6D-826D08E85C4B}" dt="2021-09-20T05:46:40.344" v="1400"/>
          <ac:spMkLst>
            <pc:docMk/>
            <pc:sldMk cId="2675717756" sldId="1129"/>
            <ac:spMk id="4" creationId="{C6B8CB2A-1A21-4B70-80F5-A1139F947780}"/>
          </ac:spMkLst>
        </pc:spChg>
      </pc:sldChg>
      <pc:sldChg chg="addSp modSp new mod">
        <pc:chgData name="Shailendra, Samar" userId="31917c9f-c6dd-4390-9191-1808e2ed689e" providerId="ADAL" clId="{544401C8-3721-4D23-AB6D-826D08E85C4B}" dt="2021-09-20T06:57:53.841" v="1908" actId="20577"/>
        <pc:sldMkLst>
          <pc:docMk/>
          <pc:sldMk cId="3159185690" sldId="1130"/>
        </pc:sldMkLst>
        <pc:spChg chg="mod">
          <ac:chgData name="Shailendra, Samar" userId="31917c9f-c6dd-4390-9191-1808e2ed689e" providerId="ADAL" clId="{544401C8-3721-4D23-AB6D-826D08E85C4B}" dt="2021-09-20T06:57:53.841" v="1908" actId="20577"/>
          <ac:spMkLst>
            <pc:docMk/>
            <pc:sldMk cId="3159185690" sldId="1130"/>
            <ac:spMk id="2" creationId="{7942409E-3EF4-4F5A-9264-99266C6EDA1E}"/>
          </ac:spMkLst>
        </pc:spChg>
        <pc:spChg chg="mod">
          <ac:chgData name="Shailendra, Samar" userId="31917c9f-c6dd-4390-9191-1808e2ed689e" providerId="ADAL" clId="{544401C8-3721-4D23-AB6D-826D08E85C4B}" dt="2021-09-20T05:45:47.023" v="1366" actId="20577"/>
          <ac:spMkLst>
            <pc:docMk/>
            <pc:sldMk cId="3159185690" sldId="1130"/>
            <ac:spMk id="3" creationId="{254D3225-DC4C-40AF-8D57-F805FB27F29A}"/>
          </ac:spMkLst>
        </pc:spChg>
        <pc:spChg chg="add mod">
          <ac:chgData name="Shailendra, Samar" userId="31917c9f-c6dd-4390-9191-1808e2ed689e" providerId="ADAL" clId="{544401C8-3721-4D23-AB6D-826D08E85C4B}" dt="2021-09-20T05:47:47.278" v="1406" actId="1076"/>
          <ac:spMkLst>
            <pc:docMk/>
            <pc:sldMk cId="3159185690" sldId="1130"/>
            <ac:spMk id="4" creationId="{DA738624-69EA-40FF-BF1E-E670D790D302}"/>
          </ac:spMkLst>
        </pc:spChg>
      </pc:sldChg>
      <pc:sldChg chg="addSp modSp new add del mod">
        <pc:chgData name="Shailendra, Samar" userId="31917c9f-c6dd-4390-9191-1808e2ed689e" providerId="ADAL" clId="{544401C8-3721-4D23-AB6D-826D08E85C4B}" dt="2021-09-20T06:57:56.865" v="1909" actId="20577"/>
        <pc:sldMkLst>
          <pc:docMk/>
          <pc:sldMk cId="2666153425" sldId="1131"/>
        </pc:sldMkLst>
        <pc:spChg chg="mod">
          <ac:chgData name="Shailendra, Samar" userId="31917c9f-c6dd-4390-9191-1808e2ed689e" providerId="ADAL" clId="{544401C8-3721-4D23-AB6D-826D08E85C4B}" dt="2021-09-20T06:57:56.865" v="1909" actId="20577"/>
          <ac:spMkLst>
            <pc:docMk/>
            <pc:sldMk cId="2666153425" sldId="1131"/>
            <ac:spMk id="2" creationId="{93A3BFC8-6A3B-4F71-B21B-0969859D7795}"/>
          </ac:spMkLst>
        </pc:spChg>
        <pc:spChg chg="mod">
          <ac:chgData name="Shailendra, Samar" userId="31917c9f-c6dd-4390-9191-1808e2ed689e" providerId="ADAL" clId="{544401C8-3721-4D23-AB6D-826D08E85C4B}" dt="2021-09-20T06:55:24.985" v="1901" actId="20577"/>
          <ac:spMkLst>
            <pc:docMk/>
            <pc:sldMk cId="2666153425" sldId="1131"/>
            <ac:spMk id="3" creationId="{FE5C08A9-C7B0-4DDB-ADAE-F1417B453264}"/>
          </ac:spMkLst>
        </pc:spChg>
        <pc:spChg chg="add mod">
          <ac:chgData name="Shailendra, Samar" userId="31917c9f-c6dd-4390-9191-1808e2ed689e" providerId="ADAL" clId="{544401C8-3721-4D23-AB6D-826D08E85C4B}" dt="2021-09-20T06:55:46.044" v="1902"/>
          <ac:spMkLst>
            <pc:docMk/>
            <pc:sldMk cId="2666153425" sldId="1131"/>
            <ac:spMk id="4" creationId="{63498DD7-607C-4515-B70C-B64433B197F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EFEAF-2DB0-4B8C-B84F-845356DD9CEA}" type="datetimeFigureOut">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1646E-B755-4BB3-89B5-8EEE11F58229}" type="slidenum">
              <a:rPr lang="en-US" smtClean="0"/>
              <a:t>‹#›</a:t>
            </a:fld>
            <a:endParaRPr lang="en-US"/>
          </a:p>
        </p:txBody>
      </p:sp>
    </p:spTree>
    <p:extLst>
      <p:ext uri="{BB962C8B-B14F-4D97-AF65-F5344CB8AC3E}">
        <p14:creationId xmlns:p14="http://schemas.microsoft.com/office/powerpoint/2010/main" val="15669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418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lvl="1"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61C8689-8455-3546-ADF9-3B7273760F66}" type="slidenum">
              <a:rPr kumimoji="0" lang="en-US" sz="2400" b="0" i="0" u="none" strike="noStrike" kern="0" cap="none" spc="0" normalizeH="0" baseline="0" noProof="0" smtClean="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3</a:t>
            </a:fld>
            <a:endParaRPr kumimoji="0" lang="en-US" sz="2400" b="0"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86714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2962C84E-6DBA-4BDE-9C15-6F7A0E9ABD41}" type="slidenum">
              <a:rPr kumimoji="0" lang="en-US" altLang="en-US" sz="2400" b="0" i="0" u="none" strike="noStrike" kern="0" cap="none" spc="0" normalizeH="0" baseline="0" noProof="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6</a:t>
            </a:fld>
            <a:endParaRPr kumimoji="0" lang="en-US" altLang="en-US" sz="2400" b="0" i="0" u="none" strike="noStrike" kern="0" cap="none" spc="0" normalizeH="0" baseline="0" noProof="0">
              <a:ln>
                <a:noFill/>
              </a:ln>
              <a:solidFill>
                <a:srgbClr val="000000"/>
              </a:solidFill>
              <a:effectLst/>
              <a:uLnTx/>
              <a:uFillTx/>
              <a:latin typeface="Helvetica Neue"/>
              <a:sym typeface="Helvetica Neue"/>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3399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8461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315634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2"/>
                </a:solidFill>
              </a:defRPr>
            </a:lvl1pPr>
          </a:lstStyle>
          <a:p>
            <a:r>
              <a:rPr lang="en-US" dirty="0"/>
              <a:t>Full page Image, Delete Title if Necessary</a:t>
            </a:r>
          </a:p>
        </p:txBody>
      </p:sp>
    </p:spTree>
    <p:extLst>
      <p:ext uri="{BB962C8B-B14F-4D97-AF65-F5344CB8AC3E}">
        <p14:creationId xmlns:p14="http://schemas.microsoft.com/office/powerpoint/2010/main" val="302950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rgbClr val="525252"/>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dirty="0"/>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426074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bg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dirty="0"/>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7718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rgbClr val="525252"/>
                </a:solidFill>
              </a:defRPr>
            </a:lvl1pPr>
          </a:lstStyle>
          <a:p>
            <a:r>
              <a:rPr lang="en-US" dirty="0"/>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46699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1347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22749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424332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82031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68924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1837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2"/>
                </a:solidFill>
              </a:defRPr>
            </a:lvl1pPr>
          </a:lstStyle>
          <a:p>
            <a:r>
              <a:rPr lang="en-US" dirty="0"/>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dirty="0"/>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112042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03187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8438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4280326482"/>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accent1"/>
                </a:solidFill>
              </a:defRPr>
            </a:lvl1pPr>
          </a:lstStyle>
          <a:p>
            <a:r>
              <a:rPr lang="en-US" dirty="0"/>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254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87810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129168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508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050B-2A25-4D59-913A-4C66D744D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3A7A2-8CFD-4E5F-B989-8597A32E26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9B608-4D2B-4BC6-9540-BC782040B2CB}"/>
              </a:ext>
            </a:extLst>
          </p:cNvPr>
          <p:cNvSpPr>
            <a:spLocks noGrp="1"/>
          </p:cNvSpPr>
          <p:nvPr>
            <p:ph type="dt" sz="half" idx="10"/>
          </p:nvPr>
        </p:nvSpPr>
        <p:spPr/>
        <p:txBody>
          <a:bodyPr/>
          <a:lstStyle/>
          <a:p>
            <a:fld id="{D2CD55EB-3AF8-480F-9671-3238A12F9443}" type="datetimeFigureOut">
              <a:rPr lang="en-US" smtClean="0"/>
              <a:t>9/28/2021</a:t>
            </a:fld>
            <a:endParaRPr lang="en-US"/>
          </a:p>
        </p:txBody>
      </p:sp>
      <p:sp>
        <p:nvSpPr>
          <p:cNvPr id="5" name="Footer Placeholder 4">
            <a:extLst>
              <a:ext uri="{FF2B5EF4-FFF2-40B4-BE49-F238E27FC236}">
                <a16:creationId xmlns:a16="http://schemas.microsoft.com/office/drawing/2014/main" id="{2CA11790-105A-4670-946F-D1D4654BF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E8ADF-8E4F-4560-9D12-6B7596E749DF}"/>
              </a:ext>
            </a:extLst>
          </p:cNvPr>
          <p:cNvSpPr>
            <a:spLocks noGrp="1"/>
          </p:cNvSpPr>
          <p:nvPr>
            <p:ph type="sldNum" sz="quarter" idx="12"/>
          </p:nvPr>
        </p:nvSpPr>
        <p:spPr/>
        <p:txBody>
          <a:bodyPr/>
          <a:lstStyle/>
          <a:p>
            <a:fld id="{8F711F9E-C109-46B5-A450-D2591D9AADBE}" type="slidenum">
              <a:rPr lang="en-US" smtClean="0"/>
              <a:t>‹#›</a:t>
            </a:fld>
            <a:endParaRPr lang="en-US"/>
          </a:p>
        </p:txBody>
      </p:sp>
    </p:spTree>
    <p:extLst>
      <p:ext uri="{BB962C8B-B14F-4D97-AF65-F5344CB8AC3E}">
        <p14:creationId xmlns:p14="http://schemas.microsoft.com/office/powerpoint/2010/main" val="3192491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18pt Intel Clear body text</a:t>
            </a:r>
          </a:p>
          <a:p>
            <a:pPr lvl="1"/>
            <a:r>
              <a:rPr lang="en-US" dirty="0"/>
              <a:t>18pt Intel Clear bullet one</a:t>
            </a:r>
          </a:p>
          <a:p>
            <a:pPr lvl="2"/>
            <a:r>
              <a:rPr lang="en-US" dirty="0"/>
              <a:t>16pt Intel Clear sub-bullet</a:t>
            </a:r>
          </a:p>
          <a:p>
            <a:pPr lvl="3"/>
            <a:r>
              <a:rPr lang="en-US" dirty="0"/>
              <a:t>14pt Intel Clear fourth level</a:t>
            </a:r>
          </a:p>
          <a:p>
            <a:pPr lvl="4"/>
            <a:r>
              <a:rPr lang="en-US" dirty="0"/>
              <a:t>12pt Intel Clear fifth level</a:t>
            </a:r>
          </a:p>
        </p:txBody>
      </p:sp>
      <p:sp>
        <p:nvSpPr>
          <p:cNvPr id="5" name="Slide Number Placeholder 5"/>
          <p:cNvSpPr>
            <a:spLocks noGrp="1"/>
          </p:cNvSpPr>
          <p:nvPr>
            <p:ph type="sldNum" sz="quarter" idx="4"/>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6006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rgbClr val="525252"/>
                </a:solidFill>
              </a:defRPr>
            </a:lvl1pPr>
          </a:lstStyle>
          <a:p>
            <a:r>
              <a:rPr lang="en-US" dirty="0"/>
              <a:t>75 </a:t>
            </a:r>
            <a:r>
              <a:rPr lang="en-US" dirty="0" err="1"/>
              <a:t>pt</a:t>
            </a:r>
            <a:r>
              <a:rPr lang="en-US" dirty="0"/>
              <a:t> Intel Clear</a:t>
            </a:r>
            <a:endParaRPr dirty="0"/>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294541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Tree>
    <p:extLst>
      <p:ext uri="{BB962C8B-B14F-4D97-AF65-F5344CB8AC3E}">
        <p14:creationId xmlns:p14="http://schemas.microsoft.com/office/powerpoint/2010/main" val="97006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90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47390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88405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17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74665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582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lang="en-US" dirty="0"/>
              <a:t>Body copy Intel clear light 28 point</a:t>
            </a:r>
          </a:p>
          <a:p>
            <a:pPr lvl="1"/>
            <a:r>
              <a:rPr lang="en-US" dirty="0"/>
              <a:t>Sub Bullet one 24 point</a:t>
            </a:r>
          </a:p>
          <a:p>
            <a:pPr lvl="2"/>
            <a:r>
              <a:rPr lang="en-US" dirty="0"/>
              <a:t>Sub Bullet two 20 point</a:t>
            </a:r>
          </a:p>
          <a:p>
            <a:pPr lvl="3"/>
            <a:r>
              <a:rPr lang="en-US" dirty="0"/>
              <a:t>Sub Bullet three 18 point</a:t>
            </a:r>
          </a:p>
          <a:p>
            <a:pPr lvl="4"/>
            <a:r>
              <a:rPr lang="en-US" dirty="0"/>
              <a:t>Sub Bullet four 16 point</a:t>
            </a:r>
            <a:br>
              <a:rPr lang="en-US" dirty="0"/>
            </a:br>
            <a:endParaRPr lang="en-US" dirty="0"/>
          </a:p>
          <a:p>
            <a:pPr lvl="2"/>
            <a:endParaRPr dirty="0"/>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dirty="0"/>
              <a:t>40pt Intel Clear Light Text Goes Here</a:t>
            </a:r>
            <a:endParaRPr dirty="0"/>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1530332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Honeypot_(computing)#Malware_honeypot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ieee802.org/1/pages/tsn.html" TargetMode="External"/><Relationship Id="rId2" Type="http://schemas.openxmlformats.org/officeDocument/2006/relationships/hyperlink" Target="https://en.wikipedia.org/wiki/Time-Sensitive_Networking"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F4BE2-8E4A-4003-B816-9E34781F7E88}"/>
              </a:ext>
            </a:extLst>
          </p:cNvPr>
          <p:cNvSpPr>
            <a:spLocks noGrp="1"/>
          </p:cNvSpPr>
          <p:nvPr>
            <p:ph type="title"/>
          </p:nvPr>
        </p:nvSpPr>
        <p:spPr>
          <a:xfrm>
            <a:off x="1720971" y="2772297"/>
            <a:ext cx="9621777" cy="1840045"/>
          </a:xfrm>
        </p:spPr>
        <p:txBody>
          <a:bodyPr/>
          <a:lstStyle/>
          <a:p>
            <a:r>
              <a:rPr lang="en-US" sz="4800" dirty="0"/>
              <a:t>Service Function Chaining</a:t>
            </a:r>
            <a:br>
              <a:rPr lang="en-US" sz="4800" dirty="0"/>
            </a:br>
            <a:r>
              <a:rPr lang="en-US" sz="3200" dirty="0"/>
              <a:t>Support in Edge Data Networks</a:t>
            </a:r>
            <a:endParaRPr lang="en-US" sz="4800" dirty="0"/>
          </a:p>
        </p:txBody>
      </p:sp>
      <p:sp>
        <p:nvSpPr>
          <p:cNvPr id="4" name="Text Placeholder 3">
            <a:extLst>
              <a:ext uri="{FF2B5EF4-FFF2-40B4-BE49-F238E27FC236}">
                <a16:creationId xmlns:a16="http://schemas.microsoft.com/office/drawing/2014/main" id="{C5139A39-08BC-4F2F-94A3-F43AAEEFAEB4}"/>
              </a:ext>
            </a:extLst>
          </p:cNvPr>
          <p:cNvSpPr>
            <a:spLocks noGrp="1"/>
          </p:cNvSpPr>
          <p:nvPr>
            <p:ph type="body" sz="quarter" idx="25"/>
          </p:nvPr>
        </p:nvSpPr>
        <p:spPr>
          <a:xfrm>
            <a:off x="1720971" y="1867050"/>
            <a:ext cx="9796281" cy="747406"/>
          </a:xfrm>
        </p:spPr>
        <p:txBody>
          <a:bodyPr>
            <a:normAutofit/>
          </a:bodyPr>
          <a:lstStyle/>
          <a:p>
            <a:r>
              <a:rPr lang="en-US" sz="4400" dirty="0"/>
              <a:t>3GPP</a:t>
            </a:r>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27"/>
          </p:nvPr>
        </p:nvSpPr>
        <p:spPr>
          <a:xfrm>
            <a:off x="1908348" y="4778609"/>
            <a:ext cx="10283651" cy="1042838"/>
          </a:xfrm>
        </p:spPr>
        <p:txBody>
          <a:bodyPr>
            <a:normAutofit/>
          </a:bodyPr>
          <a:lstStyle/>
          <a:p>
            <a:r>
              <a:rPr lang="en-US" dirty="0"/>
              <a:t>Samar Shailendra</a:t>
            </a:r>
          </a:p>
        </p:txBody>
      </p:sp>
    </p:spTree>
    <p:extLst>
      <p:ext uri="{BB962C8B-B14F-4D97-AF65-F5344CB8AC3E}">
        <p14:creationId xmlns:p14="http://schemas.microsoft.com/office/powerpoint/2010/main" val="208640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0FF7-06C5-44BC-925D-E50DB3B9402A}"/>
              </a:ext>
            </a:extLst>
          </p:cNvPr>
          <p:cNvSpPr>
            <a:spLocks noGrp="1"/>
          </p:cNvSpPr>
          <p:nvPr>
            <p:ph type="title"/>
          </p:nvPr>
        </p:nvSpPr>
        <p:spPr/>
        <p:txBody>
          <a:bodyPr/>
          <a:lstStyle/>
          <a:p>
            <a:r>
              <a:rPr lang="en-US" dirty="0"/>
              <a:t>SFC in EDN </a:t>
            </a:r>
          </a:p>
        </p:txBody>
      </p:sp>
      <p:sp>
        <p:nvSpPr>
          <p:cNvPr id="35" name="TextBox 34">
            <a:extLst>
              <a:ext uri="{FF2B5EF4-FFF2-40B4-BE49-F238E27FC236}">
                <a16:creationId xmlns:a16="http://schemas.microsoft.com/office/drawing/2014/main" id="{5D0521DC-6B38-444E-A54F-84D9FA16BB3C}"/>
              </a:ext>
            </a:extLst>
          </p:cNvPr>
          <p:cNvSpPr txBox="1"/>
          <p:nvPr/>
        </p:nvSpPr>
        <p:spPr>
          <a:xfrm>
            <a:off x="1090040" y="5596873"/>
            <a:ext cx="7192675"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342900" marR="0" lvl="0" indent="-34290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4A86"/>
                </a:solidFill>
                <a:effectLst/>
                <a:uLnTx/>
                <a:uFillTx/>
                <a:latin typeface="Intel Clear"/>
                <a:ea typeface="+mn-ea"/>
                <a:cs typeface="+mn-cs"/>
                <a:sym typeface="Helvetica Neue"/>
              </a:rPr>
              <a:t>EAS can trigger the SFC configuration directly or </a:t>
            </a:r>
            <a:r>
              <a:rPr kumimoji="0" lang="en-US" sz="2000" b="0" i="0" u="none" strike="noStrike" kern="0" cap="none" spc="0" normalizeH="0" baseline="0" noProof="0" dirty="0">
                <a:ln>
                  <a:noFill/>
                </a:ln>
                <a:solidFill>
                  <a:srgbClr val="004A86"/>
                </a:solidFill>
                <a:effectLst/>
                <a:uLnTx/>
                <a:uFillTx/>
                <a:latin typeface="Intel Clear"/>
                <a:sym typeface="Helvetica Neue"/>
              </a:rPr>
              <a:t>via EES</a:t>
            </a:r>
            <a:r>
              <a:rPr kumimoji="0" lang="en-US" sz="2000" b="0" i="0" u="none" strike="noStrike" kern="0" cap="none" spc="0" normalizeH="0" baseline="0" noProof="0" dirty="0">
                <a:ln>
                  <a:noFill/>
                </a:ln>
                <a:solidFill>
                  <a:srgbClr val="004A86"/>
                </a:solidFill>
                <a:effectLst/>
                <a:uLnTx/>
                <a:uFillTx/>
                <a:latin typeface="Intel Clear"/>
                <a:ea typeface="+mn-ea"/>
                <a:cs typeface="+mn-cs"/>
                <a:sym typeface="Helvetica Neue"/>
              </a:rPr>
              <a:t> !</a:t>
            </a:r>
          </a:p>
          <a:p>
            <a:pPr marL="342900" marR="0" lvl="0" indent="-34290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4A86"/>
                </a:solidFill>
                <a:effectLst/>
                <a:uLnTx/>
                <a:uFillTx/>
                <a:latin typeface="Intel Clear"/>
                <a:sym typeface="Helvetica Neue"/>
              </a:rPr>
              <a:t>If no configuration triggered, the traffic should skip the SFs.</a:t>
            </a:r>
            <a:endParaRPr kumimoji="0" lang="en-US" sz="2000" b="0" i="0" u="none" strike="noStrike" kern="0" cap="none" spc="0" normalizeH="0" baseline="0" noProof="0" dirty="0">
              <a:ln>
                <a:noFill/>
              </a:ln>
              <a:solidFill>
                <a:srgbClr val="004A86"/>
              </a:solidFill>
              <a:effectLst/>
              <a:uLnTx/>
              <a:uFillTx/>
              <a:latin typeface="Intel Clear"/>
              <a:ea typeface="+mn-ea"/>
              <a:cs typeface="+mn-cs"/>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err="1">
              <a:ln>
                <a:noFill/>
              </a:ln>
              <a:solidFill>
                <a:srgbClr val="004A86"/>
              </a:solidFill>
              <a:effectLst/>
              <a:uLnTx/>
              <a:uFillTx/>
              <a:latin typeface="Intel Clear"/>
              <a:ea typeface="+mn-ea"/>
              <a:cs typeface="+mn-cs"/>
              <a:sym typeface="Helvetica Neue"/>
            </a:endParaRPr>
          </a:p>
        </p:txBody>
      </p:sp>
      <p:grpSp>
        <p:nvGrpSpPr>
          <p:cNvPr id="54" name="Group 53">
            <a:extLst>
              <a:ext uri="{FF2B5EF4-FFF2-40B4-BE49-F238E27FC236}">
                <a16:creationId xmlns:a16="http://schemas.microsoft.com/office/drawing/2014/main" id="{A0EA3536-7CCC-4BA0-9789-20E91F74961E}"/>
              </a:ext>
            </a:extLst>
          </p:cNvPr>
          <p:cNvGrpSpPr/>
          <p:nvPr/>
        </p:nvGrpSpPr>
        <p:grpSpPr>
          <a:xfrm>
            <a:off x="840180" y="1368374"/>
            <a:ext cx="10382850" cy="3822192"/>
            <a:chOff x="840180" y="1368374"/>
            <a:chExt cx="10382850" cy="3822192"/>
          </a:xfrm>
        </p:grpSpPr>
        <p:grpSp>
          <p:nvGrpSpPr>
            <p:cNvPr id="45" name="Group 44">
              <a:extLst>
                <a:ext uri="{FF2B5EF4-FFF2-40B4-BE49-F238E27FC236}">
                  <a16:creationId xmlns:a16="http://schemas.microsoft.com/office/drawing/2014/main" id="{F56A56C7-8717-4BB6-B086-07488698050C}"/>
                </a:ext>
              </a:extLst>
            </p:cNvPr>
            <p:cNvGrpSpPr/>
            <p:nvPr/>
          </p:nvGrpSpPr>
          <p:grpSpPr>
            <a:xfrm>
              <a:off x="840180" y="1368374"/>
              <a:ext cx="10382850" cy="3822192"/>
              <a:chOff x="840180" y="1368374"/>
              <a:chExt cx="10382850" cy="3822192"/>
            </a:xfrm>
          </p:grpSpPr>
          <p:sp>
            <p:nvSpPr>
              <p:cNvPr id="33" name="Rectangle 32">
                <a:extLst>
                  <a:ext uri="{FF2B5EF4-FFF2-40B4-BE49-F238E27FC236}">
                    <a16:creationId xmlns:a16="http://schemas.microsoft.com/office/drawing/2014/main" id="{9772B24C-AC3D-4A72-BD67-404CB9E5640C}"/>
                  </a:ext>
                </a:extLst>
              </p:cNvPr>
              <p:cNvSpPr/>
              <p:nvPr/>
            </p:nvSpPr>
            <p:spPr>
              <a:xfrm>
                <a:off x="3206338" y="1368374"/>
                <a:ext cx="8016692" cy="3822192"/>
              </a:xfrm>
              <a:prstGeom prst="rect">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14" name="Rectangle 13">
                <a:extLst>
                  <a:ext uri="{FF2B5EF4-FFF2-40B4-BE49-F238E27FC236}">
                    <a16:creationId xmlns:a16="http://schemas.microsoft.com/office/drawing/2014/main" id="{6318B1BB-339F-4438-8A14-214115F01038}"/>
                  </a:ext>
                </a:extLst>
              </p:cNvPr>
              <p:cNvSpPr/>
              <p:nvPr/>
            </p:nvSpPr>
            <p:spPr>
              <a:xfrm>
                <a:off x="3475022" y="2146691"/>
                <a:ext cx="2945081" cy="2741807"/>
              </a:xfrm>
              <a:prstGeom prst="rect">
                <a:avLst/>
              </a:prstGeom>
              <a:ln>
                <a:solidFill>
                  <a:srgbClr val="FC6467"/>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5" name="Rectangle 4">
                <a:extLst>
                  <a:ext uri="{FF2B5EF4-FFF2-40B4-BE49-F238E27FC236}">
                    <a16:creationId xmlns:a16="http://schemas.microsoft.com/office/drawing/2014/main" id="{432DD9F6-24C1-438D-A367-94B688076B13}"/>
                  </a:ext>
                </a:extLst>
              </p:cNvPr>
              <p:cNvSpPr/>
              <p:nvPr/>
            </p:nvSpPr>
            <p:spPr>
              <a:xfrm>
                <a:off x="8523165" y="1839582"/>
                <a:ext cx="2446317" cy="889295"/>
              </a:xfrm>
              <a:prstGeom prst="rect">
                <a:avLst/>
              </a:prstGeom>
              <a:ln>
                <a:solidFill>
                  <a:schemeClr val="dk1">
                    <a:alpha val="89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Helvetica Neue Medium"/>
                  <a:cs typeface="Arial" panose="020B0604020202020204" pitchFamily="34" charset="0"/>
                  <a:sym typeface="Helvetica Neue Medium"/>
                </a:endParaRPr>
              </a:p>
            </p:txBody>
          </p:sp>
          <p:cxnSp>
            <p:nvCxnSpPr>
              <p:cNvPr id="8" name="Straight Connector 7">
                <a:extLst>
                  <a:ext uri="{FF2B5EF4-FFF2-40B4-BE49-F238E27FC236}">
                    <a16:creationId xmlns:a16="http://schemas.microsoft.com/office/drawing/2014/main" id="{1361FE41-22D1-41E5-B967-F40809AECE5B}"/>
                  </a:ext>
                </a:extLst>
              </p:cNvPr>
              <p:cNvCxnSpPr/>
              <p:nvPr/>
            </p:nvCxnSpPr>
            <p:spPr>
              <a:xfrm>
                <a:off x="4233554" y="4677628"/>
                <a:ext cx="1484416"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B708AF09-3D4A-4ECC-99A0-14D49B7F1C16}"/>
                  </a:ext>
                </a:extLst>
              </p:cNvPr>
              <p:cNvCxnSpPr/>
              <p:nvPr/>
            </p:nvCxnSpPr>
            <p:spPr>
              <a:xfrm>
                <a:off x="4233554" y="4155114"/>
                <a:ext cx="1484416"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8549FC3-2386-491A-B8D2-2059A51BC9BC}"/>
                  </a:ext>
                </a:extLst>
              </p:cNvPr>
              <p:cNvCxnSpPr/>
              <p:nvPr/>
            </p:nvCxnSpPr>
            <p:spPr>
              <a:xfrm flipV="1">
                <a:off x="4661066" y="3941357"/>
                <a:ext cx="0" cy="736271"/>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E3809717-6775-4C90-921A-12FA1D6AA76C}"/>
                  </a:ext>
                </a:extLst>
              </p:cNvPr>
              <p:cNvCxnSpPr/>
              <p:nvPr/>
            </p:nvCxnSpPr>
            <p:spPr>
              <a:xfrm flipV="1">
                <a:off x="5421087" y="3941357"/>
                <a:ext cx="0" cy="213757"/>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5" name="Rectangle 14">
                <a:extLst>
                  <a:ext uri="{FF2B5EF4-FFF2-40B4-BE49-F238E27FC236}">
                    <a16:creationId xmlns:a16="http://schemas.microsoft.com/office/drawing/2014/main" id="{627AA3A5-D155-4A8D-97EB-D6A325C9A7C1}"/>
                  </a:ext>
                </a:extLst>
              </p:cNvPr>
              <p:cNvSpPr/>
              <p:nvPr/>
            </p:nvSpPr>
            <p:spPr>
              <a:xfrm>
                <a:off x="4328557" y="3240713"/>
                <a:ext cx="676891" cy="68282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16" name="Rectangle 15">
                <a:extLst>
                  <a:ext uri="{FF2B5EF4-FFF2-40B4-BE49-F238E27FC236}">
                    <a16:creationId xmlns:a16="http://schemas.microsoft.com/office/drawing/2014/main" id="{430CCE5E-6BE0-46DF-AE3F-E44A84EF9FB0}"/>
                  </a:ext>
                </a:extLst>
              </p:cNvPr>
              <p:cNvSpPr/>
              <p:nvPr/>
            </p:nvSpPr>
            <p:spPr>
              <a:xfrm>
                <a:off x="5126183" y="3240715"/>
                <a:ext cx="676891" cy="68282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17" name="TextBox 16">
                <a:extLst>
                  <a:ext uri="{FF2B5EF4-FFF2-40B4-BE49-F238E27FC236}">
                    <a16:creationId xmlns:a16="http://schemas.microsoft.com/office/drawing/2014/main" id="{1BEC92F9-4611-4A5C-B41C-9E1D14A5A3AB}"/>
                  </a:ext>
                </a:extLst>
              </p:cNvPr>
              <p:cNvSpPr txBox="1"/>
              <p:nvPr/>
            </p:nvSpPr>
            <p:spPr>
              <a:xfrm>
                <a:off x="4480955" y="3442594"/>
                <a:ext cx="375103"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SF1</a:t>
                </a:r>
              </a:p>
            </p:txBody>
          </p:sp>
          <p:sp>
            <p:nvSpPr>
              <p:cNvPr id="18" name="TextBox 17">
                <a:extLst>
                  <a:ext uri="{FF2B5EF4-FFF2-40B4-BE49-F238E27FC236}">
                    <a16:creationId xmlns:a16="http://schemas.microsoft.com/office/drawing/2014/main" id="{BD5B9EF0-CEA8-442E-AFB0-9F2DD0E2A55D}"/>
                  </a:ext>
                </a:extLst>
              </p:cNvPr>
              <p:cNvSpPr txBox="1"/>
              <p:nvPr/>
            </p:nvSpPr>
            <p:spPr>
              <a:xfrm>
                <a:off x="5264252" y="3434722"/>
                <a:ext cx="375103"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SF2</a:t>
                </a:r>
              </a:p>
            </p:txBody>
          </p:sp>
          <p:sp>
            <p:nvSpPr>
              <p:cNvPr id="19" name="TextBox 18">
                <a:extLst>
                  <a:ext uri="{FF2B5EF4-FFF2-40B4-BE49-F238E27FC236}">
                    <a16:creationId xmlns:a16="http://schemas.microsoft.com/office/drawing/2014/main" id="{A5ECC41F-F5D8-466F-B7A3-6F3E1AC83C6C}"/>
                  </a:ext>
                </a:extLst>
              </p:cNvPr>
              <p:cNvSpPr txBox="1"/>
              <p:nvPr/>
            </p:nvSpPr>
            <p:spPr>
              <a:xfrm>
                <a:off x="4208755" y="2332455"/>
                <a:ext cx="1593385"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SFC in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Edge network</a:t>
                </a:r>
              </a:p>
            </p:txBody>
          </p:sp>
          <p:sp>
            <p:nvSpPr>
              <p:cNvPr id="20" name="TextBox 19">
                <a:extLst>
                  <a:ext uri="{FF2B5EF4-FFF2-40B4-BE49-F238E27FC236}">
                    <a16:creationId xmlns:a16="http://schemas.microsoft.com/office/drawing/2014/main" id="{B8CC7D9D-0511-4EBF-A662-C7BDF50B12C1}"/>
                  </a:ext>
                </a:extLst>
              </p:cNvPr>
              <p:cNvSpPr txBox="1"/>
              <p:nvPr/>
            </p:nvSpPr>
            <p:spPr>
              <a:xfrm>
                <a:off x="3604163" y="4016614"/>
                <a:ext cx="51135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SFP1</a:t>
                </a:r>
              </a:p>
            </p:txBody>
          </p:sp>
          <p:sp>
            <p:nvSpPr>
              <p:cNvPr id="21" name="TextBox 20">
                <a:extLst>
                  <a:ext uri="{FF2B5EF4-FFF2-40B4-BE49-F238E27FC236}">
                    <a16:creationId xmlns:a16="http://schemas.microsoft.com/office/drawing/2014/main" id="{A0940EB8-A4D8-4E8D-987D-0B5ADCEDC0E6}"/>
                  </a:ext>
                </a:extLst>
              </p:cNvPr>
              <p:cNvSpPr txBox="1"/>
              <p:nvPr/>
            </p:nvSpPr>
            <p:spPr>
              <a:xfrm>
                <a:off x="3604163" y="4531165"/>
                <a:ext cx="51135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SFP2</a:t>
                </a:r>
              </a:p>
            </p:txBody>
          </p:sp>
          <p:sp>
            <p:nvSpPr>
              <p:cNvPr id="22" name="TextBox 21">
                <a:extLst>
                  <a:ext uri="{FF2B5EF4-FFF2-40B4-BE49-F238E27FC236}">
                    <a16:creationId xmlns:a16="http://schemas.microsoft.com/office/drawing/2014/main" id="{E6AE3304-F75A-4E26-833F-85A8E5EDE804}"/>
                  </a:ext>
                </a:extLst>
              </p:cNvPr>
              <p:cNvSpPr txBox="1"/>
              <p:nvPr/>
            </p:nvSpPr>
            <p:spPr>
              <a:xfrm>
                <a:off x="8751472" y="1892210"/>
                <a:ext cx="2029402"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Edge Application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Server (EAS)</a:t>
                </a:r>
              </a:p>
            </p:txBody>
          </p:sp>
          <p:cxnSp>
            <p:nvCxnSpPr>
              <p:cNvPr id="24" name="Straight Connector 23">
                <a:extLst>
                  <a:ext uri="{FF2B5EF4-FFF2-40B4-BE49-F238E27FC236}">
                    <a16:creationId xmlns:a16="http://schemas.microsoft.com/office/drawing/2014/main" id="{9587F06B-2464-4021-8084-00F7B9358FA6}"/>
                  </a:ext>
                </a:extLst>
              </p:cNvPr>
              <p:cNvCxnSpPr>
                <a:cxnSpLocks/>
                <a:stCxn id="14" idx="3"/>
              </p:cNvCxnSpPr>
              <p:nvPr/>
            </p:nvCxnSpPr>
            <p:spPr>
              <a:xfrm flipV="1">
                <a:off x="6420103" y="2332455"/>
                <a:ext cx="2098729" cy="1185140"/>
              </a:xfrm>
              <a:prstGeom prst="line">
                <a:avLst/>
              </a:prstGeom>
              <a:noFill/>
              <a:ln w="254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25" name="TextBox 24">
                <a:extLst>
                  <a:ext uri="{FF2B5EF4-FFF2-40B4-BE49-F238E27FC236}">
                    <a16:creationId xmlns:a16="http://schemas.microsoft.com/office/drawing/2014/main" id="{F9685ADF-802C-49A1-84E9-48CDE76978C1}"/>
                  </a:ext>
                </a:extLst>
              </p:cNvPr>
              <p:cNvSpPr txBox="1"/>
              <p:nvPr/>
            </p:nvSpPr>
            <p:spPr>
              <a:xfrm>
                <a:off x="6771481" y="2418937"/>
                <a:ext cx="84798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Helvetica Neue"/>
                  </a:rPr>
                  <a:t>Edge-X</a:t>
                </a:r>
              </a:p>
            </p:txBody>
          </p:sp>
          <p:cxnSp>
            <p:nvCxnSpPr>
              <p:cNvPr id="27" name="Straight Connector 26">
                <a:extLst>
                  <a:ext uri="{FF2B5EF4-FFF2-40B4-BE49-F238E27FC236}">
                    <a16:creationId xmlns:a16="http://schemas.microsoft.com/office/drawing/2014/main" id="{136D2BD3-0BD2-465D-A94E-ACB4F31BC3A9}"/>
                  </a:ext>
                </a:extLst>
              </p:cNvPr>
              <p:cNvCxnSpPr>
                <a:cxnSpLocks/>
                <a:endCxn id="14" idx="1"/>
              </p:cNvCxnSpPr>
              <p:nvPr/>
            </p:nvCxnSpPr>
            <p:spPr>
              <a:xfrm>
                <a:off x="2280437" y="3517595"/>
                <a:ext cx="1194585"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31" name="Rectangle 30">
                <a:extLst>
                  <a:ext uri="{FF2B5EF4-FFF2-40B4-BE49-F238E27FC236}">
                    <a16:creationId xmlns:a16="http://schemas.microsoft.com/office/drawing/2014/main" id="{2FE90BC0-F89B-44DD-BA77-1DB34B03DC14}"/>
                  </a:ext>
                </a:extLst>
              </p:cNvPr>
              <p:cNvSpPr/>
              <p:nvPr/>
            </p:nvSpPr>
            <p:spPr>
              <a:xfrm>
                <a:off x="840180" y="1470250"/>
                <a:ext cx="1430978" cy="3720316"/>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32" name="TextBox 31">
                <a:extLst>
                  <a:ext uri="{FF2B5EF4-FFF2-40B4-BE49-F238E27FC236}">
                    <a16:creationId xmlns:a16="http://schemas.microsoft.com/office/drawing/2014/main" id="{B9927D55-7CAB-492C-A8D9-FCAE7A3B33E5}"/>
                  </a:ext>
                </a:extLst>
              </p:cNvPr>
              <p:cNvSpPr txBox="1"/>
              <p:nvPr/>
            </p:nvSpPr>
            <p:spPr>
              <a:xfrm>
                <a:off x="1085187" y="2999086"/>
                <a:ext cx="940963"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3GPP</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Network</a:t>
                </a:r>
              </a:p>
            </p:txBody>
          </p:sp>
          <p:sp>
            <p:nvSpPr>
              <p:cNvPr id="34" name="TextBox 33">
                <a:extLst>
                  <a:ext uri="{FF2B5EF4-FFF2-40B4-BE49-F238E27FC236}">
                    <a16:creationId xmlns:a16="http://schemas.microsoft.com/office/drawing/2014/main" id="{894C1411-8190-403B-914C-584125365D44}"/>
                  </a:ext>
                </a:extLst>
              </p:cNvPr>
              <p:cNvSpPr txBox="1"/>
              <p:nvPr/>
            </p:nvSpPr>
            <p:spPr>
              <a:xfrm>
                <a:off x="3473531" y="1470250"/>
                <a:ext cx="222016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Edge Data Network</a:t>
                </a:r>
              </a:p>
            </p:txBody>
          </p:sp>
          <p:sp>
            <p:nvSpPr>
              <p:cNvPr id="53" name="TextBox 52">
                <a:extLst>
                  <a:ext uri="{FF2B5EF4-FFF2-40B4-BE49-F238E27FC236}">
                    <a16:creationId xmlns:a16="http://schemas.microsoft.com/office/drawing/2014/main" id="{CAB809AB-AB06-47F8-A569-8FFB8366C366}"/>
                  </a:ext>
                </a:extLst>
              </p:cNvPr>
              <p:cNvSpPr txBox="1"/>
              <p:nvPr/>
            </p:nvSpPr>
            <p:spPr>
              <a:xfrm>
                <a:off x="7208162" y="3702261"/>
                <a:ext cx="85600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Helvetica Neue"/>
                  </a:rPr>
                  <a:t>Edge-Y</a:t>
                </a:r>
              </a:p>
            </p:txBody>
          </p:sp>
        </p:grpSp>
        <p:sp>
          <p:nvSpPr>
            <p:cNvPr id="47" name="Rectangle 46">
              <a:extLst>
                <a:ext uri="{FF2B5EF4-FFF2-40B4-BE49-F238E27FC236}">
                  <a16:creationId xmlns:a16="http://schemas.microsoft.com/office/drawing/2014/main" id="{2AE875BA-B938-460A-AC63-96443AE63739}"/>
                </a:ext>
              </a:extLst>
            </p:cNvPr>
            <p:cNvSpPr/>
            <p:nvPr/>
          </p:nvSpPr>
          <p:spPr>
            <a:xfrm>
              <a:off x="8518832" y="4119081"/>
              <a:ext cx="2446317" cy="889296"/>
            </a:xfrm>
            <a:prstGeom prst="rect">
              <a:avLst/>
            </a:prstGeom>
            <a:ln>
              <a:solidFill>
                <a:schemeClr val="dk1">
                  <a:alpha val="89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Edge Enabler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Server (EES)</a:t>
              </a:r>
            </a:p>
          </p:txBody>
        </p:sp>
        <p:cxnSp>
          <p:nvCxnSpPr>
            <p:cNvPr id="50" name="Straight Connector 49">
              <a:extLst>
                <a:ext uri="{FF2B5EF4-FFF2-40B4-BE49-F238E27FC236}">
                  <a16:creationId xmlns:a16="http://schemas.microsoft.com/office/drawing/2014/main" id="{3DD7B8E8-752D-4373-85E7-222971CFA6E6}"/>
                </a:ext>
              </a:extLst>
            </p:cNvPr>
            <p:cNvCxnSpPr>
              <a:stCxn id="5" idx="2"/>
              <a:endCxn id="47" idx="0"/>
            </p:cNvCxnSpPr>
            <p:nvPr/>
          </p:nvCxnSpPr>
          <p:spPr>
            <a:xfrm flipH="1">
              <a:off x="9741991" y="2728877"/>
              <a:ext cx="4333" cy="139020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52" name="Straight Connector 51">
              <a:extLst>
                <a:ext uri="{FF2B5EF4-FFF2-40B4-BE49-F238E27FC236}">
                  <a16:creationId xmlns:a16="http://schemas.microsoft.com/office/drawing/2014/main" id="{2FFF1C2D-66DB-405D-9448-D8BBC0975474}"/>
                </a:ext>
              </a:extLst>
            </p:cNvPr>
            <p:cNvCxnSpPr>
              <a:cxnSpLocks/>
              <a:stCxn id="47" idx="1"/>
            </p:cNvCxnSpPr>
            <p:nvPr/>
          </p:nvCxnSpPr>
          <p:spPr>
            <a:xfrm flipH="1" flipV="1">
              <a:off x="6420104" y="3618173"/>
              <a:ext cx="2098728" cy="945556"/>
            </a:xfrm>
            <a:prstGeom prst="line">
              <a:avLst/>
            </a:prstGeom>
            <a:noFill/>
            <a:ln w="254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grpSp>
      <p:sp>
        <p:nvSpPr>
          <p:cNvPr id="3" name="TextBox 2">
            <a:extLst>
              <a:ext uri="{FF2B5EF4-FFF2-40B4-BE49-F238E27FC236}">
                <a16:creationId xmlns:a16="http://schemas.microsoft.com/office/drawing/2014/main" id="{5A6612A1-1A38-49C2-9960-8792593729C8}"/>
              </a:ext>
            </a:extLst>
          </p:cNvPr>
          <p:cNvSpPr txBox="1"/>
          <p:nvPr/>
        </p:nvSpPr>
        <p:spPr>
          <a:xfrm>
            <a:off x="2498798" y="3240715"/>
            <a:ext cx="33277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rPr>
              <a:t>N6</a:t>
            </a:r>
          </a:p>
        </p:txBody>
      </p:sp>
    </p:spTree>
    <p:extLst>
      <p:ext uri="{BB962C8B-B14F-4D97-AF65-F5344CB8AC3E}">
        <p14:creationId xmlns:p14="http://schemas.microsoft.com/office/powerpoint/2010/main" val="413568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B02BDD83-660E-4D9A-B979-1E5B23FE45DF}"/>
              </a:ext>
            </a:extLst>
          </p:cNvPr>
          <p:cNvGrpSpPr/>
          <p:nvPr/>
        </p:nvGrpSpPr>
        <p:grpSpPr>
          <a:xfrm>
            <a:off x="7166571" y="859139"/>
            <a:ext cx="4678878" cy="1433855"/>
            <a:chOff x="840180" y="1368374"/>
            <a:chExt cx="10382850" cy="3822192"/>
          </a:xfrm>
        </p:grpSpPr>
        <p:grpSp>
          <p:nvGrpSpPr>
            <p:cNvPr id="99" name="Group 98">
              <a:extLst>
                <a:ext uri="{FF2B5EF4-FFF2-40B4-BE49-F238E27FC236}">
                  <a16:creationId xmlns:a16="http://schemas.microsoft.com/office/drawing/2014/main" id="{2D8DBB6A-1804-4504-9BB8-6912A576B7E2}"/>
                </a:ext>
              </a:extLst>
            </p:cNvPr>
            <p:cNvGrpSpPr/>
            <p:nvPr/>
          </p:nvGrpSpPr>
          <p:grpSpPr>
            <a:xfrm>
              <a:off x="840180" y="1368374"/>
              <a:ext cx="10382850" cy="3822192"/>
              <a:chOff x="840180" y="1368374"/>
              <a:chExt cx="10382850" cy="3822192"/>
            </a:xfrm>
          </p:grpSpPr>
          <p:sp>
            <p:nvSpPr>
              <p:cNvPr id="103" name="Rectangle 102">
                <a:extLst>
                  <a:ext uri="{FF2B5EF4-FFF2-40B4-BE49-F238E27FC236}">
                    <a16:creationId xmlns:a16="http://schemas.microsoft.com/office/drawing/2014/main" id="{ED76C5C9-5334-497D-B23F-1ED2CE8AEA4A}"/>
                  </a:ext>
                </a:extLst>
              </p:cNvPr>
              <p:cNvSpPr/>
              <p:nvPr/>
            </p:nvSpPr>
            <p:spPr>
              <a:xfrm>
                <a:off x="3206338" y="1368374"/>
                <a:ext cx="8016692" cy="3822192"/>
              </a:xfrm>
              <a:prstGeom prst="rect">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Helvetica Neue Medium"/>
                  <a:ea typeface="Helvetica Neue Medium"/>
                  <a:cs typeface="Helvetica Neue Medium"/>
                  <a:sym typeface="Helvetica Neue Medium"/>
                </a:endParaRPr>
              </a:p>
            </p:txBody>
          </p:sp>
          <p:sp>
            <p:nvSpPr>
              <p:cNvPr id="104" name="Rectangle 103">
                <a:extLst>
                  <a:ext uri="{FF2B5EF4-FFF2-40B4-BE49-F238E27FC236}">
                    <a16:creationId xmlns:a16="http://schemas.microsoft.com/office/drawing/2014/main" id="{9180A968-8C3C-4B27-B4E0-81C9420A1793}"/>
                  </a:ext>
                </a:extLst>
              </p:cNvPr>
              <p:cNvSpPr/>
              <p:nvPr/>
            </p:nvSpPr>
            <p:spPr>
              <a:xfrm>
                <a:off x="3475022" y="2146691"/>
                <a:ext cx="2945081" cy="2741807"/>
              </a:xfrm>
              <a:prstGeom prst="rect">
                <a:avLst/>
              </a:prstGeom>
              <a:ln>
                <a:solidFill>
                  <a:srgbClr val="FC6467"/>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Helvetica Neue Medium"/>
                  <a:ea typeface="Helvetica Neue Medium"/>
                  <a:cs typeface="Helvetica Neue Medium"/>
                  <a:sym typeface="Helvetica Neue Medium"/>
                </a:endParaRPr>
              </a:p>
            </p:txBody>
          </p:sp>
          <p:sp>
            <p:nvSpPr>
              <p:cNvPr id="105" name="Rectangle 104">
                <a:extLst>
                  <a:ext uri="{FF2B5EF4-FFF2-40B4-BE49-F238E27FC236}">
                    <a16:creationId xmlns:a16="http://schemas.microsoft.com/office/drawing/2014/main" id="{5506928C-03F9-42B7-820A-7F6CABF5ADF5}"/>
                  </a:ext>
                </a:extLst>
              </p:cNvPr>
              <p:cNvSpPr/>
              <p:nvPr/>
            </p:nvSpPr>
            <p:spPr>
              <a:xfrm>
                <a:off x="8523165" y="1839582"/>
                <a:ext cx="2446317" cy="889295"/>
              </a:xfrm>
              <a:prstGeom prst="rect">
                <a:avLst/>
              </a:prstGeom>
              <a:ln>
                <a:solidFill>
                  <a:schemeClr val="dk1">
                    <a:alpha val="89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Helvetica Neue Medium"/>
                  <a:ea typeface="Helvetica Neue Medium"/>
                  <a:cs typeface="Helvetica Neue Medium"/>
                  <a:sym typeface="Helvetica Neue Medium"/>
                </a:endParaRPr>
              </a:p>
            </p:txBody>
          </p:sp>
          <p:cxnSp>
            <p:nvCxnSpPr>
              <p:cNvPr id="106" name="Straight Connector 105">
                <a:extLst>
                  <a:ext uri="{FF2B5EF4-FFF2-40B4-BE49-F238E27FC236}">
                    <a16:creationId xmlns:a16="http://schemas.microsoft.com/office/drawing/2014/main" id="{12D68540-CE3D-4BED-87F6-03A0221BEC2C}"/>
                  </a:ext>
                </a:extLst>
              </p:cNvPr>
              <p:cNvCxnSpPr/>
              <p:nvPr/>
            </p:nvCxnSpPr>
            <p:spPr>
              <a:xfrm>
                <a:off x="4233554" y="4677628"/>
                <a:ext cx="1484416"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07" name="Straight Connector 106">
                <a:extLst>
                  <a:ext uri="{FF2B5EF4-FFF2-40B4-BE49-F238E27FC236}">
                    <a16:creationId xmlns:a16="http://schemas.microsoft.com/office/drawing/2014/main" id="{0278FE3C-4606-4BE8-97DA-9BA7F524F8AC}"/>
                  </a:ext>
                </a:extLst>
              </p:cNvPr>
              <p:cNvCxnSpPr/>
              <p:nvPr/>
            </p:nvCxnSpPr>
            <p:spPr>
              <a:xfrm>
                <a:off x="4233554" y="4155114"/>
                <a:ext cx="1484416"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08" name="Straight Connector 107">
                <a:extLst>
                  <a:ext uri="{FF2B5EF4-FFF2-40B4-BE49-F238E27FC236}">
                    <a16:creationId xmlns:a16="http://schemas.microsoft.com/office/drawing/2014/main" id="{CDB36E19-39FB-426C-BE5A-48819594FC13}"/>
                  </a:ext>
                </a:extLst>
              </p:cNvPr>
              <p:cNvCxnSpPr/>
              <p:nvPr/>
            </p:nvCxnSpPr>
            <p:spPr>
              <a:xfrm flipV="1">
                <a:off x="4661066" y="3941357"/>
                <a:ext cx="0" cy="736271"/>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09" name="Straight Connector 108">
                <a:extLst>
                  <a:ext uri="{FF2B5EF4-FFF2-40B4-BE49-F238E27FC236}">
                    <a16:creationId xmlns:a16="http://schemas.microsoft.com/office/drawing/2014/main" id="{04F03043-2909-42C5-822C-4DD41005F456}"/>
                  </a:ext>
                </a:extLst>
              </p:cNvPr>
              <p:cNvCxnSpPr/>
              <p:nvPr/>
            </p:nvCxnSpPr>
            <p:spPr>
              <a:xfrm flipV="1">
                <a:off x="5421087" y="3941357"/>
                <a:ext cx="0" cy="213757"/>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10" name="Rectangle 109">
                <a:extLst>
                  <a:ext uri="{FF2B5EF4-FFF2-40B4-BE49-F238E27FC236}">
                    <a16:creationId xmlns:a16="http://schemas.microsoft.com/office/drawing/2014/main" id="{9E23A084-88C7-4210-954B-B476756C97CF}"/>
                  </a:ext>
                </a:extLst>
              </p:cNvPr>
              <p:cNvSpPr/>
              <p:nvPr/>
            </p:nvSpPr>
            <p:spPr>
              <a:xfrm>
                <a:off x="4328557" y="3240713"/>
                <a:ext cx="676891" cy="68282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Helvetica Neue Medium"/>
                  <a:ea typeface="Helvetica Neue Medium"/>
                  <a:cs typeface="Helvetica Neue Medium"/>
                  <a:sym typeface="Helvetica Neue Medium"/>
                </a:endParaRPr>
              </a:p>
            </p:txBody>
          </p:sp>
          <p:sp>
            <p:nvSpPr>
              <p:cNvPr id="111" name="Rectangle 110">
                <a:extLst>
                  <a:ext uri="{FF2B5EF4-FFF2-40B4-BE49-F238E27FC236}">
                    <a16:creationId xmlns:a16="http://schemas.microsoft.com/office/drawing/2014/main" id="{355EF75A-96DD-4287-82F1-7E328C457ED1}"/>
                  </a:ext>
                </a:extLst>
              </p:cNvPr>
              <p:cNvSpPr/>
              <p:nvPr/>
            </p:nvSpPr>
            <p:spPr>
              <a:xfrm>
                <a:off x="5126183" y="3240715"/>
                <a:ext cx="676891" cy="68282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sp>
            <p:nvSpPr>
              <p:cNvPr id="112" name="TextBox 111">
                <a:extLst>
                  <a:ext uri="{FF2B5EF4-FFF2-40B4-BE49-F238E27FC236}">
                    <a16:creationId xmlns:a16="http://schemas.microsoft.com/office/drawing/2014/main" id="{F04E24FF-2BE1-4AD0-8770-5031E68EE59C}"/>
                  </a:ext>
                </a:extLst>
              </p:cNvPr>
              <p:cNvSpPr txBox="1"/>
              <p:nvPr/>
            </p:nvSpPr>
            <p:spPr>
              <a:xfrm>
                <a:off x="4480954" y="3442595"/>
                <a:ext cx="444652" cy="369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ea typeface="+mn-ea"/>
                    <a:cs typeface="+mn-cs"/>
                    <a:sym typeface="Helvetica Neue"/>
                  </a:rPr>
                  <a:t>SF1</a:t>
                </a:r>
              </a:p>
            </p:txBody>
          </p:sp>
          <p:sp>
            <p:nvSpPr>
              <p:cNvPr id="113" name="TextBox 112">
                <a:extLst>
                  <a:ext uri="{FF2B5EF4-FFF2-40B4-BE49-F238E27FC236}">
                    <a16:creationId xmlns:a16="http://schemas.microsoft.com/office/drawing/2014/main" id="{976C1F97-6C48-4D9F-9474-7A7EA6E29D37}"/>
                  </a:ext>
                </a:extLst>
              </p:cNvPr>
              <p:cNvSpPr txBox="1"/>
              <p:nvPr/>
            </p:nvSpPr>
            <p:spPr>
              <a:xfrm>
                <a:off x="5264253" y="3434723"/>
                <a:ext cx="444652" cy="369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ea typeface="+mn-ea"/>
                    <a:cs typeface="+mn-cs"/>
                    <a:sym typeface="Helvetica Neue"/>
                  </a:rPr>
                  <a:t>SF2</a:t>
                </a:r>
              </a:p>
            </p:txBody>
          </p:sp>
          <p:sp>
            <p:nvSpPr>
              <p:cNvPr id="114" name="TextBox 113">
                <a:extLst>
                  <a:ext uri="{FF2B5EF4-FFF2-40B4-BE49-F238E27FC236}">
                    <a16:creationId xmlns:a16="http://schemas.microsoft.com/office/drawing/2014/main" id="{4C25B945-F68C-4BBF-8D90-61D2EEAEE795}"/>
                  </a:ext>
                </a:extLst>
              </p:cNvPr>
              <p:cNvSpPr txBox="1"/>
              <p:nvPr/>
            </p:nvSpPr>
            <p:spPr>
              <a:xfrm>
                <a:off x="4210411" y="2332455"/>
                <a:ext cx="1590073" cy="7383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ea typeface="+mn-ea"/>
                    <a:cs typeface="+mn-cs"/>
                    <a:sym typeface="Helvetica Neue"/>
                  </a:rPr>
                  <a:t>SFC in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ea typeface="+mn-ea"/>
                    <a:cs typeface="+mn-cs"/>
                    <a:sym typeface="Helvetica Neue"/>
                  </a:rPr>
                  <a:t>Edge network</a:t>
                </a:r>
              </a:p>
            </p:txBody>
          </p:sp>
          <p:sp>
            <p:nvSpPr>
              <p:cNvPr id="115" name="TextBox 114">
                <a:extLst>
                  <a:ext uri="{FF2B5EF4-FFF2-40B4-BE49-F238E27FC236}">
                    <a16:creationId xmlns:a16="http://schemas.microsoft.com/office/drawing/2014/main" id="{C81DEEAA-476A-44A0-8F9D-7FA9D2436E5B}"/>
                  </a:ext>
                </a:extLst>
              </p:cNvPr>
              <p:cNvSpPr txBox="1"/>
              <p:nvPr/>
            </p:nvSpPr>
            <p:spPr>
              <a:xfrm>
                <a:off x="3604165" y="4016613"/>
                <a:ext cx="601169" cy="369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ea typeface="+mn-ea"/>
                    <a:cs typeface="+mn-cs"/>
                    <a:sym typeface="Helvetica Neue"/>
                  </a:rPr>
                  <a:t>SFP1</a:t>
                </a:r>
              </a:p>
            </p:txBody>
          </p:sp>
          <p:sp>
            <p:nvSpPr>
              <p:cNvPr id="116" name="TextBox 115">
                <a:extLst>
                  <a:ext uri="{FF2B5EF4-FFF2-40B4-BE49-F238E27FC236}">
                    <a16:creationId xmlns:a16="http://schemas.microsoft.com/office/drawing/2014/main" id="{1C751133-7FC9-425A-90C5-DF9C3A50563D}"/>
                  </a:ext>
                </a:extLst>
              </p:cNvPr>
              <p:cNvSpPr txBox="1"/>
              <p:nvPr/>
            </p:nvSpPr>
            <p:spPr>
              <a:xfrm>
                <a:off x="3604165" y="4531166"/>
                <a:ext cx="601169" cy="369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ea typeface="+mn-ea"/>
                    <a:cs typeface="+mn-cs"/>
                    <a:sym typeface="Helvetica Neue"/>
                  </a:rPr>
                  <a:t>SFP2</a:t>
                </a:r>
              </a:p>
            </p:txBody>
          </p:sp>
          <p:sp>
            <p:nvSpPr>
              <p:cNvPr id="117" name="TextBox 116">
                <a:extLst>
                  <a:ext uri="{FF2B5EF4-FFF2-40B4-BE49-F238E27FC236}">
                    <a16:creationId xmlns:a16="http://schemas.microsoft.com/office/drawing/2014/main" id="{B18A1ABB-B527-428D-B323-849E3B047E55}"/>
                  </a:ext>
                </a:extLst>
              </p:cNvPr>
              <p:cNvSpPr txBox="1"/>
              <p:nvPr/>
            </p:nvSpPr>
            <p:spPr>
              <a:xfrm>
                <a:off x="8754146" y="1892209"/>
                <a:ext cx="2024052" cy="7383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ea typeface="+mn-ea"/>
                    <a:cs typeface="+mn-cs"/>
                    <a:sym typeface="Helvetica Neue"/>
                  </a:rPr>
                  <a:t>Edge Application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ea typeface="+mn-ea"/>
                    <a:cs typeface="+mn-cs"/>
                    <a:sym typeface="Helvetica Neue"/>
                  </a:rPr>
                  <a:t>Server (EAS)</a:t>
                </a:r>
              </a:p>
            </p:txBody>
          </p:sp>
          <p:cxnSp>
            <p:nvCxnSpPr>
              <p:cNvPr id="118" name="Straight Connector 117">
                <a:extLst>
                  <a:ext uri="{FF2B5EF4-FFF2-40B4-BE49-F238E27FC236}">
                    <a16:creationId xmlns:a16="http://schemas.microsoft.com/office/drawing/2014/main" id="{036ECDF7-E4B9-4766-9A0F-7BE6C84579C3}"/>
                  </a:ext>
                </a:extLst>
              </p:cNvPr>
              <p:cNvCxnSpPr>
                <a:cxnSpLocks/>
                <a:stCxn id="104" idx="3"/>
                <a:endCxn id="105" idx="1"/>
              </p:cNvCxnSpPr>
              <p:nvPr/>
            </p:nvCxnSpPr>
            <p:spPr>
              <a:xfrm flipV="1">
                <a:off x="6420103" y="2284231"/>
                <a:ext cx="2103062" cy="1233363"/>
              </a:xfrm>
              <a:prstGeom prst="line">
                <a:avLst/>
              </a:prstGeom>
              <a:noFill/>
              <a:ln w="254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119" name="TextBox 118">
                <a:extLst>
                  <a:ext uri="{FF2B5EF4-FFF2-40B4-BE49-F238E27FC236}">
                    <a16:creationId xmlns:a16="http://schemas.microsoft.com/office/drawing/2014/main" id="{C0B6D0B6-3195-4A49-97B9-9710CD785A1F}"/>
                  </a:ext>
                </a:extLst>
              </p:cNvPr>
              <p:cNvSpPr txBox="1"/>
              <p:nvPr/>
            </p:nvSpPr>
            <p:spPr>
              <a:xfrm>
                <a:off x="6771481" y="2418938"/>
                <a:ext cx="846616" cy="369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0000"/>
                    </a:solidFill>
                    <a:effectLst/>
                    <a:uLnTx/>
                    <a:uFillTx/>
                    <a:latin typeface="Intel Clear"/>
                    <a:ea typeface="+mn-ea"/>
                    <a:cs typeface="+mn-cs"/>
                    <a:sym typeface="Helvetica Neue"/>
                  </a:rPr>
                  <a:t>Edge-X</a:t>
                </a:r>
              </a:p>
            </p:txBody>
          </p:sp>
          <p:cxnSp>
            <p:nvCxnSpPr>
              <p:cNvPr id="120" name="Straight Connector 119">
                <a:extLst>
                  <a:ext uri="{FF2B5EF4-FFF2-40B4-BE49-F238E27FC236}">
                    <a16:creationId xmlns:a16="http://schemas.microsoft.com/office/drawing/2014/main" id="{88DC1B1F-5B83-4AAF-AE9F-67922C9038F8}"/>
                  </a:ext>
                </a:extLst>
              </p:cNvPr>
              <p:cNvCxnSpPr>
                <a:cxnSpLocks/>
                <a:endCxn id="104" idx="1"/>
              </p:cNvCxnSpPr>
              <p:nvPr/>
            </p:nvCxnSpPr>
            <p:spPr>
              <a:xfrm>
                <a:off x="2280437" y="3517595"/>
                <a:ext cx="1194585"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21" name="Rectangle 120">
                <a:extLst>
                  <a:ext uri="{FF2B5EF4-FFF2-40B4-BE49-F238E27FC236}">
                    <a16:creationId xmlns:a16="http://schemas.microsoft.com/office/drawing/2014/main" id="{84A8540B-600F-4194-8030-BC6DBE202C25}"/>
                  </a:ext>
                </a:extLst>
              </p:cNvPr>
              <p:cNvSpPr/>
              <p:nvPr/>
            </p:nvSpPr>
            <p:spPr>
              <a:xfrm>
                <a:off x="840180" y="1470250"/>
                <a:ext cx="1430978" cy="3720316"/>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sp>
            <p:nvSpPr>
              <p:cNvPr id="122" name="TextBox 121">
                <a:extLst>
                  <a:ext uri="{FF2B5EF4-FFF2-40B4-BE49-F238E27FC236}">
                    <a16:creationId xmlns:a16="http://schemas.microsoft.com/office/drawing/2014/main" id="{04DDD830-274B-4FFC-98B3-3D579DE746A8}"/>
                  </a:ext>
                </a:extLst>
              </p:cNvPr>
              <p:cNvSpPr txBox="1"/>
              <p:nvPr/>
            </p:nvSpPr>
            <p:spPr>
              <a:xfrm>
                <a:off x="1066552" y="2999085"/>
                <a:ext cx="978232" cy="7383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sym typeface="Helvetica Neue"/>
                  </a:rPr>
                  <a:t>3GPP</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ea typeface="+mn-ea"/>
                    <a:cs typeface="+mn-cs"/>
                    <a:sym typeface="Helvetica Neue"/>
                  </a:rPr>
                  <a:t>Network</a:t>
                </a:r>
              </a:p>
            </p:txBody>
          </p:sp>
          <p:sp>
            <p:nvSpPr>
              <p:cNvPr id="123" name="TextBox 122">
                <a:extLst>
                  <a:ext uri="{FF2B5EF4-FFF2-40B4-BE49-F238E27FC236}">
                    <a16:creationId xmlns:a16="http://schemas.microsoft.com/office/drawing/2014/main" id="{FB7B9593-6B99-405C-9122-F4E2A8B64EED}"/>
                  </a:ext>
                </a:extLst>
              </p:cNvPr>
              <p:cNvSpPr txBox="1"/>
              <p:nvPr/>
            </p:nvSpPr>
            <p:spPr>
              <a:xfrm>
                <a:off x="3473532" y="1470251"/>
                <a:ext cx="2216141" cy="369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ea typeface="+mn-ea"/>
                    <a:cs typeface="+mn-cs"/>
                    <a:sym typeface="Helvetica Neue"/>
                  </a:rPr>
                  <a:t>Edge Data Network</a:t>
                </a:r>
              </a:p>
            </p:txBody>
          </p:sp>
          <p:sp>
            <p:nvSpPr>
              <p:cNvPr id="124" name="TextBox 123">
                <a:extLst>
                  <a:ext uri="{FF2B5EF4-FFF2-40B4-BE49-F238E27FC236}">
                    <a16:creationId xmlns:a16="http://schemas.microsoft.com/office/drawing/2014/main" id="{AF655482-50CD-46D3-A628-9888FF9B6519}"/>
                  </a:ext>
                </a:extLst>
              </p:cNvPr>
              <p:cNvSpPr txBox="1"/>
              <p:nvPr/>
            </p:nvSpPr>
            <p:spPr>
              <a:xfrm>
                <a:off x="7208162" y="3702261"/>
                <a:ext cx="839502" cy="369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0000"/>
                    </a:solidFill>
                    <a:effectLst/>
                    <a:uLnTx/>
                    <a:uFillTx/>
                    <a:latin typeface="Intel Clear"/>
                    <a:ea typeface="+mn-ea"/>
                    <a:cs typeface="+mn-cs"/>
                    <a:sym typeface="Helvetica Neue"/>
                  </a:rPr>
                  <a:t>Edge-Y</a:t>
                </a:r>
              </a:p>
            </p:txBody>
          </p:sp>
        </p:grpSp>
        <p:sp>
          <p:nvSpPr>
            <p:cNvPr id="100" name="Rectangle 99">
              <a:extLst>
                <a:ext uri="{FF2B5EF4-FFF2-40B4-BE49-F238E27FC236}">
                  <a16:creationId xmlns:a16="http://schemas.microsoft.com/office/drawing/2014/main" id="{734D2BCA-B9DC-4F62-BC90-092FA22B3A2D}"/>
                </a:ext>
              </a:extLst>
            </p:cNvPr>
            <p:cNvSpPr/>
            <p:nvPr/>
          </p:nvSpPr>
          <p:spPr>
            <a:xfrm>
              <a:off x="8518832" y="4119081"/>
              <a:ext cx="2446317" cy="889296"/>
            </a:xfrm>
            <a:prstGeom prst="rect">
              <a:avLst/>
            </a:prstGeom>
            <a:ln>
              <a:solidFill>
                <a:schemeClr val="dk1">
                  <a:alpha val="89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sym typeface="Helvetica Neue"/>
                </a:rPr>
                <a:t>Edge Enabler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Intel Clear"/>
                  <a:sym typeface="Helvetica Neue"/>
                </a:rPr>
                <a:t>Server (EES)</a:t>
              </a:r>
            </a:p>
          </p:txBody>
        </p:sp>
        <p:cxnSp>
          <p:nvCxnSpPr>
            <p:cNvPr id="101" name="Straight Connector 100">
              <a:extLst>
                <a:ext uri="{FF2B5EF4-FFF2-40B4-BE49-F238E27FC236}">
                  <a16:creationId xmlns:a16="http://schemas.microsoft.com/office/drawing/2014/main" id="{DE7F602F-E651-4EBD-A81D-4C5C926A3B84}"/>
                </a:ext>
              </a:extLst>
            </p:cNvPr>
            <p:cNvCxnSpPr>
              <a:stCxn id="105" idx="2"/>
              <a:endCxn id="100" idx="0"/>
            </p:cNvCxnSpPr>
            <p:nvPr/>
          </p:nvCxnSpPr>
          <p:spPr>
            <a:xfrm flipH="1">
              <a:off x="9741991" y="2728877"/>
              <a:ext cx="4333" cy="139020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02" name="Straight Connector 101">
              <a:extLst>
                <a:ext uri="{FF2B5EF4-FFF2-40B4-BE49-F238E27FC236}">
                  <a16:creationId xmlns:a16="http://schemas.microsoft.com/office/drawing/2014/main" id="{9AD8A8C6-19F0-495B-9B57-EFCAE240E764}"/>
                </a:ext>
              </a:extLst>
            </p:cNvPr>
            <p:cNvCxnSpPr/>
            <p:nvPr/>
          </p:nvCxnSpPr>
          <p:spPr>
            <a:xfrm flipH="1" flipV="1">
              <a:off x="6420103" y="3618172"/>
              <a:ext cx="2128589" cy="1059456"/>
            </a:xfrm>
            <a:prstGeom prst="line">
              <a:avLst/>
            </a:prstGeom>
            <a:noFill/>
            <a:ln w="254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grpSp>
      <p:sp>
        <p:nvSpPr>
          <p:cNvPr id="2" name="Title 1">
            <a:extLst>
              <a:ext uri="{FF2B5EF4-FFF2-40B4-BE49-F238E27FC236}">
                <a16:creationId xmlns:a16="http://schemas.microsoft.com/office/drawing/2014/main" id="{6496A3F1-5A55-47DC-BB42-E070AF8E2514}"/>
              </a:ext>
            </a:extLst>
          </p:cNvPr>
          <p:cNvSpPr>
            <a:spLocks noGrp="1"/>
          </p:cNvSpPr>
          <p:nvPr>
            <p:ph type="title"/>
          </p:nvPr>
        </p:nvSpPr>
        <p:spPr/>
        <p:txBody>
          <a:bodyPr/>
          <a:lstStyle/>
          <a:p>
            <a:r>
              <a:rPr lang="en-US" dirty="0"/>
              <a:t>SFC in EDN – More details</a:t>
            </a:r>
          </a:p>
        </p:txBody>
      </p:sp>
      <p:cxnSp>
        <p:nvCxnSpPr>
          <p:cNvPr id="27" name="Straight Connector 26">
            <a:extLst>
              <a:ext uri="{FF2B5EF4-FFF2-40B4-BE49-F238E27FC236}">
                <a16:creationId xmlns:a16="http://schemas.microsoft.com/office/drawing/2014/main" id="{8AEA457D-52C6-4B6D-9BBF-CE38E2F16C68}"/>
              </a:ext>
            </a:extLst>
          </p:cNvPr>
          <p:cNvCxnSpPr>
            <a:cxnSpLocks/>
          </p:cNvCxnSpPr>
          <p:nvPr/>
        </p:nvCxnSpPr>
        <p:spPr>
          <a:xfrm flipH="1">
            <a:off x="3754856" y="1134842"/>
            <a:ext cx="4628365" cy="95073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480CB1C9-A9E8-46E0-B95D-69E4BEF4C4DE}"/>
              </a:ext>
            </a:extLst>
          </p:cNvPr>
          <p:cNvCxnSpPr>
            <a:cxnSpLocks/>
          </p:cNvCxnSpPr>
          <p:nvPr/>
        </p:nvCxnSpPr>
        <p:spPr>
          <a:xfrm flipH="1">
            <a:off x="8657319" y="2171195"/>
            <a:ext cx="993503" cy="2542836"/>
          </a:xfrm>
          <a:prstGeom prst="line">
            <a:avLst/>
          </a:prstGeom>
          <a:ln/>
        </p:spPr>
        <p:style>
          <a:lnRef idx="1">
            <a:schemeClr val="accent4"/>
          </a:lnRef>
          <a:fillRef idx="0">
            <a:schemeClr val="accent4"/>
          </a:fillRef>
          <a:effectRef idx="0">
            <a:schemeClr val="accent4"/>
          </a:effectRef>
          <a:fontRef idx="minor">
            <a:schemeClr val="tx1"/>
          </a:fontRef>
        </p:style>
      </p:cxnSp>
      <p:sp>
        <p:nvSpPr>
          <p:cNvPr id="30" name="Oval 29">
            <a:extLst>
              <a:ext uri="{FF2B5EF4-FFF2-40B4-BE49-F238E27FC236}">
                <a16:creationId xmlns:a16="http://schemas.microsoft.com/office/drawing/2014/main" id="{B9D81B10-A426-4018-A0E1-B10AE566F498}"/>
              </a:ext>
            </a:extLst>
          </p:cNvPr>
          <p:cNvSpPr/>
          <p:nvPr/>
        </p:nvSpPr>
        <p:spPr>
          <a:xfrm>
            <a:off x="714478" y="2018910"/>
            <a:ext cx="8021693" cy="4500625"/>
          </a:xfrm>
          <a:prstGeom prst="ellipse">
            <a:avLst/>
          </a:prstGeom>
          <a:noFill/>
          <a:ln w="12700" cap="flat">
            <a:solidFill>
              <a:schemeClr val="dk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3" name="Rectangle 32">
            <a:extLst>
              <a:ext uri="{FF2B5EF4-FFF2-40B4-BE49-F238E27FC236}">
                <a16:creationId xmlns:a16="http://schemas.microsoft.com/office/drawing/2014/main" id="{4BE7C941-BE49-4F71-A4C3-192C9FC69BEB}"/>
              </a:ext>
            </a:extLst>
          </p:cNvPr>
          <p:cNvSpPr/>
          <p:nvPr/>
        </p:nvSpPr>
        <p:spPr>
          <a:xfrm>
            <a:off x="3776983" y="5199590"/>
            <a:ext cx="1553414" cy="95073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Helvetica Neue Medium"/>
                <a:ea typeface="Helvetica Neue Medium"/>
                <a:cs typeface="Helvetica Neue Medium"/>
                <a:sym typeface="Helvetica Neue Medium"/>
              </a:rPr>
              <a:t>Edge SFC Enabler</a:t>
            </a:r>
          </a:p>
        </p:txBody>
      </p:sp>
      <p:sp>
        <p:nvSpPr>
          <p:cNvPr id="34" name="Rectangle 33">
            <a:extLst>
              <a:ext uri="{FF2B5EF4-FFF2-40B4-BE49-F238E27FC236}">
                <a16:creationId xmlns:a16="http://schemas.microsoft.com/office/drawing/2014/main" id="{9B576586-78F9-4840-9E79-CFB033351ADE}"/>
              </a:ext>
            </a:extLst>
          </p:cNvPr>
          <p:cNvSpPr/>
          <p:nvPr/>
        </p:nvSpPr>
        <p:spPr>
          <a:xfrm>
            <a:off x="2764331" y="2444797"/>
            <a:ext cx="611797" cy="59376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Helvetica Neue Medium"/>
                <a:ea typeface="Helvetica Neue Medium"/>
                <a:cs typeface="Helvetica Neue Medium"/>
                <a:sym typeface="Helvetica Neue Medium"/>
              </a:rPr>
              <a:t>SF1</a:t>
            </a:r>
          </a:p>
        </p:txBody>
      </p:sp>
      <p:cxnSp>
        <p:nvCxnSpPr>
          <p:cNvPr id="39" name="Straight Connector 38">
            <a:extLst>
              <a:ext uri="{FF2B5EF4-FFF2-40B4-BE49-F238E27FC236}">
                <a16:creationId xmlns:a16="http://schemas.microsoft.com/office/drawing/2014/main" id="{6CB89A0B-6737-4B95-9A30-5568D85FF4C3}"/>
              </a:ext>
            </a:extLst>
          </p:cNvPr>
          <p:cNvCxnSpPr>
            <a:cxnSpLocks/>
          </p:cNvCxnSpPr>
          <p:nvPr/>
        </p:nvCxnSpPr>
        <p:spPr>
          <a:xfrm>
            <a:off x="2315688" y="3681351"/>
            <a:ext cx="4678878"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D87F417B-E20B-470C-833F-23FF532920E6}"/>
              </a:ext>
            </a:extLst>
          </p:cNvPr>
          <p:cNvCxnSpPr>
            <a:cxnSpLocks/>
          </p:cNvCxnSpPr>
          <p:nvPr/>
        </p:nvCxnSpPr>
        <p:spPr>
          <a:xfrm>
            <a:off x="2315688" y="3469051"/>
            <a:ext cx="4678878"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8DB4909F-327A-4737-BDDE-254586D774B5}"/>
              </a:ext>
            </a:extLst>
          </p:cNvPr>
          <p:cNvCxnSpPr>
            <a:cxnSpLocks/>
            <a:stCxn id="34" idx="2"/>
          </p:cNvCxnSpPr>
          <p:nvPr/>
        </p:nvCxnSpPr>
        <p:spPr>
          <a:xfrm>
            <a:off x="3070230" y="3038563"/>
            <a:ext cx="0" cy="43048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6F739FA7-2A39-4D57-8966-8801123E1661}"/>
              </a:ext>
            </a:extLst>
          </p:cNvPr>
          <p:cNvCxnSpPr/>
          <p:nvPr/>
        </p:nvCxnSpPr>
        <p:spPr>
          <a:xfrm>
            <a:off x="4622294" y="3069733"/>
            <a:ext cx="0" cy="43048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38368AA3-51CA-4FC8-BFF8-991AA36769C6}"/>
              </a:ext>
            </a:extLst>
          </p:cNvPr>
          <p:cNvCxnSpPr>
            <a:cxnSpLocks/>
          </p:cNvCxnSpPr>
          <p:nvPr/>
        </p:nvCxnSpPr>
        <p:spPr>
          <a:xfrm>
            <a:off x="6239106" y="2998512"/>
            <a:ext cx="0" cy="470539"/>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7E505644-1BBB-4EBB-961E-7A6071C951CB}"/>
              </a:ext>
            </a:extLst>
          </p:cNvPr>
          <p:cNvCxnSpPr>
            <a:cxnSpLocks/>
          </p:cNvCxnSpPr>
          <p:nvPr/>
        </p:nvCxnSpPr>
        <p:spPr>
          <a:xfrm>
            <a:off x="5415223" y="3038563"/>
            <a:ext cx="0" cy="64278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54" name="Rectangle 53">
            <a:extLst>
              <a:ext uri="{FF2B5EF4-FFF2-40B4-BE49-F238E27FC236}">
                <a16:creationId xmlns:a16="http://schemas.microsoft.com/office/drawing/2014/main" id="{19F0E3EB-52F3-4DC2-9128-6C504929EE57}"/>
              </a:ext>
            </a:extLst>
          </p:cNvPr>
          <p:cNvSpPr/>
          <p:nvPr/>
        </p:nvSpPr>
        <p:spPr>
          <a:xfrm>
            <a:off x="3551420" y="2444797"/>
            <a:ext cx="611797" cy="59376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Helvetica Neue Medium"/>
                <a:ea typeface="Helvetica Neue Medium"/>
                <a:cs typeface="Helvetica Neue Medium"/>
                <a:sym typeface="Helvetica Neue Medium"/>
              </a:rPr>
              <a:t>SF2</a:t>
            </a:r>
            <a:endParaRPr kumimoji="0" lang="en-US" sz="10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5" name="Rectangle 54">
            <a:extLst>
              <a:ext uri="{FF2B5EF4-FFF2-40B4-BE49-F238E27FC236}">
                <a16:creationId xmlns:a16="http://schemas.microsoft.com/office/drawing/2014/main" id="{52CC7049-F2C2-40FB-BE50-578AD54D5F18}"/>
              </a:ext>
            </a:extLst>
          </p:cNvPr>
          <p:cNvSpPr/>
          <p:nvPr/>
        </p:nvSpPr>
        <p:spPr>
          <a:xfrm>
            <a:off x="4316396" y="2444797"/>
            <a:ext cx="611797" cy="59376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Helvetica Neue Medium"/>
                <a:sym typeface="Helvetica Neue Medium"/>
              </a:rPr>
              <a:t>SF3</a:t>
            </a:r>
          </a:p>
        </p:txBody>
      </p:sp>
      <p:sp>
        <p:nvSpPr>
          <p:cNvPr id="56" name="Rectangle 55">
            <a:extLst>
              <a:ext uri="{FF2B5EF4-FFF2-40B4-BE49-F238E27FC236}">
                <a16:creationId xmlns:a16="http://schemas.microsoft.com/office/drawing/2014/main" id="{94962E11-7F8B-41A3-B4AC-BAA0AAE33D26}"/>
              </a:ext>
            </a:extLst>
          </p:cNvPr>
          <p:cNvSpPr/>
          <p:nvPr/>
        </p:nvSpPr>
        <p:spPr>
          <a:xfrm>
            <a:off x="5123035" y="2444797"/>
            <a:ext cx="611797" cy="59376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Helvetica Neue Medium"/>
                <a:sym typeface="Helvetica Neue Medium"/>
              </a:rPr>
              <a:t>SF4</a:t>
            </a:r>
          </a:p>
        </p:txBody>
      </p:sp>
      <p:sp>
        <p:nvSpPr>
          <p:cNvPr id="57" name="Rectangle 56">
            <a:extLst>
              <a:ext uri="{FF2B5EF4-FFF2-40B4-BE49-F238E27FC236}">
                <a16:creationId xmlns:a16="http://schemas.microsoft.com/office/drawing/2014/main" id="{F7101A92-7162-40CF-A49D-7D694AE7AF9A}"/>
              </a:ext>
            </a:extLst>
          </p:cNvPr>
          <p:cNvSpPr/>
          <p:nvPr/>
        </p:nvSpPr>
        <p:spPr>
          <a:xfrm>
            <a:off x="5929674" y="2436939"/>
            <a:ext cx="611797" cy="59376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Helvetica Neue Medium"/>
                <a:sym typeface="Helvetica Neue Medium"/>
              </a:rPr>
              <a:t>SF5</a:t>
            </a:r>
          </a:p>
        </p:txBody>
      </p:sp>
      <p:cxnSp>
        <p:nvCxnSpPr>
          <p:cNvPr id="58" name="Straight Connector 57">
            <a:extLst>
              <a:ext uri="{FF2B5EF4-FFF2-40B4-BE49-F238E27FC236}">
                <a16:creationId xmlns:a16="http://schemas.microsoft.com/office/drawing/2014/main" id="{A4E27E83-E8D4-42FB-92A7-2F809AAA1E58}"/>
              </a:ext>
            </a:extLst>
          </p:cNvPr>
          <p:cNvCxnSpPr>
            <a:cxnSpLocks/>
          </p:cNvCxnSpPr>
          <p:nvPr/>
        </p:nvCxnSpPr>
        <p:spPr>
          <a:xfrm>
            <a:off x="3857318" y="3022200"/>
            <a:ext cx="0" cy="659151"/>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61" name="Rectangle 60">
            <a:extLst>
              <a:ext uri="{FF2B5EF4-FFF2-40B4-BE49-F238E27FC236}">
                <a16:creationId xmlns:a16="http://schemas.microsoft.com/office/drawing/2014/main" id="{2A5ED59E-C792-4906-AE90-FCE54D1FD4F2}"/>
              </a:ext>
            </a:extLst>
          </p:cNvPr>
          <p:cNvSpPr/>
          <p:nvPr/>
        </p:nvSpPr>
        <p:spPr>
          <a:xfrm>
            <a:off x="3776983" y="4176204"/>
            <a:ext cx="1553414" cy="707491"/>
          </a:xfrm>
          <a:prstGeom prst="rect">
            <a:avLst/>
          </a:prstGeom>
          <a:no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Neue Medium"/>
                <a:ea typeface="Helvetica Neue Medium"/>
                <a:cs typeface="Helvetica Neue Medium"/>
                <a:sym typeface="Helvetica Neue Medium"/>
              </a:rPr>
              <a:t>SFC Controller</a:t>
            </a:r>
          </a:p>
        </p:txBody>
      </p:sp>
      <p:sp>
        <p:nvSpPr>
          <p:cNvPr id="62" name="TextBox 61">
            <a:extLst>
              <a:ext uri="{FF2B5EF4-FFF2-40B4-BE49-F238E27FC236}">
                <a16:creationId xmlns:a16="http://schemas.microsoft.com/office/drawing/2014/main" id="{42B2C5F6-879A-46D2-9855-8A7FB9E9173C}"/>
              </a:ext>
            </a:extLst>
          </p:cNvPr>
          <p:cNvSpPr txBox="1"/>
          <p:nvPr/>
        </p:nvSpPr>
        <p:spPr>
          <a:xfrm>
            <a:off x="7166571" y="3359957"/>
            <a:ext cx="495328"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Intel Clear"/>
                <a:ea typeface="+mn-ea"/>
                <a:cs typeface="+mn-cs"/>
                <a:sym typeface="Helvetica Neue"/>
              </a:rPr>
              <a:t>SFP-1</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Intel Clear"/>
                <a:sym typeface="Helvetica Neue"/>
              </a:rPr>
              <a:t>SFP-2</a:t>
            </a:r>
          </a:p>
        </p:txBody>
      </p:sp>
      <p:cxnSp>
        <p:nvCxnSpPr>
          <p:cNvPr id="64" name="Straight Connector 63">
            <a:extLst>
              <a:ext uri="{FF2B5EF4-FFF2-40B4-BE49-F238E27FC236}">
                <a16:creationId xmlns:a16="http://schemas.microsoft.com/office/drawing/2014/main" id="{BC6D7961-3587-4355-8A90-79F4ED35B86E}"/>
              </a:ext>
            </a:extLst>
          </p:cNvPr>
          <p:cNvCxnSpPr>
            <a:cxnSpLocks/>
            <a:stCxn id="33" idx="0"/>
            <a:endCxn id="61" idx="2"/>
          </p:cNvCxnSpPr>
          <p:nvPr/>
        </p:nvCxnSpPr>
        <p:spPr>
          <a:xfrm flipV="1">
            <a:off x="4553690" y="4883695"/>
            <a:ext cx="0" cy="315895"/>
          </a:xfrm>
          <a:prstGeom prst="line">
            <a:avLst/>
          </a:prstGeom>
          <a:ln/>
        </p:spPr>
        <p:style>
          <a:lnRef idx="1">
            <a:schemeClr val="accent4"/>
          </a:lnRef>
          <a:fillRef idx="0">
            <a:schemeClr val="accent4"/>
          </a:fillRef>
          <a:effectRef idx="0">
            <a:schemeClr val="accent4"/>
          </a:effectRef>
          <a:fontRef idx="minor">
            <a:schemeClr val="tx1"/>
          </a:fontRef>
        </p:style>
      </p:cxnSp>
      <p:sp>
        <p:nvSpPr>
          <p:cNvPr id="67" name="Rectangle 66">
            <a:extLst>
              <a:ext uri="{FF2B5EF4-FFF2-40B4-BE49-F238E27FC236}">
                <a16:creationId xmlns:a16="http://schemas.microsoft.com/office/drawing/2014/main" id="{3FFB2952-6104-43C4-A8C5-60E7CCDFCCE6}"/>
              </a:ext>
            </a:extLst>
          </p:cNvPr>
          <p:cNvSpPr/>
          <p:nvPr/>
        </p:nvSpPr>
        <p:spPr>
          <a:xfrm>
            <a:off x="1503303" y="3149748"/>
            <a:ext cx="800888" cy="106320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Helvetica Neue Medium"/>
                <a:ea typeface="Helvetica Neue Medium"/>
                <a:cs typeface="Helvetica Neue Medium"/>
                <a:sym typeface="Helvetica Neue Medium"/>
              </a:rPr>
              <a:t>Traffic Classifier</a:t>
            </a:r>
          </a:p>
        </p:txBody>
      </p:sp>
      <p:cxnSp>
        <p:nvCxnSpPr>
          <p:cNvPr id="69" name="Straight Connector 68">
            <a:extLst>
              <a:ext uri="{FF2B5EF4-FFF2-40B4-BE49-F238E27FC236}">
                <a16:creationId xmlns:a16="http://schemas.microsoft.com/office/drawing/2014/main" id="{15BD9153-1615-4F7C-B8BC-7F4A0A5A01F9}"/>
              </a:ext>
            </a:extLst>
          </p:cNvPr>
          <p:cNvCxnSpPr>
            <a:stCxn id="61" idx="0"/>
          </p:cNvCxnSpPr>
          <p:nvPr/>
        </p:nvCxnSpPr>
        <p:spPr>
          <a:xfrm flipV="1">
            <a:off x="4553690" y="3681351"/>
            <a:ext cx="0" cy="494853"/>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nvGrpSpPr>
          <p:cNvPr id="73" name="Group 72">
            <a:extLst>
              <a:ext uri="{FF2B5EF4-FFF2-40B4-BE49-F238E27FC236}">
                <a16:creationId xmlns:a16="http://schemas.microsoft.com/office/drawing/2014/main" id="{D3987767-9DBE-4062-9B7E-27A35C9F8AAC}"/>
              </a:ext>
            </a:extLst>
          </p:cNvPr>
          <p:cNvGrpSpPr/>
          <p:nvPr/>
        </p:nvGrpSpPr>
        <p:grpSpPr>
          <a:xfrm rot="20762250">
            <a:off x="5303600" y="5378547"/>
            <a:ext cx="1813884" cy="0"/>
            <a:chOff x="5330397" y="5674955"/>
            <a:chExt cx="1813884" cy="0"/>
          </a:xfrm>
        </p:grpSpPr>
        <p:cxnSp>
          <p:nvCxnSpPr>
            <p:cNvPr id="71" name="Straight Connector 70">
              <a:extLst>
                <a:ext uri="{FF2B5EF4-FFF2-40B4-BE49-F238E27FC236}">
                  <a16:creationId xmlns:a16="http://schemas.microsoft.com/office/drawing/2014/main" id="{2905B9F1-A851-44F7-A9FE-FAAA05452842}"/>
                </a:ext>
              </a:extLst>
            </p:cNvPr>
            <p:cNvCxnSpPr>
              <a:stCxn id="33" idx="3"/>
            </p:cNvCxnSpPr>
            <p:nvPr/>
          </p:nvCxnSpPr>
          <p:spPr>
            <a:xfrm>
              <a:off x="5330397" y="5674955"/>
              <a:ext cx="908709"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2" name="Straight Connector 71">
              <a:extLst>
                <a:ext uri="{FF2B5EF4-FFF2-40B4-BE49-F238E27FC236}">
                  <a16:creationId xmlns:a16="http://schemas.microsoft.com/office/drawing/2014/main" id="{BA8BC274-D3D8-4096-B86A-DAC019AAD277}"/>
                </a:ext>
              </a:extLst>
            </p:cNvPr>
            <p:cNvCxnSpPr/>
            <p:nvPr/>
          </p:nvCxnSpPr>
          <p:spPr>
            <a:xfrm>
              <a:off x="6235572" y="5674955"/>
              <a:ext cx="908709" cy="0"/>
            </a:xfrm>
            <a:prstGeom prst="line">
              <a:avLst/>
            </a:prstGeom>
            <a:ln>
              <a:prstDash val="lgDash"/>
            </a:ln>
          </p:spPr>
          <p:style>
            <a:lnRef idx="1">
              <a:schemeClr val="accent4"/>
            </a:lnRef>
            <a:fillRef idx="0">
              <a:schemeClr val="accent4"/>
            </a:fillRef>
            <a:effectRef idx="0">
              <a:schemeClr val="accent4"/>
            </a:effectRef>
            <a:fontRef idx="minor">
              <a:schemeClr val="tx1"/>
            </a:fontRef>
          </p:style>
        </p:cxnSp>
      </p:grpSp>
      <p:sp>
        <p:nvSpPr>
          <p:cNvPr id="74" name="TextBox 73">
            <a:extLst>
              <a:ext uri="{FF2B5EF4-FFF2-40B4-BE49-F238E27FC236}">
                <a16:creationId xmlns:a16="http://schemas.microsoft.com/office/drawing/2014/main" id="{A67F297B-3DA9-4EB7-BD20-980564A4347B}"/>
              </a:ext>
            </a:extLst>
          </p:cNvPr>
          <p:cNvSpPr txBox="1"/>
          <p:nvPr/>
        </p:nvSpPr>
        <p:spPr>
          <a:xfrm rot="20762250">
            <a:off x="5564643" y="5121834"/>
            <a:ext cx="67646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Intel Clear"/>
                <a:ea typeface="+mn-ea"/>
                <a:cs typeface="+mn-cs"/>
                <a:sym typeface="Helvetica Neue"/>
              </a:rPr>
              <a:t>Edge-X</a:t>
            </a:r>
          </a:p>
        </p:txBody>
      </p:sp>
      <p:grpSp>
        <p:nvGrpSpPr>
          <p:cNvPr id="126" name="Group 125">
            <a:extLst>
              <a:ext uri="{FF2B5EF4-FFF2-40B4-BE49-F238E27FC236}">
                <a16:creationId xmlns:a16="http://schemas.microsoft.com/office/drawing/2014/main" id="{6F9A276A-8255-4A18-9968-D24C2B791C96}"/>
              </a:ext>
            </a:extLst>
          </p:cNvPr>
          <p:cNvGrpSpPr/>
          <p:nvPr/>
        </p:nvGrpSpPr>
        <p:grpSpPr>
          <a:xfrm rot="697685">
            <a:off x="5311783" y="5798866"/>
            <a:ext cx="1813884" cy="0"/>
            <a:chOff x="5330397" y="5674955"/>
            <a:chExt cx="1813884" cy="0"/>
          </a:xfrm>
        </p:grpSpPr>
        <p:cxnSp>
          <p:nvCxnSpPr>
            <p:cNvPr id="127" name="Straight Connector 126">
              <a:extLst>
                <a:ext uri="{FF2B5EF4-FFF2-40B4-BE49-F238E27FC236}">
                  <a16:creationId xmlns:a16="http://schemas.microsoft.com/office/drawing/2014/main" id="{7A341ACB-B4B5-4717-9781-9990AECBCD67}"/>
                </a:ext>
              </a:extLst>
            </p:cNvPr>
            <p:cNvCxnSpPr/>
            <p:nvPr/>
          </p:nvCxnSpPr>
          <p:spPr>
            <a:xfrm>
              <a:off x="5330397" y="5674955"/>
              <a:ext cx="908709"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8" name="Straight Connector 127">
              <a:extLst>
                <a:ext uri="{FF2B5EF4-FFF2-40B4-BE49-F238E27FC236}">
                  <a16:creationId xmlns:a16="http://schemas.microsoft.com/office/drawing/2014/main" id="{C929F665-DBFF-403B-B916-53A2569134CA}"/>
                </a:ext>
              </a:extLst>
            </p:cNvPr>
            <p:cNvCxnSpPr/>
            <p:nvPr/>
          </p:nvCxnSpPr>
          <p:spPr>
            <a:xfrm>
              <a:off x="6235572" y="5674955"/>
              <a:ext cx="908709" cy="0"/>
            </a:xfrm>
            <a:prstGeom prst="line">
              <a:avLst/>
            </a:prstGeom>
            <a:ln>
              <a:prstDash val="lgDash"/>
            </a:ln>
          </p:spPr>
          <p:style>
            <a:lnRef idx="1">
              <a:schemeClr val="accent4"/>
            </a:lnRef>
            <a:fillRef idx="0">
              <a:schemeClr val="accent4"/>
            </a:fillRef>
            <a:effectRef idx="0">
              <a:schemeClr val="accent4"/>
            </a:effectRef>
            <a:fontRef idx="minor">
              <a:schemeClr val="tx1"/>
            </a:fontRef>
          </p:style>
        </p:cxnSp>
      </p:grpSp>
      <p:sp>
        <p:nvSpPr>
          <p:cNvPr id="129" name="TextBox 128">
            <a:extLst>
              <a:ext uri="{FF2B5EF4-FFF2-40B4-BE49-F238E27FC236}">
                <a16:creationId xmlns:a16="http://schemas.microsoft.com/office/drawing/2014/main" id="{15D46ED5-BB18-446A-AA7D-7FBC9E00DCCC}"/>
              </a:ext>
            </a:extLst>
          </p:cNvPr>
          <p:cNvSpPr txBox="1"/>
          <p:nvPr/>
        </p:nvSpPr>
        <p:spPr>
          <a:xfrm rot="697685">
            <a:off x="5900872" y="5531716"/>
            <a:ext cx="67646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Intel Clear"/>
                <a:ea typeface="+mn-ea"/>
                <a:cs typeface="+mn-cs"/>
                <a:sym typeface="Helvetica Neue"/>
              </a:rPr>
              <a:t>Edge-Y</a:t>
            </a:r>
          </a:p>
        </p:txBody>
      </p:sp>
      <p:sp>
        <p:nvSpPr>
          <p:cNvPr id="3" name="TextBox 2">
            <a:extLst>
              <a:ext uri="{FF2B5EF4-FFF2-40B4-BE49-F238E27FC236}">
                <a16:creationId xmlns:a16="http://schemas.microsoft.com/office/drawing/2014/main" id="{5F816CB3-B092-40CB-8FB6-11FFAA8FC238}"/>
              </a:ext>
            </a:extLst>
          </p:cNvPr>
          <p:cNvSpPr txBox="1"/>
          <p:nvPr/>
        </p:nvSpPr>
        <p:spPr>
          <a:xfrm>
            <a:off x="7910109" y="1444241"/>
            <a:ext cx="174728" cy="161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4A86"/>
                </a:solidFill>
                <a:effectLst/>
                <a:uLnTx/>
                <a:uFillTx/>
                <a:latin typeface="Intel Clear"/>
                <a:ea typeface="+mn-ea"/>
                <a:cs typeface="+mn-cs"/>
                <a:sym typeface="Helvetica Neue"/>
              </a:rPr>
              <a:t>N6</a:t>
            </a:r>
            <a:endParaRPr kumimoji="0" lang="en-US" sz="1600" b="0" i="0" u="none" strike="noStrike" kern="0" cap="none" spc="0" normalizeH="0" baseline="0" noProof="0" dirty="0">
              <a:ln>
                <a:noFill/>
              </a:ln>
              <a:solidFill>
                <a:srgbClr val="004A86"/>
              </a:solidFill>
              <a:effectLst/>
              <a:uLnTx/>
              <a:uFillTx/>
              <a:latin typeface="Intel Clear"/>
              <a:ea typeface="+mn-ea"/>
              <a:cs typeface="+mn-cs"/>
              <a:sym typeface="Helvetica Neue"/>
            </a:endParaRPr>
          </a:p>
        </p:txBody>
      </p:sp>
    </p:spTree>
    <p:extLst>
      <p:ext uri="{BB962C8B-B14F-4D97-AF65-F5344CB8AC3E}">
        <p14:creationId xmlns:p14="http://schemas.microsoft.com/office/powerpoint/2010/main" val="22514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E03D-504B-46AC-B89F-C01882C33A18}"/>
              </a:ext>
            </a:extLst>
          </p:cNvPr>
          <p:cNvSpPr>
            <a:spLocks noGrp="1"/>
          </p:cNvSpPr>
          <p:nvPr>
            <p:ph type="title"/>
          </p:nvPr>
        </p:nvSpPr>
        <p:spPr/>
        <p:txBody>
          <a:bodyPr/>
          <a:lstStyle/>
          <a:p>
            <a:r>
              <a:rPr lang="en-US" dirty="0"/>
              <a:t>SFC Use Cases [1/6] </a:t>
            </a:r>
          </a:p>
        </p:txBody>
      </p:sp>
      <p:sp>
        <p:nvSpPr>
          <p:cNvPr id="3" name="Content Placeholder 2">
            <a:extLst>
              <a:ext uri="{FF2B5EF4-FFF2-40B4-BE49-F238E27FC236}">
                <a16:creationId xmlns:a16="http://schemas.microsoft.com/office/drawing/2014/main" id="{79DA8189-B6D6-48A9-8371-F91D657B777A}"/>
              </a:ext>
            </a:extLst>
          </p:cNvPr>
          <p:cNvSpPr>
            <a:spLocks noGrp="1"/>
          </p:cNvSpPr>
          <p:nvPr>
            <p:ph sz="quarter" idx="28"/>
          </p:nvPr>
        </p:nvSpPr>
        <p:spPr/>
        <p:txBody>
          <a:bodyPr/>
          <a:lstStyle/>
          <a:p>
            <a:r>
              <a:rPr lang="en-US" dirty="0"/>
              <a:t>Dynamic chaining of different network functions e.g. NAT, Firewall and Load Balancer.</a:t>
            </a:r>
          </a:p>
          <a:p>
            <a:pPr lvl="1">
              <a:buFont typeface="Wingdings" panose="05000000000000000000" pitchFamily="2" charset="2"/>
              <a:buChar char="ü"/>
            </a:pPr>
            <a:r>
              <a:rPr lang="en-US" dirty="0"/>
              <a:t>Performance Enhancement Proxies (PEP) for different class of traffic</a:t>
            </a:r>
          </a:p>
          <a:p>
            <a:endParaRPr lang="en-US" dirty="0"/>
          </a:p>
        </p:txBody>
      </p:sp>
      <p:pic>
        <p:nvPicPr>
          <p:cNvPr id="5" name="Picture 4">
            <a:extLst>
              <a:ext uri="{FF2B5EF4-FFF2-40B4-BE49-F238E27FC236}">
                <a16:creationId xmlns:a16="http://schemas.microsoft.com/office/drawing/2014/main" id="{2BF42A5E-8017-4CA1-B412-E262F78808B7}"/>
              </a:ext>
            </a:extLst>
          </p:cNvPr>
          <p:cNvPicPr>
            <a:picLocks noChangeAspect="1"/>
          </p:cNvPicPr>
          <p:nvPr/>
        </p:nvPicPr>
        <p:blipFill>
          <a:blip r:embed="rId2"/>
          <a:stretch>
            <a:fillRect/>
          </a:stretch>
        </p:blipFill>
        <p:spPr>
          <a:xfrm>
            <a:off x="1731401" y="2960099"/>
            <a:ext cx="8263241" cy="2422355"/>
          </a:xfrm>
          <a:prstGeom prst="rect">
            <a:avLst/>
          </a:prstGeom>
        </p:spPr>
      </p:pic>
      <p:sp>
        <p:nvSpPr>
          <p:cNvPr id="7" name="TextBox 6">
            <a:extLst>
              <a:ext uri="{FF2B5EF4-FFF2-40B4-BE49-F238E27FC236}">
                <a16:creationId xmlns:a16="http://schemas.microsoft.com/office/drawing/2014/main" id="{367F10C6-78D5-4582-82C8-E382FF3989E1}"/>
              </a:ext>
            </a:extLst>
          </p:cNvPr>
          <p:cNvSpPr txBox="1"/>
          <p:nvPr/>
        </p:nvSpPr>
        <p:spPr>
          <a:xfrm>
            <a:off x="10267696" y="6148000"/>
            <a:ext cx="135293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rPr>
              <a:t>Source : IETF</a:t>
            </a:r>
          </a:p>
        </p:txBody>
      </p:sp>
    </p:spTree>
    <p:extLst>
      <p:ext uri="{BB962C8B-B14F-4D97-AF65-F5344CB8AC3E}">
        <p14:creationId xmlns:p14="http://schemas.microsoft.com/office/powerpoint/2010/main" val="303821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9446-D999-4046-ACE1-BDB5BE98E814}"/>
              </a:ext>
            </a:extLst>
          </p:cNvPr>
          <p:cNvSpPr>
            <a:spLocks noGrp="1"/>
          </p:cNvSpPr>
          <p:nvPr>
            <p:ph type="title"/>
          </p:nvPr>
        </p:nvSpPr>
        <p:spPr/>
        <p:txBody>
          <a:bodyPr/>
          <a:lstStyle/>
          <a:p>
            <a:r>
              <a:rPr lang="en-US" dirty="0"/>
              <a:t>SFC Use Cases [2/6] </a:t>
            </a:r>
          </a:p>
        </p:txBody>
      </p:sp>
      <p:sp>
        <p:nvSpPr>
          <p:cNvPr id="3" name="Content Placeholder 2">
            <a:extLst>
              <a:ext uri="{FF2B5EF4-FFF2-40B4-BE49-F238E27FC236}">
                <a16:creationId xmlns:a16="http://schemas.microsoft.com/office/drawing/2014/main" id="{21CAB0C0-AB4D-4D7E-826E-B2FA61F019D6}"/>
              </a:ext>
            </a:extLst>
          </p:cNvPr>
          <p:cNvSpPr>
            <a:spLocks noGrp="1"/>
          </p:cNvSpPr>
          <p:nvPr>
            <p:ph sz="quarter" idx="28"/>
          </p:nvPr>
        </p:nvSpPr>
        <p:spPr/>
        <p:txBody>
          <a:bodyPr/>
          <a:lstStyle/>
          <a:p>
            <a:r>
              <a:rPr lang="en-US" dirty="0"/>
              <a:t>Traffic Encryption for network/user attack purpose &amp; Requirements of Real time reaction to act over the traffic</a:t>
            </a:r>
          </a:p>
          <a:p>
            <a:pPr lvl="1"/>
            <a:r>
              <a:rPr lang="en-US" dirty="0"/>
              <a:t>Identify the malicious encrypted traffic and mitigate the attack right there</a:t>
            </a:r>
          </a:p>
          <a:p>
            <a:pPr marL="228600" lvl="1" indent="0">
              <a:buNone/>
            </a:pPr>
            <a:r>
              <a:rPr lang="en-US" sz="3200" dirty="0"/>
              <a:t> </a:t>
            </a:r>
            <a:r>
              <a:rPr lang="en-US" sz="1600" dirty="0"/>
              <a:t>e.g. </a:t>
            </a:r>
            <a:r>
              <a:rPr lang="en-US" sz="1600" dirty="0">
                <a:hlinkClick r:id="rId2"/>
              </a:rPr>
              <a:t>Honeypot malware </a:t>
            </a:r>
            <a:r>
              <a:rPr lang="en-US" sz="1600" dirty="0"/>
              <a:t>connections. To mitigate an attack once it is detected using an advanced security system that could alter (in real time) the responses of Command in Control channels of the real malware just to disrupt the whole massive attacks.</a:t>
            </a:r>
          </a:p>
          <a:p>
            <a:pPr lvl="1"/>
            <a:r>
              <a:rPr lang="en-US" dirty="0"/>
              <a:t>Require SFs (DPI and custom function to mitigate attack) at the edge.</a:t>
            </a:r>
          </a:p>
          <a:p>
            <a:endParaRPr lang="en-US" dirty="0"/>
          </a:p>
        </p:txBody>
      </p:sp>
      <p:sp>
        <p:nvSpPr>
          <p:cNvPr id="5" name="TextBox 4">
            <a:extLst>
              <a:ext uri="{FF2B5EF4-FFF2-40B4-BE49-F238E27FC236}">
                <a16:creationId xmlns:a16="http://schemas.microsoft.com/office/drawing/2014/main" id="{6B5AEEE6-4DFC-481A-B362-DFA450E9A5E2}"/>
              </a:ext>
            </a:extLst>
          </p:cNvPr>
          <p:cNvSpPr txBox="1"/>
          <p:nvPr/>
        </p:nvSpPr>
        <p:spPr>
          <a:xfrm>
            <a:off x="9877279" y="6109901"/>
            <a:ext cx="1861087"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rPr>
              <a:t>Source : </a:t>
            </a:r>
            <a:r>
              <a:rPr lang="en-US" kern="0" dirty="0" err="1">
                <a:solidFill>
                  <a:srgbClr val="004A86"/>
                </a:solidFill>
                <a:latin typeface="Intel Clear"/>
                <a:sym typeface="Helvetica Neue"/>
              </a:rPr>
              <a:t>Sandvine</a:t>
            </a:r>
            <a:endPar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endParaRPr>
          </a:p>
        </p:txBody>
      </p:sp>
    </p:spTree>
    <p:extLst>
      <p:ext uri="{BB962C8B-B14F-4D97-AF65-F5344CB8AC3E}">
        <p14:creationId xmlns:p14="http://schemas.microsoft.com/office/powerpoint/2010/main" val="102206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EEB1-B84A-43A3-BF84-BCDCAE9E9E9F}"/>
              </a:ext>
            </a:extLst>
          </p:cNvPr>
          <p:cNvSpPr>
            <a:spLocks noGrp="1"/>
          </p:cNvSpPr>
          <p:nvPr>
            <p:ph type="title"/>
          </p:nvPr>
        </p:nvSpPr>
        <p:spPr/>
        <p:txBody>
          <a:bodyPr/>
          <a:lstStyle/>
          <a:p>
            <a:r>
              <a:rPr lang="en-US" dirty="0"/>
              <a:t>SFC Use Cases [3/6] </a:t>
            </a:r>
          </a:p>
        </p:txBody>
      </p:sp>
      <p:sp>
        <p:nvSpPr>
          <p:cNvPr id="3" name="Content Placeholder 2">
            <a:extLst>
              <a:ext uri="{FF2B5EF4-FFF2-40B4-BE49-F238E27FC236}">
                <a16:creationId xmlns:a16="http://schemas.microsoft.com/office/drawing/2014/main" id="{28E00E11-4FEF-4B79-9D74-4CABE065ECCC}"/>
              </a:ext>
            </a:extLst>
          </p:cNvPr>
          <p:cNvSpPr>
            <a:spLocks noGrp="1"/>
          </p:cNvSpPr>
          <p:nvPr>
            <p:ph sz="quarter" idx="28"/>
          </p:nvPr>
        </p:nvSpPr>
        <p:spPr/>
        <p:txBody>
          <a:bodyPr/>
          <a:lstStyle/>
          <a:p>
            <a:r>
              <a:rPr lang="en-US" dirty="0"/>
              <a:t>Making decisions in Real time for </a:t>
            </a:r>
            <a:r>
              <a:rPr lang="en-US" dirty="0">
                <a:hlinkClick r:id="rId2"/>
              </a:rPr>
              <a:t>TSN</a:t>
            </a:r>
            <a:r>
              <a:rPr lang="en-US" dirty="0"/>
              <a:t>/URLLC related traffic &amp; Requirements of Real time reaction to act over the traffic</a:t>
            </a:r>
          </a:p>
          <a:p>
            <a:pPr lvl="1"/>
            <a:r>
              <a:rPr lang="en-US" dirty="0"/>
              <a:t>Making decisions in Real time based on the findings of ‘traffic-identification’ is the key. </a:t>
            </a:r>
          </a:p>
          <a:p>
            <a:pPr marL="488950" lvl="2" indent="0">
              <a:buNone/>
            </a:pPr>
            <a:r>
              <a:rPr lang="en-US" dirty="0"/>
              <a:t>e.g. Scheduling and traffic shaping allows for the coexistence of different traffic classes with different priorities on the same network - each with different requirements to available bandwidth and end-to-end latency. </a:t>
            </a:r>
            <a:r>
              <a:rPr lang="en-US" i="1" dirty="0"/>
              <a:t>The </a:t>
            </a:r>
            <a:r>
              <a:rPr lang="en-US" i="1" u="sng" dirty="0">
                <a:hlinkClick r:id="rId3"/>
              </a:rPr>
              <a:t>IEEE 802.1 Time-Sensitive Networking Task Group</a:t>
            </a:r>
            <a:r>
              <a:rPr lang="en-US" i="1" dirty="0"/>
              <a:t> specifies several different schedulers and traffic shapers that can be combined to achieve the nonreactive coexistence of hard real-time, soft real-time and background traffic on the same Ethernet infrastructure.</a:t>
            </a:r>
          </a:p>
          <a:p>
            <a:pPr lvl="1"/>
            <a:r>
              <a:rPr lang="en-US" dirty="0"/>
              <a:t>SFC at the edge will insert DPI-SF on need basis. Decision needs to be done locally in real time, and delay can be detrimental.</a:t>
            </a:r>
          </a:p>
          <a:p>
            <a:pPr marL="488950" lvl="2" indent="0">
              <a:buNone/>
            </a:pPr>
            <a:endParaRPr lang="en-US" dirty="0"/>
          </a:p>
        </p:txBody>
      </p:sp>
      <p:sp>
        <p:nvSpPr>
          <p:cNvPr id="4" name="TextBox 3">
            <a:extLst>
              <a:ext uri="{FF2B5EF4-FFF2-40B4-BE49-F238E27FC236}">
                <a16:creationId xmlns:a16="http://schemas.microsoft.com/office/drawing/2014/main" id="{503EC7B9-D6EB-41D3-BE42-5DA7B35DA282}"/>
              </a:ext>
            </a:extLst>
          </p:cNvPr>
          <p:cNvSpPr txBox="1"/>
          <p:nvPr/>
        </p:nvSpPr>
        <p:spPr>
          <a:xfrm>
            <a:off x="9877279" y="6109901"/>
            <a:ext cx="1861087"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rPr>
              <a:t>Source : </a:t>
            </a:r>
            <a:r>
              <a:rPr lang="en-US" kern="0" dirty="0" err="1">
                <a:solidFill>
                  <a:srgbClr val="004A86"/>
                </a:solidFill>
                <a:latin typeface="Intel Clear"/>
                <a:sym typeface="Helvetica Neue"/>
              </a:rPr>
              <a:t>Sandvine</a:t>
            </a:r>
            <a:endPar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endParaRPr>
          </a:p>
        </p:txBody>
      </p:sp>
    </p:spTree>
    <p:extLst>
      <p:ext uri="{BB962C8B-B14F-4D97-AF65-F5344CB8AC3E}">
        <p14:creationId xmlns:p14="http://schemas.microsoft.com/office/powerpoint/2010/main" val="319029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8DE7-A6FC-4364-8F57-7C946FF302DD}"/>
              </a:ext>
            </a:extLst>
          </p:cNvPr>
          <p:cNvSpPr>
            <a:spLocks noGrp="1"/>
          </p:cNvSpPr>
          <p:nvPr>
            <p:ph type="title"/>
          </p:nvPr>
        </p:nvSpPr>
        <p:spPr/>
        <p:txBody>
          <a:bodyPr/>
          <a:lstStyle/>
          <a:p>
            <a:r>
              <a:rPr lang="en-US" dirty="0"/>
              <a:t>SFC Use Cases [4/6] </a:t>
            </a:r>
          </a:p>
        </p:txBody>
      </p:sp>
      <p:sp>
        <p:nvSpPr>
          <p:cNvPr id="3" name="Content Placeholder 2">
            <a:extLst>
              <a:ext uri="{FF2B5EF4-FFF2-40B4-BE49-F238E27FC236}">
                <a16:creationId xmlns:a16="http://schemas.microsoft.com/office/drawing/2014/main" id="{04881C5E-99FA-4294-B944-C05DE1F0064D}"/>
              </a:ext>
            </a:extLst>
          </p:cNvPr>
          <p:cNvSpPr>
            <a:spLocks noGrp="1"/>
          </p:cNvSpPr>
          <p:nvPr>
            <p:ph sz="quarter" idx="28"/>
          </p:nvPr>
        </p:nvSpPr>
        <p:spPr/>
        <p:txBody>
          <a:bodyPr>
            <a:normAutofit fontScale="92500" lnSpcReduction="20000"/>
          </a:bodyPr>
          <a:lstStyle/>
          <a:p>
            <a:r>
              <a:rPr lang="en-US" dirty="0"/>
              <a:t>Massive distributed and automated attack</a:t>
            </a:r>
          </a:p>
          <a:p>
            <a:pPr marL="203200" lvl="1" indent="0">
              <a:buNone/>
            </a:pPr>
            <a:r>
              <a:rPr lang="en-US" sz="1900" dirty="0"/>
              <a:t>e.g. There is a prevalent class of automated malicious attacks, working in sync and fully distributed across various network domains, pretending to be a reliable application, often hosted on IoT devices. Breaching a specific mobile OS version achieves hundreds of thousands of devices to generate later synced, and massive attack to the network.</a:t>
            </a:r>
          </a:p>
          <a:p>
            <a:pPr lvl="1"/>
            <a:r>
              <a:rPr lang="en-US" dirty="0"/>
              <a:t>The Problem </a:t>
            </a:r>
          </a:p>
          <a:p>
            <a:pPr lvl="2"/>
            <a:r>
              <a:rPr lang="en-US" dirty="0"/>
              <a:t>How to detect if an automation attack is present in the network.</a:t>
            </a:r>
          </a:p>
          <a:p>
            <a:pPr lvl="2"/>
            <a:r>
              <a:rPr lang="en-US" dirty="0"/>
              <a:t>How to protects and enables your web and mobile applications</a:t>
            </a:r>
          </a:p>
          <a:p>
            <a:pPr lvl="1"/>
            <a:r>
              <a:rPr lang="en-US" dirty="0"/>
              <a:t>Possible Solution</a:t>
            </a:r>
          </a:p>
          <a:p>
            <a:pPr lvl="2"/>
            <a:r>
              <a:rPr lang="en-US" dirty="0"/>
              <a:t>Deploying traffic Identification engines in each N6 interface, each one talking to a centralized analytics engine (could be a global NWDAF) to correlate common and distributed events happening in the Network and to act in a very orchestrated way across the network.</a:t>
            </a:r>
          </a:p>
          <a:p>
            <a:r>
              <a:rPr lang="en-US" dirty="0"/>
              <a:t>SFC can be used to deploy in strategic N6 monitoring of traffic at one or some of the malicious traffic locations in collaboration with the 5GC.</a:t>
            </a:r>
          </a:p>
        </p:txBody>
      </p:sp>
      <p:sp>
        <p:nvSpPr>
          <p:cNvPr id="4" name="TextBox 3">
            <a:extLst>
              <a:ext uri="{FF2B5EF4-FFF2-40B4-BE49-F238E27FC236}">
                <a16:creationId xmlns:a16="http://schemas.microsoft.com/office/drawing/2014/main" id="{C6B8CB2A-1A21-4B70-80F5-A1139F947780}"/>
              </a:ext>
            </a:extLst>
          </p:cNvPr>
          <p:cNvSpPr txBox="1"/>
          <p:nvPr/>
        </p:nvSpPr>
        <p:spPr>
          <a:xfrm>
            <a:off x="9877279" y="6109901"/>
            <a:ext cx="1861087"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rPr>
              <a:t>Source : </a:t>
            </a:r>
            <a:r>
              <a:rPr lang="en-US" kern="0" dirty="0" err="1">
                <a:solidFill>
                  <a:srgbClr val="004A86"/>
                </a:solidFill>
                <a:latin typeface="Intel Clear"/>
                <a:sym typeface="Helvetica Neue"/>
              </a:rPr>
              <a:t>Sandvine</a:t>
            </a:r>
            <a:endPar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endParaRPr>
          </a:p>
        </p:txBody>
      </p:sp>
    </p:spTree>
    <p:extLst>
      <p:ext uri="{BB962C8B-B14F-4D97-AF65-F5344CB8AC3E}">
        <p14:creationId xmlns:p14="http://schemas.microsoft.com/office/powerpoint/2010/main" val="267571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409E-3EF4-4F5A-9264-99266C6EDA1E}"/>
              </a:ext>
            </a:extLst>
          </p:cNvPr>
          <p:cNvSpPr>
            <a:spLocks noGrp="1"/>
          </p:cNvSpPr>
          <p:nvPr>
            <p:ph type="title"/>
          </p:nvPr>
        </p:nvSpPr>
        <p:spPr/>
        <p:txBody>
          <a:bodyPr/>
          <a:lstStyle/>
          <a:p>
            <a:r>
              <a:rPr lang="en-US" dirty="0"/>
              <a:t>SFC Use Cases [5/6] </a:t>
            </a:r>
          </a:p>
        </p:txBody>
      </p:sp>
      <p:sp>
        <p:nvSpPr>
          <p:cNvPr id="3" name="Content Placeholder 2">
            <a:extLst>
              <a:ext uri="{FF2B5EF4-FFF2-40B4-BE49-F238E27FC236}">
                <a16:creationId xmlns:a16="http://schemas.microsoft.com/office/drawing/2014/main" id="{254D3225-DC4C-40AF-8D57-F805FB27F29A}"/>
              </a:ext>
            </a:extLst>
          </p:cNvPr>
          <p:cNvSpPr>
            <a:spLocks noGrp="1"/>
          </p:cNvSpPr>
          <p:nvPr>
            <p:ph sz="quarter" idx="28"/>
          </p:nvPr>
        </p:nvSpPr>
        <p:spPr/>
        <p:txBody>
          <a:bodyPr/>
          <a:lstStyle/>
          <a:p>
            <a:r>
              <a:rPr lang="en-US" dirty="0"/>
              <a:t>Mashup Application – correlation, coordination and charging across multiple interconnected applications</a:t>
            </a:r>
          </a:p>
          <a:p>
            <a:pPr lvl="1"/>
            <a:r>
              <a:rPr lang="en-US" dirty="0"/>
              <a:t>The Application identification has to be done based on a coordinated process of identification of several traffics/protocols in the same or different n/w slices</a:t>
            </a:r>
          </a:p>
          <a:p>
            <a:pPr lvl="1"/>
            <a:r>
              <a:rPr lang="en-US" dirty="0"/>
              <a:t>The charging has to be done per Mashup Application and not per traffic per slice. Equivalent principles, applies in case of sponsored or zero-rating Mashup Application</a:t>
            </a:r>
          </a:p>
          <a:p>
            <a:r>
              <a:rPr lang="en-US" dirty="0"/>
              <a:t>SFC at the edge can help in correlating the interconnected application traffic.</a:t>
            </a:r>
          </a:p>
          <a:p>
            <a:r>
              <a:rPr lang="en-US" dirty="0"/>
              <a:t>Coordination with the SFC/PCF/SMF at the core for charging. </a:t>
            </a:r>
          </a:p>
        </p:txBody>
      </p:sp>
      <p:sp>
        <p:nvSpPr>
          <p:cNvPr id="4" name="TextBox 3">
            <a:extLst>
              <a:ext uri="{FF2B5EF4-FFF2-40B4-BE49-F238E27FC236}">
                <a16:creationId xmlns:a16="http://schemas.microsoft.com/office/drawing/2014/main" id="{DA738624-69EA-40FF-BF1E-E670D790D302}"/>
              </a:ext>
            </a:extLst>
          </p:cNvPr>
          <p:cNvSpPr txBox="1"/>
          <p:nvPr/>
        </p:nvSpPr>
        <p:spPr>
          <a:xfrm>
            <a:off x="9867005" y="6229566"/>
            <a:ext cx="1861087"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rPr>
              <a:t>Source : </a:t>
            </a:r>
            <a:r>
              <a:rPr lang="en-US" kern="0" dirty="0" err="1">
                <a:solidFill>
                  <a:srgbClr val="004A86"/>
                </a:solidFill>
                <a:latin typeface="Intel Clear"/>
                <a:sym typeface="Helvetica Neue"/>
              </a:rPr>
              <a:t>Sandvine</a:t>
            </a:r>
            <a:endPar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endParaRPr>
          </a:p>
        </p:txBody>
      </p:sp>
    </p:spTree>
    <p:extLst>
      <p:ext uri="{BB962C8B-B14F-4D97-AF65-F5344CB8AC3E}">
        <p14:creationId xmlns:p14="http://schemas.microsoft.com/office/powerpoint/2010/main" val="315918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BFC8-6A3B-4F71-B21B-0969859D7795}"/>
              </a:ext>
            </a:extLst>
          </p:cNvPr>
          <p:cNvSpPr>
            <a:spLocks noGrp="1"/>
          </p:cNvSpPr>
          <p:nvPr>
            <p:ph type="title"/>
          </p:nvPr>
        </p:nvSpPr>
        <p:spPr/>
        <p:txBody>
          <a:bodyPr/>
          <a:lstStyle/>
          <a:p>
            <a:r>
              <a:rPr lang="en-US" dirty="0"/>
              <a:t>SFC Use Cases </a:t>
            </a:r>
            <a:r>
              <a:rPr lang="en-US"/>
              <a:t>[6/6] </a:t>
            </a:r>
            <a:endParaRPr lang="en-US" dirty="0"/>
          </a:p>
        </p:txBody>
      </p:sp>
      <p:sp>
        <p:nvSpPr>
          <p:cNvPr id="3" name="Content Placeholder 2">
            <a:extLst>
              <a:ext uri="{FF2B5EF4-FFF2-40B4-BE49-F238E27FC236}">
                <a16:creationId xmlns:a16="http://schemas.microsoft.com/office/drawing/2014/main" id="{FE5C08A9-C7B0-4DDB-ADAE-F1417B453264}"/>
              </a:ext>
            </a:extLst>
          </p:cNvPr>
          <p:cNvSpPr>
            <a:spLocks noGrp="1"/>
          </p:cNvSpPr>
          <p:nvPr>
            <p:ph sz="quarter" idx="28"/>
          </p:nvPr>
        </p:nvSpPr>
        <p:spPr/>
        <p:txBody>
          <a:bodyPr>
            <a:normAutofit fontScale="92500" lnSpcReduction="20000"/>
          </a:bodyPr>
          <a:lstStyle/>
          <a:p>
            <a:r>
              <a:rPr lang="en-US" dirty="0"/>
              <a:t>Other Use Cases</a:t>
            </a:r>
          </a:p>
          <a:p>
            <a:pPr lvl="1"/>
            <a:r>
              <a:rPr lang="en-US" dirty="0"/>
              <a:t>(non)Subscriber based and pure/mixed SDN-NFV environment</a:t>
            </a:r>
          </a:p>
          <a:p>
            <a:pPr lvl="2"/>
            <a:r>
              <a:rPr lang="en-US" dirty="0"/>
              <a:t>In real time, using the payload information of the user packet connection and/or service destination or any non-user data, a specific path is defined for a specific flow of the user using some specific SFs (e.g. parental control) and/or legacy SFs (e.g. optimizer) and finally internet.</a:t>
            </a:r>
            <a:endParaRPr lang="en-CA" dirty="0"/>
          </a:p>
          <a:p>
            <a:pPr lvl="2"/>
            <a:r>
              <a:rPr lang="en-US" dirty="0"/>
              <a:t> using some specific NF services (</a:t>
            </a:r>
            <a:r>
              <a:rPr lang="en-US" dirty="0" err="1"/>
              <a:t>eg.</a:t>
            </a:r>
            <a:r>
              <a:rPr lang="en-US" dirty="0"/>
              <a:t> parental control + optimizer) and finally internet.</a:t>
            </a:r>
          </a:p>
          <a:p>
            <a:pPr lvl="1"/>
            <a:r>
              <a:rPr lang="en-US" dirty="0"/>
              <a:t>Network Reliability in SDN-NFV/legacy environments</a:t>
            </a:r>
          </a:p>
          <a:p>
            <a:pPr lvl="2"/>
            <a:r>
              <a:rPr lang="en-US" dirty="0"/>
              <a:t>In real time, using the payload information of the user packet connection and/or service destination or any non-user data a specific path is defined for a specific flow of the user using some specific services (</a:t>
            </a:r>
            <a:r>
              <a:rPr lang="en-US" dirty="0" err="1"/>
              <a:t>eg.</a:t>
            </a:r>
            <a:r>
              <a:rPr lang="en-US" dirty="0"/>
              <a:t> parental control + optimizer) and finally internet. In the event if one of this instance shutdown the user data flow is diverted to other instance of same service automatically and in real-time. </a:t>
            </a:r>
            <a:endParaRPr lang="en-CA" dirty="0"/>
          </a:p>
          <a:p>
            <a:pPr lvl="1"/>
            <a:r>
              <a:rPr lang="en-US" dirty="0"/>
              <a:t>Payload content triggers instantiation of specialized module</a:t>
            </a:r>
          </a:p>
          <a:p>
            <a:pPr lvl="2"/>
            <a:r>
              <a:rPr lang="en-US" dirty="0"/>
              <a:t>In real time, the service layer triggers broadly instantiation of specialized module (could be DPI for traffic identification) in most of N6 interfaces across all EDGE sites and central sites.</a:t>
            </a:r>
          </a:p>
          <a:p>
            <a:pPr marL="488950" lvl="2" indent="0">
              <a:buNone/>
            </a:pPr>
            <a:endParaRPr lang="en-US" dirty="0"/>
          </a:p>
        </p:txBody>
      </p:sp>
      <p:sp>
        <p:nvSpPr>
          <p:cNvPr id="4" name="TextBox 3">
            <a:extLst>
              <a:ext uri="{FF2B5EF4-FFF2-40B4-BE49-F238E27FC236}">
                <a16:creationId xmlns:a16="http://schemas.microsoft.com/office/drawing/2014/main" id="{63498DD7-607C-4515-B70C-B64433B197F1}"/>
              </a:ext>
            </a:extLst>
          </p:cNvPr>
          <p:cNvSpPr txBox="1"/>
          <p:nvPr/>
        </p:nvSpPr>
        <p:spPr>
          <a:xfrm>
            <a:off x="9867005" y="6229566"/>
            <a:ext cx="1861087"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rPr>
              <a:t>Source : </a:t>
            </a:r>
            <a:r>
              <a:rPr lang="en-US" kern="0" dirty="0" err="1">
                <a:solidFill>
                  <a:srgbClr val="004A86"/>
                </a:solidFill>
                <a:latin typeface="Intel Clear"/>
                <a:sym typeface="Helvetica Neue"/>
              </a:rPr>
              <a:t>Sandvine</a:t>
            </a:r>
            <a:endParaRPr kumimoji="0" lang="en-US" sz="1800" b="0" i="0" u="none" strike="noStrike" kern="0" cap="none" spc="0" normalizeH="0" baseline="0" noProof="0" dirty="0">
              <a:ln>
                <a:noFill/>
              </a:ln>
              <a:solidFill>
                <a:srgbClr val="004A86"/>
              </a:solidFill>
              <a:effectLst/>
              <a:uLnTx/>
              <a:uFillTx/>
              <a:latin typeface="Intel Clear"/>
              <a:ea typeface="+mn-ea"/>
              <a:cs typeface="+mn-cs"/>
              <a:sym typeface="Helvetica Neue"/>
            </a:endParaRPr>
          </a:p>
        </p:txBody>
      </p:sp>
    </p:spTree>
    <p:extLst>
      <p:ext uri="{BB962C8B-B14F-4D97-AF65-F5344CB8AC3E}">
        <p14:creationId xmlns:p14="http://schemas.microsoft.com/office/powerpoint/2010/main" val="266615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7218-03EF-4538-8F19-F33A94A8B497}"/>
              </a:ext>
            </a:extLst>
          </p:cNvPr>
          <p:cNvSpPr>
            <a:spLocks noGrp="1"/>
          </p:cNvSpPr>
          <p:nvPr>
            <p:ph type="title"/>
          </p:nvPr>
        </p:nvSpPr>
        <p:spPr/>
        <p:txBody>
          <a:bodyPr/>
          <a:lstStyle/>
          <a:p>
            <a:r>
              <a:rPr lang="en-US"/>
              <a:t>Tentative work </a:t>
            </a:r>
            <a:r>
              <a:rPr lang="en-US" dirty="0"/>
              <a:t>split between SA2 and SA6</a:t>
            </a:r>
          </a:p>
        </p:txBody>
      </p:sp>
      <p:sp>
        <p:nvSpPr>
          <p:cNvPr id="5" name="Content Placeholder 4">
            <a:extLst>
              <a:ext uri="{FF2B5EF4-FFF2-40B4-BE49-F238E27FC236}">
                <a16:creationId xmlns:a16="http://schemas.microsoft.com/office/drawing/2014/main" id="{11EE01A3-49FE-4365-B857-5E2017746807}"/>
              </a:ext>
            </a:extLst>
          </p:cNvPr>
          <p:cNvSpPr>
            <a:spLocks noGrp="1"/>
          </p:cNvSpPr>
          <p:nvPr>
            <p:ph sz="quarter" idx="28"/>
          </p:nvPr>
        </p:nvSpPr>
        <p:spPr/>
        <p:txBody>
          <a:bodyPr/>
          <a:lstStyle/>
          <a:p>
            <a:r>
              <a:rPr lang="en-US" dirty="0"/>
              <a:t>SA2</a:t>
            </a:r>
          </a:p>
          <a:p>
            <a:pPr lvl="1"/>
            <a:r>
              <a:rPr lang="en-US" dirty="0"/>
              <a:t>Define SFC, SFC Policies, relationship between the SFC policy and traffic steering policies, northbound APIs for AFs to request SFC, and applying these policies to UE as well.</a:t>
            </a:r>
          </a:p>
          <a:p>
            <a:r>
              <a:rPr lang="en-US" dirty="0"/>
              <a:t>SA6</a:t>
            </a:r>
          </a:p>
          <a:p>
            <a:pPr lvl="1"/>
            <a:r>
              <a:rPr lang="en-US" dirty="0"/>
              <a:t>Investigate SFC in edge network, integration of SFC within EDGEAPP architecture, enhancement to EEL, co-ordination with SFC in core, interfaces with EAS/EES, APIs for SFC provisioning, handling service continuity and </a:t>
            </a:r>
            <a:r>
              <a:rPr lang="en-US"/>
              <a:t>policy enforcement at </a:t>
            </a:r>
            <a:r>
              <a:rPr lang="en-US" dirty="0"/>
              <a:t>the edge with UE mobility.  </a:t>
            </a:r>
          </a:p>
        </p:txBody>
      </p:sp>
    </p:spTree>
    <p:extLst>
      <p:ext uri="{BB962C8B-B14F-4D97-AF65-F5344CB8AC3E}">
        <p14:creationId xmlns:p14="http://schemas.microsoft.com/office/powerpoint/2010/main" val="157610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F9AD-8460-4A85-8FC6-0A6100DCEAB1}"/>
              </a:ext>
            </a:extLst>
          </p:cNvPr>
          <p:cNvSpPr>
            <a:spLocks noGrp="1"/>
          </p:cNvSpPr>
          <p:nvPr>
            <p:ph type="title"/>
          </p:nvPr>
        </p:nvSpPr>
        <p:spPr>
          <a:xfrm>
            <a:off x="860612" y="413508"/>
            <a:ext cx="9348601" cy="447104"/>
          </a:xfrm>
        </p:spPr>
        <p:txBody>
          <a:bodyPr/>
          <a:lstStyle/>
          <a:p>
            <a:r>
              <a:rPr lang="en-US" sz="3200" dirty="0">
                <a:cs typeface="Arial" panose="020B0604020202020204" pitchFamily="34" charset="0"/>
              </a:rPr>
              <a:t>Background (1/4)</a:t>
            </a:r>
          </a:p>
        </p:txBody>
      </p:sp>
      <p:sp>
        <p:nvSpPr>
          <p:cNvPr id="3" name="Content Placeholder 2">
            <a:extLst>
              <a:ext uri="{FF2B5EF4-FFF2-40B4-BE49-F238E27FC236}">
                <a16:creationId xmlns:a16="http://schemas.microsoft.com/office/drawing/2014/main" id="{B5A4E552-9048-4610-8BFA-08A7A6E0C96F}"/>
              </a:ext>
            </a:extLst>
          </p:cNvPr>
          <p:cNvSpPr>
            <a:spLocks noGrp="1"/>
          </p:cNvSpPr>
          <p:nvPr>
            <p:ph idx="1"/>
          </p:nvPr>
        </p:nvSpPr>
        <p:spPr>
          <a:xfrm>
            <a:off x="941295" y="1030942"/>
            <a:ext cx="9861176" cy="2474259"/>
          </a:xfrm>
        </p:spPr>
        <p:txBody>
          <a:bodyPr>
            <a:normAutofit/>
          </a:bodyPr>
          <a:lstStyle/>
          <a:p>
            <a:r>
              <a:rPr lang="en-US" sz="2000" dirty="0"/>
              <a:t>In Rel-13, 3GPP TR 23.718 defines a new interface (St) between the Policy and Charging Rules Function (PCRF) and a new Service Chain Traffic Controller Function (SCTCF). </a:t>
            </a:r>
          </a:p>
          <a:p>
            <a:pPr lvl="1"/>
            <a:r>
              <a:rPr lang="en-US" sz="1600" dirty="0"/>
              <a:t>This interface, among other capabilities, allows the PCRF to interface to the SFC controller functions to provide traffic description filters that enable more comprehensive and coordinated implementation service function chains in the Gi-LAN.</a:t>
            </a:r>
          </a:p>
        </p:txBody>
      </p:sp>
      <p:sp>
        <p:nvSpPr>
          <p:cNvPr id="4" name="Slide Number Placeholder 3">
            <a:extLst>
              <a:ext uri="{FF2B5EF4-FFF2-40B4-BE49-F238E27FC236}">
                <a16:creationId xmlns:a16="http://schemas.microsoft.com/office/drawing/2014/main" id="{51183FDF-A5E8-492B-8D74-A2E870ACAFC3}"/>
              </a:ext>
            </a:extLst>
          </p:cNvPr>
          <p:cNvSpPr>
            <a:spLocks noGrp="1"/>
          </p:cNvSpPr>
          <p:nvPr>
            <p:ph type="sldNum" sz="quarter" idx="12"/>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8F711F9E-C109-46B5-A450-D2591D9AADBE}" type="slidenum">
              <a:rPr kumimoji="0" lang="en-US" sz="2400" b="0" i="0" u="none" strike="noStrike" kern="0" cap="none" spc="0" normalizeH="0" baseline="0" noProof="0" smtClean="0">
                <a:ln>
                  <a:noFill/>
                </a:ln>
                <a:solidFill>
                  <a:srgbClr val="FFFFFF"/>
                </a:solidFill>
                <a:effectLst/>
                <a:uLnTx/>
                <a:uFillTx/>
                <a:latin typeface="Intel Clear"/>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2</a:t>
            </a:fld>
            <a:endParaRPr kumimoji="0" lang="en-US" sz="2400" b="0" i="0" u="none" strike="noStrike" kern="0" cap="none" spc="0" normalizeH="0" baseline="0" noProof="0" dirty="0">
              <a:ln>
                <a:noFill/>
              </a:ln>
              <a:solidFill>
                <a:srgbClr val="FFFFFF"/>
              </a:solidFill>
              <a:effectLst/>
              <a:uLnTx/>
              <a:uFillTx/>
              <a:latin typeface="Intel Clear"/>
              <a:sym typeface="Helvetica Neue"/>
            </a:endParaRPr>
          </a:p>
        </p:txBody>
      </p:sp>
      <p:grpSp>
        <p:nvGrpSpPr>
          <p:cNvPr id="8" name="Group 7">
            <a:extLst>
              <a:ext uri="{FF2B5EF4-FFF2-40B4-BE49-F238E27FC236}">
                <a16:creationId xmlns:a16="http://schemas.microsoft.com/office/drawing/2014/main" id="{7E39EDEC-41F9-49A8-BB86-6684ABE97235}"/>
              </a:ext>
            </a:extLst>
          </p:cNvPr>
          <p:cNvGrpSpPr/>
          <p:nvPr/>
        </p:nvGrpSpPr>
        <p:grpSpPr>
          <a:xfrm>
            <a:off x="1175657" y="2956956"/>
            <a:ext cx="9699768" cy="3295927"/>
            <a:chOff x="1776137" y="3343834"/>
            <a:chExt cx="9378320" cy="2971535"/>
          </a:xfrm>
        </p:grpSpPr>
        <p:pic>
          <p:nvPicPr>
            <p:cNvPr id="5" name="Picture 4">
              <a:extLst>
                <a:ext uri="{FF2B5EF4-FFF2-40B4-BE49-F238E27FC236}">
                  <a16:creationId xmlns:a16="http://schemas.microsoft.com/office/drawing/2014/main" id="{EDB48435-2C34-4242-AC63-03DD9E17BB4A}"/>
                </a:ext>
              </a:extLst>
            </p:cNvPr>
            <p:cNvPicPr>
              <a:picLocks noChangeAspect="1"/>
            </p:cNvPicPr>
            <p:nvPr/>
          </p:nvPicPr>
          <p:blipFill>
            <a:blip r:embed="rId3"/>
            <a:stretch>
              <a:fillRect/>
            </a:stretch>
          </p:blipFill>
          <p:spPr>
            <a:xfrm>
              <a:off x="1776137" y="3429000"/>
              <a:ext cx="4347882" cy="1890389"/>
            </a:xfrm>
            <a:prstGeom prst="rect">
              <a:avLst/>
            </a:prstGeom>
          </p:spPr>
        </p:pic>
        <p:pic>
          <p:nvPicPr>
            <p:cNvPr id="6" name="Picture 5">
              <a:extLst>
                <a:ext uri="{FF2B5EF4-FFF2-40B4-BE49-F238E27FC236}">
                  <a16:creationId xmlns:a16="http://schemas.microsoft.com/office/drawing/2014/main" id="{FBA60A42-4230-47D2-BD88-357B8F78E2FC}"/>
                </a:ext>
              </a:extLst>
            </p:cNvPr>
            <p:cNvPicPr>
              <a:picLocks noChangeAspect="1"/>
            </p:cNvPicPr>
            <p:nvPr/>
          </p:nvPicPr>
          <p:blipFill>
            <a:blip r:embed="rId4"/>
            <a:stretch>
              <a:fillRect/>
            </a:stretch>
          </p:blipFill>
          <p:spPr>
            <a:xfrm>
              <a:off x="2902776" y="5338747"/>
              <a:ext cx="2632136" cy="976622"/>
            </a:xfrm>
            <a:prstGeom prst="rect">
              <a:avLst/>
            </a:prstGeom>
          </p:spPr>
        </p:pic>
        <p:pic>
          <p:nvPicPr>
            <p:cNvPr id="7" name="Picture 6">
              <a:extLst>
                <a:ext uri="{FF2B5EF4-FFF2-40B4-BE49-F238E27FC236}">
                  <a16:creationId xmlns:a16="http://schemas.microsoft.com/office/drawing/2014/main" id="{C6B36CCB-DF4D-4CE3-83C6-27EFFFFF318F}"/>
                </a:ext>
              </a:extLst>
            </p:cNvPr>
            <p:cNvPicPr>
              <a:picLocks noChangeAspect="1"/>
            </p:cNvPicPr>
            <p:nvPr/>
          </p:nvPicPr>
          <p:blipFill>
            <a:blip r:embed="rId5"/>
            <a:stretch>
              <a:fillRect/>
            </a:stretch>
          </p:blipFill>
          <p:spPr>
            <a:xfrm>
              <a:off x="6476005" y="3343834"/>
              <a:ext cx="4678452" cy="2958353"/>
            </a:xfrm>
            <a:prstGeom prst="rect">
              <a:avLst/>
            </a:prstGeom>
          </p:spPr>
        </p:pic>
      </p:grpSp>
    </p:spTree>
    <p:extLst>
      <p:ext uri="{BB962C8B-B14F-4D97-AF65-F5344CB8AC3E}">
        <p14:creationId xmlns:p14="http://schemas.microsoft.com/office/powerpoint/2010/main" val="12769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EAF4A-2F80-44B7-B3B7-94976CCDFE60}"/>
              </a:ext>
            </a:extLst>
          </p:cNvPr>
          <p:cNvSpPr>
            <a:spLocks noGrp="1"/>
          </p:cNvSpPr>
          <p:nvPr>
            <p:ph type="title"/>
          </p:nvPr>
        </p:nvSpPr>
        <p:spPr>
          <a:xfrm>
            <a:off x="654425" y="519374"/>
            <a:ext cx="11089340" cy="690862"/>
          </a:xfrm>
        </p:spPr>
        <p:txBody>
          <a:bodyPr/>
          <a:lstStyle/>
          <a:p>
            <a:r>
              <a:rPr lang="en-US" sz="3200" dirty="0">
                <a:solidFill>
                  <a:schemeClr val="bg2"/>
                </a:solidFill>
                <a:latin typeface="Intel Clear Light" panose="020B0404020203020204" pitchFamily="34" charset="0"/>
              </a:rPr>
              <a:t>Background (2/4): Requirements for SFs/SFCs in the Edge</a:t>
            </a:r>
          </a:p>
        </p:txBody>
      </p:sp>
      <p:sp>
        <p:nvSpPr>
          <p:cNvPr id="3" name="Content Placeholder 2">
            <a:extLst>
              <a:ext uri="{FF2B5EF4-FFF2-40B4-BE49-F238E27FC236}">
                <a16:creationId xmlns:a16="http://schemas.microsoft.com/office/drawing/2014/main" id="{91E45126-9437-4027-8977-E582E7F6B3E2}"/>
              </a:ext>
            </a:extLst>
          </p:cNvPr>
          <p:cNvSpPr>
            <a:spLocks noGrp="1"/>
          </p:cNvSpPr>
          <p:nvPr>
            <p:ph sz="quarter" idx="13"/>
          </p:nvPr>
        </p:nvSpPr>
        <p:spPr>
          <a:xfrm>
            <a:off x="878542" y="1210236"/>
            <a:ext cx="10192870" cy="5002304"/>
          </a:xfrm>
        </p:spPr>
        <p:txBody>
          <a:bodyPr>
            <a:normAutofit fontScale="92500"/>
          </a:bodyPr>
          <a:lstStyle/>
          <a:p>
            <a:pPr marL="231775" indent="-231775">
              <a:buFont typeface="+mj-lt"/>
              <a:buAutoNum type="arabicPeriod"/>
            </a:pPr>
            <a:r>
              <a:rPr lang="en-GB" sz="1800" dirty="0"/>
              <a:t>SA1: </a:t>
            </a:r>
          </a:p>
          <a:p>
            <a:pPr marL="398463" lvl="1" indent="-173038"/>
            <a:r>
              <a:rPr lang="en-GB" sz="1600" dirty="0"/>
              <a:t>SA1 has identified a need for enhanced SFC support in both the 5GC and beyond the 5GC as stated in subclause 6.35 of TS 22.261, subclause 30.1 of TS 22.101 and subclause 5.2.14 of TS 22.115.</a:t>
            </a:r>
          </a:p>
          <a:p>
            <a:pPr marL="231775" indent="-231775">
              <a:buFont typeface="+mj-lt"/>
              <a:buAutoNum type="arabicPeriod"/>
            </a:pPr>
            <a:r>
              <a:rPr lang="en-GB" sz="1800" dirty="0"/>
              <a:t>SFC in the cloud: </a:t>
            </a:r>
          </a:p>
          <a:p>
            <a:pPr marL="398463" lvl="1" indent="-173038"/>
            <a:r>
              <a:rPr lang="en-GB" sz="1600" dirty="0"/>
              <a:t>There are different optimal locations for service functions: Some should be located closely to Application Clients (such as NAT, firewalls, parental control) while others should be located closely to Application Servers (such as load balancers, KPI monitoring, video optimizers).</a:t>
            </a:r>
          </a:p>
          <a:p>
            <a:pPr marL="231775" indent="-231775">
              <a:buFont typeface="+mj-lt"/>
              <a:buAutoNum type="arabicPeriod"/>
            </a:pPr>
            <a:r>
              <a:rPr lang="en-GB" sz="1800" dirty="0"/>
              <a:t>Edge-located SFs/SFC considerations</a:t>
            </a:r>
          </a:p>
          <a:p>
            <a:pPr marL="398463" lvl="1" indent="-173038"/>
            <a:r>
              <a:rPr lang="en-GB" sz="1600" dirty="0"/>
              <a:t>Locating SFs closely to Application Servers in Edge Data Networks imply the need to locate and manage SFs in Edge Data Networks as well as the cloud.</a:t>
            </a:r>
          </a:p>
          <a:p>
            <a:pPr marL="398463" lvl="1" indent="-173038"/>
            <a:r>
              <a:rPr lang="en-GB" sz="1600" dirty="0"/>
              <a:t>Just like cloud-based SFs/SFCs/ Edge-based SFs/SFCs need to be configured and managed dynamically to support varying traffic patters from ACs to EASs in that Edge.</a:t>
            </a:r>
          </a:p>
          <a:p>
            <a:pPr marL="398463" lvl="1" indent="-173038"/>
            <a:r>
              <a:rPr lang="en-GB" sz="1600" dirty="0"/>
              <a:t>In addition to cloud-based SFs/SFCs, Edge-based SFs/SFCs need to support service continuity upon AC leaving an Edge, and/or AC joining an Edge. This imply possible handling of SFC-context having to be transferred from an SFC in a source Edge to an SFC in a target Edge.</a:t>
            </a:r>
          </a:p>
          <a:p>
            <a:pPr marL="398463" lvl="1" indent="-173038"/>
            <a:r>
              <a:rPr lang="en-GB" sz="1600" dirty="0"/>
              <a:t>Edge-based SFs/SFCs need to be able to handle SFC-aware applications as well as SFC-unaware applications. </a:t>
            </a:r>
          </a:p>
        </p:txBody>
      </p:sp>
      <p:sp>
        <p:nvSpPr>
          <p:cNvPr id="4" name="Slide Number Placeholder 3">
            <a:extLst>
              <a:ext uri="{FF2B5EF4-FFF2-40B4-BE49-F238E27FC236}">
                <a16:creationId xmlns:a16="http://schemas.microsoft.com/office/drawing/2014/main" id="{C7F1ECFA-DCDF-4088-BBEE-F63F69BAB49B}"/>
              </a:ext>
            </a:extLst>
          </p:cNvPr>
          <p:cNvSpPr>
            <a:spLocks noGrp="1"/>
          </p:cNvSpPr>
          <p:nvPr>
            <p:ph type="sldNum" sz="quarter" idx="4"/>
          </p:nvPr>
        </p:nvSpPr>
        <p:spPr/>
        <p:txBody>
          <a:bodyPr/>
          <a:lstStyle/>
          <a:p>
            <a:pPr marL="0" marR="0" lvl="0" indent="0" algn="r" defTabSz="1219169" rtl="0" eaLnBrk="1" fontAlgn="auto" latinLnBrk="0" hangingPunct="0">
              <a:lnSpc>
                <a:spcPct val="90000"/>
              </a:lnSpc>
              <a:spcBef>
                <a:spcPts val="2250"/>
              </a:spcBef>
              <a:spcAft>
                <a:spcPts val="0"/>
              </a:spcAft>
              <a:buClrTx/>
              <a:buSzTx/>
              <a:buFontTx/>
              <a:buNone/>
              <a:tabLst/>
              <a:defRPr/>
            </a:pPr>
            <a:fld id="{EE2556C5-CE8C-6547-B838-EA80C61A4AF7}" type="slidenum">
              <a:rPr kumimoji="0" lang="en-US" sz="800" b="0" i="0" u="none" strike="noStrike" kern="0" cap="none" spc="0" normalizeH="0" baseline="0" noProof="0" smtClean="0">
                <a:ln>
                  <a:noFill/>
                </a:ln>
                <a:solidFill>
                  <a:srgbClr val="FFFFFF"/>
                </a:solidFill>
                <a:effectLst/>
                <a:uLnTx/>
                <a:uFillTx/>
                <a:latin typeface="Arial"/>
                <a:cs typeface="Arial"/>
                <a:sym typeface="Helvetica Neue"/>
              </a:rPr>
              <a:pPr marL="0" marR="0" lvl="0" indent="0" algn="r" defTabSz="1219169" rtl="0" eaLnBrk="1" fontAlgn="auto" latinLnBrk="0" hangingPunct="0">
                <a:lnSpc>
                  <a:spcPct val="90000"/>
                </a:lnSpc>
                <a:spcBef>
                  <a:spcPts val="2250"/>
                </a:spcBef>
                <a:spcAft>
                  <a:spcPts val="0"/>
                </a:spcAft>
                <a:buClrTx/>
                <a:buSzTx/>
                <a:buFontTx/>
                <a:buNone/>
                <a:tabLst/>
                <a:defRPr/>
              </a:pPr>
              <a:t>3</a:t>
            </a:fld>
            <a:endParaRPr kumimoji="0" lang="en-US" sz="800" b="0" i="0" u="none" strike="noStrike" kern="0" cap="none" spc="0" normalizeH="0" baseline="0" noProof="0" dirty="0">
              <a:ln>
                <a:noFill/>
              </a:ln>
              <a:solidFill>
                <a:srgbClr val="FFFFFF"/>
              </a:solidFill>
              <a:effectLst/>
              <a:uLnTx/>
              <a:uFillTx/>
              <a:latin typeface="Arial"/>
              <a:cs typeface="Arial"/>
              <a:sym typeface="Helvetica Neue"/>
            </a:endParaRPr>
          </a:p>
        </p:txBody>
      </p:sp>
    </p:spTree>
    <p:extLst>
      <p:ext uri="{BB962C8B-B14F-4D97-AF65-F5344CB8AC3E}">
        <p14:creationId xmlns:p14="http://schemas.microsoft.com/office/powerpoint/2010/main" val="41115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2308-7342-44F4-9818-425233A70AD1}"/>
              </a:ext>
            </a:extLst>
          </p:cNvPr>
          <p:cNvSpPr>
            <a:spLocks noGrp="1"/>
          </p:cNvSpPr>
          <p:nvPr>
            <p:ph type="title"/>
          </p:nvPr>
        </p:nvSpPr>
        <p:spPr>
          <a:xfrm>
            <a:off x="703718" y="411798"/>
            <a:ext cx="9505495" cy="481954"/>
          </a:xfrm>
        </p:spPr>
        <p:txBody>
          <a:bodyPr/>
          <a:lstStyle/>
          <a:p>
            <a:r>
              <a:rPr lang="en-US" sz="3200" dirty="0">
                <a:solidFill>
                  <a:schemeClr val="bg2"/>
                </a:solidFill>
                <a:latin typeface="Intel Clear Light" panose="020B0404020203020204" pitchFamily="34" charset="0"/>
              </a:rPr>
              <a:t>Background (3/4): Other SDOs Activities</a:t>
            </a:r>
          </a:p>
        </p:txBody>
      </p:sp>
      <p:sp>
        <p:nvSpPr>
          <p:cNvPr id="3" name="Content Placeholder 2">
            <a:extLst>
              <a:ext uri="{FF2B5EF4-FFF2-40B4-BE49-F238E27FC236}">
                <a16:creationId xmlns:a16="http://schemas.microsoft.com/office/drawing/2014/main" id="{FF325A10-946B-4147-BC3B-A5E2310D05FC}"/>
              </a:ext>
            </a:extLst>
          </p:cNvPr>
          <p:cNvSpPr>
            <a:spLocks noGrp="1"/>
          </p:cNvSpPr>
          <p:nvPr>
            <p:ph sz="quarter" idx="13"/>
          </p:nvPr>
        </p:nvSpPr>
        <p:spPr>
          <a:xfrm>
            <a:off x="703718" y="1131785"/>
            <a:ext cx="6163247" cy="5225852"/>
          </a:xfrm>
        </p:spPr>
        <p:txBody>
          <a:bodyPr>
            <a:normAutofit fontScale="77500" lnSpcReduction="20000"/>
          </a:bodyPr>
          <a:lstStyle/>
          <a:p>
            <a:r>
              <a:rPr lang="en-GB" sz="2000" dirty="0">
                <a:solidFill>
                  <a:schemeClr val="tx1"/>
                </a:solidFill>
              </a:rPr>
              <a:t>ITU-T Y.2242 considers the cases when relevant network functions are virtualized and provides Recommendations to support service function chaining in mobile networks. (others: Y. 3300, </a:t>
            </a:r>
            <a:r>
              <a:rPr lang="en-GB" sz="2000" dirty="0" err="1">
                <a:solidFill>
                  <a:schemeClr val="tx1"/>
                </a:solidFill>
              </a:rPr>
              <a:t>Suppl</a:t>
            </a:r>
            <a:r>
              <a:rPr lang="en-GB" sz="2000" dirty="0">
                <a:solidFill>
                  <a:schemeClr val="tx1"/>
                </a:solidFill>
              </a:rPr>
              <a:t> 41)</a:t>
            </a:r>
          </a:p>
          <a:p>
            <a:r>
              <a:rPr lang="en-GB" sz="2000" dirty="0">
                <a:solidFill>
                  <a:schemeClr val="tx1"/>
                </a:solidFill>
              </a:rPr>
              <a:t>IETF RFC 7665 and IETF RFC 8300 introduce service function chaining architecture with a chain orchestrator and provide methods of coordinating dynamic service function chaining in mobile networks. </a:t>
            </a:r>
          </a:p>
          <a:p>
            <a:r>
              <a:rPr lang="en-US" sz="2000" dirty="0"/>
              <a:t>IETF proposed Network Services Header (NSH)</a:t>
            </a:r>
          </a:p>
          <a:p>
            <a:pPr lvl="1"/>
            <a:r>
              <a:rPr lang="en-US" sz="2000" dirty="0"/>
              <a:t>(1) Data plane encapsulation to direct packets to the requisite functions; </a:t>
            </a:r>
          </a:p>
          <a:p>
            <a:pPr lvl="1"/>
            <a:r>
              <a:rPr lang="en-US" sz="2000" dirty="0"/>
              <a:t>(2) per-packet/frame metadata to communicate service requirements and network state between nodes.</a:t>
            </a:r>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In summary,</a:t>
            </a:r>
          </a:p>
          <a:p>
            <a:pPr marL="511175" lvl="1" indent="-285750"/>
            <a:r>
              <a:rPr lang="en-GB" sz="2000" dirty="0">
                <a:solidFill>
                  <a:schemeClr val="tx1"/>
                </a:solidFill>
              </a:rPr>
              <a:t>5G network enabling support to consolidate service functions and service function chaining can provide flexibility to manage required service functions into one network instance. </a:t>
            </a:r>
          </a:p>
          <a:p>
            <a:pPr marL="511175" lvl="1" indent="-285750"/>
            <a:r>
              <a:rPr lang="en-GB" sz="2000" dirty="0">
                <a:solidFill>
                  <a:schemeClr val="tx1"/>
                </a:solidFill>
              </a:rPr>
              <a:t>The service deployment and configuration can be greatly simplified and at scale. As such, it is foreseen as a promising enhancement to tackle the challenges in 5GS.</a:t>
            </a:r>
            <a:endParaRPr lang="en-US" sz="2000" dirty="0">
              <a:solidFill>
                <a:schemeClr val="tx1"/>
              </a:solidFill>
            </a:endParaRPr>
          </a:p>
          <a:p>
            <a:pPr marL="285750" indent="-28575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95AF6C45-81C0-4DBE-BC1E-536B0F32C1DB}"/>
              </a:ext>
            </a:extLst>
          </p:cNvPr>
          <p:cNvSpPr>
            <a:spLocks noGrp="1"/>
          </p:cNvSpPr>
          <p:nvPr>
            <p:ph type="sldNum" sz="quarter" idx="4"/>
          </p:nvPr>
        </p:nvSpPr>
        <p:spPr/>
        <p:txBody>
          <a:bodyPr/>
          <a:lstStyle/>
          <a:p>
            <a:pPr marL="0" marR="0" lvl="0" indent="0" algn="r" defTabSz="1219169" rtl="0" eaLnBrk="1" fontAlgn="auto" latinLnBrk="0" hangingPunct="0">
              <a:lnSpc>
                <a:spcPct val="90000"/>
              </a:lnSpc>
              <a:spcBef>
                <a:spcPts val="2250"/>
              </a:spcBef>
              <a:spcAft>
                <a:spcPts val="0"/>
              </a:spcAft>
              <a:buClrTx/>
              <a:buSzTx/>
              <a:buFontTx/>
              <a:buNone/>
              <a:tabLst/>
              <a:defRPr/>
            </a:pPr>
            <a:fld id="{EE2556C5-CE8C-6547-B838-EA80C61A4AF7}" type="slidenum">
              <a:rPr kumimoji="0" lang="en-US" sz="800" b="0" i="0" u="none" strike="noStrike" kern="0" cap="none" spc="0" normalizeH="0" baseline="0" noProof="0" smtClean="0">
                <a:ln>
                  <a:noFill/>
                </a:ln>
                <a:solidFill>
                  <a:srgbClr val="FFFFFF"/>
                </a:solidFill>
                <a:effectLst/>
                <a:uLnTx/>
                <a:uFillTx/>
                <a:latin typeface="Arial"/>
                <a:cs typeface="Arial"/>
                <a:sym typeface="Helvetica Neue"/>
              </a:rPr>
              <a:pPr marL="0" marR="0" lvl="0" indent="0" algn="r" defTabSz="1219169" rtl="0" eaLnBrk="1" fontAlgn="auto" latinLnBrk="0" hangingPunct="0">
                <a:lnSpc>
                  <a:spcPct val="90000"/>
                </a:lnSpc>
                <a:spcBef>
                  <a:spcPts val="2250"/>
                </a:spcBef>
                <a:spcAft>
                  <a:spcPts val="0"/>
                </a:spcAft>
                <a:buClrTx/>
                <a:buSzTx/>
                <a:buFontTx/>
                <a:buNone/>
                <a:tabLst/>
                <a:defRPr/>
              </a:pPr>
              <a:t>4</a:t>
            </a:fld>
            <a:endParaRPr kumimoji="0" lang="en-US" sz="800" b="0" i="0" u="none" strike="noStrike" kern="0" cap="none" spc="0" normalizeH="0" baseline="0" noProof="0" dirty="0">
              <a:ln>
                <a:noFill/>
              </a:ln>
              <a:solidFill>
                <a:srgbClr val="FFFFFF"/>
              </a:solidFill>
              <a:effectLst/>
              <a:uLnTx/>
              <a:uFillTx/>
              <a:latin typeface="Arial"/>
              <a:cs typeface="Arial"/>
              <a:sym typeface="Helvetica Neue"/>
            </a:endParaRPr>
          </a:p>
        </p:txBody>
      </p:sp>
      <p:grpSp>
        <p:nvGrpSpPr>
          <p:cNvPr id="8" name="Group 7">
            <a:extLst>
              <a:ext uri="{FF2B5EF4-FFF2-40B4-BE49-F238E27FC236}">
                <a16:creationId xmlns:a16="http://schemas.microsoft.com/office/drawing/2014/main" id="{49C532AC-AE15-46E3-B940-798E5B15B47A}"/>
              </a:ext>
            </a:extLst>
          </p:cNvPr>
          <p:cNvGrpSpPr/>
          <p:nvPr/>
        </p:nvGrpSpPr>
        <p:grpSpPr>
          <a:xfrm>
            <a:off x="7073189" y="4014322"/>
            <a:ext cx="4415093" cy="2169315"/>
            <a:chOff x="7073189" y="3486980"/>
            <a:chExt cx="4415093" cy="2680594"/>
          </a:xfrm>
        </p:grpSpPr>
        <p:pic>
          <p:nvPicPr>
            <p:cNvPr id="6" name="Picture 5">
              <a:extLst>
                <a:ext uri="{FF2B5EF4-FFF2-40B4-BE49-F238E27FC236}">
                  <a16:creationId xmlns:a16="http://schemas.microsoft.com/office/drawing/2014/main" id="{74A939A2-0DCC-4800-AD5E-7F8678D0BD84}"/>
                </a:ext>
              </a:extLst>
            </p:cNvPr>
            <p:cNvPicPr>
              <a:picLocks noChangeAspect="1"/>
            </p:cNvPicPr>
            <p:nvPr/>
          </p:nvPicPr>
          <p:blipFill>
            <a:blip r:embed="rId2"/>
            <a:stretch>
              <a:fillRect/>
            </a:stretch>
          </p:blipFill>
          <p:spPr>
            <a:xfrm>
              <a:off x="7073189" y="3783770"/>
              <a:ext cx="4415093" cy="2383804"/>
            </a:xfrm>
            <a:prstGeom prst="rect">
              <a:avLst/>
            </a:prstGeom>
          </p:spPr>
        </p:pic>
        <p:sp>
          <p:nvSpPr>
            <p:cNvPr id="7" name="TextBox 6">
              <a:extLst>
                <a:ext uri="{FF2B5EF4-FFF2-40B4-BE49-F238E27FC236}">
                  <a16:creationId xmlns:a16="http://schemas.microsoft.com/office/drawing/2014/main" id="{C327CE13-D38E-4ABE-A4D6-C3EDC5840F82}"/>
                </a:ext>
              </a:extLst>
            </p:cNvPr>
            <p:cNvSpPr txBox="1"/>
            <p:nvPr/>
          </p:nvSpPr>
          <p:spPr>
            <a:xfrm>
              <a:off x="7180729" y="3486980"/>
              <a:ext cx="1739153"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4A86"/>
                  </a:solidFill>
                  <a:effectLst/>
                  <a:uLnTx/>
                  <a:uFillTx/>
                  <a:latin typeface="Intel Clear"/>
                  <a:ea typeface="+mn-ea"/>
                  <a:cs typeface="+mn-cs"/>
                  <a:sym typeface="Helvetica Neue"/>
                </a:rPr>
                <a:t>Source: IETF</a:t>
              </a:r>
            </a:p>
          </p:txBody>
        </p:sp>
      </p:grpSp>
      <p:grpSp>
        <p:nvGrpSpPr>
          <p:cNvPr id="13" name="Group 12">
            <a:extLst>
              <a:ext uri="{FF2B5EF4-FFF2-40B4-BE49-F238E27FC236}">
                <a16:creationId xmlns:a16="http://schemas.microsoft.com/office/drawing/2014/main" id="{B7D5DDF2-7949-4302-ABC7-CF56CE68592D}"/>
              </a:ext>
            </a:extLst>
          </p:cNvPr>
          <p:cNvGrpSpPr/>
          <p:nvPr/>
        </p:nvGrpSpPr>
        <p:grpSpPr>
          <a:xfrm>
            <a:off x="7073189" y="1131785"/>
            <a:ext cx="4410613" cy="2539420"/>
            <a:chOff x="7073189" y="1131785"/>
            <a:chExt cx="4410613" cy="2539420"/>
          </a:xfrm>
        </p:grpSpPr>
        <p:pic>
          <p:nvPicPr>
            <p:cNvPr id="5" name="Picture 4">
              <a:extLst>
                <a:ext uri="{FF2B5EF4-FFF2-40B4-BE49-F238E27FC236}">
                  <a16:creationId xmlns:a16="http://schemas.microsoft.com/office/drawing/2014/main" id="{020F5C20-6FFA-4AC0-B93B-410E62983BA9}"/>
                </a:ext>
              </a:extLst>
            </p:cNvPr>
            <p:cNvPicPr>
              <a:picLocks noChangeAspect="1"/>
            </p:cNvPicPr>
            <p:nvPr/>
          </p:nvPicPr>
          <p:blipFill>
            <a:blip r:embed="rId3"/>
            <a:stretch>
              <a:fillRect/>
            </a:stretch>
          </p:blipFill>
          <p:spPr>
            <a:xfrm>
              <a:off x="7073189" y="2016150"/>
              <a:ext cx="4410613" cy="1655055"/>
            </a:xfrm>
            <a:prstGeom prst="rect">
              <a:avLst/>
            </a:prstGeom>
          </p:spPr>
        </p:pic>
        <p:cxnSp>
          <p:nvCxnSpPr>
            <p:cNvPr id="10" name="Straight Arrow Connector 9">
              <a:extLst>
                <a:ext uri="{FF2B5EF4-FFF2-40B4-BE49-F238E27FC236}">
                  <a16:creationId xmlns:a16="http://schemas.microsoft.com/office/drawing/2014/main" id="{A35ED609-C969-43DE-A5B5-1AD78019F79A}"/>
                </a:ext>
              </a:extLst>
            </p:cNvPr>
            <p:cNvCxnSpPr>
              <a:cxnSpLocks/>
            </p:cNvCxnSpPr>
            <p:nvPr/>
          </p:nvCxnSpPr>
          <p:spPr>
            <a:xfrm>
              <a:off x="9188824" y="1783976"/>
              <a:ext cx="0" cy="88750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20191EFC-6CF0-4B6B-B5DB-C62E71390CE9}"/>
                </a:ext>
              </a:extLst>
            </p:cNvPr>
            <p:cNvSpPr txBox="1"/>
            <p:nvPr/>
          </p:nvSpPr>
          <p:spPr>
            <a:xfrm>
              <a:off x="8245771" y="1131785"/>
              <a:ext cx="263738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00000"/>
                  </a:solidFill>
                  <a:effectLst/>
                  <a:uLnTx/>
                  <a:uFillTx/>
                  <a:latin typeface="Intel Clear"/>
                  <a:ea typeface="+mn-ea"/>
                  <a:cs typeface="+mn-cs"/>
                  <a:sym typeface="Helvetica Neue"/>
                </a:rPr>
                <a:t>Adding network service header (NSH) (</a:t>
              </a:r>
              <a:r>
                <a:rPr kumimoji="0" lang="en-US" sz="1400" b="0" i="0" u="none" strike="noStrike" kern="0" cap="none" spc="0" normalizeH="0" baseline="0" noProof="0" dirty="0">
                  <a:ln>
                    <a:noFill/>
                  </a:ln>
                  <a:solidFill>
                    <a:srgbClr val="C00000"/>
                  </a:solidFill>
                  <a:effectLst/>
                  <a:uLnTx/>
                  <a:uFillTx/>
                  <a:latin typeface="Intel Clear"/>
                  <a:sym typeface="Helvetica Neue"/>
                </a:rPr>
                <a:t>agnostic to the underlying transport network type)</a:t>
              </a:r>
            </a:p>
          </p:txBody>
        </p:sp>
      </p:grpSp>
    </p:spTree>
    <p:extLst>
      <p:ext uri="{BB962C8B-B14F-4D97-AF65-F5344CB8AC3E}">
        <p14:creationId xmlns:p14="http://schemas.microsoft.com/office/powerpoint/2010/main" val="62619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651D-3BEF-49E9-9430-1438ECCCC3C0}"/>
              </a:ext>
            </a:extLst>
          </p:cNvPr>
          <p:cNvSpPr>
            <a:spLocks noGrp="1"/>
          </p:cNvSpPr>
          <p:nvPr>
            <p:ph type="title"/>
          </p:nvPr>
        </p:nvSpPr>
        <p:spPr>
          <a:xfrm>
            <a:off x="607484" y="411797"/>
            <a:ext cx="10972800" cy="538131"/>
          </a:xfrm>
        </p:spPr>
        <p:txBody>
          <a:bodyPr/>
          <a:lstStyle/>
          <a:p>
            <a:r>
              <a:rPr lang="en-US" sz="3200" dirty="0">
                <a:solidFill>
                  <a:schemeClr val="bg2"/>
                </a:solidFill>
                <a:latin typeface="Intel Clear Light" panose="020B0404020203020204" pitchFamily="34" charset="0"/>
              </a:rPr>
              <a:t>Background (5/5): Other SDOs Activities</a:t>
            </a:r>
          </a:p>
        </p:txBody>
      </p:sp>
      <p:sp>
        <p:nvSpPr>
          <p:cNvPr id="3" name="Content Placeholder 2">
            <a:extLst>
              <a:ext uri="{FF2B5EF4-FFF2-40B4-BE49-F238E27FC236}">
                <a16:creationId xmlns:a16="http://schemas.microsoft.com/office/drawing/2014/main" id="{FE6B7116-603F-406A-A3B1-4CBCB2C69058}"/>
              </a:ext>
            </a:extLst>
          </p:cNvPr>
          <p:cNvSpPr>
            <a:spLocks noGrp="1"/>
          </p:cNvSpPr>
          <p:nvPr>
            <p:ph sz="quarter" idx="13"/>
          </p:nvPr>
        </p:nvSpPr>
        <p:spPr>
          <a:xfrm>
            <a:off x="510989" y="1093695"/>
            <a:ext cx="10970683" cy="743574"/>
          </a:xfrm>
        </p:spPr>
        <p:txBody>
          <a:bodyPr>
            <a:normAutofit/>
          </a:bodyPr>
          <a:lstStyle/>
          <a:p>
            <a:r>
              <a:rPr lang="en-US" sz="2400" dirty="0"/>
              <a:t>ITU-T Y2242: Service Aspects: Service Capability and Architecture</a:t>
            </a:r>
          </a:p>
        </p:txBody>
      </p:sp>
      <p:pic>
        <p:nvPicPr>
          <p:cNvPr id="5" name="Picture 4">
            <a:extLst>
              <a:ext uri="{FF2B5EF4-FFF2-40B4-BE49-F238E27FC236}">
                <a16:creationId xmlns:a16="http://schemas.microsoft.com/office/drawing/2014/main" id="{26606B02-90FB-4FDD-BE2D-5372375A0479}"/>
              </a:ext>
            </a:extLst>
          </p:cNvPr>
          <p:cNvPicPr>
            <a:picLocks noChangeAspect="1"/>
          </p:cNvPicPr>
          <p:nvPr/>
        </p:nvPicPr>
        <p:blipFill>
          <a:blip r:embed="rId2"/>
          <a:stretch>
            <a:fillRect/>
          </a:stretch>
        </p:blipFill>
        <p:spPr>
          <a:xfrm>
            <a:off x="1281399" y="1463326"/>
            <a:ext cx="8732933" cy="4957983"/>
          </a:xfrm>
          <a:prstGeom prst="rect">
            <a:avLst/>
          </a:prstGeom>
        </p:spPr>
      </p:pic>
      <p:sp>
        <p:nvSpPr>
          <p:cNvPr id="6" name="TextBox 5">
            <a:extLst>
              <a:ext uri="{FF2B5EF4-FFF2-40B4-BE49-F238E27FC236}">
                <a16:creationId xmlns:a16="http://schemas.microsoft.com/office/drawing/2014/main" id="{552BD8E7-4396-4D00-9140-51A33597CAF1}"/>
              </a:ext>
            </a:extLst>
          </p:cNvPr>
          <p:cNvSpPr txBox="1"/>
          <p:nvPr/>
        </p:nvSpPr>
        <p:spPr>
          <a:xfrm>
            <a:off x="2967751" y="6108311"/>
            <a:ext cx="5777223"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Intel Clear"/>
                <a:ea typeface="+mn-ea"/>
                <a:cs typeface="+mn-cs"/>
                <a:sym typeface="Helvetica Neue"/>
              </a:rPr>
              <a:t>Figure 1 – Network architecture for service function chaining in a mobile network</a:t>
            </a:r>
          </a:p>
        </p:txBody>
      </p:sp>
    </p:spTree>
    <p:extLst>
      <p:ext uri="{BB962C8B-B14F-4D97-AF65-F5344CB8AC3E}">
        <p14:creationId xmlns:p14="http://schemas.microsoft.com/office/powerpoint/2010/main" val="311325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ltLang="en-US" dirty="0"/>
              <a:t>Status Update</a:t>
            </a:r>
          </a:p>
        </p:txBody>
      </p:sp>
      <p:sp>
        <p:nvSpPr>
          <p:cNvPr id="337923" name="Rectangle 3"/>
          <p:cNvSpPr>
            <a:spLocks noGrp="1" noChangeArrowheads="1"/>
          </p:cNvSpPr>
          <p:nvPr>
            <p:ph sz="quarter" idx="28"/>
          </p:nvPr>
        </p:nvSpPr>
        <p:spPr>
          <a:xfrm>
            <a:off x="571370" y="1233704"/>
            <a:ext cx="10607618" cy="4574947"/>
          </a:xfrm>
        </p:spPr>
        <p:txBody>
          <a:bodyPr>
            <a:normAutofit/>
          </a:bodyPr>
          <a:lstStyle/>
          <a:p>
            <a:r>
              <a:rPr lang="en-US" altLang="en-US" sz="2400" dirty="0">
                <a:solidFill>
                  <a:schemeClr val="accent1"/>
                </a:solidFill>
              </a:rPr>
              <a:t>SA1 WID and CRs</a:t>
            </a:r>
          </a:p>
          <a:p>
            <a:pPr lvl="1"/>
            <a:r>
              <a:rPr lang="en-US" altLang="en-US" sz="1800" dirty="0"/>
              <a:t>WID: SP-201139 (Approved)</a:t>
            </a:r>
          </a:p>
          <a:p>
            <a:pPr lvl="1"/>
            <a:r>
              <a:rPr lang="en-US" altLang="en-US" sz="1800" dirty="0"/>
              <a:t>TS 22.261 (Rel-18 for 5GS): SP-201040</a:t>
            </a:r>
          </a:p>
          <a:p>
            <a:pPr lvl="1"/>
            <a:r>
              <a:rPr lang="en-US" altLang="en-US" sz="1800" dirty="0"/>
              <a:t>TS 22.101 (pre-Rel-18 including EPS/5GS): S1-204387</a:t>
            </a:r>
          </a:p>
          <a:p>
            <a:pPr lvl="1"/>
            <a:r>
              <a:rPr lang="en-US" altLang="en-US" sz="1800" dirty="0"/>
              <a:t>TS 22.115 (charging): S1-204389</a:t>
            </a:r>
          </a:p>
          <a:p>
            <a:r>
              <a:rPr lang="en-US" altLang="en-US" sz="2400" dirty="0">
                <a:solidFill>
                  <a:schemeClr val="accent1"/>
                </a:solidFill>
              </a:rPr>
              <a:t>SA Stage 2 planning for Rel-18 studies:</a:t>
            </a:r>
          </a:p>
          <a:p>
            <a:pPr lvl="1"/>
            <a:r>
              <a:rPr lang="en-US" altLang="en-US" sz="1800" dirty="0"/>
              <a:t>SA2 – Future work on SFC enhancement in the EDN/5GC (?)</a:t>
            </a:r>
          </a:p>
          <a:p>
            <a:pPr lvl="1"/>
            <a:r>
              <a:rPr lang="en-US" altLang="en-US" sz="1800" dirty="0"/>
              <a:t>SA5 – Future work on SFC management in EDN/5GC (?) </a:t>
            </a:r>
          </a:p>
          <a:p>
            <a:pPr lvl="1"/>
            <a:r>
              <a:rPr lang="en-US" altLang="en-US" sz="1800" dirty="0"/>
              <a:t>SA6 – Proposed SID of SFC support in EDNs (?)</a:t>
            </a:r>
          </a:p>
          <a:p>
            <a:pPr lvl="1"/>
            <a:endParaRPr lang="en-US" altLang="en-US" sz="1800" dirty="0"/>
          </a:p>
        </p:txBody>
      </p:sp>
    </p:spTree>
    <p:extLst>
      <p:ext uri="{BB962C8B-B14F-4D97-AF65-F5344CB8AC3E}">
        <p14:creationId xmlns:p14="http://schemas.microsoft.com/office/powerpoint/2010/main" val="231428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EFCD-AACF-41D4-9C6A-8234B6A2BE12}"/>
              </a:ext>
            </a:extLst>
          </p:cNvPr>
          <p:cNvSpPr>
            <a:spLocks noGrp="1"/>
          </p:cNvSpPr>
          <p:nvPr>
            <p:ph type="title"/>
          </p:nvPr>
        </p:nvSpPr>
        <p:spPr/>
        <p:txBody>
          <a:bodyPr/>
          <a:lstStyle/>
          <a:p>
            <a:r>
              <a:rPr lang="en-US" dirty="0"/>
              <a:t>Architecture Updates</a:t>
            </a:r>
          </a:p>
        </p:txBody>
      </p:sp>
      <p:sp>
        <p:nvSpPr>
          <p:cNvPr id="3" name="Content Placeholder 2">
            <a:extLst>
              <a:ext uri="{FF2B5EF4-FFF2-40B4-BE49-F238E27FC236}">
                <a16:creationId xmlns:a16="http://schemas.microsoft.com/office/drawing/2014/main" id="{B9FB6444-E8FF-47B2-B58A-D0EC298E2109}"/>
              </a:ext>
            </a:extLst>
          </p:cNvPr>
          <p:cNvSpPr>
            <a:spLocks noGrp="1"/>
          </p:cNvSpPr>
          <p:nvPr>
            <p:ph sz="quarter" idx="28"/>
          </p:nvPr>
        </p:nvSpPr>
        <p:spPr>
          <a:xfrm>
            <a:off x="571370" y="1255924"/>
            <a:ext cx="11010900" cy="2173076"/>
          </a:xfrm>
        </p:spPr>
        <p:txBody>
          <a:bodyPr>
            <a:normAutofit fontScale="77500" lnSpcReduction="20000"/>
          </a:bodyPr>
          <a:lstStyle/>
          <a:p>
            <a:r>
              <a:rPr lang="en-US" dirty="0"/>
              <a:t>Architectures:</a:t>
            </a:r>
          </a:p>
          <a:p>
            <a:pPr lvl="1"/>
            <a:r>
              <a:rPr lang="en-US" dirty="0"/>
              <a:t>SFC in 5GC only </a:t>
            </a:r>
          </a:p>
          <a:p>
            <a:pPr lvl="1"/>
            <a:r>
              <a:rPr lang="en-US" dirty="0"/>
              <a:t>SFC in Edge only</a:t>
            </a:r>
          </a:p>
          <a:p>
            <a:pPr lvl="1"/>
            <a:r>
              <a:rPr lang="en-US" dirty="0"/>
              <a:t>SFC is in both of 5GC and Edge with coordination </a:t>
            </a:r>
          </a:p>
          <a:p>
            <a:r>
              <a:rPr lang="en-US" dirty="0"/>
              <a:t>SFs are owned and deployed on-demand by Operator to enhance the functionality </a:t>
            </a:r>
            <a:r>
              <a:rPr lang="en-US"/>
              <a:t>and provide improved </a:t>
            </a:r>
            <a:r>
              <a:rPr lang="en-US" dirty="0"/>
              <a:t>QoS/</a:t>
            </a:r>
            <a:r>
              <a:rPr lang="en-US" dirty="0" err="1"/>
              <a:t>QoE</a:t>
            </a:r>
            <a:r>
              <a:rPr lang="en-US" dirty="0"/>
              <a:t>.</a:t>
            </a:r>
          </a:p>
        </p:txBody>
      </p:sp>
      <p:pic>
        <p:nvPicPr>
          <p:cNvPr id="12" name="Picture 11">
            <a:extLst>
              <a:ext uri="{FF2B5EF4-FFF2-40B4-BE49-F238E27FC236}">
                <a16:creationId xmlns:a16="http://schemas.microsoft.com/office/drawing/2014/main" id="{18B44953-A2ED-4365-8FD6-569535F30996}"/>
              </a:ext>
            </a:extLst>
          </p:cNvPr>
          <p:cNvPicPr>
            <a:picLocks noChangeAspect="1"/>
          </p:cNvPicPr>
          <p:nvPr/>
        </p:nvPicPr>
        <p:blipFill>
          <a:blip r:embed="rId2"/>
          <a:stretch>
            <a:fillRect/>
          </a:stretch>
        </p:blipFill>
        <p:spPr>
          <a:xfrm>
            <a:off x="7926" y="3404377"/>
            <a:ext cx="6910667" cy="2882123"/>
          </a:xfrm>
          <a:prstGeom prst="rect">
            <a:avLst/>
          </a:prstGeom>
        </p:spPr>
      </p:pic>
      <p:sp>
        <p:nvSpPr>
          <p:cNvPr id="13" name="TextBox 12">
            <a:extLst>
              <a:ext uri="{FF2B5EF4-FFF2-40B4-BE49-F238E27FC236}">
                <a16:creationId xmlns:a16="http://schemas.microsoft.com/office/drawing/2014/main" id="{10A4AAC1-980E-4430-B2C7-DCEA8AAE3602}"/>
              </a:ext>
            </a:extLst>
          </p:cNvPr>
          <p:cNvSpPr txBox="1"/>
          <p:nvPr/>
        </p:nvSpPr>
        <p:spPr>
          <a:xfrm>
            <a:off x="6918593" y="3723701"/>
            <a:ext cx="4849854"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Intel Clear Light"/>
                <a:ea typeface="+mn-ea"/>
                <a:cs typeface="+mn-cs"/>
                <a:sym typeface="Helvetica Neue"/>
              </a:rPr>
              <a:t>The SF can include the following functions but not limited to: </a:t>
            </a:r>
          </a:p>
          <a:p>
            <a:pPr marL="171450" marR="0" lvl="0" indent="-1714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Intel Clear Light"/>
                <a:sym typeface="Helvetica Neue"/>
              </a:rPr>
              <a:t>Network Address Translation (NAT)</a:t>
            </a:r>
          </a:p>
          <a:p>
            <a:pPr marL="171450" marR="0" lvl="0" indent="-1714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Intel Clear Light"/>
                <a:ea typeface="+mn-ea"/>
                <a:cs typeface="+mn-cs"/>
                <a:sym typeface="Helvetica Neue"/>
              </a:rPr>
              <a:t>IP Tunnel Endpoints</a:t>
            </a:r>
          </a:p>
          <a:p>
            <a:pPr marL="171450" marR="0" lvl="0" indent="-1714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Intel Clear Light"/>
                <a:ea typeface="+mn-ea"/>
                <a:cs typeface="+mn-cs"/>
                <a:sym typeface="Helvetica Neue"/>
              </a:rPr>
              <a:t>Packet Classifier</a:t>
            </a:r>
          </a:p>
          <a:p>
            <a:pPr marL="171450" marR="0" lvl="0" indent="-1714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Intel Clear Light"/>
                <a:sym typeface="Helvetica Neue"/>
              </a:rPr>
              <a:t>Deep Packet Inspection (DPI)</a:t>
            </a:r>
          </a:p>
          <a:p>
            <a:pPr marL="171450" marR="0" lvl="0" indent="-1714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Intel Clear Light"/>
                <a:ea typeface="+mn-ea"/>
                <a:cs typeface="+mn-cs"/>
                <a:sym typeface="Helvetica Neue"/>
              </a:rPr>
              <a:t>Lawful Inspection (LI)</a:t>
            </a:r>
          </a:p>
          <a:p>
            <a:pPr marL="171450" marR="0" lvl="0" indent="-1714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Intel Clear Light"/>
                <a:sym typeface="Helvetica Neue"/>
              </a:rPr>
              <a:t>TCP Proxies</a:t>
            </a:r>
          </a:p>
          <a:p>
            <a:pPr marL="171450" marR="0" lvl="0" indent="-1714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Intel Clear Light"/>
                <a:ea typeface="+mn-ea"/>
                <a:cs typeface="+mn-cs"/>
                <a:sym typeface="Helvetica Neue"/>
              </a:rPr>
              <a:t>Load balancer</a:t>
            </a:r>
          </a:p>
          <a:p>
            <a:pPr marL="171450" marR="0" lvl="0" indent="-1714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Intel Clear Light"/>
                <a:sym typeface="Helvetica Neue"/>
              </a:rPr>
              <a:t>Firewall Functions</a:t>
            </a:r>
          </a:p>
          <a:p>
            <a:pPr marL="171450" marR="0" lvl="0" indent="-1714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Intel Clear Light"/>
                <a:ea typeface="+mn-ea"/>
                <a:cs typeface="+mn-cs"/>
                <a:sym typeface="Helvetica Neue"/>
              </a:rPr>
              <a:t>Transcoders</a:t>
            </a:r>
          </a:p>
          <a:p>
            <a:pPr marL="171450" marR="0" lvl="0" indent="-1714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Intel Clear Light"/>
                <a:sym typeface="Helvetica Neue"/>
              </a:rPr>
              <a:t>URL Filters</a:t>
            </a:r>
          </a:p>
          <a:p>
            <a:pPr marL="171450" marR="0" lvl="0" indent="-1714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Intel Clear Light"/>
                <a:ea typeface="+mn-ea"/>
                <a:cs typeface="+mn-cs"/>
                <a:sym typeface="Helvetica Neue"/>
              </a:rPr>
              <a:t>Video </a:t>
            </a:r>
            <a:r>
              <a:rPr kumimoji="0" lang="en-US" sz="1400" b="0" i="0" u="none" strike="noStrike" kern="0" cap="none" spc="0" normalizeH="0" baseline="0" noProof="0" dirty="0">
                <a:ln>
                  <a:noFill/>
                </a:ln>
                <a:solidFill>
                  <a:srgbClr val="000000"/>
                </a:solidFill>
                <a:effectLst/>
                <a:uLnTx/>
                <a:uFillTx/>
                <a:latin typeface="Intel Clear Light"/>
                <a:sym typeface="Helvetica Neue"/>
              </a:rPr>
              <a:t>Optimizer</a:t>
            </a:r>
          </a:p>
        </p:txBody>
      </p:sp>
    </p:spTree>
    <p:extLst>
      <p:ext uri="{BB962C8B-B14F-4D97-AF65-F5344CB8AC3E}">
        <p14:creationId xmlns:p14="http://schemas.microsoft.com/office/powerpoint/2010/main" val="289529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47C8-AD2C-4C5F-BDA9-D4613F805072}"/>
              </a:ext>
            </a:extLst>
          </p:cNvPr>
          <p:cNvSpPr>
            <a:spLocks noGrp="1"/>
          </p:cNvSpPr>
          <p:nvPr>
            <p:ph type="title"/>
          </p:nvPr>
        </p:nvSpPr>
        <p:spPr/>
        <p:txBody>
          <a:bodyPr/>
          <a:lstStyle/>
          <a:p>
            <a:r>
              <a:rPr lang="en-US" dirty="0"/>
              <a:t>SFC is in both of 5GC and Edge</a:t>
            </a:r>
          </a:p>
        </p:txBody>
      </p:sp>
      <p:sp>
        <p:nvSpPr>
          <p:cNvPr id="3" name="Content Placeholder 2">
            <a:extLst>
              <a:ext uri="{FF2B5EF4-FFF2-40B4-BE49-F238E27FC236}">
                <a16:creationId xmlns:a16="http://schemas.microsoft.com/office/drawing/2014/main" id="{B375031A-15C2-4657-A62B-FCB265729D37}"/>
              </a:ext>
            </a:extLst>
          </p:cNvPr>
          <p:cNvSpPr>
            <a:spLocks noGrp="1"/>
          </p:cNvSpPr>
          <p:nvPr>
            <p:ph sz="quarter" idx="28"/>
          </p:nvPr>
        </p:nvSpPr>
        <p:spPr>
          <a:xfrm>
            <a:off x="571286" y="1240684"/>
            <a:ext cx="5005856" cy="546235"/>
          </a:xfrm>
        </p:spPr>
        <p:txBody>
          <a:bodyPr>
            <a:normAutofit/>
          </a:bodyPr>
          <a:lstStyle/>
          <a:p>
            <a:pPr marL="0" indent="0">
              <a:buNone/>
            </a:pPr>
            <a:r>
              <a:rPr lang="en-US" dirty="0"/>
              <a:t> </a:t>
            </a:r>
          </a:p>
        </p:txBody>
      </p:sp>
      <p:pic>
        <p:nvPicPr>
          <p:cNvPr id="4" name="Picture 3">
            <a:extLst>
              <a:ext uri="{FF2B5EF4-FFF2-40B4-BE49-F238E27FC236}">
                <a16:creationId xmlns:a16="http://schemas.microsoft.com/office/drawing/2014/main" id="{4CEFD480-FF72-404B-9D9D-59735210B7A0}"/>
              </a:ext>
            </a:extLst>
          </p:cNvPr>
          <p:cNvPicPr>
            <a:picLocks noChangeAspect="1"/>
          </p:cNvPicPr>
          <p:nvPr/>
        </p:nvPicPr>
        <p:blipFill>
          <a:blip r:embed="rId2"/>
          <a:stretch>
            <a:fillRect/>
          </a:stretch>
        </p:blipFill>
        <p:spPr>
          <a:xfrm>
            <a:off x="2130531" y="1513801"/>
            <a:ext cx="7892494" cy="4481109"/>
          </a:xfrm>
          <a:prstGeom prst="rect">
            <a:avLst/>
          </a:prstGeom>
        </p:spPr>
      </p:pic>
    </p:spTree>
    <p:extLst>
      <p:ext uri="{BB962C8B-B14F-4D97-AF65-F5344CB8AC3E}">
        <p14:creationId xmlns:p14="http://schemas.microsoft.com/office/powerpoint/2010/main" val="222008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47C8-AD2C-4C5F-BDA9-D4613F805072}"/>
              </a:ext>
            </a:extLst>
          </p:cNvPr>
          <p:cNvSpPr>
            <a:spLocks noGrp="1"/>
          </p:cNvSpPr>
          <p:nvPr>
            <p:ph type="title"/>
          </p:nvPr>
        </p:nvSpPr>
        <p:spPr/>
        <p:txBody>
          <a:bodyPr/>
          <a:lstStyle/>
          <a:p>
            <a:r>
              <a:rPr lang="en-US" dirty="0"/>
              <a:t>SFC in EDN</a:t>
            </a:r>
          </a:p>
        </p:txBody>
      </p:sp>
      <p:sp>
        <p:nvSpPr>
          <p:cNvPr id="3" name="Content Placeholder 2">
            <a:extLst>
              <a:ext uri="{FF2B5EF4-FFF2-40B4-BE49-F238E27FC236}">
                <a16:creationId xmlns:a16="http://schemas.microsoft.com/office/drawing/2014/main" id="{B375031A-15C2-4657-A62B-FCB265729D37}"/>
              </a:ext>
            </a:extLst>
          </p:cNvPr>
          <p:cNvSpPr>
            <a:spLocks noGrp="1"/>
          </p:cNvSpPr>
          <p:nvPr>
            <p:ph sz="quarter" idx="28"/>
          </p:nvPr>
        </p:nvSpPr>
        <p:spPr>
          <a:xfrm>
            <a:off x="571286" y="1240684"/>
            <a:ext cx="5005856" cy="546235"/>
          </a:xfrm>
        </p:spPr>
        <p:txBody>
          <a:bodyPr>
            <a:normAutofit/>
          </a:bodyPr>
          <a:lstStyle/>
          <a:p>
            <a:pPr marL="0" indent="0">
              <a:buNone/>
            </a:pPr>
            <a:r>
              <a:rPr lang="en-US" dirty="0"/>
              <a:t> </a:t>
            </a:r>
          </a:p>
        </p:txBody>
      </p:sp>
      <p:pic>
        <p:nvPicPr>
          <p:cNvPr id="10" name="Picture 9">
            <a:extLst>
              <a:ext uri="{FF2B5EF4-FFF2-40B4-BE49-F238E27FC236}">
                <a16:creationId xmlns:a16="http://schemas.microsoft.com/office/drawing/2014/main" id="{BA965846-C70A-4C2F-ADF6-1B7513B2D3F3}"/>
              </a:ext>
            </a:extLst>
          </p:cNvPr>
          <p:cNvPicPr>
            <a:picLocks noChangeAspect="1"/>
          </p:cNvPicPr>
          <p:nvPr/>
        </p:nvPicPr>
        <p:blipFill>
          <a:blip r:embed="rId2"/>
          <a:stretch>
            <a:fillRect/>
          </a:stretch>
        </p:blipFill>
        <p:spPr>
          <a:xfrm>
            <a:off x="1437336" y="1057275"/>
            <a:ext cx="8706789" cy="5101154"/>
          </a:xfrm>
          <a:prstGeom prst="rect">
            <a:avLst/>
          </a:prstGeom>
        </p:spPr>
      </p:pic>
    </p:spTree>
    <p:extLst>
      <p:ext uri="{BB962C8B-B14F-4D97-AF65-F5344CB8AC3E}">
        <p14:creationId xmlns:p14="http://schemas.microsoft.com/office/powerpoint/2010/main" val="158448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4043</TotalTime>
  <Words>1718</Words>
  <Application>Microsoft Office PowerPoint</Application>
  <PresentationFormat>Widescreen</PresentationFormat>
  <Paragraphs>163</Paragraphs>
  <Slides>18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Helvetica</vt:lpstr>
      <vt:lpstr>Helvetica Neue</vt:lpstr>
      <vt:lpstr>Helvetica Neue Medium</vt:lpstr>
      <vt:lpstr>Intel Clear</vt:lpstr>
      <vt:lpstr>Intel Clear Light</vt:lpstr>
      <vt:lpstr>Wingdings</vt:lpstr>
      <vt:lpstr>21_BasicWhite</vt:lpstr>
      <vt:lpstr>Service Function Chaining Support in Edge Data Networks</vt:lpstr>
      <vt:lpstr>Background (1/4)</vt:lpstr>
      <vt:lpstr>Background (2/4): Requirements for SFs/SFCs in the Edge</vt:lpstr>
      <vt:lpstr>Background (3/4): Other SDOs Activities</vt:lpstr>
      <vt:lpstr>Background (5/5): Other SDOs Activities</vt:lpstr>
      <vt:lpstr>Status Update</vt:lpstr>
      <vt:lpstr>Architecture Updates</vt:lpstr>
      <vt:lpstr>SFC is in both of 5GC and Edge</vt:lpstr>
      <vt:lpstr>SFC in EDN</vt:lpstr>
      <vt:lpstr>SFC in EDN </vt:lpstr>
      <vt:lpstr>SFC in EDN – More details</vt:lpstr>
      <vt:lpstr>SFC Use Cases [1/6] </vt:lpstr>
      <vt:lpstr>SFC Use Cases [2/6] </vt:lpstr>
      <vt:lpstr>SFC Use Cases [3/6] </vt:lpstr>
      <vt:lpstr>SFC Use Cases [4/6] </vt:lpstr>
      <vt:lpstr>SFC Use Cases [5/6] </vt:lpstr>
      <vt:lpstr>SFC Use Cases [6/6] </vt:lpstr>
      <vt:lpstr>Tentative work split between SA2 and SA6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Function Chaining Support in Edge Data Networks</dc:title>
  <dc:creator>Shailendra, Samar</dc:creator>
  <cp:lastModifiedBy>Shailendra, Samar</cp:lastModifiedBy>
  <cp:revision>6</cp:revision>
  <dcterms:created xsi:type="dcterms:W3CDTF">2021-09-10T13:41:49Z</dcterms:created>
  <dcterms:modified xsi:type="dcterms:W3CDTF">2021-09-28T10:49:20Z</dcterms:modified>
</cp:coreProperties>
</file>