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2" r:id="rId2"/>
    <p:sldMasterId id="2147483664" r:id="rId3"/>
    <p:sldMasterId id="2147483672" r:id="rId4"/>
  </p:sldMasterIdLst>
  <p:notesMasterIdLst>
    <p:notesMasterId r:id="rId21"/>
  </p:notesMasterIdLst>
  <p:handoutMasterIdLst>
    <p:handoutMasterId r:id="rId22"/>
  </p:handoutMasterIdLst>
  <p:sldIdLst>
    <p:sldId id="707" r:id="rId5"/>
    <p:sldId id="760" r:id="rId6"/>
    <p:sldId id="767" r:id="rId7"/>
    <p:sldId id="768" r:id="rId8"/>
    <p:sldId id="733" r:id="rId9"/>
    <p:sldId id="761" r:id="rId10"/>
    <p:sldId id="766" r:id="rId11"/>
    <p:sldId id="765" r:id="rId12"/>
    <p:sldId id="769" r:id="rId13"/>
    <p:sldId id="738" r:id="rId14"/>
    <p:sldId id="763" r:id="rId15"/>
    <p:sldId id="753" r:id="rId16"/>
    <p:sldId id="762" r:id="rId17"/>
    <p:sldId id="756" r:id="rId18"/>
    <p:sldId id="758" r:id="rId19"/>
    <p:sldId id="757" r:id="rId20"/>
  </p:sldIdLst>
  <p:sldSz cx="9144000" cy="6858000" type="screen4x3"/>
  <p:notesSz cx="6797675" cy="9928225"/>
  <p:defaultTextStyle>
    <a:defPPr>
      <a:defRPr lang="en-GB"/>
    </a:defPPr>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58">
          <p15:clr>
            <a:srgbClr val="A4A3A4"/>
          </p15:clr>
        </p15:guide>
        <p15:guide id="2" pos="284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na Agnel" initials="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68"/>
    <p:restoredTop sz="95534"/>
  </p:normalViewPr>
  <p:slideViewPr>
    <p:cSldViewPr snapToGrid="0" showGuides="1">
      <p:cViewPr varScale="1">
        <p:scale>
          <a:sx n="111" d="100"/>
          <a:sy n="111" d="100"/>
        </p:scale>
        <p:origin x="634" y="86"/>
      </p:cViewPr>
      <p:guideLst>
        <p:guide orient="horz" pos="2158"/>
        <p:guide pos="2845"/>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80" d="100"/>
        <a:sy n="80" d="100"/>
      </p:scale>
      <p:origin x="0" y="0"/>
    </p:cViewPr>
  </p:sorterViewPr>
  <p:gridSpacing cx="72006" cy="72006"/>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ln>
        </p:spPr>
        <p:txBody>
          <a:bodyPr vert="horz" wrap="square" lIns="92859" tIns="46430" rIns="92859" bIns="46430" numCol="1" anchor="t" anchorCtr="0" compatLnSpc="1"/>
          <a:lstStyle/>
          <a:p>
            <a:pPr lvl="0" defTabSz="930275" eaLnBrk="1" fontAlgn="base" hangingPunct="1">
              <a:buNone/>
            </a:pPr>
            <a:endParaRPr lang="en-US" altLang="x-none" sz="1200" strike="noStrike" noProof="1">
              <a:latin typeface="Times New Roman" panose="02020603050405020304" pitchFamily="18" charset="0"/>
            </a:endParaRPr>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ln>
        </p:spPr>
        <p:txBody>
          <a:bodyPr vert="horz" wrap="square" lIns="92859" tIns="46430" rIns="92859" bIns="46430" numCol="1" anchor="t" anchorCtr="0" compatLnSpc="1"/>
          <a:lstStyle/>
          <a:p>
            <a:pPr lvl="0" algn="r" defTabSz="930275" eaLnBrk="1" fontAlgn="base" hangingPunct="1">
              <a:buNone/>
            </a:pPr>
            <a:fld id="{BB962C8B-B14F-4D97-AF65-F5344CB8AC3E}" type="datetime1">
              <a:rPr lang="en-US" altLang="zh-CN" sz="1200" strike="noStrike" noProof="1" dirty="0">
                <a:latin typeface="Times New Roman" panose="02020603050405020304" pitchFamily="18" charset="0"/>
                <a:ea typeface="+mn-ea"/>
                <a:cs typeface="+mn-cs"/>
              </a:rPr>
              <a:t>9/30/2021</a:t>
            </a:fld>
            <a:endParaRPr lang="en-US" altLang="zh-CN" sz="1200" strike="noStrike" noProof="1">
              <a:latin typeface="Times New Roman" panose="02020603050405020304" pitchFamily="18" charset="0"/>
            </a:endParaRPr>
          </a:p>
        </p:txBody>
      </p:sp>
      <p:sp>
        <p:nvSpPr>
          <p:cNvPr id="9220" name="Rectangle 4"/>
          <p:cNvSpPr>
            <a:spLocks noGrp="1" noChangeArrowheads="1"/>
          </p:cNvSpPr>
          <p:nvPr>
            <p:ph type="ftr" sz="quarter" idx="2"/>
          </p:nvPr>
        </p:nvSpPr>
        <p:spPr bwMode="auto">
          <a:xfrm>
            <a:off x="0" y="9431338"/>
            <a:ext cx="2946400" cy="496888"/>
          </a:xfrm>
          <a:prstGeom prst="rect">
            <a:avLst/>
          </a:prstGeom>
          <a:noFill/>
          <a:ln w="9525">
            <a:noFill/>
            <a:miter lim="800000"/>
          </a:ln>
        </p:spPr>
        <p:txBody>
          <a:bodyPr vert="horz" wrap="square" lIns="92859" tIns="46430" rIns="92859" bIns="46430" numCol="1" anchor="b" anchorCtr="0" compatLnSpc="1"/>
          <a:lstStyle/>
          <a:p>
            <a:pPr lvl="0" defTabSz="930275" eaLnBrk="1" fontAlgn="base" hangingPunct="1">
              <a:buNone/>
            </a:pPr>
            <a:endParaRPr lang="en-US" altLang="x-none" sz="1200" strike="noStrike" noProof="1">
              <a:latin typeface="Times New Roman" panose="02020603050405020304" pitchFamily="18" charset="0"/>
            </a:endParaRPr>
          </a:p>
        </p:txBody>
      </p:sp>
      <p:sp>
        <p:nvSpPr>
          <p:cNvPr id="9221" name="Rectangle 5"/>
          <p:cNvSpPr>
            <a:spLocks noGrp="1" noChangeArrowheads="1"/>
          </p:cNvSpPr>
          <p:nvPr>
            <p:ph type="sldNum" sz="quarter" idx="3"/>
          </p:nvPr>
        </p:nvSpPr>
        <p:spPr bwMode="auto">
          <a:xfrm>
            <a:off x="3851275" y="9431338"/>
            <a:ext cx="2946400" cy="496888"/>
          </a:xfrm>
          <a:prstGeom prst="rect">
            <a:avLst/>
          </a:prstGeom>
          <a:noFill/>
          <a:ln w="9525">
            <a:noFill/>
            <a:miter lim="800000"/>
          </a:ln>
        </p:spPr>
        <p:txBody>
          <a:bodyPr vert="horz" wrap="square" lIns="92859" tIns="46430" rIns="92859" bIns="46430" numCol="1" anchor="b" anchorCtr="0" compatLnSpc="1"/>
          <a:lstStyle/>
          <a:p>
            <a:pPr lvl="0" algn="r" defTabSz="930275" eaLnBrk="1" fontAlgn="base" hangingPunct="1">
              <a:buNone/>
            </a:pPr>
            <a:fld id="{9A0DB2DC-4C9A-4742-B13C-FB6460FD3503}" type="slidenum">
              <a:rPr lang="en-GB" altLang="en-US" sz="1200" strike="noStrike" noProof="1" dirty="0">
                <a:latin typeface="Times New Roman" panose="02020603050405020304" pitchFamily="18" charset="0"/>
                <a:ea typeface="+mn-ea"/>
                <a:cs typeface="+mn-cs"/>
              </a:rPr>
              <a:t>‹#›</a:t>
            </a:fld>
            <a:endParaRPr lang="en-GB" altLang="en-US" sz="1200" strike="noStrike" noProof="1">
              <a:latin typeface="Times New Roman" panose="02020603050405020304" pitchFamily="18" charset="0"/>
            </a:endParaRPr>
          </a:p>
        </p:txBody>
      </p:sp>
    </p:spTree>
    <p:extLst>
      <p:ext uri="{BB962C8B-B14F-4D97-AF65-F5344CB8AC3E}">
        <p14:creationId xmlns:p14="http://schemas.microsoft.com/office/powerpoint/2010/main" val="2345804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ln>
        </p:spPr>
        <p:txBody>
          <a:bodyPr vert="horz" wrap="square" lIns="92859" tIns="46430" rIns="92859" bIns="46430" numCol="1" anchor="t" anchorCtr="0" compatLnSpc="1"/>
          <a:lstStyle/>
          <a:p>
            <a:pPr lvl="0" defTabSz="930275" eaLnBrk="1" fontAlgn="base" hangingPunct="1">
              <a:buNone/>
            </a:pPr>
            <a:endParaRPr lang="en-US" altLang="x-none" sz="1200" strike="noStrike" noProof="1">
              <a:latin typeface="Times New Roman" panose="02020603050405020304" pitchFamily="18" charset="0"/>
            </a:endParaRPr>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ln>
        </p:spPr>
        <p:txBody>
          <a:bodyPr vert="horz" wrap="square" lIns="92859" tIns="46430" rIns="92859" bIns="46430" numCol="1" anchor="t" anchorCtr="0" compatLnSpc="1"/>
          <a:lstStyle/>
          <a:p>
            <a:pPr lvl="0" algn="r" defTabSz="930275" eaLnBrk="1" fontAlgn="base" hangingPunct="1">
              <a:buNone/>
            </a:pPr>
            <a:fld id="{BB962C8B-B14F-4D97-AF65-F5344CB8AC3E}" type="datetime1">
              <a:rPr lang="en-US" altLang="zh-CN" sz="1200" strike="noStrike" noProof="1" dirty="0">
                <a:latin typeface="Times New Roman" panose="02020603050405020304" pitchFamily="18" charset="0"/>
                <a:ea typeface="+mn-ea"/>
                <a:cs typeface="+mn-cs"/>
              </a:rPr>
              <a:t>9/30/2021</a:t>
            </a:fld>
            <a:endParaRPr lang="en-US" altLang="zh-CN" sz="1200" strike="noStrike" noProof="1">
              <a:latin typeface="Times New Roman" panose="02020603050405020304" pitchFamily="18" charset="0"/>
            </a:endParaRPr>
          </a:p>
        </p:txBody>
      </p:sp>
      <p:sp>
        <p:nvSpPr>
          <p:cNvPr id="11268" name="Rectangle 4"/>
          <p:cNvSpPr>
            <a:spLocks noGrp="1" noRot="1" noChangeAspect="1" noTextEdit="1"/>
          </p:cNvSpPr>
          <p:nvPr>
            <p:ph type="sldImg"/>
          </p:nvPr>
        </p:nvSpPr>
        <p:spPr>
          <a:xfrm>
            <a:off x="915988" y="742950"/>
            <a:ext cx="4965700" cy="3724275"/>
          </a:xfrm>
          <a:prstGeom prst="rect">
            <a:avLst/>
          </a:prstGeom>
          <a:noFill/>
          <a:ln w="9525" cap="flat" cmpd="sng">
            <a:solidFill>
              <a:srgbClr val="000000"/>
            </a:solidFill>
            <a:prstDash val="solid"/>
            <a:miter/>
            <a:headEnd type="none" w="med" len="med"/>
            <a:tailEnd type="none" w="med" len="med"/>
          </a:ln>
        </p:spPr>
      </p:sp>
      <p:sp>
        <p:nvSpPr>
          <p:cNvPr id="4101" name="Rectangle 5"/>
          <p:cNvSpPr>
            <a:spLocks noGrp="1" noChangeArrowheads="1"/>
          </p:cNvSpPr>
          <p:nvPr>
            <p:ph type="body" sz="quarter" idx="3"/>
          </p:nvPr>
        </p:nvSpPr>
        <p:spPr bwMode="auto">
          <a:xfrm>
            <a:off x="906463" y="4716463"/>
            <a:ext cx="4984750" cy="4468813"/>
          </a:xfrm>
          <a:prstGeom prst="rect">
            <a:avLst/>
          </a:prstGeom>
          <a:noFill/>
          <a:ln w="9525">
            <a:noFill/>
            <a:miter lim="800000"/>
          </a:ln>
        </p:spPr>
        <p:txBody>
          <a:bodyPr vert="horz" wrap="square" lIns="92859" tIns="46430" rIns="92859" bIns="4643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GB"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Click to edit Master text styles</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GB"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Second level</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GB"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Third level</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GB"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Fourth level</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GB"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Fifth level</a:t>
            </a:r>
          </a:p>
        </p:txBody>
      </p:sp>
      <p:sp>
        <p:nvSpPr>
          <p:cNvPr id="4102" name="Rectangle 6"/>
          <p:cNvSpPr>
            <a:spLocks noGrp="1" noChangeArrowheads="1"/>
          </p:cNvSpPr>
          <p:nvPr>
            <p:ph type="ftr" sz="quarter" idx="4"/>
          </p:nvPr>
        </p:nvSpPr>
        <p:spPr bwMode="auto">
          <a:xfrm>
            <a:off x="0" y="9431338"/>
            <a:ext cx="2946400" cy="496888"/>
          </a:xfrm>
          <a:prstGeom prst="rect">
            <a:avLst/>
          </a:prstGeom>
          <a:noFill/>
          <a:ln w="9525">
            <a:noFill/>
            <a:miter lim="800000"/>
          </a:ln>
        </p:spPr>
        <p:txBody>
          <a:bodyPr vert="horz" wrap="square" lIns="92859" tIns="46430" rIns="92859" bIns="46430" numCol="1" anchor="b" anchorCtr="0" compatLnSpc="1"/>
          <a:lstStyle/>
          <a:p>
            <a:pPr lvl="0" defTabSz="930275" eaLnBrk="1" fontAlgn="base" hangingPunct="1">
              <a:buNone/>
            </a:pPr>
            <a:endParaRPr lang="en-US" altLang="x-none" sz="1200" strike="noStrike" noProof="1">
              <a:latin typeface="Times New Roman" panose="02020603050405020304" pitchFamily="18" charset="0"/>
            </a:endParaRPr>
          </a:p>
        </p:txBody>
      </p:sp>
      <p:sp>
        <p:nvSpPr>
          <p:cNvPr id="4103" name="Rectangle 7"/>
          <p:cNvSpPr>
            <a:spLocks noGrp="1" noChangeArrowheads="1"/>
          </p:cNvSpPr>
          <p:nvPr>
            <p:ph type="sldNum" sz="quarter" idx="5"/>
          </p:nvPr>
        </p:nvSpPr>
        <p:spPr bwMode="auto">
          <a:xfrm>
            <a:off x="3851275" y="9431338"/>
            <a:ext cx="2946400" cy="496888"/>
          </a:xfrm>
          <a:prstGeom prst="rect">
            <a:avLst/>
          </a:prstGeom>
          <a:noFill/>
          <a:ln w="9525">
            <a:noFill/>
            <a:miter lim="800000"/>
          </a:ln>
        </p:spPr>
        <p:txBody>
          <a:bodyPr vert="horz" wrap="square" lIns="92859" tIns="46430" rIns="92859" bIns="46430" numCol="1" anchor="b" anchorCtr="0" compatLnSpc="1"/>
          <a:lstStyle/>
          <a:p>
            <a:pPr lvl="0" algn="r" defTabSz="930275" eaLnBrk="1" fontAlgn="base" hangingPunct="1">
              <a:buNone/>
            </a:pPr>
            <a:fld id="{9A0DB2DC-4C9A-4742-B13C-FB6460FD3503}" type="slidenum">
              <a:rPr lang="en-GB" altLang="en-US" sz="1200" strike="noStrike" noProof="1" dirty="0">
                <a:latin typeface="Times New Roman" panose="02020603050405020304" pitchFamily="18" charset="0"/>
                <a:ea typeface="+mn-ea"/>
                <a:cs typeface="+mn-cs"/>
              </a:rPr>
              <a:t>‹#›</a:t>
            </a:fld>
            <a:endParaRPr lang="en-GB" altLang="en-US" sz="1200" strike="noStrike" noProof="1">
              <a:latin typeface="Times New Roman" panose="02020603050405020304" pitchFamily="18" charset="0"/>
            </a:endParaRPr>
          </a:p>
        </p:txBody>
      </p:sp>
    </p:spTree>
    <p:extLst>
      <p:ext uri="{BB962C8B-B14F-4D97-AF65-F5344CB8AC3E}">
        <p14:creationId xmlns:p14="http://schemas.microsoft.com/office/powerpoint/2010/main" val="3086547227"/>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幻灯片图像占位符 1"/>
          <p:cNvSpPr>
            <a:spLocks noGrp="1" noRot="1" noChangeAspect="1" noTextEdit="1"/>
          </p:cNvSpPr>
          <p:nvPr>
            <p:ph type="sldImg"/>
          </p:nvPr>
        </p:nvSpPr>
        <p:spPr/>
      </p:sp>
      <p:sp>
        <p:nvSpPr>
          <p:cNvPr id="13314" name="文本占位符 2"/>
          <p:cNvSpPr>
            <a:spLocks noGrp="1"/>
          </p:cNvSpPr>
          <p:nvPr>
            <p:ph type="body"/>
          </p:nvPr>
        </p:nvSpPr>
        <p:spPr>
          <a:xfrm>
            <a:off x="906463" y="4716463"/>
            <a:ext cx="4984750" cy="4468812"/>
          </a:xfrm>
        </p:spPr>
        <p:txBody>
          <a:bodyPr wrap="square" lIns="92859" tIns="46430" rIns="92859" bIns="46430" anchor="t" anchorCtr="0"/>
          <a:lstStyle/>
          <a:p>
            <a:pPr lvl="0"/>
            <a:endParaRPr lang="zh-CN" altLang="en-US">
              <a:sym typeface="宋体" panose="02010600030101010101" pitchFamily="2" charset="-122"/>
            </a:endParaRPr>
          </a:p>
        </p:txBody>
      </p:sp>
    </p:spTree>
    <p:extLst>
      <p:ext uri="{BB962C8B-B14F-4D97-AF65-F5344CB8AC3E}">
        <p14:creationId xmlns:p14="http://schemas.microsoft.com/office/powerpoint/2010/main" val="4080253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8177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幻灯片图像占位符 1"/>
          <p:cNvSpPr>
            <a:spLocks noGrp="1" noRot="1" noChangeAspect="1" noTextEdit="1"/>
          </p:cNvSpPr>
          <p:nvPr>
            <p:ph type="sldImg"/>
          </p:nvPr>
        </p:nvSpPr>
        <p:spPr/>
      </p:sp>
      <p:sp>
        <p:nvSpPr>
          <p:cNvPr id="17410" name="文本占位符 2"/>
          <p:cNvSpPr>
            <a:spLocks noGrp="1"/>
          </p:cNvSpPr>
          <p:nvPr>
            <p:ph type="body"/>
          </p:nvPr>
        </p:nvSpPr>
        <p:spPr>
          <a:xfrm>
            <a:off x="906463" y="4716463"/>
            <a:ext cx="4984750" cy="4468812"/>
          </a:xfrm>
        </p:spPr>
        <p:txBody>
          <a:bodyPr wrap="square" lIns="92859" tIns="46430" rIns="92859" bIns="46430" anchor="t" anchorCtr="0"/>
          <a:lstStyle/>
          <a:p>
            <a:pPr lvl="0">
              <a:buFont typeface="Arial" panose="020B0604020202020204" pitchFamily="34" charset="0"/>
            </a:pPr>
            <a:r>
              <a:rPr lang="en-US" altLang="zh-CN">
                <a:solidFill>
                  <a:srgbClr val="FF0000"/>
                </a:solidFill>
                <a:sym typeface="+mn-ea"/>
              </a:rPr>
              <a:t>SLA</a:t>
            </a:r>
          </a:p>
          <a:p>
            <a:pPr lvl="0">
              <a:buFont typeface="Arial" panose="020B0604020202020204" pitchFamily="34" charset="0"/>
            </a:pPr>
            <a:r>
              <a:rPr lang="en-US" altLang="zh-CN">
                <a:solidFill>
                  <a:srgbClr val="FF0000"/>
                </a:solidFill>
                <a:sym typeface="+mn-ea"/>
              </a:rPr>
              <a:t>resource;</a:t>
            </a:r>
            <a:endParaRPr lang="en-US" altLang="zh-CN">
              <a:sym typeface="宋体" panose="02010600030101010101" pitchFamily="2" charset="-122"/>
            </a:endParaRPr>
          </a:p>
        </p:txBody>
      </p:sp>
    </p:spTree>
    <p:extLst>
      <p:ext uri="{BB962C8B-B14F-4D97-AF65-F5344CB8AC3E}">
        <p14:creationId xmlns:p14="http://schemas.microsoft.com/office/powerpoint/2010/main" val="3638719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幻灯片图像占位符 1"/>
          <p:cNvSpPr>
            <a:spLocks noGrp="1" noRot="1" noChangeAspect="1" noTextEdit="1"/>
          </p:cNvSpPr>
          <p:nvPr>
            <p:ph type="sldImg"/>
          </p:nvPr>
        </p:nvSpPr>
        <p:spPr/>
      </p:sp>
      <p:sp>
        <p:nvSpPr>
          <p:cNvPr id="13314" name="文本占位符 2"/>
          <p:cNvSpPr>
            <a:spLocks noGrp="1"/>
          </p:cNvSpPr>
          <p:nvPr>
            <p:ph type="body"/>
          </p:nvPr>
        </p:nvSpPr>
        <p:spPr>
          <a:xfrm>
            <a:off x="906463" y="4716463"/>
            <a:ext cx="4984750" cy="4468812"/>
          </a:xfrm>
        </p:spPr>
        <p:txBody>
          <a:bodyPr wrap="square" lIns="92859" tIns="46430" rIns="92859" bIns="46430" anchor="t" anchorCtr="0"/>
          <a:lstStyle/>
          <a:p>
            <a:pPr lvl="0"/>
            <a:endParaRPr lang="zh-CN" altLang="en-US">
              <a:sym typeface="宋体" panose="02010600030101010101" pitchFamily="2" charset="-122"/>
            </a:endParaRPr>
          </a:p>
        </p:txBody>
      </p:sp>
    </p:spTree>
    <p:extLst>
      <p:ext uri="{BB962C8B-B14F-4D97-AF65-F5344CB8AC3E}">
        <p14:creationId xmlns:p14="http://schemas.microsoft.com/office/powerpoint/2010/main" val="1662884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幻灯片图像占位符 1"/>
          <p:cNvSpPr>
            <a:spLocks noGrp="1" noRot="1" noChangeAspect="1" noTextEdit="1"/>
          </p:cNvSpPr>
          <p:nvPr>
            <p:ph type="sldImg"/>
          </p:nvPr>
        </p:nvSpPr>
        <p:spPr/>
      </p:sp>
      <p:sp>
        <p:nvSpPr>
          <p:cNvPr id="13314" name="文本占位符 2"/>
          <p:cNvSpPr>
            <a:spLocks noGrp="1"/>
          </p:cNvSpPr>
          <p:nvPr>
            <p:ph type="body"/>
          </p:nvPr>
        </p:nvSpPr>
        <p:spPr>
          <a:xfrm>
            <a:off x="906463" y="4716463"/>
            <a:ext cx="4984750" cy="4468812"/>
          </a:xfrm>
        </p:spPr>
        <p:txBody>
          <a:bodyPr wrap="square" lIns="92859" tIns="46430" rIns="92859" bIns="46430" anchor="t" anchorCtr="0"/>
          <a:lstStyle/>
          <a:p>
            <a:pPr lvl="0"/>
            <a:endParaRPr lang="zh-CN" altLang="en-US">
              <a:sym typeface="宋体" panose="02010600030101010101" pitchFamily="2" charset="-122"/>
            </a:endParaRPr>
          </a:p>
        </p:txBody>
      </p:sp>
    </p:spTree>
    <p:extLst>
      <p:ext uri="{BB962C8B-B14F-4D97-AF65-F5344CB8AC3E}">
        <p14:creationId xmlns:p14="http://schemas.microsoft.com/office/powerpoint/2010/main" val="809820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89323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6151" name="Text Box 14"/>
          <p:cNvSpPr txBox="1"/>
          <p:nvPr/>
        </p:nvSpPr>
        <p:spPr>
          <a:xfrm>
            <a:off x="323850" y="73025"/>
            <a:ext cx="3092450" cy="461963"/>
          </a:xfrm>
          <a:prstGeom prst="rect">
            <a:avLst/>
          </a:prstGeom>
          <a:noFill/>
          <a:ln w="9525">
            <a:noFill/>
          </a:ln>
        </p:spPr>
        <p:txBody>
          <a:bodyPr anchor="t" anchorCtr="0">
            <a:spAutoFit/>
          </a:bodyPr>
          <a:lstStyle/>
          <a:p>
            <a:pPr lvl="0" eaLnBrk="1" hangingPunct="1"/>
            <a:r>
              <a:rPr lang="sv-SE" altLang="en-US" sz="1200" b="1" dirty="0">
                <a:latin typeface="Arial" panose="020B0604020202020204"/>
              </a:rPr>
              <a:t>3GPP TSG-SA WG6 Meeting #39-e</a:t>
            </a:r>
          </a:p>
          <a:p>
            <a:pPr lvl="0" eaLnBrk="1" hangingPunct="1"/>
            <a:r>
              <a:rPr lang="en-GB" altLang="en-US" sz="1200" b="1" dirty="0">
                <a:latin typeface="Arial" panose="020B0604020202020204"/>
              </a:rPr>
              <a:t>e-meeting, 31</a:t>
            </a:r>
            <a:r>
              <a:rPr lang="en-GB" altLang="en-US" sz="1200" b="1" baseline="30000" dirty="0">
                <a:latin typeface="Arial" panose="020B0604020202020204"/>
              </a:rPr>
              <a:t>st</a:t>
            </a:r>
            <a:r>
              <a:rPr lang="en-GB" altLang="en-US" sz="1200" b="1" dirty="0">
                <a:latin typeface="Arial" panose="020B0604020202020204"/>
              </a:rPr>
              <a:t> Aug – 8</a:t>
            </a:r>
            <a:r>
              <a:rPr lang="en-GB" altLang="en-US" sz="1200" b="1" baseline="30000" dirty="0">
                <a:latin typeface="Arial" panose="020B0604020202020204"/>
              </a:rPr>
              <a:t>th</a:t>
            </a:r>
            <a:r>
              <a:rPr lang="en-GB" altLang="en-US" sz="1200" b="1" dirty="0">
                <a:latin typeface="Arial" panose="020B0604020202020204"/>
              </a:rPr>
              <a:t> Sep 2020</a:t>
            </a:r>
            <a:endParaRPr lang="en-US" altLang="en-US" sz="1200" b="1" dirty="0">
              <a:latin typeface="Arial" panose="020B0604020202020204"/>
            </a:endParaRPr>
          </a:p>
        </p:txBody>
      </p:sp>
      <p:sp>
        <p:nvSpPr>
          <p:cNvPr id="6152" name="Text Box 13"/>
          <p:cNvSpPr txBox="1"/>
          <p:nvPr/>
        </p:nvSpPr>
        <p:spPr>
          <a:xfrm>
            <a:off x="5172075" y="177800"/>
            <a:ext cx="2112963" cy="554038"/>
          </a:xfrm>
          <a:prstGeom prst="rect">
            <a:avLst/>
          </a:prstGeom>
          <a:noFill/>
          <a:ln w="9525">
            <a:noFill/>
          </a:ln>
        </p:spPr>
        <p:txBody>
          <a:bodyPr anchor="t" anchorCtr="0">
            <a:spAutoFit/>
          </a:bodyPr>
          <a:lstStyle/>
          <a:p>
            <a:pPr lvl="0" algn="r" eaLnBrk="1" hangingPunct="1">
              <a:spcBef>
                <a:spcPct val="50000"/>
              </a:spcBef>
            </a:pPr>
            <a:r>
              <a:rPr lang="en-GB" altLang="en-US" sz="1200" b="1" dirty="0">
                <a:latin typeface="Arial" panose="020B0604020202020204" pitchFamily="34" charset="0"/>
              </a:rPr>
              <a:t>S6-20xxxx</a:t>
            </a:r>
          </a:p>
          <a:p>
            <a:pPr lvl="0" algn="r" eaLnBrk="1" hangingPunct="1">
              <a:spcBef>
                <a:spcPct val="50000"/>
              </a:spcBef>
            </a:pPr>
            <a:r>
              <a:rPr lang="en-GB" altLang="en-US" sz="1200" b="1" dirty="0">
                <a:latin typeface="Arial" panose="020B0604020202020204" pitchFamily="34" charset="0"/>
              </a:rPr>
              <a:t>(was 1319 was 1174 rev1)</a:t>
            </a:r>
            <a:endParaRPr lang="en-GB" altLang="en-US" sz="1200" dirty="0">
              <a:solidFill>
                <a:schemeClr val="bg2"/>
              </a:solidFill>
              <a:latin typeface="Arial" panose="020B0604020202020204" pitchFamily="34" charset="0"/>
            </a:endParaRPr>
          </a:p>
        </p:txBody>
      </p:sp>
      <p:sp>
        <p:nvSpPr>
          <p:cNvPr id="2" name="Title 1"/>
          <p:cNvSpPr>
            <a:spLocks noGrp="1"/>
          </p:cNvSpPr>
          <p:nvPr>
            <p:ph type="ctrTitle"/>
          </p:nvPr>
        </p:nvSpPr>
        <p:spPr>
          <a:xfrm>
            <a:off x="685800" y="2130428"/>
            <a:ext cx="7772400" cy="1470025"/>
          </a:xfrm>
        </p:spPr>
        <p:txBody>
          <a:bodyPr/>
          <a:lstStyle/>
          <a:p>
            <a:pPr fontAlgn="base"/>
            <a:r>
              <a:rPr lang="en-US" strike="noStrike" noProof="1"/>
              <a:t>Click to edit Master title style</a:t>
            </a:r>
            <a:endParaRPr lang="en-GB" strike="noStrike" noProof="1"/>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a:t>Click to edit Master subtitle style</a:t>
            </a:r>
            <a:endParaRPr lang="en-GB" strike="noStrike" noProof="1"/>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eaLnBrk="1" fontAlgn="base" hangingPunct="1">
              <a:buNone/>
            </a:pPr>
            <a:fld id="{BB962C8B-B14F-4D97-AF65-F5344CB8AC3E}" type="datetimeFigureOut">
              <a:rPr lang="en-US" altLang="zh-CN" strike="noStrike" noProof="1" dirty="0">
                <a:latin typeface="Arial" panose="020B0604020202020204" pitchFamily="34" charset="0"/>
                <a:ea typeface="+mn-ea"/>
                <a:cs typeface="+mn-cs"/>
              </a:rPr>
              <a:t>9/30/2021</a:t>
            </a:fld>
            <a:endParaRPr lang="en-US" altLang="zh-CN" strike="noStrike" noProof="1">
              <a:latin typeface="Arial" panose="020B0604020202020204" pitchFamily="34" charset="0"/>
            </a:endParaRPr>
          </a:p>
        </p:txBody>
      </p:sp>
      <p:sp>
        <p:nvSpPr>
          <p:cNvPr id="3" name="页脚占位符 2"/>
          <p:cNvSpPr>
            <a:spLocks noGrp="1"/>
          </p:cNvSpPr>
          <p:nvPr>
            <p:ph type="ftr" sz="quarter" idx="11"/>
          </p:nvPr>
        </p:nvSpPr>
        <p:spPr/>
        <p:txBody>
          <a:bodyPr/>
          <a:lstStyle/>
          <a:p>
            <a:pPr lvl="0" eaLnBrk="1" fontAlgn="base" hangingPunct="1">
              <a:buNone/>
            </a:pPr>
            <a:endParaRPr lang="en-US" altLang="x-none"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eaLnBrk="1" fontAlgn="base" hangingPunct="1">
              <a:buNone/>
            </a:pPr>
            <a:fld id="{9A0DB2DC-4C9A-4742-B13C-FB6460FD3503}" type="slidenum">
              <a:rPr lang="en-US" altLang="en-US" strike="noStrike" noProof="1" dirty="0">
                <a:latin typeface="Arial" panose="020B0604020202020204" pitchFamily="34" charset="0"/>
                <a:ea typeface="+mn-ea"/>
                <a:cs typeface="+mn-cs"/>
              </a:rPr>
              <a:t>‹#›</a:t>
            </a:fld>
            <a:endParaRPr lang="en-US" altLang="en-US" strike="noStrike" noProof="1">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pPr fontAlgn="base"/>
            <a:r>
              <a:rPr lang="en-US" strike="noStrike" noProof="1"/>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p>
        </p:txBody>
      </p:sp>
      <p:sp>
        <p:nvSpPr>
          <p:cNvPr id="5" name="日期占位符 4"/>
          <p:cNvSpPr>
            <a:spLocks noGrp="1"/>
          </p:cNvSpPr>
          <p:nvPr>
            <p:ph type="dt" sz="half" idx="10"/>
          </p:nvPr>
        </p:nvSpPr>
        <p:spPr/>
        <p:txBody>
          <a:bodyPr/>
          <a:lstStyle/>
          <a:p>
            <a:pPr lvl="0" eaLnBrk="1" fontAlgn="base" hangingPunct="1">
              <a:buNone/>
            </a:pPr>
            <a:fld id="{BB962C8B-B14F-4D97-AF65-F5344CB8AC3E}" type="datetimeFigureOut">
              <a:rPr lang="en-US" altLang="zh-CN" strike="noStrike" noProof="1" dirty="0">
                <a:latin typeface="Arial" panose="020B0604020202020204" pitchFamily="34" charset="0"/>
                <a:ea typeface="+mn-ea"/>
                <a:cs typeface="+mn-cs"/>
              </a:rPr>
              <a:t>9/30/2021</a:t>
            </a:fld>
            <a:endParaRPr lang="en-US" altLang="zh-CN"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eaLnBrk="1" fontAlgn="base" hangingPunct="1">
              <a:buNone/>
            </a:pPr>
            <a:endParaRPr lang="en-US" altLang="x-none"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fontAlgn="base" hangingPunct="1">
              <a:buNone/>
            </a:pPr>
            <a:fld id="{9A0DB2DC-4C9A-4742-B13C-FB6460FD3503}" type="slidenum">
              <a:rPr lang="en-US" altLang="en-US" strike="noStrike" noProof="1" dirty="0">
                <a:latin typeface="Arial" panose="020B0604020202020204" pitchFamily="34" charset="0"/>
                <a:ea typeface="+mn-ea"/>
                <a:cs typeface="+mn-cs"/>
              </a:rPr>
              <a:t>‹#›</a:t>
            </a:fld>
            <a:endParaRPr lang="en-US" altLang="en-US" strike="noStrike" noProof="1">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pPr fontAlgn="base"/>
            <a:r>
              <a:rPr lang="en-US" strike="noStrike" noProof="1"/>
              <a:t>Click to edit Master title style</a:t>
            </a:r>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p>
        </p:txBody>
      </p:sp>
      <p:sp>
        <p:nvSpPr>
          <p:cNvPr id="5" name="日期占位符 4"/>
          <p:cNvSpPr>
            <a:spLocks noGrp="1"/>
          </p:cNvSpPr>
          <p:nvPr>
            <p:ph type="dt" sz="half" idx="10"/>
          </p:nvPr>
        </p:nvSpPr>
        <p:spPr/>
        <p:txBody>
          <a:bodyPr/>
          <a:lstStyle/>
          <a:p>
            <a:pPr lvl="0" eaLnBrk="1" fontAlgn="base" hangingPunct="1">
              <a:buNone/>
            </a:pPr>
            <a:fld id="{BB962C8B-B14F-4D97-AF65-F5344CB8AC3E}" type="datetimeFigureOut">
              <a:rPr lang="en-US" altLang="zh-CN" strike="noStrike" noProof="1" dirty="0">
                <a:latin typeface="Arial" panose="020B0604020202020204" pitchFamily="34" charset="0"/>
                <a:ea typeface="+mn-ea"/>
                <a:cs typeface="+mn-cs"/>
              </a:rPr>
              <a:t>9/30/2021</a:t>
            </a:fld>
            <a:endParaRPr lang="en-US" altLang="zh-CN"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eaLnBrk="1" fontAlgn="base" hangingPunct="1">
              <a:buNone/>
            </a:pPr>
            <a:endParaRPr lang="en-US" altLang="x-none"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fontAlgn="base" hangingPunct="1">
              <a:buNone/>
            </a:pPr>
            <a:fld id="{9A0DB2DC-4C9A-4742-B13C-FB6460FD3503}" type="slidenum">
              <a:rPr lang="en-US" altLang="en-US" strike="noStrike" noProof="1" dirty="0">
                <a:latin typeface="Arial" panose="020B0604020202020204" pitchFamily="34" charset="0"/>
                <a:ea typeface="+mn-ea"/>
                <a:cs typeface="+mn-cs"/>
              </a:rPr>
              <a:t>‹#›</a:t>
            </a:fld>
            <a:endParaRPr lang="en-US" altLang="en-US" strike="noStrike" noProof="1">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日期占位符 3"/>
          <p:cNvSpPr>
            <a:spLocks noGrp="1"/>
          </p:cNvSpPr>
          <p:nvPr>
            <p:ph type="dt" sz="half" idx="10"/>
          </p:nvPr>
        </p:nvSpPr>
        <p:spPr/>
        <p:txBody>
          <a:bodyPr/>
          <a:lstStyle/>
          <a:p>
            <a:pPr lvl="0" eaLnBrk="1" fontAlgn="base" hangingPunct="1">
              <a:buNone/>
            </a:pPr>
            <a:fld id="{BB962C8B-B14F-4D97-AF65-F5344CB8AC3E}" type="datetimeFigureOut">
              <a:rPr lang="en-US" altLang="zh-CN" strike="noStrike" noProof="1" dirty="0">
                <a:latin typeface="Arial" panose="020B0604020202020204" pitchFamily="34" charset="0"/>
                <a:ea typeface="+mn-ea"/>
                <a:cs typeface="+mn-cs"/>
              </a:rPr>
              <a:t>9/30/2021</a:t>
            </a:fld>
            <a:endParaRPr lang="en-US" altLang="zh-CN"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eaLnBrk="1" fontAlgn="base" hangingPunct="1">
              <a:buNone/>
            </a:pPr>
            <a:endParaRPr lang="en-US" altLang="x-none"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fontAlgn="base" hangingPunct="1">
              <a:buNone/>
            </a:pPr>
            <a:fld id="{9A0DB2DC-4C9A-4742-B13C-FB6460FD3503}" type="slidenum">
              <a:rPr lang="en-US" altLang="en-US" strike="noStrike" noProof="1" dirty="0">
                <a:latin typeface="Arial" panose="020B0604020202020204" pitchFamily="34" charset="0"/>
                <a:ea typeface="+mn-ea"/>
                <a:cs typeface="+mn-cs"/>
              </a:rPr>
              <a:t>‹#›</a:t>
            </a:fld>
            <a:endParaRPr lang="en-US" altLang="en-US" strike="noStrike" noProof="1">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pPr fontAlgn="base"/>
            <a:r>
              <a:rPr lang="en-US" strike="noStrike" noProof="1"/>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日期占位符 3"/>
          <p:cNvSpPr>
            <a:spLocks noGrp="1"/>
          </p:cNvSpPr>
          <p:nvPr>
            <p:ph type="dt" sz="half" idx="10"/>
          </p:nvPr>
        </p:nvSpPr>
        <p:spPr/>
        <p:txBody>
          <a:bodyPr/>
          <a:lstStyle/>
          <a:p>
            <a:pPr lvl="0" eaLnBrk="1" fontAlgn="base" hangingPunct="1">
              <a:buNone/>
            </a:pPr>
            <a:fld id="{BB962C8B-B14F-4D97-AF65-F5344CB8AC3E}" type="datetimeFigureOut">
              <a:rPr lang="en-US" altLang="zh-CN" strike="noStrike" noProof="1" dirty="0">
                <a:latin typeface="Arial" panose="020B0604020202020204" pitchFamily="34" charset="0"/>
                <a:ea typeface="+mn-ea"/>
                <a:cs typeface="+mn-cs"/>
              </a:rPr>
              <a:t>9/30/2021</a:t>
            </a:fld>
            <a:endParaRPr lang="en-US" altLang="zh-CN"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eaLnBrk="1" fontAlgn="base" hangingPunct="1">
              <a:buNone/>
            </a:pPr>
            <a:endParaRPr lang="en-US" altLang="x-none"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fontAlgn="base" hangingPunct="1">
              <a:buNone/>
            </a:pPr>
            <a:fld id="{9A0DB2DC-4C9A-4742-B13C-FB6460FD3503}" type="slidenum">
              <a:rPr lang="en-US" altLang="en-US" strike="noStrike" noProof="1" dirty="0">
                <a:latin typeface="Arial" panose="020B0604020202020204" pitchFamily="34" charset="0"/>
                <a:ea typeface="+mn-ea"/>
                <a:cs typeface="+mn-cs"/>
              </a:rPr>
              <a:t>‹#›</a:t>
            </a:fld>
            <a:endParaRPr lang="en-US" altLang="en-US" strike="noStrike" noProof="1">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9223" name="Text Box 14"/>
          <p:cNvSpPr txBox="1"/>
          <p:nvPr/>
        </p:nvSpPr>
        <p:spPr>
          <a:xfrm>
            <a:off x="323850" y="73025"/>
            <a:ext cx="3092450" cy="461963"/>
          </a:xfrm>
          <a:prstGeom prst="rect">
            <a:avLst/>
          </a:prstGeom>
          <a:noFill/>
          <a:ln w="9525">
            <a:noFill/>
          </a:ln>
        </p:spPr>
        <p:txBody>
          <a:bodyPr anchor="t" anchorCtr="0">
            <a:spAutoFit/>
          </a:bodyPr>
          <a:lstStyle/>
          <a:p>
            <a:pPr lvl="0" eaLnBrk="1" hangingPunct="1"/>
            <a:r>
              <a:rPr lang="sv-SE" altLang="en-US" sz="1200" b="1" dirty="0">
                <a:latin typeface="Arial" panose="020B0604020202020204"/>
              </a:rPr>
              <a:t>3GPP TSG-SA WG6 Meeting #39-e</a:t>
            </a:r>
          </a:p>
          <a:p>
            <a:pPr lvl="0" eaLnBrk="1" hangingPunct="1"/>
            <a:r>
              <a:rPr lang="en-GB" altLang="en-US" sz="1200" b="1" dirty="0">
                <a:latin typeface="Arial" panose="020B0604020202020204"/>
              </a:rPr>
              <a:t>e-meeting, 31</a:t>
            </a:r>
            <a:r>
              <a:rPr lang="en-GB" altLang="en-US" sz="1200" b="1" baseline="30000" dirty="0">
                <a:latin typeface="Arial" panose="020B0604020202020204"/>
              </a:rPr>
              <a:t>st</a:t>
            </a:r>
            <a:r>
              <a:rPr lang="en-GB" altLang="en-US" sz="1200" b="1" dirty="0">
                <a:latin typeface="Arial" panose="020B0604020202020204"/>
              </a:rPr>
              <a:t> Aug – 8</a:t>
            </a:r>
            <a:r>
              <a:rPr lang="en-GB" altLang="en-US" sz="1200" b="1" baseline="30000" dirty="0">
                <a:latin typeface="Arial" panose="020B0604020202020204"/>
              </a:rPr>
              <a:t>th</a:t>
            </a:r>
            <a:r>
              <a:rPr lang="en-GB" altLang="en-US" sz="1200" b="1" dirty="0">
                <a:latin typeface="Arial" panose="020B0604020202020204"/>
              </a:rPr>
              <a:t> Sep 2020</a:t>
            </a:r>
            <a:endParaRPr lang="en-US" altLang="en-US" sz="1200" b="1" dirty="0">
              <a:latin typeface="Arial" panose="020B0604020202020204"/>
            </a:endParaRPr>
          </a:p>
        </p:txBody>
      </p:sp>
      <p:sp>
        <p:nvSpPr>
          <p:cNvPr id="9224" name="Text Box 13"/>
          <p:cNvSpPr txBox="1"/>
          <p:nvPr/>
        </p:nvSpPr>
        <p:spPr>
          <a:xfrm>
            <a:off x="5172075" y="177800"/>
            <a:ext cx="2112963" cy="554038"/>
          </a:xfrm>
          <a:prstGeom prst="rect">
            <a:avLst/>
          </a:prstGeom>
          <a:noFill/>
          <a:ln w="9525">
            <a:noFill/>
          </a:ln>
        </p:spPr>
        <p:txBody>
          <a:bodyPr anchor="t" anchorCtr="0">
            <a:spAutoFit/>
          </a:bodyPr>
          <a:lstStyle/>
          <a:p>
            <a:pPr lvl="0" algn="r" eaLnBrk="1" hangingPunct="1">
              <a:spcBef>
                <a:spcPct val="50000"/>
              </a:spcBef>
            </a:pPr>
            <a:r>
              <a:rPr lang="en-GB" altLang="en-US" sz="1200" b="1" dirty="0">
                <a:latin typeface="Arial" panose="020B0604020202020204" pitchFamily="34" charset="0"/>
              </a:rPr>
              <a:t>S6-20xxxx</a:t>
            </a:r>
          </a:p>
          <a:p>
            <a:pPr lvl="0" algn="r" eaLnBrk="1" hangingPunct="1">
              <a:spcBef>
                <a:spcPct val="50000"/>
              </a:spcBef>
            </a:pPr>
            <a:r>
              <a:rPr lang="en-GB" altLang="en-US" sz="1200" b="1" dirty="0">
                <a:latin typeface="Arial" panose="020B0604020202020204" pitchFamily="34" charset="0"/>
              </a:rPr>
              <a:t>(was 1319 was 1174 rev1)</a:t>
            </a:r>
            <a:endParaRPr lang="en-GB" altLang="en-US" sz="1200" dirty="0">
              <a:solidFill>
                <a:schemeClr val="bg2"/>
              </a:solidFill>
              <a:latin typeface="Arial" panose="020B0604020202020204" pitchFamily="34" charset="0"/>
            </a:endParaRPr>
          </a:p>
        </p:txBody>
      </p:sp>
      <p:sp>
        <p:nvSpPr>
          <p:cNvPr id="2" name="Title 1"/>
          <p:cNvSpPr>
            <a:spLocks noGrp="1"/>
          </p:cNvSpPr>
          <p:nvPr>
            <p:ph type="ctrTitle"/>
          </p:nvPr>
        </p:nvSpPr>
        <p:spPr>
          <a:xfrm>
            <a:off x="685800" y="2130428"/>
            <a:ext cx="7772400" cy="1470025"/>
          </a:xfrm>
        </p:spPr>
        <p:txBody>
          <a:bodyPr/>
          <a:lstStyle/>
          <a:p>
            <a:pPr fontAlgn="base"/>
            <a:r>
              <a:rPr lang="en-US" strike="noStrike" noProof="1"/>
              <a:t>Click to edit Master title style</a:t>
            </a:r>
            <a:endParaRPr lang="en-GB" strike="noStrike" noProof="1"/>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a:t>Click to edit Master subtitle style</a:t>
            </a:r>
            <a:endParaRPr lang="en-GB" strike="noStrike" noProof="1"/>
          </a:p>
        </p:txBody>
      </p:sp>
    </p:spTree>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GB" strike="noStrike" noProof="1"/>
          </a:p>
        </p:txBody>
      </p:sp>
      <p:sp>
        <p:nvSpPr>
          <p:cNvPr id="3" name="Content Placeholder 2"/>
          <p:cNvSpPr>
            <a:spLocks noGrp="1"/>
          </p:cNvSpPr>
          <p:nvPr>
            <p:ph idx="1"/>
          </p:nvPr>
        </p:nvSpPr>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endParaRPr lang="en-GB" strike="noStrike" noProof="1"/>
          </a:p>
        </p:txBody>
      </p:sp>
    </p:spTree>
  </p:cSld>
  <p:clrMapOvr>
    <a:masterClrMapping/>
  </p:clrMapOvr>
  <p:transition spd="slow"/>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GB" strike="noStrike" noProof="1"/>
          </a:p>
        </p:txBody>
      </p:sp>
    </p:spTree>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6151" name="Text Box 14"/>
          <p:cNvSpPr txBox="1"/>
          <p:nvPr/>
        </p:nvSpPr>
        <p:spPr>
          <a:xfrm>
            <a:off x="323850" y="73025"/>
            <a:ext cx="3092450" cy="461963"/>
          </a:xfrm>
          <a:prstGeom prst="rect">
            <a:avLst/>
          </a:prstGeom>
          <a:noFill/>
          <a:ln w="9525">
            <a:noFill/>
          </a:ln>
        </p:spPr>
        <p:txBody>
          <a:bodyPr anchor="t" anchorCtr="0">
            <a:spAutoFit/>
          </a:bodyPr>
          <a:lstStyle/>
          <a:p>
            <a:pPr lvl="0" eaLnBrk="1" hangingPunct="1"/>
            <a:r>
              <a:rPr lang="sv-SE" altLang="en-US" sz="1200" b="1" dirty="0">
                <a:latin typeface="Arial" panose="020B0604020202020204"/>
              </a:rPr>
              <a:t>3GPP TSG-SA WG6 Meeting #39-e</a:t>
            </a:r>
          </a:p>
          <a:p>
            <a:pPr lvl="0" eaLnBrk="1" hangingPunct="1"/>
            <a:r>
              <a:rPr lang="en-GB" altLang="en-US" sz="1200" b="1" dirty="0">
                <a:latin typeface="Arial" panose="020B0604020202020204"/>
              </a:rPr>
              <a:t>e-meeting, 31</a:t>
            </a:r>
            <a:r>
              <a:rPr lang="en-GB" altLang="en-US" sz="1200" b="1" baseline="30000" dirty="0">
                <a:latin typeface="Arial" panose="020B0604020202020204"/>
              </a:rPr>
              <a:t>st</a:t>
            </a:r>
            <a:r>
              <a:rPr lang="en-GB" altLang="en-US" sz="1200" b="1" dirty="0">
                <a:latin typeface="Arial" panose="020B0604020202020204"/>
              </a:rPr>
              <a:t> Aug – 8</a:t>
            </a:r>
            <a:r>
              <a:rPr lang="en-GB" altLang="en-US" sz="1200" b="1" baseline="30000" dirty="0">
                <a:latin typeface="Arial" panose="020B0604020202020204"/>
              </a:rPr>
              <a:t>th</a:t>
            </a:r>
            <a:r>
              <a:rPr lang="en-GB" altLang="en-US" sz="1200" b="1" dirty="0">
                <a:latin typeface="Arial" panose="020B0604020202020204"/>
              </a:rPr>
              <a:t> Sep 2020</a:t>
            </a:r>
            <a:endParaRPr lang="en-US" altLang="en-US" sz="1200" b="1" dirty="0">
              <a:latin typeface="Arial" panose="020B0604020202020204"/>
            </a:endParaRPr>
          </a:p>
        </p:txBody>
      </p:sp>
      <p:sp>
        <p:nvSpPr>
          <p:cNvPr id="6152" name="Text Box 13"/>
          <p:cNvSpPr txBox="1"/>
          <p:nvPr/>
        </p:nvSpPr>
        <p:spPr>
          <a:xfrm>
            <a:off x="5172075" y="177800"/>
            <a:ext cx="2112963" cy="554038"/>
          </a:xfrm>
          <a:prstGeom prst="rect">
            <a:avLst/>
          </a:prstGeom>
          <a:noFill/>
          <a:ln w="9525">
            <a:noFill/>
          </a:ln>
        </p:spPr>
        <p:txBody>
          <a:bodyPr anchor="t" anchorCtr="0">
            <a:spAutoFit/>
          </a:bodyPr>
          <a:lstStyle/>
          <a:p>
            <a:pPr lvl="0" algn="r" eaLnBrk="1" hangingPunct="1">
              <a:spcBef>
                <a:spcPct val="50000"/>
              </a:spcBef>
            </a:pPr>
            <a:r>
              <a:rPr lang="en-GB" altLang="en-US" sz="1200" b="1" dirty="0">
                <a:latin typeface="Arial" panose="020B0604020202020204" pitchFamily="34" charset="0"/>
              </a:rPr>
              <a:t>S6-20xxxx</a:t>
            </a:r>
          </a:p>
          <a:p>
            <a:pPr lvl="0" algn="r" eaLnBrk="1" hangingPunct="1">
              <a:spcBef>
                <a:spcPct val="50000"/>
              </a:spcBef>
            </a:pPr>
            <a:r>
              <a:rPr lang="en-GB" altLang="en-US" sz="1200" b="1" dirty="0">
                <a:latin typeface="Arial" panose="020B0604020202020204" pitchFamily="34" charset="0"/>
              </a:rPr>
              <a:t>(was 1319 was 1174 rev1)</a:t>
            </a:r>
            <a:endParaRPr lang="en-GB" altLang="en-US" sz="1200" dirty="0">
              <a:solidFill>
                <a:schemeClr val="bg2"/>
              </a:solidFill>
              <a:latin typeface="Arial" panose="020B0604020202020204" pitchFamily="34" charset="0"/>
            </a:endParaRPr>
          </a:p>
        </p:txBody>
      </p:sp>
      <p:sp>
        <p:nvSpPr>
          <p:cNvPr id="2" name="Title 1"/>
          <p:cNvSpPr>
            <a:spLocks noGrp="1"/>
          </p:cNvSpPr>
          <p:nvPr>
            <p:ph type="ctrTitle"/>
          </p:nvPr>
        </p:nvSpPr>
        <p:spPr>
          <a:xfrm>
            <a:off x="685800" y="2130428"/>
            <a:ext cx="7772400" cy="1470025"/>
          </a:xfrm>
        </p:spPr>
        <p:txBody>
          <a:bodyPr/>
          <a:lstStyle/>
          <a:p>
            <a:pPr fontAlgn="base"/>
            <a:r>
              <a:rPr lang="en-US" strike="noStrike" noProof="1"/>
              <a:t>Click to edit Master title style</a:t>
            </a:r>
            <a:endParaRPr lang="en-GB" strike="noStrike" noProof="1"/>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a:t>Click to edit Master subtitle style</a:t>
            </a:r>
            <a:endParaRPr lang="en-GB" strike="noStrike" noProof="1"/>
          </a:p>
        </p:txBody>
      </p:sp>
    </p:spTree>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GB" strike="noStrike" noProof="1"/>
          </a:p>
        </p:txBody>
      </p:sp>
      <p:sp>
        <p:nvSpPr>
          <p:cNvPr id="3" name="Content Placeholder 2"/>
          <p:cNvSpPr>
            <a:spLocks noGrp="1"/>
          </p:cNvSpPr>
          <p:nvPr>
            <p:ph idx="1"/>
          </p:nvPr>
        </p:nvSpPr>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endParaRPr lang="en-GB" strike="noStrike" noProof="1"/>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GB" strike="noStrike" noProof="1"/>
          </a:p>
        </p:txBody>
      </p:sp>
      <p:sp>
        <p:nvSpPr>
          <p:cNvPr id="3" name="Content Placeholder 2"/>
          <p:cNvSpPr>
            <a:spLocks noGrp="1"/>
          </p:cNvSpPr>
          <p:nvPr>
            <p:ph idx="1"/>
          </p:nvPr>
        </p:nvSpPr>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endParaRPr lang="en-GB" strike="noStrike" noProof="1"/>
          </a:p>
        </p:txBody>
      </p:sp>
    </p:spTree>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GB" strike="noStrike" noProof="1"/>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GB" strike="noStrike" noProof="1"/>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pPr fontAlgn="base"/>
            <a:r>
              <a:rPr lang="en-US" strike="noStrike" noProof="1"/>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fontAlgn="base"/>
            <a:r>
              <a:rPr lang="en-US" strike="noStrike" noProof="1"/>
              <a:t>Click to edit Master subtitle style</a:t>
            </a:r>
          </a:p>
        </p:txBody>
      </p:sp>
      <p:sp>
        <p:nvSpPr>
          <p:cNvPr id="4" name="日期占位符 3"/>
          <p:cNvSpPr>
            <a:spLocks noGrp="1"/>
          </p:cNvSpPr>
          <p:nvPr>
            <p:ph type="dt" sz="half" idx="10"/>
          </p:nvPr>
        </p:nvSpPr>
        <p:spPr/>
        <p:txBody>
          <a:bodyPr/>
          <a:lstStyle/>
          <a:p>
            <a:pPr lvl="0" eaLnBrk="1" fontAlgn="base" hangingPunct="1">
              <a:buNone/>
            </a:pPr>
            <a:fld id="{BB962C8B-B14F-4D97-AF65-F5344CB8AC3E}" type="datetimeFigureOut">
              <a:rPr lang="en-US" altLang="zh-CN" strike="noStrike" noProof="1" dirty="0">
                <a:latin typeface="Arial" panose="020B0604020202020204" pitchFamily="34" charset="0"/>
                <a:ea typeface="+mn-ea"/>
                <a:cs typeface="+mn-cs"/>
              </a:rPr>
              <a:t>9/30/2021</a:t>
            </a:fld>
            <a:endParaRPr lang="en-US" altLang="zh-CN"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eaLnBrk="1" fontAlgn="base" hangingPunct="1">
              <a:buNone/>
            </a:pPr>
            <a:endParaRPr lang="en-US" altLang="x-none"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fontAlgn="base" hangingPunct="1">
              <a:buNone/>
            </a:pPr>
            <a:fld id="{9A0DB2DC-4C9A-4742-B13C-FB6460FD3503}" type="slidenum">
              <a:rPr lang="en-US" altLang="en-US" strike="noStrike" noProof="1" dirty="0">
                <a:latin typeface="Arial" panose="020B0604020202020204" pitchFamily="34" charset="0"/>
                <a:ea typeface="+mn-ea"/>
                <a:cs typeface="+mn-cs"/>
              </a:rPr>
              <a:t>‹#›</a:t>
            </a:fld>
            <a:endParaRPr lang="en-US" altLang="en-US" strike="noStrike" noProof="1">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p>
        </p:txBody>
      </p:sp>
      <p:sp>
        <p:nvSpPr>
          <p:cNvPr id="3" name="Content Placeholder 2"/>
          <p:cNvSpPr>
            <a:spLocks noGrp="1"/>
          </p:cNvSpPr>
          <p:nvPr>
            <p:ph idx="1"/>
          </p:nvPr>
        </p:nvSpPr>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日期占位符 3"/>
          <p:cNvSpPr>
            <a:spLocks noGrp="1"/>
          </p:cNvSpPr>
          <p:nvPr>
            <p:ph type="dt" sz="half" idx="10"/>
          </p:nvPr>
        </p:nvSpPr>
        <p:spPr/>
        <p:txBody>
          <a:bodyPr/>
          <a:lstStyle/>
          <a:p>
            <a:pPr lvl="0" eaLnBrk="1" fontAlgn="base" hangingPunct="1">
              <a:buNone/>
            </a:pPr>
            <a:fld id="{BB962C8B-B14F-4D97-AF65-F5344CB8AC3E}" type="datetimeFigureOut">
              <a:rPr lang="en-US" altLang="zh-CN" strike="noStrike" noProof="1" dirty="0">
                <a:latin typeface="Arial" panose="020B0604020202020204" pitchFamily="34" charset="0"/>
                <a:ea typeface="+mn-ea"/>
                <a:cs typeface="+mn-cs"/>
              </a:rPr>
              <a:t>9/30/2021</a:t>
            </a:fld>
            <a:endParaRPr lang="en-US" altLang="zh-CN"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eaLnBrk="1" fontAlgn="base" hangingPunct="1">
              <a:buNone/>
            </a:pPr>
            <a:endParaRPr lang="en-US" altLang="x-none"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fontAlgn="base" hangingPunct="1">
              <a:buNone/>
            </a:pPr>
            <a:fld id="{9A0DB2DC-4C9A-4742-B13C-FB6460FD3503}" type="slidenum">
              <a:rPr lang="en-US" altLang="en-US" strike="noStrike" noProof="1" dirty="0">
                <a:latin typeface="Arial" panose="020B0604020202020204" pitchFamily="34" charset="0"/>
                <a:ea typeface="+mn-ea"/>
                <a:cs typeface="+mn-cs"/>
              </a:rPr>
              <a:t>‹#›</a:t>
            </a:fld>
            <a:endParaRPr lang="en-US" altLang="en-US" strike="noStrike" noProof="1">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pPr fontAlgn="base"/>
            <a:r>
              <a:rPr lang="en-US" strike="noStrike" noProof="1"/>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fontAlgn="base"/>
            <a:r>
              <a:rPr lang="en-US" strike="noStrike" noProof="1"/>
              <a:t>Click to edit Master text styles</a:t>
            </a:r>
          </a:p>
        </p:txBody>
      </p:sp>
      <p:sp>
        <p:nvSpPr>
          <p:cNvPr id="4" name="日期占位符 3"/>
          <p:cNvSpPr>
            <a:spLocks noGrp="1"/>
          </p:cNvSpPr>
          <p:nvPr>
            <p:ph type="dt" sz="half" idx="10"/>
          </p:nvPr>
        </p:nvSpPr>
        <p:spPr/>
        <p:txBody>
          <a:bodyPr/>
          <a:lstStyle/>
          <a:p>
            <a:pPr lvl="0" eaLnBrk="1" fontAlgn="base" hangingPunct="1">
              <a:buNone/>
            </a:pPr>
            <a:fld id="{BB962C8B-B14F-4D97-AF65-F5344CB8AC3E}" type="datetimeFigureOut">
              <a:rPr lang="en-US" altLang="zh-CN" strike="noStrike" noProof="1" dirty="0">
                <a:latin typeface="Arial" panose="020B0604020202020204" pitchFamily="34" charset="0"/>
                <a:ea typeface="+mn-ea"/>
                <a:cs typeface="+mn-cs"/>
              </a:rPr>
              <a:t>9/30/2021</a:t>
            </a:fld>
            <a:endParaRPr lang="en-US" altLang="zh-CN"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eaLnBrk="1" fontAlgn="base" hangingPunct="1">
              <a:buNone/>
            </a:pPr>
            <a:endParaRPr lang="en-US" altLang="x-none"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fontAlgn="base" hangingPunct="1">
              <a:buNone/>
            </a:pPr>
            <a:fld id="{9A0DB2DC-4C9A-4742-B13C-FB6460FD3503}" type="slidenum">
              <a:rPr lang="en-US" altLang="en-US" strike="noStrike" noProof="1" dirty="0">
                <a:latin typeface="Arial" panose="020B0604020202020204" pitchFamily="34" charset="0"/>
                <a:ea typeface="+mn-ea"/>
                <a:cs typeface="+mn-cs"/>
              </a:rPr>
              <a:t>‹#›</a:t>
            </a:fld>
            <a:endParaRPr lang="en-US" altLang="en-US" strike="noStrike" noProof="1">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5" name="日期占位符 4"/>
          <p:cNvSpPr>
            <a:spLocks noGrp="1"/>
          </p:cNvSpPr>
          <p:nvPr>
            <p:ph type="dt" sz="half" idx="10"/>
          </p:nvPr>
        </p:nvSpPr>
        <p:spPr/>
        <p:txBody>
          <a:bodyPr/>
          <a:lstStyle/>
          <a:p>
            <a:pPr lvl="0" eaLnBrk="1" fontAlgn="base" hangingPunct="1">
              <a:buNone/>
            </a:pPr>
            <a:fld id="{BB962C8B-B14F-4D97-AF65-F5344CB8AC3E}" type="datetimeFigureOut">
              <a:rPr lang="en-US" altLang="zh-CN" strike="noStrike" noProof="1" dirty="0">
                <a:latin typeface="Arial" panose="020B0604020202020204" pitchFamily="34" charset="0"/>
                <a:ea typeface="+mn-ea"/>
                <a:cs typeface="+mn-cs"/>
              </a:rPr>
              <a:t>9/30/2021</a:t>
            </a:fld>
            <a:endParaRPr lang="en-US" altLang="zh-CN"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eaLnBrk="1" fontAlgn="base" hangingPunct="1">
              <a:buNone/>
            </a:pPr>
            <a:endParaRPr lang="en-US" altLang="x-none"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fontAlgn="base" hangingPunct="1">
              <a:buNone/>
            </a:pPr>
            <a:fld id="{9A0DB2DC-4C9A-4742-B13C-FB6460FD3503}" type="slidenum">
              <a:rPr lang="en-US" altLang="en-US" strike="noStrike" noProof="1" dirty="0">
                <a:latin typeface="Arial" panose="020B0604020202020204" pitchFamily="34" charset="0"/>
                <a:ea typeface="+mn-ea"/>
                <a:cs typeface="+mn-cs"/>
              </a:rPr>
              <a:t>‹#›</a:t>
            </a:fld>
            <a:endParaRPr lang="en-US" altLang="en-US" strike="noStrike" noProof="1">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pPr fontAlgn="base"/>
            <a:r>
              <a:rPr lang="en-US" strike="noStrike" noProof="1"/>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7" name="日期占位符 6"/>
          <p:cNvSpPr>
            <a:spLocks noGrp="1"/>
          </p:cNvSpPr>
          <p:nvPr>
            <p:ph type="dt" sz="half" idx="10"/>
          </p:nvPr>
        </p:nvSpPr>
        <p:spPr/>
        <p:txBody>
          <a:bodyPr/>
          <a:lstStyle/>
          <a:p>
            <a:pPr lvl="0" eaLnBrk="1" fontAlgn="base" hangingPunct="1">
              <a:buNone/>
            </a:pPr>
            <a:fld id="{BB962C8B-B14F-4D97-AF65-F5344CB8AC3E}" type="datetimeFigureOut">
              <a:rPr lang="en-US" altLang="zh-CN" strike="noStrike" noProof="1" dirty="0">
                <a:latin typeface="Arial" panose="020B0604020202020204" pitchFamily="34" charset="0"/>
                <a:ea typeface="+mn-ea"/>
                <a:cs typeface="+mn-cs"/>
              </a:rPr>
              <a:t>9/30/2021</a:t>
            </a:fld>
            <a:endParaRPr lang="en-US" altLang="zh-CN" strike="noStrike" noProof="1">
              <a:latin typeface="Arial" panose="020B0604020202020204" pitchFamily="34" charset="0"/>
            </a:endParaRPr>
          </a:p>
        </p:txBody>
      </p:sp>
      <p:sp>
        <p:nvSpPr>
          <p:cNvPr id="8" name="页脚占位符 7"/>
          <p:cNvSpPr>
            <a:spLocks noGrp="1"/>
          </p:cNvSpPr>
          <p:nvPr>
            <p:ph type="ftr" sz="quarter" idx="11"/>
          </p:nvPr>
        </p:nvSpPr>
        <p:spPr/>
        <p:txBody>
          <a:bodyPr/>
          <a:lstStyle/>
          <a:p>
            <a:pPr lvl="0" eaLnBrk="1" fontAlgn="base" hangingPunct="1">
              <a:buNone/>
            </a:pPr>
            <a:endParaRPr lang="en-US" altLang="x-none"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eaLnBrk="1" fontAlgn="base" hangingPunct="1">
              <a:buNone/>
            </a:pPr>
            <a:fld id="{9A0DB2DC-4C9A-4742-B13C-FB6460FD3503}" type="slidenum">
              <a:rPr lang="en-US" altLang="en-US" strike="noStrike" noProof="1" dirty="0">
                <a:latin typeface="Arial" panose="020B0604020202020204" pitchFamily="34" charset="0"/>
                <a:ea typeface="+mn-ea"/>
                <a:cs typeface="+mn-cs"/>
              </a:rPr>
              <a:t>‹#›</a:t>
            </a:fld>
            <a:endParaRPr lang="en-US" altLang="en-US" strike="noStrike" noProof="1">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p>
        </p:txBody>
      </p:sp>
      <p:sp>
        <p:nvSpPr>
          <p:cNvPr id="3" name="日期占位符 2"/>
          <p:cNvSpPr>
            <a:spLocks noGrp="1"/>
          </p:cNvSpPr>
          <p:nvPr>
            <p:ph type="dt" sz="half" idx="10"/>
          </p:nvPr>
        </p:nvSpPr>
        <p:spPr/>
        <p:txBody>
          <a:bodyPr/>
          <a:lstStyle/>
          <a:p>
            <a:pPr lvl="0" eaLnBrk="1" fontAlgn="base" hangingPunct="1">
              <a:buNone/>
            </a:pPr>
            <a:fld id="{BB962C8B-B14F-4D97-AF65-F5344CB8AC3E}" type="datetimeFigureOut">
              <a:rPr lang="en-US" altLang="zh-CN" strike="noStrike" noProof="1" dirty="0">
                <a:latin typeface="Arial" panose="020B0604020202020204" pitchFamily="34" charset="0"/>
                <a:ea typeface="+mn-ea"/>
                <a:cs typeface="+mn-cs"/>
              </a:rPr>
              <a:t>9/30/2021</a:t>
            </a:fld>
            <a:endParaRPr lang="en-US" altLang="zh-CN" strike="noStrike" noProof="1">
              <a:latin typeface="Arial" panose="020B0604020202020204" pitchFamily="34" charset="0"/>
            </a:endParaRPr>
          </a:p>
        </p:txBody>
      </p:sp>
      <p:sp>
        <p:nvSpPr>
          <p:cNvPr id="4" name="页脚占位符 3"/>
          <p:cNvSpPr>
            <a:spLocks noGrp="1"/>
          </p:cNvSpPr>
          <p:nvPr>
            <p:ph type="ftr" sz="quarter" idx="11"/>
          </p:nvPr>
        </p:nvSpPr>
        <p:spPr/>
        <p:txBody>
          <a:bodyPr/>
          <a:lstStyle/>
          <a:p>
            <a:pPr lvl="0" eaLnBrk="1" fontAlgn="base" hangingPunct="1">
              <a:buNone/>
            </a:pPr>
            <a:endParaRPr lang="en-US" altLang="x-none"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eaLnBrk="1" fontAlgn="base" hangingPunct="1">
              <a:buNone/>
            </a:pPr>
            <a:fld id="{9A0DB2DC-4C9A-4742-B13C-FB6460FD3503}" type="slidenum">
              <a:rPr lang="en-US" altLang="en-US" strike="noStrike" noProof="1" dirty="0">
                <a:latin typeface="Arial" panose="020B0604020202020204" pitchFamily="34" charset="0"/>
                <a:ea typeface="+mn-ea"/>
                <a:cs typeface="+mn-cs"/>
              </a:rPr>
              <a:t>‹#›</a:t>
            </a:fld>
            <a:endParaRPr lang="en-US" altLang="en-US" strike="noStrike" noProof="1">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p:nvPr/>
        </p:nvSpPr>
        <p:spPr>
          <a:xfrm>
            <a:off x="590550" y="6373813"/>
            <a:ext cx="6169025" cy="323850"/>
          </a:xfrm>
          <a:prstGeom prst="homePlate">
            <a:avLst>
              <a:gd name="adj" fmla="val 91452"/>
            </a:avLst>
          </a:prstGeom>
          <a:solidFill>
            <a:srgbClr val="72AF2F">
              <a:alpha val="94901"/>
            </a:srgbClr>
          </a:solidFill>
          <a:ln w="9525">
            <a:noFill/>
          </a:ln>
        </p:spPr>
        <p:txBody>
          <a:bodyPr wrap="none" anchor="ctr" anchorCtr="0"/>
          <a:lstStyle/>
          <a:p>
            <a:pPr lvl="0" eaLnBrk="0" hangingPunct="0"/>
            <a:endParaRPr lang="en-US" altLang="en-US" dirty="0">
              <a:latin typeface="Arial" panose="020B0604020202020204" pitchFamily="34" charset="0"/>
            </a:endParaRPr>
          </a:p>
        </p:txBody>
      </p:sp>
      <p:sp>
        <p:nvSpPr>
          <p:cNvPr id="1027" name="Title Placeholder 1"/>
          <p:cNvSpPr>
            <a:spLocks noGrp="1"/>
          </p:cNvSpPr>
          <p:nvPr>
            <p:ph type="title"/>
          </p:nvPr>
        </p:nvSpPr>
        <p:spPr>
          <a:xfrm>
            <a:off x="488950" y="228600"/>
            <a:ext cx="6827838" cy="1143000"/>
          </a:xfrm>
          <a:prstGeom prst="rect">
            <a:avLst/>
          </a:prstGeom>
          <a:noFill/>
          <a:ln w="9525">
            <a:noFill/>
          </a:ln>
        </p:spPr>
        <p:txBody>
          <a:bodyPr anchor="ctr" anchorCtr="0"/>
          <a:lstStyle/>
          <a:p>
            <a:pPr lvl="0"/>
            <a:r>
              <a:rPr lang="en-US" altLang="en-US" dirty="0"/>
              <a:t>Click to edit Master title style</a:t>
            </a:r>
            <a:endParaRPr lang="en-GB" altLang="en-US" dirty="0"/>
          </a:p>
        </p:txBody>
      </p:sp>
      <p:sp>
        <p:nvSpPr>
          <p:cNvPr id="1028" name="Text Placeholder 2"/>
          <p:cNvSpPr>
            <a:spLocks noGrp="1"/>
          </p:cNvSpPr>
          <p:nvPr>
            <p:ph type="body"/>
          </p:nvPr>
        </p:nvSpPr>
        <p:spPr>
          <a:xfrm>
            <a:off x="485775" y="1454150"/>
            <a:ext cx="8388350" cy="4830763"/>
          </a:xfrm>
          <a:prstGeom prst="rect">
            <a:avLst/>
          </a:prstGeom>
          <a:noFill/>
          <a:ln w="9525">
            <a:noFill/>
          </a:ln>
        </p:spPr>
        <p:txBody>
          <a:bodyPr anchor="t" anchorCtr="0"/>
          <a:lstStyle/>
          <a:p>
            <a:pPr lvl="0"/>
            <a:r>
              <a:rPr lang="en-US" altLang="en-US" dirty="0"/>
              <a:t> Click to edit Master text styles</a:t>
            </a:r>
          </a:p>
          <a:p>
            <a:pPr lvl="1" indent="-285750"/>
            <a:r>
              <a:rPr lang="en-US" altLang="en-US" dirty="0"/>
              <a:t>Second level</a:t>
            </a:r>
          </a:p>
          <a:p>
            <a:pPr lvl="2" indent="-228600"/>
            <a:r>
              <a:rPr lang="en-US" altLang="en-US" dirty="0"/>
              <a:t>Third level</a:t>
            </a:r>
          </a:p>
          <a:p>
            <a:pPr lvl="3" indent="-228600"/>
            <a:r>
              <a:rPr lang="en-US" altLang="en-US" dirty="0"/>
              <a:t>Fourth level</a:t>
            </a:r>
          </a:p>
          <a:p>
            <a:pPr lvl="4" indent="-228600"/>
            <a:r>
              <a:rPr lang="en-US" altLang="en-US" dirty="0"/>
              <a:t>Fifth level</a:t>
            </a:r>
            <a:endParaRPr lang="en-GB" altLang="en-US" dirty="0"/>
          </a:p>
        </p:txBody>
      </p:sp>
      <p:sp>
        <p:nvSpPr>
          <p:cNvPr id="1029" name="Oval 11"/>
          <p:cNvSpPr/>
          <p:nvPr/>
        </p:nvSpPr>
        <p:spPr>
          <a:xfrm>
            <a:off x="8318500" y="6383338"/>
            <a:ext cx="511175" cy="296862"/>
          </a:xfrm>
          <a:prstGeom prst="ellipse">
            <a:avLst/>
          </a:prstGeom>
          <a:solidFill>
            <a:schemeClr val="bg1">
              <a:alpha val="50000"/>
            </a:schemeClr>
          </a:solidFill>
          <a:ln w="9525">
            <a:noFill/>
          </a:ln>
        </p:spPr>
        <p:txBody>
          <a:bodyPr anchor="t" anchorCtr="0"/>
          <a:lstStyle/>
          <a:p>
            <a:pPr lvl="0" algn="ctr" eaLnBrk="0" hangingPunct="0"/>
            <a:fld id="{9A0DB2DC-4C9A-4742-B13C-FB6460FD3503}" type="slidenum">
              <a:rPr lang="en-GB" altLang="en-US" b="1" dirty="0">
                <a:latin typeface="Arial" panose="020B0604020202020204" pitchFamily="34" charset="0"/>
              </a:rPr>
              <a:t>‹#›</a:t>
            </a:fld>
            <a:endParaRPr lang="en-GB" altLang="en-US" b="1" dirty="0">
              <a:latin typeface="Arial" panose="020B0604020202020204" pitchFamily="34" charset="0"/>
            </a:endParaRPr>
          </a:p>
          <a:p>
            <a:pPr lvl="0" eaLnBrk="0" hangingPunct="0"/>
            <a:endParaRPr lang="en-GB" altLang="en-US" dirty="0">
              <a:latin typeface="Arial" panose="020B0604020202020204" pitchFamily="34" charset="0"/>
            </a:endParaRPr>
          </a:p>
        </p:txBody>
      </p:sp>
      <p:sp>
        <p:nvSpPr>
          <p:cNvPr id="1030" name="Rectangle 15"/>
          <p:cNvSpPr/>
          <p:nvPr/>
        </p:nvSpPr>
        <p:spPr>
          <a:xfrm>
            <a:off x="4086225" y="3303588"/>
            <a:ext cx="971550" cy="246062"/>
          </a:xfrm>
          <a:prstGeom prst="rect">
            <a:avLst/>
          </a:prstGeom>
          <a:noFill/>
          <a:ln w="9525">
            <a:noFill/>
          </a:ln>
        </p:spPr>
        <p:txBody>
          <a:bodyPr wrap="none" anchor="t" anchorCtr="0">
            <a:spAutoFit/>
          </a:bodyPr>
          <a:lstStyle/>
          <a:p>
            <a:pPr lvl="0" eaLnBrk="1" hangingPunct="1"/>
            <a:r>
              <a:rPr lang="en-GB" altLang="en-US" dirty="0">
                <a:solidFill>
                  <a:schemeClr val="bg1"/>
                </a:solidFill>
                <a:latin typeface="Arial" panose="020B0604020202020204" pitchFamily="34" charset="0"/>
              </a:rPr>
              <a:t>© 3GPP 2012</a:t>
            </a:r>
            <a:endParaRPr lang="en-GB" altLang="en-US" dirty="0">
              <a:latin typeface="Arial" panose="020B0604020202020204" pitchFamily="34" charset="0"/>
            </a:endParaRPr>
          </a:p>
        </p:txBody>
      </p:sp>
      <p:sp>
        <p:nvSpPr>
          <p:cNvPr id="1031" name="Rectangle 16"/>
          <p:cNvSpPr>
            <a:spLocks noChangeArrowheads="1"/>
          </p:cNvSpPr>
          <p:nvPr/>
        </p:nvSpPr>
        <p:spPr bwMode="auto">
          <a:xfrm>
            <a:off x="7439025" y="6462713"/>
            <a:ext cx="823913" cy="215900"/>
          </a:xfrm>
          <a:prstGeom prst="rect">
            <a:avLst/>
          </a:prstGeom>
          <a:noFill/>
          <a:ln>
            <a:noFill/>
          </a:ln>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GB" altLang="en-US" sz="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3GPP 2020</a:t>
            </a:r>
          </a:p>
        </p:txBody>
      </p:sp>
      <p:pic>
        <p:nvPicPr>
          <p:cNvPr id="1032" name="Picture 10"/>
          <p:cNvPicPr>
            <a:picLocks noChangeAspect="1"/>
          </p:cNvPicPr>
          <p:nvPr userDrawn="1"/>
        </p:nvPicPr>
        <p:blipFill>
          <a:blip r:embed="rId5"/>
          <a:stretch>
            <a:fillRect/>
          </a:stretch>
        </p:blipFill>
        <p:spPr>
          <a:xfrm>
            <a:off x="7526338" y="415925"/>
            <a:ext cx="1308100" cy="7620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spd="slow"/>
  <p:hf sldNum="0"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342900" indent="-3429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a:xfrm>
            <a:off x="457200" y="274638"/>
            <a:ext cx="8229600" cy="1143000"/>
          </a:xfrm>
          <a:prstGeom prst="rect">
            <a:avLst/>
          </a:prstGeom>
          <a:noFill/>
          <a:ln w="9525">
            <a:noFill/>
          </a:ln>
        </p:spPr>
        <p:txBody>
          <a:bodyPr anchor="ctr" anchorCtr="0"/>
          <a:lstStyle/>
          <a:p>
            <a:pPr lvl="0"/>
            <a:r>
              <a:rPr lang="en-US" altLang="en-US" dirty="0"/>
              <a:t>Click to edit Master title style</a:t>
            </a:r>
          </a:p>
        </p:txBody>
      </p:sp>
      <p:sp>
        <p:nvSpPr>
          <p:cNvPr id="2051" name="Text Placeholder 2"/>
          <p:cNvSpPr>
            <a:spLocks noGrp="1"/>
          </p:cNvSpPr>
          <p:nvPr>
            <p:ph type="body"/>
          </p:nvPr>
        </p:nvSpPr>
        <p:spPr>
          <a:xfrm>
            <a:off x="457200" y="1600200"/>
            <a:ext cx="8229600" cy="4525963"/>
          </a:xfrm>
          <a:prstGeom prst="rect">
            <a:avLst/>
          </a:prstGeom>
          <a:noFill/>
          <a:ln w="9525">
            <a:noFill/>
          </a:ln>
        </p:spPr>
        <p:txBody>
          <a:bodyPr anchor="t" anchorCtr="0"/>
          <a:lstStyle/>
          <a:p>
            <a:pPr lvl="0"/>
            <a:r>
              <a:rPr lang="en-US" altLang="en-US" dirty="0"/>
              <a:t>Click to edit Master text styles</a:t>
            </a:r>
          </a:p>
          <a:p>
            <a:pPr lvl="1" indent="-285750"/>
            <a:r>
              <a:rPr lang="en-US" altLang="en-US" dirty="0"/>
              <a:t>Second level</a:t>
            </a:r>
          </a:p>
          <a:p>
            <a:pPr lvl="2" indent="-228600"/>
            <a:r>
              <a:rPr lang="en-US" altLang="en-US" dirty="0"/>
              <a:t>Third level</a:t>
            </a:r>
          </a:p>
          <a:p>
            <a:pPr lvl="3" indent="-228600"/>
            <a:r>
              <a:rPr lang="en-US" altLang="en-US" dirty="0"/>
              <a:t>Fourth level</a:t>
            </a:r>
          </a:p>
          <a:p>
            <a:pPr lvl="4" indent="-228600"/>
            <a:r>
              <a:rPr lang="en-US" alt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defRPr sz="1200">
                <a:solidFill>
                  <a:srgbClr val="898989"/>
                </a:solidFill>
              </a:defRPr>
            </a:lvl1pPr>
          </a:lstStyle>
          <a:p>
            <a:pPr lvl="0" eaLnBrk="1" fontAlgn="base" hangingPunct="1">
              <a:buNone/>
            </a:pPr>
            <a:fld id="{BB962C8B-B14F-4D97-AF65-F5344CB8AC3E}" type="datetimeFigureOut">
              <a:rPr lang="en-US" altLang="zh-CN" strike="noStrike" noProof="1" dirty="0">
                <a:latin typeface="Arial" panose="020B0604020202020204" pitchFamily="34" charset="0"/>
                <a:ea typeface="+mn-ea"/>
                <a:cs typeface="+mn-cs"/>
              </a:rPr>
              <a:t>9/30/2021</a:t>
            </a:fld>
            <a:endParaRPr lang="en-US" altLang="zh-CN" strike="noStrike" noProof="1">
              <a:latin typeface="Arial" panose="020B0604020202020204" pitchFamily="34"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rgbClr val="898989"/>
                </a:solidFill>
              </a:defRPr>
            </a:lvl1pPr>
          </a:lstStyle>
          <a:p>
            <a:pPr lvl="0" eaLnBrk="1" fontAlgn="base" hangingPunct="1">
              <a:buNone/>
            </a:pPr>
            <a:endParaRPr lang="en-US" altLang="x-none" strike="noStrike" noProof="1">
              <a:latin typeface="Arial" panose="020B0604020202020204" pitchFamily="34"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lgn="r">
              <a:defRPr sz="1200">
                <a:solidFill>
                  <a:srgbClr val="898989"/>
                </a:solidFill>
              </a:defRPr>
            </a:lvl1pPr>
          </a:lstStyle>
          <a:p>
            <a:pPr lvl="0" eaLnBrk="1" fontAlgn="base" hangingPunct="1">
              <a:buNone/>
            </a:pPr>
            <a:fld id="{9A0DB2DC-4C9A-4742-B13C-FB6460FD3503}" type="slidenum">
              <a:rPr lang="en-US" altLang="en-US" strike="noStrike" noProof="1" dirty="0">
                <a:latin typeface="Arial" panose="020B0604020202020204" pitchFamily="34" charset="0"/>
                <a:ea typeface="+mn-ea"/>
                <a:cs typeface="+mn-cs"/>
              </a:rPr>
              <a:t>‹#›</a:t>
            </a:fld>
            <a:endParaRPr lang="en-US" altLang="en-US" strike="noStrike" noProof="1">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AutoShape 14"/>
          <p:cNvSpPr/>
          <p:nvPr/>
        </p:nvSpPr>
        <p:spPr>
          <a:xfrm>
            <a:off x="590550" y="6373813"/>
            <a:ext cx="6169025" cy="323850"/>
          </a:xfrm>
          <a:prstGeom prst="homePlate">
            <a:avLst>
              <a:gd name="adj" fmla="val 91452"/>
            </a:avLst>
          </a:prstGeom>
          <a:solidFill>
            <a:srgbClr val="72AF2F">
              <a:alpha val="94901"/>
            </a:srgbClr>
          </a:solidFill>
          <a:ln w="9525">
            <a:noFill/>
          </a:ln>
        </p:spPr>
        <p:txBody>
          <a:bodyPr wrap="none" anchor="ctr" anchorCtr="0"/>
          <a:lstStyle/>
          <a:p>
            <a:pPr lvl="0" eaLnBrk="0" hangingPunct="0"/>
            <a:endParaRPr lang="en-US" altLang="en-US" dirty="0">
              <a:latin typeface="Arial" panose="020B0604020202020204" pitchFamily="34" charset="0"/>
            </a:endParaRPr>
          </a:p>
        </p:txBody>
      </p:sp>
      <p:sp>
        <p:nvSpPr>
          <p:cNvPr id="5123" name="Title Placeholder 1"/>
          <p:cNvSpPr>
            <a:spLocks noGrp="1"/>
          </p:cNvSpPr>
          <p:nvPr>
            <p:ph type="title"/>
          </p:nvPr>
        </p:nvSpPr>
        <p:spPr>
          <a:xfrm>
            <a:off x="488950" y="228600"/>
            <a:ext cx="6827838" cy="1143000"/>
          </a:xfrm>
          <a:prstGeom prst="rect">
            <a:avLst/>
          </a:prstGeom>
          <a:noFill/>
          <a:ln w="9525">
            <a:noFill/>
          </a:ln>
        </p:spPr>
        <p:txBody>
          <a:bodyPr anchor="ctr" anchorCtr="0"/>
          <a:lstStyle/>
          <a:p>
            <a:pPr lvl="0"/>
            <a:r>
              <a:rPr lang="en-US" altLang="en-US" dirty="0"/>
              <a:t>Click to edit Master title style</a:t>
            </a:r>
            <a:endParaRPr lang="en-GB" altLang="en-US" dirty="0"/>
          </a:p>
        </p:txBody>
      </p:sp>
      <p:sp>
        <p:nvSpPr>
          <p:cNvPr id="5124" name="Text Placeholder 2"/>
          <p:cNvSpPr>
            <a:spLocks noGrp="1"/>
          </p:cNvSpPr>
          <p:nvPr>
            <p:ph type="body"/>
          </p:nvPr>
        </p:nvSpPr>
        <p:spPr>
          <a:xfrm>
            <a:off x="485775" y="1454150"/>
            <a:ext cx="8388350" cy="4830763"/>
          </a:xfrm>
          <a:prstGeom prst="rect">
            <a:avLst/>
          </a:prstGeom>
          <a:noFill/>
          <a:ln w="9525">
            <a:noFill/>
          </a:ln>
        </p:spPr>
        <p:txBody>
          <a:bodyPr anchor="t" anchorCtr="0"/>
          <a:lstStyle/>
          <a:p>
            <a:pPr lvl="0"/>
            <a:r>
              <a:rPr lang="en-US" altLang="en-US" dirty="0"/>
              <a:t> Click to edit Master text styles</a:t>
            </a:r>
          </a:p>
          <a:p>
            <a:pPr lvl="1" indent="-285750"/>
            <a:r>
              <a:rPr lang="en-US" altLang="en-US" dirty="0"/>
              <a:t>Second level</a:t>
            </a:r>
          </a:p>
          <a:p>
            <a:pPr lvl="2" indent="-228600"/>
            <a:r>
              <a:rPr lang="en-US" altLang="en-US" dirty="0"/>
              <a:t>Third level</a:t>
            </a:r>
          </a:p>
          <a:p>
            <a:pPr lvl="3" indent="-228600"/>
            <a:r>
              <a:rPr lang="en-US" altLang="en-US" dirty="0"/>
              <a:t>Fourth level</a:t>
            </a:r>
          </a:p>
          <a:p>
            <a:pPr lvl="4" indent="-228600"/>
            <a:r>
              <a:rPr lang="en-US" altLang="en-US" dirty="0"/>
              <a:t>Fifth level</a:t>
            </a:r>
            <a:endParaRPr lang="en-GB" altLang="en-US" dirty="0"/>
          </a:p>
        </p:txBody>
      </p:sp>
      <p:sp>
        <p:nvSpPr>
          <p:cNvPr id="5125" name="Oval 11"/>
          <p:cNvSpPr/>
          <p:nvPr/>
        </p:nvSpPr>
        <p:spPr>
          <a:xfrm>
            <a:off x="8318500" y="6383338"/>
            <a:ext cx="511175" cy="296862"/>
          </a:xfrm>
          <a:prstGeom prst="ellipse">
            <a:avLst/>
          </a:prstGeom>
          <a:solidFill>
            <a:schemeClr val="bg1">
              <a:alpha val="50000"/>
            </a:schemeClr>
          </a:solidFill>
          <a:ln w="9525">
            <a:noFill/>
          </a:ln>
        </p:spPr>
        <p:txBody>
          <a:bodyPr anchor="t" anchorCtr="0"/>
          <a:lstStyle/>
          <a:p>
            <a:pPr lvl="0" algn="ctr" eaLnBrk="0" hangingPunct="0"/>
            <a:fld id="{9A0DB2DC-4C9A-4742-B13C-FB6460FD3503}" type="slidenum">
              <a:rPr lang="en-GB" altLang="en-US" b="1" dirty="0">
                <a:latin typeface="Arial" panose="020B0604020202020204" pitchFamily="34" charset="0"/>
              </a:rPr>
              <a:t>‹#›</a:t>
            </a:fld>
            <a:endParaRPr lang="en-GB" altLang="en-US" b="1" dirty="0">
              <a:latin typeface="Arial" panose="020B0604020202020204" pitchFamily="34" charset="0"/>
            </a:endParaRPr>
          </a:p>
          <a:p>
            <a:pPr lvl="0" eaLnBrk="0" hangingPunct="0"/>
            <a:endParaRPr lang="en-GB" altLang="en-US" dirty="0">
              <a:latin typeface="Arial" panose="020B0604020202020204" pitchFamily="34" charset="0"/>
            </a:endParaRPr>
          </a:p>
        </p:txBody>
      </p:sp>
      <p:sp>
        <p:nvSpPr>
          <p:cNvPr id="5126" name="Rectangle 15"/>
          <p:cNvSpPr/>
          <p:nvPr/>
        </p:nvSpPr>
        <p:spPr>
          <a:xfrm>
            <a:off x="4086225" y="3303588"/>
            <a:ext cx="971550" cy="246062"/>
          </a:xfrm>
          <a:prstGeom prst="rect">
            <a:avLst/>
          </a:prstGeom>
          <a:noFill/>
          <a:ln w="9525">
            <a:noFill/>
          </a:ln>
        </p:spPr>
        <p:txBody>
          <a:bodyPr wrap="none" anchor="t" anchorCtr="0">
            <a:spAutoFit/>
          </a:bodyPr>
          <a:lstStyle/>
          <a:p>
            <a:pPr lvl="0" eaLnBrk="1" hangingPunct="1"/>
            <a:r>
              <a:rPr lang="en-GB" altLang="en-US" dirty="0">
                <a:solidFill>
                  <a:schemeClr val="bg1"/>
                </a:solidFill>
                <a:latin typeface="Arial" panose="020B0604020202020204" pitchFamily="34" charset="0"/>
              </a:rPr>
              <a:t>© 3GPP 2012</a:t>
            </a:r>
            <a:endParaRPr lang="en-GB" altLang="en-US" dirty="0">
              <a:latin typeface="Arial" panose="020B0604020202020204" pitchFamily="34" charset="0"/>
            </a:endParaRPr>
          </a:p>
        </p:txBody>
      </p:sp>
      <p:sp>
        <p:nvSpPr>
          <p:cNvPr id="1031" name="Rectangle 16"/>
          <p:cNvSpPr>
            <a:spLocks noChangeArrowheads="1"/>
          </p:cNvSpPr>
          <p:nvPr/>
        </p:nvSpPr>
        <p:spPr bwMode="auto">
          <a:xfrm>
            <a:off x="7439025" y="6462713"/>
            <a:ext cx="823913" cy="215900"/>
          </a:xfrm>
          <a:prstGeom prst="rect">
            <a:avLst/>
          </a:prstGeom>
          <a:noFill/>
          <a:ln>
            <a:noFill/>
          </a:ln>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GB" altLang="en-US" sz="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3GPP 2020</a:t>
            </a:r>
          </a:p>
        </p:txBody>
      </p:sp>
      <p:pic>
        <p:nvPicPr>
          <p:cNvPr id="5128" name="Picture 10"/>
          <p:cNvPicPr>
            <a:picLocks noChangeAspect="1"/>
          </p:cNvPicPr>
          <p:nvPr userDrawn="1"/>
        </p:nvPicPr>
        <p:blipFill>
          <a:blip r:embed="rId5"/>
          <a:stretch>
            <a:fillRect/>
          </a:stretch>
        </p:blipFill>
        <p:spPr>
          <a:xfrm>
            <a:off x="7526338" y="415925"/>
            <a:ext cx="1308100" cy="7620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transition spd="slow"/>
  <p:hf sldNum="0"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342900" indent="-3429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p:nvPr/>
        </p:nvSpPr>
        <p:spPr>
          <a:xfrm>
            <a:off x="590550" y="6373813"/>
            <a:ext cx="6169025" cy="323850"/>
          </a:xfrm>
          <a:prstGeom prst="homePlate">
            <a:avLst>
              <a:gd name="adj" fmla="val 91452"/>
            </a:avLst>
          </a:prstGeom>
          <a:solidFill>
            <a:srgbClr val="72AF2F">
              <a:alpha val="94901"/>
            </a:srgbClr>
          </a:solidFill>
          <a:ln w="9525">
            <a:noFill/>
          </a:ln>
        </p:spPr>
        <p:txBody>
          <a:bodyPr wrap="none" anchor="ctr" anchorCtr="0"/>
          <a:lstStyle/>
          <a:p>
            <a:pPr lvl="0" eaLnBrk="0" hangingPunct="0"/>
            <a:endParaRPr lang="en-US" altLang="en-US" dirty="0">
              <a:latin typeface="Arial" panose="020B0604020202020204" pitchFamily="34" charset="0"/>
            </a:endParaRPr>
          </a:p>
        </p:txBody>
      </p:sp>
      <p:sp>
        <p:nvSpPr>
          <p:cNvPr id="1027" name="Title Placeholder 1"/>
          <p:cNvSpPr>
            <a:spLocks noGrp="1"/>
          </p:cNvSpPr>
          <p:nvPr>
            <p:ph type="title"/>
          </p:nvPr>
        </p:nvSpPr>
        <p:spPr>
          <a:xfrm>
            <a:off x="488950" y="228600"/>
            <a:ext cx="6827838" cy="1143000"/>
          </a:xfrm>
          <a:prstGeom prst="rect">
            <a:avLst/>
          </a:prstGeom>
          <a:noFill/>
          <a:ln w="9525">
            <a:noFill/>
          </a:ln>
        </p:spPr>
        <p:txBody>
          <a:bodyPr anchor="ctr" anchorCtr="0"/>
          <a:lstStyle/>
          <a:p>
            <a:pPr lvl="0"/>
            <a:r>
              <a:rPr lang="en-US" altLang="en-US" dirty="0"/>
              <a:t>Click to edit Master title style</a:t>
            </a:r>
            <a:endParaRPr lang="en-GB" altLang="en-US" dirty="0"/>
          </a:p>
        </p:txBody>
      </p:sp>
      <p:sp>
        <p:nvSpPr>
          <p:cNvPr id="1028" name="Text Placeholder 2"/>
          <p:cNvSpPr>
            <a:spLocks noGrp="1"/>
          </p:cNvSpPr>
          <p:nvPr>
            <p:ph type="body"/>
          </p:nvPr>
        </p:nvSpPr>
        <p:spPr>
          <a:xfrm>
            <a:off x="485775" y="1454150"/>
            <a:ext cx="8388350" cy="4830763"/>
          </a:xfrm>
          <a:prstGeom prst="rect">
            <a:avLst/>
          </a:prstGeom>
          <a:noFill/>
          <a:ln w="9525">
            <a:noFill/>
          </a:ln>
        </p:spPr>
        <p:txBody>
          <a:bodyPr anchor="t" anchorCtr="0"/>
          <a:lstStyle/>
          <a:p>
            <a:pPr lvl="0"/>
            <a:r>
              <a:rPr lang="en-US" altLang="en-US" dirty="0"/>
              <a:t> Click to edit Master text styles</a:t>
            </a:r>
          </a:p>
          <a:p>
            <a:pPr lvl="1" indent="-285750"/>
            <a:r>
              <a:rPr lang="en-US" altLang="en-US" dirty="0"/>
              <a:t>Second level</a:t>
            </a:r>
          </a:p>
          <a:p>
            <a:pPr lvl="2" indent="-228600"/>
            <a:r>
              <a:rPr lang="en-US" altLang="en-US" dirty="0"/>
              <a:t>Third level</a:t>
            </a:r>
          </a:p>
          <a:p>
            <a:pPr lvl="3" indent="-228600"/>
            <a:r>
              <a:rPr lang="en-US" altLang="en-US" dirty="0"/>
              <a:t>Fourth level</a:t>
            </a:r>
          </a:p>
          <a:p>
            <a:pPr lvl="4" indent="-228600"/>
            <a:r>
              <a:rPr lang="en-US" altLang="en-US" dirty="0"/>
              <a:t>Fifth level</a:t>
            </a:r>
            <a:endParaRPr lang="en-GB" altLang="en-US" dirty="0"/>
          </a:p>
        </p:txBody>
      </p:sp>
      <p:sp>
        <p:nvSpPr>
          <p:cNvPr id="1029" name="Oval 11"/>
          <p:cNvSpPr/>
          <p:nvPr/>
        </p:nvSpPr>
        <p:spPr>
          <a:xfrm>
            <a:off x="8318500" y="6383338"/>
            <a:ext cx="511175" cy="296862"/>
          </a:xfrm>
          <a:prstGeom prst="ellipse">
            <a:avLst/>
          </a:prstGeom>
          <a:solidFill>
            <a:schemeClr val="bg1">
              <a:alpha val="50000"/>
            </a:schemeClr>
          </a:solidFill>
          <a:ln w="9525">
            <a:noFill/>
          </a:ln>
        </p:spPr>
        <p:txBody>
          <a:bodyPr anchor="t" anchorCtr="0"/>
          <a:lstStyle/>
          <a:p>
            <a:pPr lvl="0" algn="ctr" eaLnBrk="0" hangingPunct="0"/>
            <a:fld id="{9A0DB2DC-4C9A-4742-B13C-FB6460FD3503}" type="slidenum">
              <a:rPr lang="en-GB" altLang="en-US" b="1" dirty="0">
                <a:latin typeface="Arial" panose="020B0604020202020204" pitchFamily="34" charset="0"/>
              </a:rPr>
              <a:t>‹#›</a:t>
            </a:fld>
            <a:endParaRPr lang="en-GB" altLang="en-US" b="1" dirty="0">
              <a:latin typeface="Arial" panose="020B0604020202020204" pitchFamily="34" charset="0"/>
            </a:endParaRPr>
          </a:p>
          <a:p>
            <a:pPr lvl="0" eaLnBrk="0" hangingPunct="0"/>
            <a:endParaRPr lang="en-GB" altLang="en-US" dirty="0">
              <a:latin typeface="Arial" panose="020B0604020202020204" pitchFamily="34" charset="0"/>
            </a:endParaRPr>
          </a:p>
        </p:txBody>
      </p:sp>
      <p:sp>
        <p:nvSpPr>
          <p:cNvPr id="1030" name="Rectangle 15"/>
          <p:cNvSpPr/>
          <p:nvPr/>
        </p:nvSpPr>
        <p:spPr>
          <a:xfrm>
            <a:off x="4086225" y="3303588"/>
            <a:ext cx="971550" cy="246062"/>
          </a:xfrm>
          <a:prstGeom prst="rect">
            <a:avLst/>
          </a:prstGeom>
          <a:noFill/>
          <a:ln w="9525">
            <a:noFill/>
          </a:ln>
        </p:spPr>
        <p:txBody>
          <a:bodyPr wrap="none" anchor="t" anchorCtr="0">
            <a:spAutoFit/>
          </a:bodyPr>
          <a:lstStyle/>
          <a:p>
            <a:pPr lvl="0" eaLnBrk="1" hangingPunct="1"/>
            <a:r>
              <a:rPr lang="en-GB" altLang="en-US" dirty="0">
                <a:solidFill>
                  <a:schemeClr val="bg1"/>
                </a:solidFill>
                <a:latin typeface="Arial" panose="020B0604020202020204" pitchFamily="34" charset="0"/>
              </a:rPr>
              <a:t>© 3GPP 2012</a:t>
            </a:r>
            <a:endParaRPr lang="en-GB" altLang="en-US" dirty="0">
              <a:latin typeface="Arial" panose="020B0604020202020204" pitchFamily="34" charset="0"/>
            </a:endParaRPr>
          </a:p>
        </p:txBody>
      </p:sp>
      <p:sp>
        <p:nvSpPr>
          <p:cNvPr id="1031" name="Rectangle 16"/>
          <p:cNvSpPr>
            <a:spLocks noChangeArrowheads="1"/>
          </p:cNvSpPr>
          <p:nvPr/>
        </p:nvSpPr>
        <p:spPr bwMode="auto">
          <a:xfrm>
            <a:off x="7439025" y="6462713"/>
            <a:ext cx="823913" cy="215900"/>
          </a:xfrm>
          <a:prstGeom prst="rect">
            <a:avLst/>
          </a:prstGeom>
          <a:noFill/>
          <a:ln>
            <a:noFill/>
          </a:ln>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GB" altLang="en-US" sz="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3GPP 2020</a:t>
            </a:r>
          </a:p>
        </p:txBody>
      </p:sp>
      <p:pic>
        <p:nvPicPr>
          <p:cNvPr id="1032" name="Picture 10"/>
          <p:cNvPicPr>
            <a:picLocks noChangeAspect="1"/>
          </p:cNvPicPr>
          <p:nvPr userDrawn="1"/>
        </p:nvPicPr>
        <p:blipFill>
          <a:blip r:embed="rId5"/>
          <a:stretch>
            <a:fillRect/>
          </a:stretch>
        </p:blipFill>
        <p:spPr>
          <a:xfrm>
            <a:off x="7526338" y="415925"/>
            <a:ext cx="1308100" cy="7620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ransition spd="slow"/>
  <p:hf sldNum="0"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342900" indent="-3429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9.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png"/><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emf"/><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658813" y="1614488"/>
            <a:ext cx="7772400" cy="2062163"/>
          </a:xfrm>
        </p:spPr>
        <p:txBody>
          <a:bodyPr vert="horz" wrap="square" lIns="91440" tIns="45720" rIns="91440" bIns="45720" numCol="1" anchor="ctr" anchorCtr="0" compatLnSpc="1">
            <a:noAutofit/>
          </a:bodyPr>
          <a:lstStyle/>
          <a:p>
            <a:pPr>
              <a:buClrTx/>
              <a:buSzTx/>
              <a:buFontTx/>
            </a:pPr>
            <a:r>
              <a:rPr lang="en-GB" altLang="ko-KR" sz="2000" b="1" i="1" dirty="0">
                <a:effectLst>
                  <a:outerShdw blurRad="38100" dist="38100" dir="2700000">
                    <a:srgbClr val="C0C0C0"/>
                  </a:outerShdw>
                </a:effectLst>
                <a:ea typeface="굴림" pitchFamily="50" charset="-127"/>
              </a:rPr>
              <a:t>  </a:t>
            </a:r>
            <a:br>
              <a:rPr lang="en-GB" altLang="ko-KR" sz="2000" dirty="0">
                <a:ea typeface="굴림" pitchFamily="50" charset="-127"/>
              </a:rPr>
            </a:br>
            <a:r>
              <a:rPr lang="en-US" altLang="zh-CN" sz="4000" dirty="0"/>
              <a:t>New SID of Smart Grid APP</a:t>
            </a:r>
            <a:endParaRPr lang="en-US" altLang="ko-KR" sz="4000" b="1" dirty="0">
              <a:ea typeface="굴림" pitchFamily="50" charset="-127"/>
            </a:endParaRPr>
          </a:p>
        </p:txBody>
      </p:sp>
      <p:sp>
        <p:nvSpPr>
          <p:cNvPr id="6147" name="Subtitle 6"/>
          <p:cNvSpPr>
            <a:spLocks noGrp="1"/>
          </p:cNvSpPr>
          <p:nvPr>
            <p:ph type="subTitle" idx="1"/>
          </p:nvPr>
        </p:nvSpPr>
        <p:spPr>
          <a:xfrm>
            <a:off x="485775" y="4279265"/>
            <a:ext cx="8388350" cy="1133475"/>
          </a:xfrm>
        </p:spPr>
        <p:txBody>
          <a:bodyPr vert="horz" wrap="square" lIns="91440" tIns="45720" rIns="91440" bIns="45720" anchor="t" anchorCtr="0"/>
          <a:lstStyle/>
          <a:p>
            <a:pPr algn="ctr">
              <a:lnSpc>
                <a:spcPct val="80000"/>
              </a:lnSpc>
              <a:buClrTx/>
              <a:buSzTx/>
              <a:buFontTx/>
              <a:buNone/>
            </a:pPr>
            <a:r>
              <a:rPr lang="en-US" altLang="en-US" sz="2000" dirty="0" err="1">
                <a:latin typeface="+mn-lt"/>
                <a:ea typeface="+mn-ea"/>
                <a:cs typeface="+mn-cs"/>
              </a:rPr>
              <a:t>Su</a:t>
            </a:r>
            <a:r>
              <a:rPr lang="en-US" altLang="en-US" sz="2000" dirty="0">
                <a:latin typeface="+mn-lt"/>
                <a:ea typeface="+mn-ea"/>
                <a:cs typeface="+mn-cs"/>
              </a:rPr>
              <a:t> </a:t>
            </a:r>
            <a:r>
              <a:rPr lang="en-US" altLang="en-US" sz="2000" dirty="0" err="1">
                <a:latin typeface="+mn-lt"/>
                <a:ea typeface="+mn-ea"/>
                <a:cs typeface="+mn-cs"/>
              </a:rPr>
              <a:t>Zijian</a:t>
            </a:r>
            <a:r>
              <a:rPr lang="en-US" altLang="en-US" sz="2000" dirty="0">
                <a:latin typeface="+mn-lt"/>
                <a:ea typeface="+mn-ea"/>
                <a:cs typeface="+mn-cs"/>
              </a:rPr>
              <a:t> (suzijian@huawei.com)</a:t>
            </a:r>
          </a:p>
          <a:p>
            <a:pPr algn="ctr">
              <a:lnSpc>
                <a:spcPct val="80000"/>
              </a:lnSpc>
              <a:buClrTx/>
              <a:buSzTx/>
              <a:buFontTx/>
              <a:buNone/>
            </a:pPr>
            <a:r>
              <a:rPr lang="en-US" altLang="en-US" sz="2000" dirty="0">
                <a:latin typeface="+mn-lt"/>
                <a:ea typeface="+mn-ea"/>
                <a:cs typeface="+mn-cs"/>
              </a:rPr>
              <a:t>Huawei</a:t>
            </a:r>
            <a:endParaRPr lang="en-US" altLang="en-GB" sz="2000" dirty="0">
              <a:latin typeface="Arial" panose="020B0604020202020204" pitchFamily="34" charset="0"/>
              <a:ea typeface="+mn-ea"/>
              <a:cs typeface="+mn-cs"/>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8F51956-1C85-48D0-A580-FBBC8C6A1F7A}"/>
              </a:ext>
            </a:extLst>
          </p:cNvPr>
          <p:cNvPicPr/>
          <p:nvPr/>
        </p:nvPicPr>
        <p:blipFill>
          <a:blip r:embed="rId3">
            <a:extLst>
              <a:ext uri="{28A0092B-C50C-407E-A947-70E740481C1C}">
                <a14:useLocalDpi xmlns:a14="http://schemas.microsoft.com/office/drawing/2010/main" val="0"/>
              </a:ext>
            </a:extLst>
          </a:blip>
          <a:stretch>
            <a:fillRect/>
          </a:stretch>
        </p:blipFill>
        <p:spPr>
          <a:xfrm>
            <a:off x="640099" y="855016"/>
            <a:ext cx="6120765" cy="1492250"/>
          </a:xfrm>
          <a:prstGeom prst="rect">
            <a:avLst/>
          </a:prstGeom>
        </p:spPr>
      </p:pic>
      <p:sp>
        <p:nvSpPr>
          <p:cNvPr id="12289" name="标题 3"/>
          <p:cNvSpPr>
            <a:spLocks noGrp="1"/>
          </p:cNvSpPr>
          <p:nvPr>
            <p:ph type="title"/>
          </p:nvPr>
        </p:nvSpPr>
        <p:spPr>
          <a:xfrm>
            <a:off x="488950" y="0"/>
            <a:ext cx="6827838" cy="1143000"/>
          </a:xfrm>
        </p:spPr>
        <p:txBody>
          <a:bodyPr anchor="ctr" anchorCtr="0"/>
          <a:lstStyle/>
          <a:p>
            <a:pPr algn="r"/>
            <a:r>
              <a:rPr lang="en-US" altLang="zh-CN" sz="2400" dirty="0">
                <a:sym typeface="宋体" panose="02010600030101010101" pitchFamily="2" charset="-122"/>
              </a:rPr>
              <a:t>UC: Smart Energy Differentiated QoS For Transported Encrypted Data </a:t>
            </a:r>
            <a:r>
              <a:rPr lang="en-US" altLang="zh-CN" sz="1600" dirty="0">
                <a:sym typeface="宋体" panose="02010600030101010101" pitchFamily="2" charset="-122"/>
              </a:rPr>
              <a:t>(TR22.867 subclause5.5)</a:t>
            </a:r>
            <a:endParaRPr lang="en-US" altLang="zh-CN" sz="2400" b="1" dirty="0">
              <a:sym typeface="宋体" panose="02010600030101010101" pitchFamily="2" charset="-122"/>
            </a:endParaRPr>
          </a:p>
        </p:txBody>
      </p:sp>
      <p:sp>
        <p:nvSpPr>
          <p:cNvPr id="4" name="文本框 3"/>
          <p:cNvSpPr txBox="1"/>
          <p:nvPr/>
        </p:nvSpPr>
        <p:spPr>
          <a:xfrm>
            <a:off x="182880" y="2347266"/>
            <a:ext cx="8778240" cy="4142673"/>
          </a:xfrm>
          <a:prstGeom prst="rect">
            <a:avLst/>
          </a:prstGeom>
          <a:noFill/>
        </p:spPr>
        <p:txBody>
          <a:bodyPr wrap="square" rtlCol="0" anchor="t">
            <a:spAutoFit/>
          </a:bodyPr>
          <a:lstStyle/>
          <a:p>
            <a:r>
              <a:rPr lang="en-US" altLang="zh-CN" sz="1200" dirty="0">
                <a:latin typeface="+mn-lt"/>
                <a:sym typeface="+mn-ea"/>
              </a:rPr>
              <a:t>A substation ‘S’ has a local network which serve several Classic Smart Grid Services such as AMI (Advanced Metering Infrastructure), DA(Distributed Automation), Power Line Differential Protection.</a:t>
            </a:r>
          </a:p>
          <a:p>
            <a:endParaRPr lang="en-US" altLang="zh-CN" sz="1200" dirty="0">
              <a:latin typeface="+mn-lt"/>
              <a:sym typeface="+mn-ea"/>
            </a:endParaRPr>
          </a:p>
          <a:p>
            <a:r>
              <a:rPr lang="en-US" altLang="zh-CN" sz="1200" dirty="0">
                <a:latin typeface="+mn-lt"/>
                <a:sym typeface="+mn-ea"/>
              </a:rPr>
              <a:t>S serves as a router to the traffic. S is able to categorize the traffic into different classes, each requiring distinct QoS treatment in the 3GPP system.  </a:t>
            </a:r>
            <a:r>
              <a:rPr lang="en-US" altLang="zh-CN" sz="1200" i="1" dirty="0">
                <a:latin typeface="+mn-lt"/>
                <a:sym typeface="+mn-ea"/>
              </a:rPr>
              <a:t>(TR22.867 subclause 5.5.3)</a:t>
            </a:r>
          </a:p>
          <a:p>
            <a:endParaRPr lang="en-US" altLang="zh-CN" sz="1200" dirty="0">
              <a:latin typeface="+mn-lt"/>
              <a:sym typeface="+mn-ea"/>
            </a:endParaRPr>
          </a:p>
          <a:p>
            <a:r>
              <a:rPr lang="en-US" altLang="zh-CN" sz="1200" dirty="0">
                <a:latin typeface="+mn-lt"/>
                <a:sym typeface="+mn-ea"/>
              </a:rPr>
              <a:t>Smart Grid services specified by IEC generally are defined only at layer 7. This means there are </a:t>
            </a:r>
            <a:r>
              <a:rPr lang="en-US" altLang="zh-CN" sz="1200" dirty="0">
                <a:solidFill>
                  <a:srgbClr val="FF0000"/>
                </a:solidFill>
                <a:latin typeface="+mn-lt"/>
                <a:sym typeface="+mn-ea"/>
              </a:rPr>
              <a:t>no defined KPIs for lower layer implementation</a:t>
            </a:r>
            <a:r>
              <a:rPr lang="en-US" altLang="zh-CN" sz="1200" dirty="0">
                <a:latin typeface="+mn-lt"/>
                <a:sym typeface="+mn-ea"/>
              </a:rPr>
              <a:t>. These values are determined through measurements and analysis. </a:t>
            </a:r>
            <a:r>
              <a:rPr lang="en-US" altLang="zh-CN" sz="1200" i="1" dirty="0">
                <a:latin typeface="+mn-lt"/>
                <a:sym typeface="+mn-ea"/>
              </a:rPr>
              <a:t>(TR22.867 subclause 5.5.3)</a:t>
            </a:r>
            <a:endParaRPr lang="en-US" altLang="zh-CN" sz="1200" dirty="0">
              <a:latin typeface="+mn-lt"/>
              <a:sym typeface="+mn-ea"/>
            </a:endParaRPr>
          </a:p>
          <a:p>
            <a:endParaRPr lang="en-US" altLang="zh-CN" sz="1200" dirty="0">
              <a:solidFill>
                <a:schemeClr val="tx2"/>
              </a:solidFill>
              <a:sym typeface="+mn-ea"/>
            </a:endParaRPr>
          </a:p>
          <a:p>
            <a:pPr marL="342900" indent="-342900" eaLnBrk="0" hangingPunct="0">
              <a:spcBef>
                <a:spcPct val="20000"/>
              </a:spcBef>
              <a:buBlip>
                <a:blip r:embed="rId4"/>
              </a:buBlip>
            </a:pPr>
            <a:r>
              <a:rPr lang="en-US" altLang="zh-CN" sz="1200" b="1" dirty="0">
                <a:latin typeface="+mn-lt"/>
                <a:sym typeface="+mn-ea"/>
              </a:rPr>
              <a:t>The 5G system should support a KPI associated with the "stability of the connection with a PLMN associated with a subscriber" as a more specific KPI (although this can be part of Availability KPI.) </a:t>
            </a:r>
            <a:r>
              <a:rPr lang="en-US" altLang="zh-CN" sz="1200" b="1" dirty="0">
                <a:solidFill>
                  <a:srgbClr val="FF0000"/>
                </a:solidFill>
                <a:latin typeface="+mn-lt"/>
                <a:sym typeface="+mn-ea"/>
              </a:rPr>
              <a:t>This KPI shall be measured by the number of Service Availability Failure Events</a:t>
            </a:r>
            <a:r>
              <a:rPr lang="en-US" altLang="zh-CN" sz="1200" b="1" dirty="0">
                <a:latin typeface="+mn-lt"/>
                <a:sym typeface="+mn-ea"/>
              </a:rPr>
              <a:t> (where availability cannot be maintained as required) during a time period, as specified in the service level agreement.</a:t>
            </a:r>
            <a:r>
              <a:rPr lang="en-US" altLang="zh-CN" sz="1200" dirty="0">
                <a:latin typeface="+mn-lt"/>
                <a:sym typeface="+mn-ea"/>
              </a:rPr>
              <a:t> </a:t>
            </a:r>
            <a:r>
              <a:rPr lang="en-US" altLang="zh-CN" sz="1200" i="1" dirty="0">
                <a:latin typeface="+mn-lt"/>
                <a:sym typeface="+mn-ea"/>
              </a:rPr>
              <a:t>(TR22.867 subclause 5.5.6)</a:t>
            </a:r>
          </a:p>
          <a:p>
            <a:endParaRPr lang="en-US" altLang="zh-CN" sz="1200" dirty="0">
              <a:solidFill>
                <a:schemeClr val="tx2"/>
              </a:solidFill>
              <a:latin typeface="+mn-lt"/>
              <a:sym typeface="+mn-ea"/>
            </a:endParaRPr>
          </a:p>
          <a:p>
            <a:r>
              <a:rPr lang="en-US" altLang="zh-CN" sz="1200" dirty="0">
                <a:solidFill>
                  <a:schemeClr val="tx2"/>
                </a:solidFill>
                <a:latin typeface="+mn-lt"/>
                <a:sym typeface="+mn-ea"/>
              </a:rPr>
              <a:t>The KPI above is the Service level KPI. </a:t>
            </a:r>
          </a:p>
          <a:p>
            <a:r>
              <a:rPr lang="en-US" altLang="zh-CN" sz="1200" dirty="0">
                <a:solidFill>
                  <a:schemeClr val="tx2"/>
                </a:solidFill>
                <a:latin typeface="+mn-lt"/>
                <a:sym typeface="+mn-ea"/>
              </a:rPr>
              <a:t>SEAL has the ability to monitor the QoS of network on behalf of the Smart Grid Applications. However, there is a gap between network QoS monitoring and Smart Grid Service level KPI information.</a:t>
            </a:r>
          </a:p>
          <a:p>
            <a:endParaRPr lang="en-US" altLang="zh-CN" sz="1200" dirty="0">
              <a:solidFill>
                <a:schemeClr val="tx2"/>
              </a:solidFill>
              <a:latin typeface="+mn-lt"/>
              <a:sym typeface="+mn-ea"/>
            </a:endParaRPr>
          </a:p>
          <a:p>
            <a:pPr marL="342900" indent="-342900" eaLnBrk="0" hangingPunct="0">
              <a:spcBef>
                <a:spcPct val="20000"/>
              </a:spcBef>
              <a:buBlip>
                <a:blip r:embed="rId4"/>
              </a:buBlip>
            </a:pPr>
            <a:r>
              <a:rPr lang="en-US" altLang="zh-CN" sz="1400" b="1" dirty="0">
                <a:solidFill>
                  <a:schemeClr val="tx2"/>
                </a:solidFill>
                <a:latin typeface="+mn-lt"/>
                <a:sym typeface="+mn-ea"/>
              </a:rPr>
              <a:t>How to generate meaningful information of service level KPIs for </a:t>
            </a:r>
            <a:r>
              <a:rPr lang="en-US" altLang="zh-CN" sz="1400" b="1" dirty="0">
                <a:solidFill>
                  <a:srgbClr val="FF0000"/>
                </a:solidFill>
                <a:latin typeface="+mn-lt"/>
                <a:sym typeface="+mn-ea"/>
              </a:rPr>
              <a:t>each of these </a:t>
            </a:r>
            <a:r>
              <a:rPr lang="en-US" altLang="zh-CN" sz="1400" b="1" dirty="0">
                <a:solidFill>
                  <a:schemeClr val="tx2"/>
                </a:solidFill>
                <a:latin typeface="+mn-lt"/>
                <a:sym typeface="+mn-ea"/>
              </a:rPr>
              <a:t>classic Smart Grid Services (e.g. following IEC 61850 standard) and report </a:t>
            </a:r>
            <a:r>
              <a:rPr lang="en-US" altLang="zh-CN" sz="1400" b="1" dirty="0">
                <a:solidFill>
                  <a:srgbClr val="FF0000"/>
                </a:solidFill>
                <a:latin typeface="+mn-lt"/>
                <a:sym typeface="+mn-ea"/>
              </a:rPr>
              <a:t>subscription-level</a:t>
            </a:r>
            <a:r>
              <a:rPr lang="en-US" altLang="zh-CN" sz="1400" b="1" dirty="0">
                <a:solidFill>
                  <a:schemeClr val="tx2"/>
                </a:solidFill>
                <a:latin typeface="+mn-lt"/>
                <a:sym typeface="+mn-ea"/>
              </a:rPr>
              <a:t> Service Availability Failure Events for Smart Grid by SEAL can be studied in this new SID.</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id="{ABDCE94B-3EFC-4479-A9A2-2A0CA9B3420E}"/>
              </a:ext>
            </a:extLst>
          </p:cNvPr>
          <p:cNvGraphicFramePr>
            <a:graphicFrameLocks noGrp="1"/>
          </p:cNvGraphicFramePr>
          <p:nvPr>
            <p:extLst>
              <p:ext uri="{D42A27DB-BD31-4B8C-83A1-F6EECF244321}">
                <p14:modId xmlns:p14="http://schemas.microsoft.com/office/powerpoint/2010/main" val="2780511181"/>
              </p:ext>
            </p:extLst>
          </p:nvPr>
        </p:nvGraphicFramePr>
        <p:xfrm>
          <a:off x="216337" y="1662076"/>
          <a:ext cx="8711325" cy="3760533"/>
        </p:xfrm>
        <a:graphic>
          <a:graphicData uri="http://schemas.openxmlformats.org/drawingml/2006/table">
            <a:tbl>
              <a:tblPr firstRow="1" bandRow="1">
                <a:tableStyleId>{5C22544A-7EE6-4342-B048-85BDC9FD1C3A}</a:tableStyleId>
              </a:tblPr>
              <a:tblGrid>
                <a:gridCol w="2427803">
                  <a:extLst>
                    <a:ext uri="{9D8B030D-6E8A-4147-A177-3AD203B41FA5}">
                      <a16:colId xmlns:a16="http://schemas.microsoft.com/office/drawing/2014/main" val="20000"/>
                    </a:ext>
                  </a:extLst>
                </a:gridCol>
                <a:gridCol w="834705">
                  <a:extLst>
                    <a:ext uri="{9D8B030D-6E8A-4147-A177-3AD203B41FA5}">
                      <a16:colId xmlns:a16="http://schemas.microsoft.com/office/drawing/2014/main" val="20001"/>
                    </a:ext>
                  </a:extLst>
                </a:gridCol>
                <a:gridCol w="1718797">
                  <a:extLst>
                    <a:ext uri="{9D8B030D-6E8A-4147-A177-3AD203B41FA5}">
                      <a16:colId xmlns:a16="http://schemas.microsoft.com/office/drawing/2014/main" val="3523361966"/>
                    </a:ext>
                  </a:extLst>
                </a:gridCol>
                <a:gridCol w="1667915">
                  <a:extLst>
                    <a:ext uri="{9D8B030D-6E8A-4147-A177-3AD203B41FA5}">
                      <a16:colId xmlns:a16="http://schemas.microsoft.com/office/drawing/2014/main" val="20002"/>
                    </a:ext>
                  </a:extLst>
                </a:gridCol>
                <a:gridCol w="2062105">
                  <a:extLst>
                    <a:ext uri="{9D8B030D-6E8A-4147-A177-3AD203B41FA5}">
                      <a16:colId xmlns:a16="http://schemas.microsoft.com/office/drawing/2014/main" val="20003"/>
                    </a:ext>
                  </a:extLst>
                </a:gridCol>
              </a:tblGrid>
              <a:tr h="743013">
                <a:tc>
                  <a:txBody>
                    <a:bodyPr/>
                    <a:lstStyle/>
                    <a:p>
                      <a:r>
                        <a:rPr lang="en-US" altLang="zh-CN" sz="1400" dirty="0"/>
                        <a:t>Use case/ Requirements</a:t>
                      </a:r>
                      <a:endParaRPr lang="zh-CN" altLang="en-US" sz="1400" dirty="0"/>
                    </a:p>
                  </a:txBody>
                  <a:tcPr/>
                </a:tc>
                <a:tc>
                  <a:txBody>
                    <a:bodyPr/>
                    <a:lstStyle/>
                    <a:p>
                      <a:r>
                        <a:rPr lang="en-US" altLang="zh-CN" sz="1400" dirty="0"/>
                        <a:t>SA1 referenced</a:t>
                      </a:r>
                      <a:r>
                        <a:rPr lang="en-US" altLang="zh-CN" sz="1400" baseline="0" dirty="0"/>
                        <a:t> </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Potential requirement on GRIDAPP</a:t>
                      </a:r>
                      <a:endParaRPr lang="zh-CN" altLang="en-US" sz="1400" dirty="0"/>
                    </a:p>
                  </a:txBody>
                  <a:tcPr/>
                </a:tc>
                <a:tc>
                  <a:txBody>
                    <a:bodyPr/>
                    <a:lstStyle/>
                    <a:p>
                      <a:r>
                        <a:rPr lang="en-US" altLang="zh-CN" sz="1400" dirty="0"/>
                        <a:t>Potential application enabler server</a:t>
                      </a:r>
                      <a:r>
                        <a:rPr lang="en-US" altLang="zh-CN" sz="1400" baseline="0" dirty="0"/>
                        <a:t> capabilities</a:t>
                      </a:r>
                      <a:endParaRPr lang="zh-CN" altLang="en-US" sz="1400" dirty="0"/>
                    </a:p>
                  </a:txBody>
                  <a:tcPr/>
                </a:tc>
                <a:tc>
                  <a:txBody>
                    <a:bodyPr/>
                    <a:lstStyle/>
                    <a:p>
                      <a:r>
                        <a:rPr lang="en-US" altLang="zh-CN" sz="1400" dirty="0"/>
                        <a:t>Potential</a:t>
                      </a:r>
                      <a:r>
                        <a:rPr lang="en-US" altLang="zh-CN" sz="1400" baseline="0" dirty="0"/>
                        <a:t> SEAL capabilities</a:t>
                      </a:r>
                      <a:endParaRPr lang="zh-CN" altLang="en-US" sz="1400" dirty="0"/>
                    </a:p>
                  </a:txBody>
                  <a:tcPr/>
                </a:tc>
                <a:extLst>
                  <a:ext uri="{0D108BD9-81ED-4DB2-BD59-A6C34878D82A}">
                    <a16:rowId xmlns:a16="http://schemas.microsoft.com/office/drawing/2014/main" val="10000"/>
                  </a:ext>
                </a:extLst>
              </a:tr>
              <a:tr h="2589033">
                <a:tc>
                  <a:txBody>
                    <a:bodyPr/>
                    <a:lstStyle/>
                    <a:p>
                      <a:r>
                        <a:rPr lang="en-US" altLang="zh-CN" sz="1200" dirty="0">
                          <a:sym typeface="宋体" panose="02010600030101010101" pitchFamily="2" charset="-122"/>
                        </a:rPr>
                        <a:t>Smart Energy Differentiated QoS For Transported Encrypted Data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1" dirty="0">
                          <a:latin typeface="+mn-lt"/>
                          <a:sym typeface="+mn-ea"/>
                        </a:rPr>
                        <a:t>The 5G system should support a KPI associated with the "stability of the connection with a PLMN associated with a subscriber" as a more specific KPI (although this can be part of Availability KPI.) </a:t>
                      </a:r>
                      <a:r>
                        <a:rPr lang="en-US" altLang="zh-CN" sz="1200" b="1" dirty="0">
                          <a:solidFill>
                            <a:srgbClr val="FF0000"/>
                          </a:solidFill>
                          <a:latin typeface="+mn-lt"/>
                          <a:sym typeface="+mn-ea"/>
                        </a:rPr>
                        <a:t>This KPI shall be measured by the number of Service Availability Failure Events</a:t>
                      </a:r>
                      <a:r>
                        <a:rPr lang="en-US" altLang="zh-CN" sz="1200" b="1" dirty="0">
                          <a:latin typeface="+mn-lt"/>
                          <a:sym typeface="+mn-ea"/>
                        </a:rPr>
                        <a:t> (where availability cannot be maintained as required) during a time period, as specified in the service level agreement. </a:t>
                      </a:r>
                      <a:endParaRPr lang="zh-CN" altLang="en-US" sz="1200" b="0" dirty="0">
                        <a:solidFill>
                          <a:srgbClr val="FF0000"/>
                        </a:solidFill>
                        <a:latin typeface="+mn-lt"/>
                      </a:endParaRPr>
                    </a:p>
                  </a:txBody>
                  <a:tcPr/>
                </a:tc>
                <a:tc>
                  <a:txBody>
                    <a:bodyPr/>
                    <a:lstStyle/>
                    <a:p>
                      <a:pPr algn="l"/>
                      <a:r>
                        <a:rPr lang="en-US" altLang="zh-CN" sz="1200" dirty="0">
                          <a:latin typeface="+mn-lt"/>
                        </a:rPr>
                        <a:t>TR22.867 subclause 5.5</a:t>
                      </a:r>
                      <a:endParaRPr lang="zh-CN" altLang="en-US" sz="1200" dirty="0">
                        <a:latin typeface="+mn-lt"/>
                      </a:endParaRPr>
                    </a:p>
                  </a:txBody>
                  <a:tcPr anchor="ctr"/>
                </a:tc>
                <a:tc>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altLang="zh-CN" sz="1200" b="0" dirty="0">
                          <a:solidFill>
                            <a:schemeClr val="tx1"/>
                          </a:solidFill>
                          <a:latin typeface="+mn-lt"/>
                          <a:sym typeface="+mn-ea"/>
                        </a:rPr>
                        <a:t>Generate meaningful statistics of service level KPIs for each of these classic Smart Grid Services (e.g. following IEC standard)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altLang="zh-CN" sz="1200" b="0" dirty="0">
                          <a:solidFill>
                            <a:schemeClr val="tx1"/>
                          </a:solidFill>
                          <a:latin typeface="+mn-lt"/>
                          <a:sym typeface="+mn-ea"/>
                        </a:rPr>
                        <a:t>Report subscription-level Service Availability Failure Events for Smart Grid </a:t>
                      </a:r>
                      <a:endParaRPr kumimoji="0" lang="zh-CN" altLang="en-US" sz="1200" b="0" i="0" u="none" strike="noStrike" cap="none" normalizeH="0" baseline="0" dirty="0">
                        <a:ln>
                          <a:noFill/>
                        </a:ln>
                        <a:solidFill>
                          <a:schemeClr val="tx1"/>
                        </a:solidFill>
                        <a:effectLst/>
                      </a:endParaRPr>
                    </a:p>
                  </a:txBody>
                  <a:tcPr/>
                </a:tc>
                <a:tc>
                  <a:txBody>
                    <a:bodyPr/>
                    <a:lstStyle/>
                    <a:p>
                      <a:pPr marL="228600" marR="0" indent="-228600" algn="l" defTabSz="914400" rtl="0" eaLnBrk="0" fontAlgn="base" latinLnBrk="0" hangingPunct="0">
                        <a:lnSpc>
                          <a:spcPct val="100000"/>
                        </a:lnSpc>
                        <a:spcBef>
                          <a:spcPct val="0"/>
                        </a:spcBef>
                        <a:spcAft>
                          <a:spcPct val="0"/>
                        </a:spcAft>
                        <a:buClrTx/>
                        <a:buSzTx/>
                        <a:buFontTx/>
                        <a:buAutoNum type="arabicPeriod"/>
                      </a:pPr>
                      <a:r>
                        <a:rPr lang="en-US" altLang="zh-CN" sz="1200" dirty="0"/>
                        <a:t>Identify energy service communication service KPI</a:t>
                      </a:r>
                    </a:p>
                    <a:p>
                      <a:pPr marL="228600" marR="0" indent="-228600" algn="l" defTabSz="914400" rtl="0" eaLnBrk="0" fontAlgn="base" latinLnBrk="0" hangingPunct="0">
                        <a:lnSpc>
                          <a:spcPct val="100000"/>
                        </a:lnSpc>
                        <a:spcBef>
                          <a:spcPct val="0"/>
                        </a:spcBef>
                        <a:spcAft>
                          <a:spcPct val="0"/>
                        </a:spcAft>
                        <a:buClrTx/>
                        <a:buSzTx/>
                        <a:buFontTx/>
                        <a:buAutoNum type="arabicPeriod"/>
                      </a:pPr>
                      <a:endParaRPr lang="en-US" altLang="zh-CN" sz="1200" dirty="0"/>
                    </a:p>
                    <a:p>
                      <a:pPr marL="228600" marR="0" indent="-228600" algn="l" defTabSz="914400" rtl="0" eaLnBrk="0" fontAlgn="base" latinLnBrk="0" hangingPunct="0">
                        <a:lnSpc>
                          <a:spcPct val="100000"/>
                        </a:lnSpc>
                        <a:spcBef>
                          <a:spcPct val="0"/>
                        </a:spcBef>
                        <a:spcAft>
                          <a:spcPct val="0"/>
                        </a:spcAft>
                        <a:buClrTx/>
                        <a:buSzTx/>
                        <a:buFontTx/>
                        <a:buAutoNum type="arabicPeriod"/>
                      </a:pPr>
                      <a:r>
                        <a:rPr kumimoji="0" lang="en-US" altLang="zh-CN" sz="1200" b="0" i="0" u="none" strike="noStrike" cap="none" normalizeH="0" baseline="0" dirty="0">
                          <a:ln>
                            <a:noFill/>
                          </a:ln>
                          <a:solidFill>
                            <a:schemeClr val="tx1"/>
                          </a:solidFill>
                          <a:effectLst/>
                        </a:rPr>
                        <a:t>Support network indicator choice by Energy Utility to monitor the service communication qualities.</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dirty="0"/>
                        <a:t>Service level KPI mapping to network KPI.</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dirty="0"/>
                        <a:t>Monitoring the corresponding network KPI exposure from SA2 and SA5</a:t>
                      </a:r>
                      <a:endParaRPr kumimoji="0" lang="en-US" altLang="zh-CN" sz="1200" b="0" i="0" u="none" strike="noStrike" cap="none" normalizeH="0" baseline="0" dirty="0">
                        <a:ln>
                          <a:noFill/>
                        </a:ln>
                        <a:solidFill>
                          <a:schemeClr val="tx1"/>
                        </a:solidFill>
                        <a:effectLs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zh-CN" sz="1200" b="0" i="0" u="none" strike="noStrike" cap="none" normalizeH="0" baseline="0" dirty="0">
                          <a:ln>
                            <a:noFill/>
                          </a:ln>
                          <a:solidFill>
                            <a:schemeClr val="tx1"/>
                          </a:solidFill>
                          <a:effectLst/>
                        </a:rPr>
                        <a:t>Calculate the service level KPIs in the required period of subscription/utility. Exposure the statistics service level KPIs to the energy utility.</a:t>
                      </a:r>
                      <a:endParaRPr kumimoji="0" lang="zh-CN" altLang="en-US" sz="1200" b="0" i="0" u="none" strike="noStrike" cap="none" normalizeH="0" baseline="0" dirty="0">
                        <a:ln>
                          <a:noFill/>
                        </a:ln>
                        <a:solidFill>
                          <a:schemeClr val="tx1"/>
                        </a:solidFill>
                        <a:effectLs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b="0" dirty="0">
                          <a:solidFill>
                            <a:schemeClr val="tx1"/>
                          </a:solidFill>
                          <a:latin typeface="+mn-lt"/>
                          <a:sym typeface="+mn-ea"/>
                        </a:rPr>
                        <a:t>Exposure the network indicators to the enabler server</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kumimoji="0" lang="zh-CN" altLang="en-US" sz="1200" b="0" i="0" u="none" strike="noStrike" cap="none" normalizeH="0" baseline="0" dirty="0">
                        <a:ln>
                          <a:noFill/>
                        </a:ln>
                        <a:solidFill>
                          <a:schemeClr val="tx1"/>
                        </a:solidFill>
                        <a:effectLst/>
                      </a:endParaRPr>
                    </a:p>
                  </a:txBody>
                  <a:tcPr/>
                </a:tc>
                <a:extLst>
                  <a:ext uri="{0D108BD9-81ED-4DB2-BD59-A6C34878D82A}">
                    <a16:rowId xmlns:a16="http://schemas.microsoft.com/office/drawing/2014/main" val="1278257100"/>
                  </a:ext>
                </a:extLst>
              </a:tr>
            </a:tbl>
          </a:graphicData>
        </a:graphic>
      </p:graphicFrame>
    </p:spTree>
    <p:extLst>
      <p:ext uri="{BB962C8B-B14F-4D97-AF65-F5344CB8AC3E}">
        <p14:creationId xmlns:p14="http://schemas.microsoft.com/office/powerpoint/2010/main" val="1688806620"/>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CE1DD47-8E76-4D3F-9677-1439D93F1711}"/>
              </a:ext>
            </a:extLst>
          </p:cNvPr>
          <p:cNvPicPr/>
          <p:nvPr/>
        </p:nvPicPr>
        <p:blipFill>
          <a:blip r:embed="rId2">
            <a:extLst>
              <a:ext uri="{28A0092B-C50C-407E-A947-70E740481C1C}">
                <a14:useLocalDpi xmlns:a14="http://schemas.microsoft.com/office/drawing/2010/main" val="0"/>
              </a:ext>
            </a:extLst>
          </a:blip>
          <a:stretch>
            <a:fillRect/>
          </a:stretch>
        </p:blipFill>
        <p:spPr>
          <a:xfrm>
            <a:off x="4930140" y="1283418"/>
            <a:ext cx="4142197" cy="2083335"/>
          </a:xfrm>
          <a:prstGeom prst="rect">
            <a:avLst/>
          </a:prstGeom>
        </p:spPr>
      </p:pic>
      <p:sp>
        <p:nvSpPr>
          <p:cNvPr id="2" name="标题 1">
            <a:extLst>
              <a:ext uri="{FF2B5EF4-FFF2-40B4-BE49-F238E27FC236}">
                <a16:creationId xmlns:a16="http://schemas.microsoft.com/office/drawing/2014/main" id="{9710A2D8-36A7-45C2-A882-7310D35520D0}"/>
              </a:ext>
            </a:extLst>
          </p:cNvPr>
          <p:cNvSpPr>
            <a:spLocks noGrp="1"/>
          </p:cNvSpPr>
          <p:nvPr>
            <p:ph type="title"/>
          </p:nvPr>
        </p:nvSpPr>
        <p:spPr>
          <a:xfrm>
            <a:off x="0" y="29583"/>
            <a:ext cx="7254240" cy="1143000"/>
          </a:xfrm>
        </p:spPr>
        <p:txBody>
          <a:bodyPr/>
          <a:lstStyle/>
          <a:p>
            <a:pPr algn="r"/>
            <a:r>
              <a:rPr lang="en-US" altLang="zh-CN" sz="2400" dirty="0"/>
              <a:t>UC:</a:t>
            </a:r>
            <a:r>
              <a:rPr lang="en-GB" altLang="zh-CN" sz="2400" dirty="0"/>
              <a:t> Remote DSO management of connectivity for Smart Energy </a:t>
            </a:r>
            <a:r>
              <a:rPr lang="en-GB" altLang="zh-CN" sz="1600" i="1" dirty="0"/>
              <a:t>(TR22.867 subclause 5.7)</a:t>
            </a:r>
            <a:endParaRPr lang="zh-CN" altLang="en-US" sz="1600" i="1" dirty="0"/>
          </a:p>
        </p:txBody>
      </p:sp>
      <p:sp>
        <p:nvSpPr>
          <p:cNvPr id="3" name="内容占位符 2">
            <a:extLst>
              <a:ext uri="{FF2B5EF4-FFF2-40B4-BE49-F238E27FC236}">
                <a16:creationId xmlns:a16="http://schemas.microsoft.com/office/drawing/2014/main" id="{6AE8DA50-2E4D-4F4A-B9CE-4FF0CB2BCA64}"/>
              </a:ext>
            </a:extLst>
          </p:cNvPr>
          <p:cNvSpPr>
            <a:spLocks noGrp="1"/>
          </p:cNvSpPr>
          <p:nvPr>
            <p:ph idx="1"/>
          </p:nvPr>
        </p:nvSpPr>
        <p:spPr>
          <a:xfrm>
            <a:off x="179238" y="1092022"/>
            <a:ext cx="4750902" cy="2425849"/>
          </a:xfrm>
        </p:spPr>
        <p:txBody>
          <a:bodyPr/>
          <a:lstStyle/>
          <a:p>
            <a:pPr>
              <a:spcAft>
                <a:spcPts val="900"/>
              </a:spcAft>
            </a:pPr>
            <a:r>
              <a:rPr lang="en-GB" altLang="zh-CN" sz="1200" dirty="0">
                <a:ea typeface="Times New Roman" panose="02020603050405020304" pitchFamily="18" charset="0"/>
              </a:rPr>
              <a:t>A DSO “U” has a service </a:t>
            </a:r>
            <a:r>
              <a:rPr lang="en-GB" altLang="zh-CN" sz="1200" b="1" dirty="0">
                <a:solidFill>
                  <a:srgbClr val="FF0000"/>
                </a:solidFill>
                <a:ea typeface="Times New Roman" panose="02020603050405020304" pitchFamily="18" charset="0"/>
              </a:rPr>
              <a:t>contract with a MNO “A” and MNO “B” </a:t>
            </a:r>
            <a:r>
              <a:rPr lang="en-GB" altLang="zh-CN" sz="1200" dirty="0">
                <a:ea typeface="Times New Roman" panose="02020603050405020304" pitchFamily="18" charset="0"/>
              </a:rPr>
              <a:t>to provide telecommunication service to U’s substations.</a:t>
            </a:r>
          </a:p>
          <a:p>
            <a:pPr>
              <a:spcAft>
                <a:spcPts val="900"/>
              </a:spcAft>
            </a:pPr>
            <a:r>
              <a:rPr lang="en-US" altLang="zh-CN" sz="1200" dirty="0">
                <a:ea typeface="Times New Roman" panose="02020603050405020304" pitchFamily="18" charset="0"/>
              </a:rPr>
              <a:t> U has shared parameters for delivery of information (e.g. monitoring and alarms) with A and B in advance </a:t>
            </a:r>
            <a:r>
              <a:rPr lang="en-US" altLang="zh-CN" sz="1200" dirty="0">
                <a:solidFill>
                  <a:srgbClr val="FF0000"/>
                </a:solidFill>
                <a:ea typeface="Times New Roman" panose="02020603050405020304" pitchFamily="18" charset="0"/>
              </a:rPr>
              <a:t>from a standard set of them grouped in a SNMP MIB or any similar standard artefact </a:t>
            </a:r>
            <a:r>
              <a:rPr lang="en-US" altLang="zh-CN" sz="1200" dirty="0">
                <a:ea typeface="Times New Roman" panose="02020603050405020304" pitchFamily="18" charset="0"/>
              </a:rPr>
              <a:t>offering the needed functionality, and </a:t>
            </a:r>
            <a:r>
              <a:rPr lang="en-US" altLang="zh-CN" sz="1200" dirty="0">
                <a:solidFill>
                  <a:srgbClr val="FF0000"/>
                </a:solidFill>
                <a:ea typeface="Times New Roman" panose="02020603050405020304" pitchFamily="18" charset="0"/>
              </a:rPr>
              <a:t>established standard communication interfaces</a:t>
            </a:r>
            <a:r>
              <a:rPr lang="en-US" altLang="zh-CN" sz="1200" dirty="0">
                <a:ea typeface="Times New Roman" panose="02020603050405020304" pitchFamily="18" charset="0"/>
              </a:rPr>
              <a:t> (e.g. APIs) that allow secure and highly available exchange of management data </a:t>
            </a:r>
            <a:r>
              <a:rPr lang="en-US" altLang="zh-CN" sz="1200" b="1" dirty="0">
                <a:solidFill>
                  <a:srgbClr val="FF0000"/>
                </a:solidFill>
                <a:ea typeface="Times New Roman" panose="02020603050405020304" pitchFamily="18" charset="0"/>
              </a:rPr>
              <a:t>between U and A and B.</a:t>
            </a:r>
          </a:p>
          <a:p>
            <a:pPr>
              <a:spcAft>
                <a:spcPts val="900"/>
              </a:spcAft>
            </a:pPr>
            <a:r>
              <a:rPr lang="en-US" altLang="zh-CN" sz="1200" dirty="0">
                <a:ea typeface="Times New Roman" panose="02020603050405020304" pitchFamily="18" charset="0"/>
              </a:rPr>
              <a:t>a single utility-owned “Monitoring and Management” (M&amp;M) platform are instrumental for the DSO</a:t>
            </a:r>
          </a:p>
          <a:p>
            <a:pPr>
              <a:spcAft>
                <a:spcPts val="900"/>
              </a:spcAft>
            </a:pPr>
            <a:endParaRPr lang="zh-CN" altLang="zh-CN" sz="1200" dirty="0">
              <a:latin typeface="Times New Roman" panose="02020603050405020304" pitchFamily="18" charset="0"/>
              <a:ea typeface="Times New Roman" panose="02020603050405020304" pitchFamily="18" charset="0"/>
            </a:endParaRPr>
          </a:p>
          <a:p>
            <a:endParaRPr lang="zh-CN" altLang="en-US" sz="1200" dirty="0"/>
          </a:p>
        </p:txBody>
      </p:sp>
      <p:sp>
        <p:nvSpPr>
          <p:cNvPr id="5" name="内容占位符 2">
            <a:extLst>
              <a:ext uri="{FF2B5EF4-FFF2-40B4-BE49-F238E27FC236}">
                <a16:creationId xmlns:a16="http://schemas.microsoft.com/office/drawing/2014/main" id="{329E3CC7-CDF3-4BB1-8C92-D36EEF6CF086}"/>
              </a:ext>
            </a:extLst>
          </p:cNvPr>
          <p:cNvSpPr txBox="1">
            <a:spLocks/>
          </p:cNvSpPr>
          <p:nvPr/>
        </p:nvSpPr>
        <p:spPr>
          <a:xfrm>
            <a:off x="179238" y="3628706"/>
            <a:ext cx="8583368" cy="2644140"/>
          </a:xfrm>
          <a:prstGeom prst="rect">
            <a:avLst/>
          </a:prstGeom>
          <a:noFill/>
          <a:ln w="9525">
            <a:noFill/>
          </a:ln>
        </p:spPr>
        <p:txBody>
          <a:bodyPr anchor="t" anchorCtr="0"/>
          <a:lstStyle>
            <a:lvl1pPr marL="342900" indent="-342900" algn="l" rtl="0" eaLnBrk="0" fontAlgn="base" hangingPunct="0">
              <a:spcBef>
                <a:spcPct val="20000"/>
              </a:spcBef>
              <a:spcAft>
                <a:spcPct val="0"/>
              </a:spcAft>
              <a:buBlip>
                <a:blip r:embed="rId3"/>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a:lstStyle>
          <a:p>
            <a:pPr marL="0" indent="0">
              <a:spcAft>
                <a:spcPts val="900"/>
              </a:spcAft>
              <a:buNone/>
            </a:pPr>
            <a:r>
              <a:rPr lang="en-US" altLang="zh-CN" sz="1200" kern="0" dirty="0">
                <a:ea typeface="Times New Roman" panose="02020603050405020304" pitchFamily="18" charset="0"/>
              </a:rPr>
              <a:t>In subclause 5.7.2, the three elements on the DSO M&amp;M platform are illustrated as follows:</a:t>
            </a:r>
          </a:p>
          <a:p>
            <a:pPr>
              <a:spcAft>
                <a:spcPts val="900"/>
              </a:spcAft>
            </a:pPr>
            <a:r>
              <a:rPr lang="en-US" altLang="zh-CN" sz="1200" kern="0" dirty="0">
                <a:ea typeface="Times New Roman" panose="02020603050405020304" pitchFamily="18" charset="0"/>
              </a:rPr>
              <a:t>The KPI Dashboard in the figure above contains information regarding the </a:t>
            </a:r>
          </a:p>
          <a:p>
            <a:pPr marL="628650" lvl="1" indent="-228600">
              <a:buFont typeface="+mj-lt"/>
              <a:buAutoNum type="arabicPeriod"/>
            </a:pPr>
            <a:r>
              <a:rPr lang="en-US" altLang="zh-CN" sz="1000" b="1" dirty="0">
                <a:solidFill>
                  <a:srgbClr val="FF0000"/>
                </a:solidFill>
              </a:rPr>
              <a:t>Connectivity status</a:t>
            </a:r>
            <a:r>
              <a:rPr lang="en-US" altLang="zh-CN" sz="1000" b="1" dirty="0"/>
              <a:t> </a:t>
            </a:r>
            <a:r>
              <a:rPr lang="en-US" altLang="zh-CN" sz="1000" dirty="0"/>
              <a:t>of the UEs and their status with respect to </a:t>
            </a:r>
            <a:r>
              <a:rPr lang="en-US" altLang="zh-CN" sz="1000" dirty="0">
                <a:solidFill>
                  <a:srgbClr val="FF0000"/>
                </a:solidFill>
              </a:rPr>
              <a:t>their service </a:t>
            </a:r>
            <a:r>
              <a:rPr lang="en-US" altLang="zh-CN" sz="1000" dirty="0"/>
              <a:t>with the MNOs A and/or B. </a:t>
            </a:r>
          </a:p>
          <a:p>
            <a:pPr marL="628650" lvl="1" indent="-228600">
              <a:buFont typeface="+mj-lt"/>
              <a:buAutoNum type="arabicPeriod"/>
            </a:pPr>
            <a:r>
              <a:rPr lang="en-US" altLang="zh-CN" sz="1000" b="1" dirty="0">
                <a:solidFill>
                  <a:srgbClr val="FF0000"/>
                </a:solidFill>
              </a:rPr>
              <a:t>Stability of service </a:t>
            </a:r>
            <a:r>
              <a:rPr lang="en-US" altLang="zh-CN" sz="1000" dirty="0"/>
              <a:t>of the UEs</a:t>
            </a:r>
          </a:p>
          <a:p>
            <a:pPr marL="628650" lvl="1" indent="-228600">
              <a:buFont typeface="+mj-lt"/>
              <a:buAutoNum type="arabicPeriod"/>
            </a:pPr>
            <a:r>
              <a:rPr lang="en-US" altLang="zh-CN" sz="1000" b="1" dirty="0">
                <a:solidFill>
                  <a:srgbClr val="FF0000"/>
                </a:solidFill>
              </a:rPr>
              <a:t>Configuration</a:t>
            </a:r>
            <a:r>
              <a:rPr lang="en-US" altLang="zh-CN" sz="1000" dirty="0"/>
              <a:t> is another aspect of stability, usually impacted by the configuration changes done by the operator</a:t>
            </a:r>
          </a:p>
          <a:p>
            <a:pPr marL="628650" lvl="1" indent="-228600">
              <a:buFont typeface="+mj-lt"/>
              <a:buAutoNum type="arabicPeriod"/>
            </a:pPr>
            <a:r>
              <a:rPr lang="en-US" altLang="zh-CN" sz="1000" dirty="0"/>
              <a:t>Information on average performance indicators </a:t>
            </a:r>
          </a:p>
          <a:p>
            <a:pPr>
              <a:spcAft>
                <a:spcPts val="900"/>
              </a:spcAft>
            </a:pPr>
            <a:r>
              <a:rPr lang="en-GB" altLang="zh-CN" sz="1200" kern="0" dirty="0"/>
              <a:t>Report Generation </a:t>
            </a:r>
            <a:endParaRPr lang="zh-CN" altLang="zh-CN" sz="1200" kern="0" dirty="0"/>
          </a:p>
          <a:p>
            <a:pPr marL="628650" lvl="1" indent="-228600">
              <a:buFont typeface="+mj-lt"/>
              <a:buAutoNum type="arabicPeriod"/>
            </a:pPr>
            <a:r>
              <a:rPr lang="en-GB" altLang="zh-CN" sz="1000" dirty="0"/>
              <a:t>Network performance (latency and packet loss above threshold), </a:t>
            </a:r>
            <a:endParaRPr lang="zh-CN" altLang="zh-CN" sz="1000" dirty="0"/>
          </a:p>
          <a:p>
            <a:pPr marL="628650" lvl="1" indent="-228600">
              <a:buFont typeface="+mj-lt"/>
              <a:buAutoNum type="arabicPeriod"/>
            </a:pPr>
            <a:r>
              <a:rPr lang="en-GB" altLang="zh-CN" sz="1000" b="1" dirty="0">
                <a:solidFill>
                  <a:srgbClr val="FF0000"/>
                </a:solidFill>
              </a:rPr>
              <a:t>Network stability </a:t>
            </a:r>
            <a:r>
              <a:rPr lang="en-GB" altLang="zh-CN" sz="1000" dirty="0"/>
              <a:t>(the connection remains stable over time), </a:t>
            </a:r>
          </a:p>
          <a:p>
            <a:pPr marL="628650" lvl="1" indent="-228600">
              <a:buFont typeface="+mj-lt"/>
              <a:buAutoNum type="arabicPeriod"/>
            </a:pPr>
            <a:r>
              <a:rPr lang="en-GB" altLang="zh-CN" sz="1000" b="1" dirty="0">
                <a:solidFill>
                  <a:srgbClr val="FF0000"/>
                </a:solidFill>
              </a:rPr>
              <a:t>Accumulated alarms  arising due to the MNOs network </a:t>
            </a:r>
            <a:r>
              <a:rPr lang="en-GB" altLang="zh-CN" sz="1000" dirty="0"/>
              <a:t> </a:t>
            </a:r>
          </a:p>
          <a:p>
            <a:pPr>
              <a:spcAft>
                <a:spcPts val="900"/>
              </a:spcAft>
            </a:pPr>
            <a:r>
              <a:rPr lang="en-GB" altLang="zh-CN" sz="1200" kern="0" dirty="0"/>
              <a:t>Alarms Panel: </a:t>
            </a:r>
            <a:r>
              <a:rPr lang="en-US" altLang="zh-CN" sz="1200" b="1" dirty="0">
                <a:solidFill>
                  <a:srgbClr val="FF0000"/>
                </a:solidFill>
              </a:rPr>
              <a:t>Alarms</a:t>
            </a:r>
            <a:r>
              <a:rPr lang="en-US" altLang="zh-CN" sz="1200" dirty="0"/>
              <a:t> </a:t>
            </a:r>
            <a:r>
              <a:rPr lang="en-GB" altLang="zh-CN" sz="1200" dirty="0"/>
              <a:t>are reported by U to A or B as part of the Incident Management process</a:t>
            </a:r>
          </a:p>
          <a:p>
            <a:pPr>
              <a:spcAft>
                <a:spcPts val="900"/>
              </a:spcAft>
            </a:pPr>
            <a:endParaRPr lang="en-GB" altLang="zh-CN" sz="1200" dirty="0"/>
          </a:p>
          <a:p>
            <a:pPr>
              <a:spcAft>
                <a:spcPts val="900"/>
              </a:spcAft>
            </a:pPr>
            <a:endParaRPr lang="zh-CN" altLang="zh-CN" sz="1200" dirty="0"/>
          </a:p>
          <a:p>
            <a:pPr marL="0" indent="0">
              <a:spcAft>
                <a:spcPts val="900"/>
              </a:spcAft>
              <a:buNone/>
            </a:pPr>
            <a:endParaRPr lang="zh-CN" altLang="zh-CN" sz="1200" kern="0" dirty="0">
              <a:latin typeface="Times New Roman" panose="02020603050405020304" pitchFamily="18" charset="0"/>
              <a:ea typeface="Times New Roman" panose="02020603050405020304" pitchFamily="18" charset="0"/>
            </a:endParaRPr>
          </a:p>
          <a:p>
            <a:endParaRPr lang="zh-CN" altLang="en-US" sz="1200" kern="0" dirty="0"/>
          </a:p>
        </p:txBody>
      </p:sp>
      <p:sp>
        <p:nvSpPr>
          <p:cNvPr id="6" name="流程图: 过程 5">
            <a:extLst>
              <a:ext uri="{FF2B5EF4-FFF2-40B4-BE49-F238E27FC236}">
                <a16:creationId xmlns:a16="http://schemas.microsoft.com/office/drawing/2014/main" id="{C65C750D-B363-4473-B6BE-E81E0DA88B58}"/>
              </a:ext>
            </a:extLst>
          </p:cNvPr>
          <p:cNvSpPr/>
          <p:nvPr/>
        </p:nvSpPr>
        <p:spPr bwMode="auto">
          <a:xfrm>
            <a:off x="7001238" y="3960260"/>
            <a:ext cx="1512542" cy="914400"/>
          </a:xfrm>
          <a:prstGeom prst="flowChartProcess">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r>
              <a:rPr kumimoji="0" lang="en-US" altLang="zh-CN" sz="1000" b="0" i="0" u="none" strike="noStrike" cap="none" normalizeH="0" baseline="0" dirty="0">
                <a:ln>
                  <a:noFill/>
                </a:ln>
                <a:solidFill>
                  <a:schemeClr val="tx1"/>
                </a:solidFill>
                <a:effectLst/>
                <a:latin typeface="Arial" panose="020B0604020202020204" pitchFamily="34" charset="0"/>
              </a:rPr>
              <a:t>M&amp;M platform</a:t>
            </a:r>
          </a:p>
          <a:p>
            <a:pPr marL="0" marR="0" indent="0" algn="l" defTabSz="914400" rtl="0" eaLnBrk="0" fontAlgn="base" latinLnBrk="0" hangingPunct="0">
              <a:lnSpc>
                <a:spcPct val="100000"/>
              </a:lnSpc>
              <a:spcBef>
                <a:spcPct val="0"/>
              </a:spcBef>
              <a:spcAft>
                <a:spcPct val="0"/>
              </a:spcAft>
              <a:buClrTx/>
              <a:buSzTx/>
              <a:buFontTx/>
              <a:buNone/>
            </a:pPr>
            <a:r>
              <a:rPr lang="en-US" altLang="zh-CN" dirty="0"/>
              <a:t>DSO</a:t>
            </a:r>
            <a:endParaRPr kumimoji="0" lang="zh-CN" altLang="en-US" sz="1000" b="0" i="0" u="none" strike="noStrike" cap="none" normalizeH="0" baseline="0" dirty="0">
              <a:ln>
                <a:noFill/>
              </a:ln>
              <a:solidFill>
                <a:schemeClr val="tx1"/>
              </a:solidFill>
              <a:effectLst/>
              <a:latin typeface="Arial" panose="020B0604020202020204" pitchFamily="34" charset="0"/>
            </a:endParaRPr>
          </a:p>
        </p:txBody>
      </p:sp>
      <p:sp>
        <p:nvSpPr>
          <p:cNvPr id="7" name="流程图: 过程 6">
            <a:extLst>
              <a:ext uri="{FF2B5EF4-FFF2-40B4-BE49-F238E27FC236}">
                <a16:creationId xmlns:a16="http://schemas.microsoft.com/office/drawing/2014/main" id="{CB3C731B-5724-47B0-8DBE-A9C9E238C7C1}"/>
              </a:ext>
            </a:extLst>
          </p:cNvPr>
          <p:cNvSpPr/>
          <p:nvPr/>
        </p:nvSpPr>
        <p:spPr bwMode="auto">
          <a:xfrm>
            <a:off x="7001238" y="5231473"/>
            <a:ext cx="1512542" cy="859536"/>
          </a:xfrm>
          <a:prstGeom prst="flowChartProcess">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r>
              <a:rPr kumimoji="0" lang="en-US" altLang="zh-CN" sz="1000" b="0" i="0" u="none" strike="noStrike" cap="none" normalizeH="0" baseline="0" dirty="0">
                <a:ln>
                  <a:noFill/>
                </a:ln>
                <a:solidFill>
                  <a:schemeClr val="tx1"/>
                </a:solidFill>
                <a:effectLst/>
                <a:latin typeface="Arial" panose="020B0604020202020204" pitchFamily="34" charset="0"/>
              </a:rPr>
              <a:t>MNO OAM / NEF</a:t>
            </a:r>
            <a:endParaRPr kumimoji="0" lang="zh-CN" altLang="en-US" sz="1000" b="0" i="0" u="none" strike="noStrike" cap="none" normalizeH="0" baseline="0" dirty="0">
              <a:ln>
                <a:noFill/>
              </a:ln>
              <a:solidFill>
                <a:schemeClr val="tx1"/>
              </a:solidFill>
              <a:effectLst/>
              <a:latin typeface="Arial" panose="020B0604020202020204" pitchFamily="34" charset="0"/>
            </a:endParaRPr>
          </a:p>
        </p:txBody>
      </p:sp>
      <p:sp>
        <p:nvSpPr>
          <p:cNvPr id="8" name="矩形 7">
            <a:extLst>
              <a:ext uri="{FF2B5EF4-FFF2-40B4-BE49-F238E27FC236}">
                <a16:creationId xmlns:a16="http://schemas.microsoft.com/office/drawing/2014/main" id="{D87EDDBA-A04E-4AB4-9076-0C1464342DAE}"/>
              </a:ext>
            </a:extLst>
          </p:cNvPr>
          <p:cNvSpPr/>
          <p:nvPr/>
        </p:nvSpPr>
        <p:spPr bwMode="auto">
          <a:xfrm>
            <a:off x="6036414" y="4930077"/>
            <a:ext cx="2853203" cy="245979"/>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r>
              <a:rPr kumimoji="0" lang="en-US" altLang="zh-CN" sz="1000" b="0" i="0" u="none" strike="noStrike" cap="none" normalizeH="0" baseline="0" dirty="0">
                <a:ln>
                  <a:noFill/>
                </a:ln>
                <a:solidFill>
                  <a:schemeClr val="tx1"/>
                </a:solidFill>
                <a:effectLst/>
                <a:latin typeface="Arial" panose="020B0604020202020204" pitchFamily="34" charset="0"/>
              </a:rPr>
              <a:t>GRIDAPP</a:t>
            </a:r>
            <a:endParaRPr kumimoji="0" lang="zh-CN" altLang="en-US" sz="1000" b="0" i="0" u="none" strike="noStrike" cap="none" normalizeH="0" baseline="0" dirty="0">
              <a:ln>
                <a:noFill/>
              </a:ln>
              <a:solidFill>
                <a:schemeClr val="tx1"/>
              </a:solidFill>
              <a:effectLst/>
              <a:latin typeface="Arial" panose="020B0604020202020204" pitchFamily="34" charset="0"/>
            </a:endParaRPr>
          </a:p>
        </p:txBody>
      </p:sp>
      <p:sp>
        <p:nvSpPr>
          <p:cNvPr id="10" name="流程图: 过程 9">
            <a:extLst>
              <a:ext uri="{FF2B5EF4-FFF2-40B4-BE49-F238E27FC236}">
                <a16:creationId xmlns:a16="http://schemas.microsoft.com/office/drawing/2014/main" id="{F8F0975B-5351-43A1-9A7A-FD1C316FDE98}"/>
              </a:ext>
            </a:extLst>
          </p:cNvPr>
          <p:cNvSpPr/>
          <p:nvPr/>
        </p:nvSpPr>
        <p:spPr bwMode="auto">
          <a:xfrm>
            <a:off x="8183880" y="2750820"/>
            <a:ext cx="705737" cy="615933"/>
          </a:xfrm>
          <a:prstGeom prst="flowChartProcess">
            <a:avLst/>
          </a:prstGeom>
          <a:solidFill>
            <a:srgbClr val="FF0000"/>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r>
              <a:rPr lang="en-US" altLang="zh-CN" dirty="0"/>
              <a:t>MNO 2</a:t>
            </a:r>
            <a:endParaRPr kumimoji="0" lang="zh-CN" altLang="en-US" sz="1000" b="0" i="0" u="none" strike="noStrike" cap="none" normalizeH="0" baseline="0" dirty="0">
              <a:ln>
                <a:noFill/>
              </a:ln>
              <a:solidFill>
                <a:schemeClr val="tx1"/>
              </a:solidFill>
              <a:effectLst/>
              <a:latin typeface="Arial" panose="020B0604020202020204" pitchFamily="34" charset="0"/>
            </a:endParaRPr>
          </a:p>
        </p:txBody>
      </p:sp>
      <p:sp>
        <p:nvSpPr>
          <p:cNvPr id="11" name="箭头: 左右 10">
            <a:extLst>
              <a:ext uri="{FF2B5EF4-FFF2-40B4-BE49-F238E27FC236}">
                <a16:creationId xmlns:a16="http://schemas.microsoft.com/office/drawing/2014/main" id="{B3AC7FF0-F48E-42F8-95B2-3346213F1873}"/>
              </a:ext>
            </a:extLst>
          </p:cNvPr>
          <p:cNvSpPr/>
          <p:nvPr/>
        </p:nvSpPr>
        <p:spPr bwMode="auto">
          <a:xfrm rot="2420935">
            <a:off x="7894354" y="2489566"/>
            <a:ext cx="396240" cy="150936"/>
          </a:xfrm>
          <a:prstGeom prst="leftRightArrow">
            <a:avLst/>
          </a:prstGeom>
          <a:solidFill>
            <a:srgbClr val="FF00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76158413"/>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id="{8A47E468-245C-4EAC-B702-451C9CB36B1B}"/>
              </a:ext>
            </a:extLst>
          </p:cNvPr>
          <p:cNvGraphicFramePr>
            <a:graphicFrameLocks noGrp="1"/>
          </p:cNvGraphicFramePr>
          <p:nvPr>
            <p:extLst>
              <p:ext uri="{D42A27DB-BD31-4B8C-83A1-F6EECF244321}">
                <p14:modId xmlns:p14="http://schemas.microsoft.com/office/powerpoint/2010/main" val="2792135842"/>
              </p:ext>
            </p:extLst>
          </p:nvPr>
        </p:nvGraphicFramePr>
        <p:xfrm>
          <a:off x="171449" y="1272139"/>
          <a:ext cx="8801101" cy="4947948"/>
        </p:xfrm>
        <a:graphic>
          <a:graphicData uri="http://schemas.openxmlformats.org/drawingml/2006/table">
            <a:tbl>
              <a:tblPr firstRow="1" bandRow="1">
                <a:tableStyleId>{5C22544A-7EE6-4342-B048-85BDC9FD1C3A}</a:tableStyleId>
              </a:tblPr>
              <a:tblGrid>
                <a:gridCol w="1716728">
                  <a:extLst>
                    <a:ext uri="{9D8B030D-6E8A-4147-A177-3AD203B41FA5}">
                      <a16:colId xmlns:a16="http://schemas.microsoft.com/office/drawing/2014/main" val="20000"/>
                    </a:ext>
                  </a:extLst>
                </a:gridCol>
                <a:gridCol w="776455">
                  <a:extLst>
                    <a:ext uri="{9D8B030D-6E8A-4147-A177-3AD203B41FA5}">
                      <a16:colId xmlns:a16="http://schemas.microsoft.com/office/drawing/2014/main" val="20001"/>
                    </a:ext>
                  </a:extLst>
                </a:gridCol>
                <a:gridCol w="1499697">
                  <a:extLst>
                    <a:ext uri="{9D8B030D-6E8A-4147-A177-3AD203B41FA5}">
                      <a16:colId xmlns:a16="http://schemas.microsoft.com/office/drawing/2014/main" val="3496255860"/>
                    </a:ext>
                  </a:extLst>
                </a:gridCol>
                <a:gridCol w="2175511">
                  <a:extLst>
                    <a:ext uri="{9D8B030D-6E8A-4147-A177-3AD203B41FA5}">
                      <a16:colId xmlns:a16="http://schemas.microsoft.com/office/drawing/2014/main" val="20002"/>
                    </a:ext>
                  </a:extLst>
                </a:gridCol>
                <a:gridCol w="2632710">
                  <a:extLst>
                    <a:ext uri="{9D8B030D-6E8A-4147-A177-3AD203B41FA5}">
                      <a16:colId xmlns:a16="http://schemas.microsoft.com/office/drawing/2014/main" val="20003"/>
                    </a:ext>
                  </a:extLst>
                </a:gridCol>
              </a:tblGrid>
              <a:tr h="571510">
                <a:tc>
                  <a:txBody>
                    <a:bodyPr/>
                    <a:lstStyle/>
                    <a:p>
                      <a:r>
                        <a:rPr lang="en-US" altLang="zh-CN" sz="1600" dirty="0"/>
                        <a:t>Use case/ Requirements</a:t>
                      </a:r>
                      <a:endParaRPr lang="zh-CN" altLang="en-US" sz="1600" dirty="0"/>
                    </a:p>
                  </a:txBody>
                  <a:tcPr/>
                </a:tc>
                <a:tc>
                  <a:txBody>
                    <a:bodyPr/>
                    <a:lstStyle/>
                    <a:p>
                      <a:r>
                        <a:rPr lang="en-US" altLang="zh-CN" sz="1600"/>
                        <a:t>SA1 referenced</a:t>
                      </a:r>
                      <a:r>
                        <a:rPr lang="en-US" altLang="zh-CN" sz="1600" baseline="0"/>
                        <a:t> </a:t>
                      </a:r>
                      <a:endParaRPr lang="zh-CN" alt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Potential requirement on GRIDAPP</a:t>
                      </a:r>
                      <a:endParaRPr lang="zh-CN" altLang="en-US" sz="1400" dirty="0"/>
                    </a:p>
                  </a:txBody>
                  <a:tcPr/>
                </a:tc>
                <a:tc>
                  <a:txBody>
                    <a:bodyPr/>
                    <a:lstStyle/>
                    <a:p>
                      <a:r>
                        <a:rPr lang="en-US" altLang="zh-CN" sz="1400" dirty="0"/>
                        <a:t>Potential application enabler server</a:t>
                      </a:r>
                      <a:r>
                        <a:rPr lang="en-US" altLang="zh-CN" sz="1400" baseline="0" dirty="0"/>
                        <a:t> capabilities</a:t>
                      </a:r>
                      <a:endParaRPr lang="zh-CN" altLang="en-US" sz="1400" dirty="0"/>
                    </a:p>
                  </a:txBody>
                  <a:tcPr/>
                </a:tc>
                <a:tc>
                  <a:txBody>
                    <a:bodyPr/>
                    <a:lstStyle/>
                    <a:p>
                      <a:r>
                        <a:rPr lang="en-US" altLang="zh-CN" sz="1400" dirty="0"/>
                        <a:t>Potential</a:t>
                      </a:r>
                      <a:r>
                        <a:rPr lang="en-US" altLang="zh-CN" sz="1400" baseline="0" dirty="0"/>
                        <a:t> SEAL capabilities</a:t>
                      </a:r>
                      <a:endParaRPr lang="zh-CN" altLang="en-US" sz="1400" dirty="0"/>
                    </a:p>
                  </a:txBody>
                  <a:tcPr/>
                </a:tc>
                <a:extLst>
                  <a:ext uri="{0D108BD9-81ED-4DB2-BD59-A6C34878D82A}">
                    <a16:rowId xmlns:a16="http://schemas.microsoft.com/office/drawing/2014/main" val="10000"/>
                  </a:ext>
                </a:extLst>
              </a:tr>
              <a:tr h="1178532">
                <a:tc>
                  <a:txBody>
                    <a:bodyPr/>
                    <a:lstStyle/>
                    <a:p>
                      <a:r>
                        <a:rPr lang="en-GB" altLang="zh-CN" sz="1200" dirty="0"/>
                        <a:t>Remote DSO management of connectivity for Smart Energy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1" dirty="0">
                          <a:solidFill>
                            <a:srgbClr val="FF0000"/>
                          </a:solidFill>
                        </a:rPr>
                        <a:t>A DSO has service contract with different MNOs</a:t>
                      </a:r>
                      <a:endParaRPr kumimoji="0" lang="zh-CN" altLang="en-US" sz="1200" b="1" i="0" u="none" strike="noStrike" cap="none" normalizeH="0" baseline="0" dirty="0">
                        <a:ln>
                          <a:noFill/>
                        </a:ln>
                        <a:solidFill>
                          <a:srgbClr val="FF0000"/>
                        </a:solidFill>
                        <a:effectLst/>
                      </a:endParaRPr>
                    </a:p>
                  </a:txBody>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latin typeface="+mn-lt"/>
                        </a:rPr>
                        <a:t>TR22.867 subclause 5.7</a:t>
                      </a:r>
                      <a:endParaRPr lang="zh-CN" altLang="en-US" sz="1200" dirty="0">
                        <a:latin typeface="+mn-l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latin typeface="+mn-lt"/>
                        </a:rPr>
                        <a:t>Smart Grid Application deployed with subscriptions to different PLMNs</a:t>
                      </a:r>
                    </a:p>
                    <a:p>
                      <a:endParaRPr lang="zh-CN" altLang="en-US" sz="1200" dirty="0">
                        <a:latin typeface="+mn-lt"/>
                      </a:endParaRPr>
                    </a:p>
                  </a:txBody>
                  <a:tcPr/>
                </a:tc>
                <a:tc>
                  <a:txBody>
                    <a:bodyPr/>
                    <a:lstStyle/>
                    <a:p>
                      <a:pPr marL="228600" indent="-228600">
                        <a:buAutoNum type="arabicPeriod"/>
                      </a:pPr>
                      <a:r>
                        <a:rPr lang="en-US" altLang="zh-CN" sz="1200" dirty="0">
                          <a:latin typeface="+mn-lt"/>
                        </a:rPr>
                        <a:t>A standard interface between DSOs and </a:t>
                      </a:r>
                      <a:r>
                        <a:rPr lang="en-US" altLang="zh-CN" sz="1200" dirty="0"/>
                        <a:t>different PLMNs’ MNOs </a:t>
                      </a:r>
                      <a:r>
                        <a:rPr lang="en-US" altLang="zh-CN" sz="1200" dirty="0" err="1"/>
                        <a:t>w.r.t.</a:t>
                      </a:r>
                      <a:r>
                        <a:rPr lang="en-US" altLang="zh-CN" sz="1200" dirty="0"/>
                        <a:t> exposure (e.g. NSCALE)</a:t>
                      </a:r>
                    </a:p>
                    <a:p>
                      <a:pPr marL="228600" indent="-228600">
                        <a:buAutoNum type="arabicPeriod"/>
                      </a:pPr>
                      <a:r>
                        <a:rPr lang="en-US" altLang="zh-CN" sz="1200" dirty="0">
                          <a:latin typeface="+mn-lt"/>
                        </a:rPr>
                        <a:t>Multiple PLMNs services connection switch</a:t>
                      </a:r>
                    </a:p>
                    <a:p>
                      <a:pPr marL="228600" indent="-228600">
                        <a:buAutoNum type="arabicPeriod"/>
                      </a:pPr>
                      <a:endParaRPr lang="zh-CN" altLang="en-US" sz="12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altLang="zh-CN" sz="1200" dirty="0"/>
                        <a:t>Standard interface between 3GPP and IEC61850 standard</a:t>
                      </a:r>
                    </a:p>
                  </a:txBody>
                  <a:tcPr/>
                </a:tc>
                <a:extLst>
                  <a:ext uri="{0D108BD9-81ED-4DB2-BD59-A6C34878D82A}">
                    <a16:rowId xmlns:a16="http://schemas.microsoft.com/office/drawing/2014/main" val="10001"/>
                  </a:ext>
                </a:extLst>
              </a:tr>
              <a:tr h="1600601">
                <a:tc>
                  <a:txBody>
                    <a:bodyPr/>
                    <a:lstStyle/>
                    <a:p>
                      <a:r>
                        <a:rPr lang="en-GB" altLang="zh-CN" sz="1200" dirty="0"/>
                        <a:t>Remote DSO management of connectivity for Smart Energy /</a:t>
                      </a:r>
                    </a:p>
                    <a:p>
                      <a:pPr marL="0" marR="0" indent="0" algn="l" defTabSz="914400" rtl="0" eaLnBrk="0" fontAlgn="base" latinLnBrk="0" hangingPunct="0">
                        <a:lnSpc>
                          <a:spcPct val="100000"/>
                        </a:lnSpc>
                        <a:spcBef>
                          <a:spcPct val="0"/>
                        </a:spcBef>
                        <a:spcAft>
                          <a:spcPct val="0"/>
                        </a:spcAft>
                        <a:buClrTx/>
                        <a:buSzTx/>
                        <a:buFontTx/>
                        <a:buNone/>
                      </a:pPr>
                      <a:r>
                        <a:rPr lang="en-US" altLang="zh-CN" sz="1200" b="1" dirty="0">
                          <a:solidFill>
                            <a:srgbClr val="FF0000"/>
                          </a:solidFill>
                        </a:rPr>
                        <a:t>KPI Dashboard &amp;</a:t>
                      </a:r>
                    </a:p>
                    <a:p>
                      <a:pPr marL="0" marR="0" indent="0" algn="l" defTabSz="914400" rtl="0" eaLnBrk="0" fontAlgn="base" latinLnBrk="0" hangingPunct="0">
                        <a:lnSpc>
                          <a:spcPct val="100000"/>
                        </a:lnSpc>
                        <a:spcBef>
                          <a:spcPct val="0"/>
                        </a:spcBef>
                        <a:spcAft>
                          <a:spcPct val="0"/>
                        </a:spcAft>
                        <a:buClrTx/>
                        <a:buSzTx/>
                        <a:buFontTx/>
                        <a:buNone/>
                      </a:pPr>
                      <a:r>
                        <a:rPr kumimoji="0" lang="en-US" altLang="zh-CN" sz="1200" b="1" i="0" u="none" strike="noStrike" cap="none" normalizeH="0" baseline="0" dirty="0">
                          <a:ln>
                            <a:noFill/>
                          </a:ln>
                          <a:solidFill>
                            <a:srgbClr val="FF0000"/>
                          </a:solidFill>
                          <a:effectLst/>
                        </a:rPr>
                        <a:t>Report Generation</a:t>
                      </a:r>
                    </a:p>
                    <a:p>
                      <a:pPr marL="0" marR="0" indent="0" algn="l" defTabSz="914400" rtl="0" eaLnBrk="0" fontAlgn="base" latinLnBrk="0" hangingPunct="0">
                        <a:lnSpc>
                          <a:spcPct val="100000"/>
                        </a:lnSpc>
                        <a:spcBef>
                          <a:spcPct val="0"/>
                        </a:spcBef>
                        <a:spcAft>
                          <a:spcPct val="0"/>
                        </a:spcAft>
                        <a:buClrTx/>
                        <a:buSzTx/>
                        <a:buFontTx/>
                        <a:buNone/>
                      </a:pPr>
                      <a:r>
                        <a:rPr kumimoji="0" lang="en-US" altLang="zh-CN" sz="1200" b="1" i="0" u="none" strike="noStrike" cap="none" normalizeH="0" baseline="0" dirty="0">
                          <a:ln>
                            <a:noFill/>
                          </a:ln>
                          <a:solidFill>
                            <a:srgbClr val="FF0000"/>
                          </a:solidFill>
                          <a:effectLst/>
                        </a:rPr>
                        <a:t>monitoring requirements</a:t>
                      </a:r>
                      <a:endParaRPr kumimoji="0" lang="zh-CN" altLang="en-US" sz="1200" b="1" i="0" u="none" strike="noStrike" cap="none" normalizeH="0" baseline="0" dirty="0">
                        <a:ln>
                          <a:noFill/>
                        </a:ln>
                        <a:solidFill>
                          <a:srgbClr val="FF0000"/>
                        </a:solidFill>
                        <a:effectLst/>
                      </a:endParaRPr>
                    </a:p>
                  </a:txBody>
                  <a:tcPr/>
                </a:tc>
                <a:tc vMerge="1">
                  <a:txBody>
                    <a:bodyPr/>
                    <a:lstStyle/>
                    <a:p>
                      <a:endParaRPr lang="zh-CN" altLang="en-US"/>
                    </a:p>
                  </a:txBody>
                  <a:tcPr/>
                </a:tc>
                <a:tc>
                  <a:txBody>
                    <a:bodyPr/>
                    <a:lstStyle/>
                    <a:p>
                      <a:r>
                        <a:rPr lang="en-US" altLang="zh-CN" sz="1200" dirty="0">
                          <a:latin typeface="+mn-lt"/>
                        </a:rPr>
                        <a:t>Stability of Service Monitoring, </a:t>
                      </a:r>
                    </a:p>
                    <a:p>
                      <a:r>
                        <a:rPr lang="en-US" altLang="zh-CN" sz="1200" dirty="0">
                          <a:latin typeface="+mn-lt"/>
                        </a:rPr>
                        <a:t>Network (Service) Stability</a:t>
                      </a:r>
                    </a:p>
                  </a:txBody>
                  <a:tcPr/>
                </a:tc>
                <a:tc rowSpan="2">
                  <a:txBody>
                    <a:bodyPr/>
                    <a:lstStyle/>
                    <a:p>
                      <a:pPr marL="228600" indent="-228600">
                        <a:buAutoNum type="arabicPeriod"/>
                      </a:pPr>
                      <a:r>
                        <a:rPr lang="en-US" altLang="zh-CN" sz="1200" dirty="0">
                          <a:latin typeface="+mn-lt"/>
                        </a:rPr>
                        <a:t>Identification the Energy Services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altLang="zh-CN" sz="1200" b="0" i="0" u="none" strike="noStrike" cap="none" normalizeH="0" baseline="0" dirty="0">
                          <a:ln>
                            <a:noFill/>
                          </a:ln>
                          <a:solidFill>
                            <a:schemeClr val="tx1"/>
                          </a:solidFill>
                          <a:effectLst/>
                        </a:rPr>
                        <a:t>Support network indicator choice by Energy Utility to monitor the service communication qualities.</a:t>
                      </a:r>
                    </a:p>
                    <a:p>
                      <a:pPr marL="228600" indent="-228600">
                        <a:buAutoNum type="arabicPeriod"/>
                      </a:pPr>
                      <a:r>
                        <a:rPr lang="en-US" altLang="zh-CN" sz="1200" dirty="0">
                          <a:latin typeface="+mn-lt"/>
                        </a:rPr>
                        <a:t>Mapping the communication service(CS) KPI to network KPI</a:t>
                      </a:r>
                      <a:endParaRPr lang="zh-CN" altLang="en-US" dirty="0"/>
                    </a:p>
                  </a:txBody>
                  <a:tcPr/>
                </a:tc>
                <a:tc rowSpan="2">
                  <a:txBody>
                    <a:bodyPr/>
                    <a:lstStyle/>
                    <a:p>
                      <a:pPr marL="228600" indent="-228600">
                        <a:buAutoNum type="arabicPeriod"/>
                      </a:pPr>
                      <a:r>
                        <a:rPr lang="en-US" altLang="zh-CN" sz="1200" dirty="0">
                          <a:latin typeface="+mn-lt"/>
                        </a:rPr>
                        <a:t>Calculate the CS KPI by statistics and calculating the Network KPI exposed by SA5 and SA2.</a:t>
                      </a:r>
                    </a:p>
                    <a:p>
                      <a:pPr marL="228600" indent="-228600">
                        <a:buAutoNum type="arabicPeriod"/>
                      </a:pPr>
                      <a:r>
                        <a:rPr lang="en-US" altLang="zh-CN" sz="1200" dirty="0">
                          <a:latin typeface="+mn-lt"/>
                        </a:rPr>
                        <a:t>Report the CS KPI to Utility with different granularity</a:t>
                      </a:r>
                    </a:p>
                    <a:p>
                      <a:pPr marL="228600" indent="-228600">
                        <a:buFont typeface="+mj-lt"/>
                        <a:buAutoNum type="arabicPeriod"/>
                      </a:pPr>
                      <a:r>
                        <a:rPr lang="en-US" altLang="zh-CN" sz="1200" dirty="0">
                          <a:latin typeface="+mn-lt"/>
                        </a:rPr>
                        <a:t>Differentiated KPI statistics report on per subscription and per Smart Grid Service basis enabled by SEAL Services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altLang="zh-CN" sz="1200" dirty="0"/>
                        <a:t>Services level incident exposure to DSOs.</a:t>
                      </a:r>
                    </a:p>
                  </a:txBody>
                  <a:tcPr/>
                </a:tc>
                <a:extLst>
                  <a:ext uri="{0D108BD9-81ED-4DB2-BD59-A6C34878D82A}">
                    <a16:rowId xmlns:a16="http://schemas.microsoft.com/office/drawing/2014/main" val="3878531862"/>
                  </a:ext>
                </a:extLst>
              </a:tr>
              <a:tr h="1152787">
                <a:tc>
                  <a:txBody>
                    <a:bodyPr/>
                    <a:lstStyle/>
                    <a:p>
                      <a:r>
                        <a:rPr lang="en-GB" altLang="zh-CN" sz="1200" dirty="0"/>
                        <a:t>Remote DSO management of connectivity for Smart Energy /</a:t>
                      </a:r>
                    </a:p>
                    <a:p>
                      <a:pPr marL="0" marR="0" indent="0" algn="l" defTabSz="914400" rtl="0" eaLnBrk="0" fontAlgn="base" latinLnBrk="0" hangingPunct="0">
                        <a:lnSpc>
                          <a:spcPct val="100000"/>
                        </a:lnSpc>
                        <a:spcBef>
                          <a:spcPct val="0"/>
                        </a:spcBef>
                        <a:spcAft>
                          <a:spcPct val="0"/>
                        </a:spcAft>
                        <a:buClrTx/>
                        <a:buSzTx/>
                        <a:buFontTx/>
                        <a:buNone/>
                      </a:pPr>
                      <a:r>
                        <a:rPr kumimoji="0" lang="en-US" altLang="zh-CN" sz="1200" b="1" i="0" u="none" strike="noStrike" cap="none" normalizeH="0" baseline="0" dirty="0">
                          <a:ln>
                            <a:noFill/>
                          </a:ln>
                          <a:solidFill>
                            <a:srgbClr val="FF0000"/>
                          </a:solidFill>
                          <a:effectLst/>
                        </a:rPr>
                        <a:t>Incident report</a:t>
                      </a:r>
                      <a:endParaRPr kumimoji="0" lang="zh-CN" altLang="en-US" sz="1200" b="1" i="0" u="none" strike="noStrike" cap="none" normalizeH="0" baseline="0" dirty="0">
                        <a:ln>
                          <a:noFill/>
                        </a:ln>
                        <a:solidFill>
                          <a:srgbClr val="FF0000"/>
                        </a:solidFill>
                        <a:effectLst/>
                      </a:endParaRPr>
                    </a:p>
                  </a:txBody>
                  <a:tcPr/>
                </a:tc>
                <a:tc vMerge="1">
                  <a:txBody>
                    <a:bodyPr/>
                    <a:lstStyle/>
                    <a:p>
                      <a:endParaRPr lang="zh-CN" altLang="en-US"/>
                    </a:p>
                  </a:txBody>
                  <a:tcPr/>
                </a:tc>
                <a:tc>
                  <a:txBody>
                    <a:bodyPr/>
                    <a:lstStyle/>
                    <a:p>
                      <a:r>
                        <a:rPr lang="en-US" altLang="zh-CN" sz="1200" dirty="0">
                          <a:latin typeface="+mn-lt"/>
                        </a:rPr>
                        <a:t>Service level incident report for DSOs</a:t>
                      </a:r>
                    </a:p>
                  </a:txBody>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2833758385"/>
                  </a:ext>
                </a:extLst>
              </a:tr>
            </a:tbl>
          </a:graphicData>
        </a:graphic>
      </p:graphicFrame>
    </p:spTree>
    <p:extLst>
      <p:ext uri="{BB962C8B-B14F-4D97-AF65-F5344CB8AC3E}">
        <p14:creationId xmlns:p14="http://schemas.microsoft.com/office/powerpoint/2010/main" val="1057493649"/>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6414C90-0818-4415-AE1D-5D600778FAB7}"/>
              </a:ext>
            </a:extLst>
          </p:cNvPr>
          <p:cNvSpPr>
            <a:spLocks noGrp="1"/>
          </p:cNvSpPr>
          <p:nvPr>
            <p:ph type="title"/>
          </p:nvPr>
        </p:nvSpPr>
        <p:spPr/>
        <p:txBody>
          <a:bodyPr/>
          <a:lstStyle/>
          <a:p>
            <a:r>
              <a:rPr lang="en-US" altLang="zh-CN" dirty="0"/>
              <a:t>The requirements for New SID of Smart Grid APP </a:t>
            </a:r>
            <a:endParaRPr lang="zh-CN" altLang="en-US" dirty="0"/>
          </a:p>
        </p:txBody>
      </p:sp>
      <p:sp>
        <p:nvSpPr>
          <p:cNvPr id="3" name="内容占位符 2">
            <a:extLst>
              <a:ext uri="{FF2B5EF4-FFF2-40B4-BE49-F238E27FC236}">
                <a16:creationId xmlns:a16="http://schemas.microsoft.com/office/drawing/2014/main" id="{E85A8A52-B492-4E59-B3E5-D2EAD5801387}"/>
              </a:ext>
            </a:extLst>
          </p:cNvPr>
          <p:cNvSpPr>
            <a:spLocks noGrp="1"/>
          </p:cNvSpPr>
          <p:nvPr>
            <p:ph idx="1"/>
          </p:nvPr>
        </p:nvSpPr>
        <p:spPr>
          <a:xfrm>
            <a:off x="198120" y="1798321"/>
            <a:ext cx="8747760" cy="3646828"/>
          </a:xfrm>
        </p:spPr>
        <p:txBody>
          <a:bodyPr/>
          <a:lstStyle/>
          <a:p>
            <a:pPr>
              <a:spcAft>
                <a:spcPts val="900"/>
              </a:spcAft>
            </a:pPr>
            <a:r>
              <a:rPr lang="en-US" altLang="zh-CN" sz="1400" dirty="0"/>
              <a:t>Based on SA1 Rel-18 FS_5GSEI and SEI, new Service Requirements on 5GS are identified for Smart Grid Services. Besides, the Smart Energy Services’ KPIs and the respective network performance have become more crucial for Energy Utilities than ever before, due energy sector’s fast adoption of Smart Grids with the prevailing energy transition as the background that is taking place in major regions of the world. </a:t>
            </a:r>
          </a:p>
          <a:p>
            <a:pPr>
              <a:buFont typeface="Arial" panose="020B0604020202020204" pitchFamily="34" charset="0"/>
              <a:buChar char="•"/>
            </a:pPr>
            <a:endParaRPr lang="en-US" altLang="zh-CN" sz="1400" b="1" dirty="0">
              <a:solidFill>
                <a:prstClr val="black"/>
              </a:solidFill>
              <a:cs typeface="Times New Roman" panose="02020603050405020304" pitchFamily="18" charset="0"/>
            </a:endParaRPr>
          </a:p>
          <a:p>
            <a:pPr>
              <a:spcAft>
                <a:spcPts val="900"/>
              </a:spcAft>
            </a:pPr>
            <a:r>
              <a:rPr lang="en-US" altLang="zh-CN" sz="1400" b="1" dirty="0">
                <a:solidFill>
                  <a:srgbClr val="FF0000"/>
                </a:solidFill>
              </a:rPr>
              <a:t>The</a:t>
            </a:r>
            <a:r>
              <a:rPr lang="zh-CN" altLang="en-US" sz="1400" b="1" dirty="0">
                <a:solidFill>
                  <a:srgbClr val="FF0000"/>
                </a:solidFill>
              </a:rPr>
              <a:t> </a:t>
            </a:r>
            <a:r>
              <a:rPr lang="en-US" altLang="zh-CN" sz="1400" b="1" dirty="0">
                <a:solidFill>
                  <a:srgbClr val="FF0000"/>
                </a:solidFill>
              </a:rPr>
              <a:t>value</a:t>
            </a:r>
            <a:r>
              <a:rPr lang="zh-CN" altLang="en-US" sz="1400" b="1" dirty="0">
                <a:solidFill>
                  <a:srgbClr val="FF0000"/>
                </a:solidFill>
              </a:rPr>
              <a:t> </a:t>
            </a:r>
            <a:r>
              <a:rPr lang="en-US" altLang="zh-CN" sz="1400" b="1" dirty="0">
                <a:solidFill>
                  <a:srgbClr val="FF0000"/>
                </a:solidFill>
              </a:rPr>
              <a:t>of</a:t>
            </a:r>
            <a:r>
              <a:rPr lang="zh-CN" altLang="en-US" sz="1400" b="1" dirty="0">
                <a:solidFill>
                  <a:srgbClr val="FF0000"/>
                </a:solidFill>
              </a:rPr>
              <a:t> </a:t>
            </a:r>
            <a:r>
              <a:rPr lang="en-US" altLang="zh-CN" sz="1400" b="1" dirty="0">
                <a:solidFill>
                  <a:srgbClr val="FF0000"/>
                </a:solidFill>
              </a:rPr>
              <a:t>Smart</a:t>
            </a:r>
            <a:r>
              <a:rPr lang="zh-CN" altLang="en-US" sz="1400" b="1" dirty="0">
                <a:solidFill>
                  <a:srgbClr val="FF0000"/>
                </a:solidFill>
              </a:rPr>
              <a:t> </a:t>
            </a:r>
            <a:r>
              <a:rPr lang="en-US" altLang="zh-CN" sz="1400" b="1" dirty="0">
                <a:solidFill>
                  <a:srgbClr val="FF0000"/>
                </a:solidFill>
              </a:rPr>
              <a:t>Grid</a:t>
            </a:r>
            <a:r>
              <a:rPr lang="zh-CN" altLang="en-US" sz="1400" b="1" dirty="0">
                <a:solidFill>
                  <a:srgbClr val="FF0000"/>
                </a:solidFill>
              </a:rPr>
              <a:t> </a:t>
            </a:r>
            <a:r>
              <a:rPr lang="en-US" altLang="zh-CN" sz="1400" b="1" dirty="0">
                <a:solidFill>
                  <a:srgbClr val="FF0000"/>
                </a:solidFill>
              </a:rPr>
              <a:t>APP</a:t>
            </a:r>
            <a:r>
              <a:rPr lang="en-US" altLang="zh-CN" sz="1400" b="1" dirty="0"/>
              <a:t> studied here can be list as follow:</a:t>
            </a:r>
          </a:p>
          <a:p>
            <a:pPr lvl="1">
              <a:buFont typeface="+mj-lt"/>
              <a:buAutoNum type="arabicPeriod"/>
            </a:pPr>
            <a:r>
              <a:rPr lang="en-US" altLang="zh-CN" sz="1400" dirty="0">
                <a:cs typeface="Times New Roman" panose="02020603050405020304" pitchFamily="18" charset="0"/>
              </a:rPr>
              <a:t>A standard interface between MNOs and DSOs for management data and monitor data communication between Smart Grid and 5GS provided by different PLMNs. </a:t>
            </a:r>
            <a:r>
              <a:rPr lang="en-US" altLang="zh-CN" sz="1400" dirty="0">
                <a:solidFill>
                  <a:srgbClr val="FF0000"/>
                </a:solidFill>
                <a:cs typeface="Times New Roman" panose="02020603050405020304" pitchFamily="18" charset="0"/>
              </a:rPr>
              <a:t>Without this, DSO has to resort to proprietary implementations of the interface, usually different when M&amp;M interfaces with different MNOs.</a:t>
            </a:r>
          </a:p>
          <a:p>
            <a:pPr lvl="1">
              <a:buFont typeface="+mj-lt"/>
              <a:buAutoNum type="arabicPeriod"/>
            </a:pPr>
            <a:r>
              <a:rPr lang="en-US" altLang="zh-CN" sz="1400" dirty="0">
                <a:cs typeface="Times New Roman" panose="02020603050405020304" pitchFamily="18" charset="0"/>
              </a:rPr>
              <a:t>Service mapping and respective network QoS monitoring, analysis, with incident report.</a:t>
            </a:r>
          </a:p>
          <a:p>
            <a:pPr lvl="1">
              <a:buFont typeface="+mj-lt"/>
              <a:buAutoNum type="arabicPeriod"/>
            </a:pPr>
            <a:r>
              <a:rPr lang="en-US" altLang="zh-CN" sz="1400" dirty="0">
                <a:cs typeface="Times New Roman" panose="02020603050405020304" pitchFamily="18" charset="0"/>
              </a:rPr>
              <a:t>Service isolation requirements mapping</a:t>
            </a:r>
          </a:p>
          <a:p>
            <a:pPr lvl="1">
              <a:buFont typeface="+mj-lt"/>
              <a:buAutoNum type="arabicPeriod"/>
            </a:pPr>
            <a:r>
              <a:rPr lang="en-US" altLang="zh-CN" sz="1400" dirty="0">
                <a:solidFill>
                  <a:prstClr val="black"/>
                </a:solidFill>
                <a:cs typeface="Times New Roman" panose="02020603050405020304" pitchFamily="18" charset="0"/>
              </a:rPr>
              <a:t>The classic Smart Grid Applications (e.g. energy data monitoring and Smart Grid controlling) are following IEC61850 standards. </a:t>
            </a:r>
            <a:r>
              <a:rPr lang="en-US" altLang="zh-CN" sz="1400" b="1" dirty="0">
                <a:solidFill>
                  <a:srgbClr val="FF0000"/>
                </a:solidFill>
                <a:cs typeface="Times New Roman" panose="02020603050405020304" pitchFamily="18" charset="0"/>
              </a:rPr>
              <a:t>These services can deploy 5GS with a standard interface and APIs.</a:t>
            </a:r>
          </a:p>
        </p:txBody>
      </p:sp>
    </p:spTree>
    <p:extLst>
      <p:ext uri="{BB962C8B-B14F-4D97-AF65-F5344CB8AC3E}">
        <p14:creationId xmlns:p14="http://schemas.microsoft.com/office/powerpoint/2010/main" val="2924045960"/>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E68A81B-0F91-40FE-8C87-35E9379C33B0}"/>
              </a:ext>
            </a:extLst>
          </p:cNvPr>
          <p:cNvSpPr>
            <a:spLocks noGrp="1"/>
          </p:cNvSpPr>
          <p:nvPr>
            <p:ph type="title"/>
          </p:nvPr>
        </p:nvSpPr>
        <p:spPr>
          <a:xfrm>
            <a:off x="91440" y="228600"/>
            <a:ext cx="7391400" cy="1143000"/>
          </a:xfrm>
        </p:spPr>
        <p:txBody>
          <a:bodyPr/>
          <a:lstStyle/>
          <a:p>
            <a:r>
              <a:rPr lang="en-US" altLang="zh-CN" sz="2800" dirty="0"/>
              <a:t>Potential Capabilities for Smart Grid APP on SA6</a:t>
            </a:r>
            <a:endParaRPr lang="zh-CN" altLang="en-US" sz="2800" dirty="0"/>
          </a:p>
        </p:txBody>
      </p:sp>
      <p:sp>
        <p:nvSpPr>
          <p:cNvPr id="34" name="文本框 33">
            <a:extLst>
              <a:ext uri="{FF2B5EF4-FFF2-40B4-BE49-F238E27FC236}">
                <a16:creationId xmlns:a16="http://schemas.microsoft.com/office/drawing/2014/main" id="{D6DA2154-1582-4B73-93DA-C5677067BBCF}"/>
              </a:ext>
            </a:extLst>
          </p:cNvPr>
          <p:cNvSpPr txBox="1"/>
          <p:nvPr/>
        </p:nvSpPr>
        <p:spPr>
          <a:xfrm>
            <a:off x="4515093" y="1578726"/>
            <a:ext cx="4622852" cy="4859472"/>
          </a:xfrm>
          <a:prstGeom prst="rect">
            <a:avLst/>
          </a:prstGeom>
          <a:noFill/>
        </p:spPr>
        <p:txBody>
          <a:bodyPr wrap="square" rtlCol="0">
            <a:spAutoFit/>
          </a:bodyPr>
          <a:lstStyle/>
          <a:p>
            <a:pPr marL="228600" indent="-228600">
              <a:buAutoNum type="arabicPeriod"/>
            </a:pPr>
            <a:r>
              <a:rPr lang="en-US" altLang="zh-CN" sz="1200" dirty="0"/>
              <a:t>Smart Grid Communication Management Server</a:t>
            </a:r>
          </a:p>
          <a:p>
            <a:pPr marL="742950" lvl="1" indent="-285750">
              <a:lnSpc>
                <a:spcPct val="150000"/>
              </a:lnSpc>
              <a:buFont typeface="Arial" panose="020B0604020202020204" pitchFamily="34" charset="0"/>
              <a:buChar char="•"/>
            </a:pPr>
            <a:r>
              <a:rPr lang="en-US" altLang="zh-CN" sz="1200" i="1" dirty="0"/>
              <a:t>Services KPI requirement</a:t>
            </a:r>
          </a:p>
          <a:p>
            <a:pPr marL="742950" lvl="1" indent="-285750">
              <a:lnSpc>
                <a:spcPct val="150000"/>
              </a:lnSpc>
              <a:buFont typeface="Arial" panose="020B0604020202020204" pitchFamily="34" charset="0"/>
              <a:buChar char="•"/>
            </a:pPr>
            <a:r>
              <a:rPr lang="en-US" altLang="zh-CN" sz="1200" i="1" dirty="0"/>
              <a:t>Network Configuration request</a:t>
            </a:r>
          </a:p>
          <a:p>
            <a:pPr marL="742950" lvl="1" indent="-285750">
              <a:lnSpc>
                <a:spcPct val="150000"/>
              </a:lnSpc>
              <a:buFont typeface="Arial" panose="020B0604020202020204" pitchFamily="34" charset="0"/>
              <a:buChar char="•"/>
            </a:pPr>
            <a:r>
              <a:rPr lang="en-US" altLang="zh-CN" sz="1200" i="1" dirty="0"/>
              <a:t>Services Incident report to MNOs</a:t>
            </a:r>
          </a:p>
          <a:p>
            <a:pPr marL="228600" indent="-228600">
              <a:buAutoNum type="arabicPeriod"/>
            </a:pPr>
            <a:endParaRPr lang="en-US" altLang="zh-CN" sz="1200" dirty="0"/>
          </a:p>
          <a:p>
            <a:pPr marL="228600" indent="-228600">
              <a:buAutoNum type="arabicPeriod"/>
            </a:pPr>
            <a:r>
              <a:rPr lang="en-US" altLang="zh-CN" sz="1200" dirty="0"/>
              <a:t>Smart Grid APP Enable Server</a:t>
            </a:r>
          </a:p>
          <a:p>
            <a:pPr marL="742950" lvl="1" indent="-285750">
              <a:lnSpc>
                <a:spcPct val="150000"/>
              </a:lnSpc>
              <a:buFont typeface="Arial" panose="020B0604020202020204" pitchFamily="34" charset="0"/>
              <a:buChar char="•"/>
            </a:pPr>
            <a:r>
              <a:rPr lang="en-US" altLang="zh-CN" sz="1200" i="1" dirty="0"/>
              <a:t>PLMNs switch</a:t>
            </a:r>
          </a:p>
          <a:p>
            <a:pPr marL="742950" lvl="1" indent="-285750">
              <a:lnSpc>
                <a:spcPct val="150000"/>
              </a:lnSpc>
              <a:buFont typeface="Arial" panose="020B0604020202020204" pitchFamily="34" charset="0"/>
              <a:buChar char="•"/>
            </a:pPr>
            <a:r>
              <a:rPr lang="en-US" altLang="zh-CN" sz="1200" i="1" dirty="0"/>
              <a:t>3GPP and IEC standard matching for Smart Grid Service, specially when different IEC profiles are implemented in different PLMN networks</a:t>
            </a:r>
          </a:p>
          <a:p>
            <a:pPr marL="742950" lvl="1" indent="-285750">
              <a:lnSpc>
                <a:spcPct val="150000"/>
              </a:lnSpc>
              <a:buFont typeface="Arial" panose="020B0604020202020204" pitchFamily="34" charset="0"/>
              <a:buChar char="•"/>
            </a:pPr>
            <a:r>
              <a:rPr lang="en-US" altLang="zh-CN" sz="1200" i="1" dirty="0"/>
              <a:t>Services KPI analysis and mapping</a:t>
            </a:r>
          </a:p>
          <a:p>
            <a:pPr marL="742950" lvl="1" indent="-285750">
              <a:lnSpc>
                <a:spcPct val="150000"/>
              </a:lnSpc>
              <a:buFont typeface="Arial" panose="020B0604020202020204" pitchFamily="34" charset="0"/>
              <a:buChar char="•"/>
            </a:pPr>
            <a:r>
              <a:rPr lang="en-US" altLang="zh-CN" sz="1200" i="1" dirty="0"/>
              <a:t>Services isolation requirement analysis</a:t>
            </a:r>
            <a:endParaRPr lang="en-US" altLang="zh-CN" sz="1200" dirty="0"/>
          </a:p>
          <a:p>
            <a:pPr marL="228600" indent="-228600">
              <a:buAutoNum type="arabicPeriod"/>
            </a:pPr>
            <a:endParaRPr lang="en-US" altLang="zh-CN" sz="1200" dirty="0"/>
          </a:p>
          <a:p>
            <a:pPr marL="228600" indent="-228600">
              <a:buAutoNum type="arabicPeriod"/>
            </a:pPr>
            <a:r>
              <a:rPr lang="en-US" altLang="zh-CN" sz="1200" dirty="0"/>
              <a:t>SEAL Server of different PLMNs</a:t>
            </a:r>
          </a:p>
          <a:p>
            <a:pPr marL="742950" lvl="1" indent="-285750">
              <a:lnSpc>
                <a:spcPct val="150000"/>
              </a:lnSpc>
              <a:buFont typeface="Arial" panose="020B0604020202020204" pitchFamily="34" charset="0"/>
              <a:buChar char="•"/>
            </a:pPr>
            <a:r>
              <a:rPr lang="en-US" altLang="zh-CN" sz="1200" i="1" dirty="0"/>
              <a:t>Network KPI analysis</a:t>
            </a:r>
          </a:p>
          <a:p>
            <a:pPr marL="742950" lvl="1" indent="-285750">
              <a:lnSpc>
                <a:spcPct val="150000"/>
              </a:lnSpc>
              <a:buFont typeface="Arial" panose="020B0604020202020204" pitchFamily="34" charset="0"/>
              <a:buChar char="•"/>
            </a:pPr>
            <a:r>
              <a:rPr lang="en-US" altLang="zh-CN" sz="1200" i="1" dirty="0"/>
              <a:t>Service isolation mapping</a:t>
            </a:r>
          </a:p>
          <a:p>
            <a:pPr marL="742950" lvl="1" indent="-285750">
              <a:lnSpc>
                <a:spcPct val="150000"/>
              </a:lnSpc>
              <a:buFont typeface="Arial" panose="020B0604020202020204" pitchFamily="34" charset="0"/>
              <a:buChar char="•"/>
            </a:pPr>
            <a:r>
              <a:rPr lang="en-US" altLang="zh-CN" sz="1200" i="1" dirty="0"/>
              <a:t>Service Availability report</a:t>
            </a:r>
          </a:p>
          <a:p>
            <a:pPr marL="742950" lvl="1" indent="-285750">
              <a:lnSpc>
                <a:spcPct val="150000"/>
              </a:lnSpc>
              <a:buFont typeface="Arial" panose="020B0604020202020204" pitchFamily="34" charset="0"/>
              <a:buChar char="•"/>
            </a:pPr>
            <a:r>
              <a:rPr lang="en-US" altLang="zh-CN" sz="1200" i="1" dirty="0"/>
              <a:t>Incident report to DSOs</a:t>
            </a:r>
          </a:p>
          <a:p>
            <a:pPr marL="742950" lvl="1" indent="-285750">
              <a:lnSpc>
                <a:spcPct val="150000"/>
              </a:lnSpc>
              <a:buFont typeface="Arial" panose="020B0604020202020204" pitchFamily="34" charset="0"/>
              <a:buChar char="•"/>
            </a:pPr>
            <a:r>
              <a:rPr lang="en-US" altLang="zh-CN" sz="1200" i="1" dirty="0"/>
              <a:t>Network indicator measurement and prediction</a:t>
            </a:r>
            <a:endParaRPr lang="zh-CN" altLang="en-US" sz="1400" dirty="0"/>
          </a:p>
        </p:txBody>
      </p:sp>
      <p:grpSp>
        <p:nvGrpSpPr>
          <p:cNvPr id="18" name="组合 17">
            <a:extLst>
              <a:ext uri="{FF2B5EF4-FFF2-40B4-BE49-F238E27FC236}">
                <a16:creationId xmlns:a16="http://schemas.microsoft.com/office/drawing/2014/main" id="{834C3A72-9940-4BE6-80DC-19B9512594BD}"/>
              </a:ext>
            </a:extLst>
          </p:cNvPr>
          <p:cNvGrpSpPr/>
          <p:nvPr/>
        </p:nvGrpSpPr>
        <p:grpSpPr>
          <a:xfrm>
            <a:off x="50852" y="1647123"/>
            <a:ext cx="4464241" cy="4527826"/>
            <a:chOff x="0" y="1852863"/>
            <a:chExt cx="4521148" cy="4527826"/>
          </a:xfrm>
        </p:grpSpPr>
        <p:grpSp>
          <p:nvGrpSpPr>
            <p:cNvPr id="33" name="组合 32">
              <a:extLst>
                <a:ext uri="{FF2B5EF4-FFF2-40B4-BE49-F238E27FC236}">
                  <a16:creationId xmlns:a16="http://schemas.microsoft.com/office/drawing/2014/main" id="{6A6A333D-B0BA-4FF0-B543-7C97AEA2363D}"/>
                </a:ext>
              </a:extLst>
            </p:cNvPr>
            <p:cNvGrpSpPr/>
            <p:nvPr/>
          </p:nvGrpSpPr>
          <p:grpSpPr>
            <a:xfrm>
              <a:off x="366209" y="2437952"/>
              <a:ext cx="4001396" cy="3161404"/>
              <a:chOff x="639184" y="1700156"/>
              <a:chExt cx="5014856" cy="3649083"/>
            </a:xfrm>
          </p:grpSpPr>
          <p:sp>
            <p:nvSpPr>
              <p:cNvPr id="4" name="矩形: 圆角 3">
                <a:extLst>
                  <a:ext uri="{FF2B5EF4-FFF2-40B4-BE49-F238E27FC236}">
                    <a16:creationId xmlns:a16="http://schemas.microsoft.com/office/drawing/2014/main" id="{1A90E2C0-1FD7-4AEB-9825-5BF6619460B5}"/>
                  </a:ext>
                </a:extLst>
              </p:cNvPr>
              <p:cNvSpPr/>
              <p:nvPr/>
            </p:nvSpPr>
            <p:spPr bwMode="auto">
              <a:xfrm>
                <a:off x="1286884" y="1700156"/>
                <a:ext cx="3315596" cy="745864"/>
              </a:xfrm>
              <a:prstGeom prst="roundRect">
                <a:avLst>
                  <a:gd name="adj" fmla="val 6566"/>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lstStyle/>
              <a:p>
                <a:pPr marL="0" marR="0" indent="0" algn="ctr" defTabSz="914400" rtl="0" eaLnBrk="0" fontAlgn="base" latinLnBrk="0" hangingPunct="0">
                  <a:lnSpc>
                    <a:spcPct val="100000"/>
                  </a:lnSpc>
                  <a:spcBef>
                    <a:spcPct val="0"/>
                  </a:spcBef>
                  <a:spcAft>
                    <a:spcPct val="0"/>
                  </a:spcAft>
                  <a:buClrTx/>
                  <a:buSzTx/>
                  <a:buFontTx/>
                  <a:buNone/>
                </a:pPr>
                <a:r>
                  <a:rPr lang="en-US" altLang="zh-CN" sz="1600" dirty="0">
                    <a:solidFill>
                      <a:schemeClr val="bg1"/>
                    </a:solidFill>
                    <a:latin typeface="Arial" panose="020B0604020202020204" pitchFamily="34" charset="0"/>
                  </a:rPr>
                  <a:t>Smart Grid Communication Management Server</a:t>
                </a:r>
                <a:endParaRPr kumimoji="0" lang="zh-CN" altLang="en-US" sz="1600" b="0" i="0" u="none" strike="noStrike" cap="none" normalizeH="0" baseline="0" dirty="0">
                  <a:ln>
                    <a:noFill/>
                  </a:ln>
                  <a:solidFill>
                    <a:schemeClr val="bg1"/>
                  </a:solidFill>
                  <a:effectLst/>
                  <a:latin typeface="Arial" panose="020B0604020202020204" pitchFamily="34" charset="0"/>
                </a:endParaRPr>
              </a:p>
            </p:txBody>
          </p:sp>
          <p:sp>
            <p:nvSpPr>
              <p:cNvPr id="5" name="矩形: 圆角 4">
                <a:extLst>
                  <a:ext uri="{FF2B5EF4-FFF2-40B4-BE49-F238E27FC236}">
                    <a16:creationId xmlns:a16="http://schemas.microsoft.com/office/drawing/2014/main" id="{2D43FDFF-D665-4702-A18E-08256DF995B9}"/>
                  </a:ext>
                </a:extLst>
              </p:cNvPr>
              <p:cNvSpPr/>
              <p:nvPr/>
            </p:nvSpPr>
            <p:spPr bwMode="auto">
              <a:xfrm>
                <a:off x="1286884" y="2774576"/>
                <a:ext cx="3315596" cy="745864"/>
              </a:xfrm>
              <a:prstGeom prst="roundRect">
                <a:avLst>
                  <a:gd name="adj" fmla="val 6566"/>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ctr" anchorCtr="0" compatLnSpc="1"/>
              <a:lstStyle/>
              <a:p>
                <a:pPr marL="0" marR="0" indent="0" algn="ctr" defTabSz="914400" rtl="0" eaLnBrk="0" fontAlgn="base" latinLnBrk="0" hangingPunct="0">
                  <a:lnSpc>
                    <a:spcPct val="100000"/>
                  </a:lnSpc>
                  <a:spcBef>
                    <a:spcPct val="0"/>
                  </a:spcBef>
                  <a:spcAft>
                    <a:spcPct val="0"/>
                  </a:spcAft>
                  <a:buClrTx/>
                  <a:buSzTx/>
                  <a:buFontTx/>
                  <a:buNone/>
                </a:pPr>
                <a:r>
                  <a:rPr lang="en-US" altLang="zh-CN" sz="1600" dirty="0">
                    <a:solidFill>
                      <a:schemeClr val="bg1"/>
                    </a:solidFill>
                    <a:latin typeface="Arial" panose="020B0604020202020204" pitchFamily="34" charset="0"/>
                  </a:rPr>
                  <a:t>Smart Grid APP</a:t>
                </a:r>
              </a:p>
              <a:p>
                <a:pPr marL="0" marR="0" indent="0" algn="ctr" defTabSz="914400" rtl="0" eaLnBrk="0" fontAlgn="base" latinLnBrk="0" hangingPunct="0">
                  <a:lnSpc>
                    <a:spcPct val="100000"/>
                  </a:lnSpc>
                  <a:spcBef>
                    <a:spcPct val="0"/>
                  </a:spcBef>
                  <a:spcAft>
                    <a:spcPct val="0"/>
                  </a:spcAft>
                  <a:buClrTx/>
                  <a:buSzTx/>
                  <a:buFontTx/>
                  <a:buNone/>
                </a:pPr>
                <a:r>
                  <a:rPr lang="en-US" altLang="zh-CN" sz="1600" dirty="0">
                    <a:solidFill>
                      <a:schemeClr val="bg1"/>
                    </a:solidFill>
                    <a:latin typeface="Arial" panose="020B0604020202020204" pitchFamily="34" charset="0"/>
                  </a:rPr>
                  <a:t>Enable Server</a:t>
                </a:r>
                <a:endParaRPr kumimoji="0" lang="zh-CN" altLang="en-US" sz="1600" b="0" i="0" u="none" strike="noStrike" cap="none" normalizeH="0" baseline="0" dirty="0">
                  <a:ln>
                    <a:noFill/>
                  </a:ln>
                  <a:solidFill>
                    <a:schemeClr val="bg1"/>
                  </a:solidFill>
                  <a:effectLst/>
                  <a:latin typeface="Arial" panose="020B0604020202020204" pitchFamily="34" charset="0"/>
                </a:endParaRPr>
              </a:p>
            </p:txBody>
          </p:sp>
          <p:sp>
            <p:nvSpPr>
              <p:cNvPr id="6" name="矩形: 圆角 5">
                <a:extLst>
                  <a:ext uri="{FF2B5EF4-FFF2-40B4-BE49-F238E27FC236}">
                    <a16:creationId xmlns:a16="http://schemas.microsoft.com/office/drawing/2014/main" id="{66C6BCB5-3542-4132-AB28-A79929E4421B}"/>
                  </a:ext>
                </a:extLst>
              </p:cNvPr>
              <p:cNvSpPr/>
              <p:nvPr/>
            </p:nvSpPr>
            <p:spPr bwMode="auto">
              <a:xfrm>
                <a:off x="639184" y="4039048"/>
                <a:ext cx="3315596" cy="1310191"/>
              </a:xfrm>
              <a:prstGeom prst="roundRect">
                <a:avLst>
                  <a:gd name="adj" fmla="val 6566"/>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ctr" anchorCtr="0" compatLnSpc="1"/>
              <a:lstStyle/>
              <a:p>
                <a:pPr marL="0" marR="0" indent="0" algn="ctr" defTabSz="914400" rtl="0" eaLnBrk="0" fontAlgn="base" latinLnBrk="0" hangingPunct="0">
                  <a:lnSpc>
                    <a:spcPct val="100000"/>
                  </a:lnSpc>
                  <a:spcBef>
                    <a:spcPct val="0"/>
                  </a:spcBef>
                  <a:spcAft>
                    <a:spcPct val="0"/>
                  </a:spcAft>
                  <a:buClrTx/>
                  <a:buSzTx/>
                  <a:buFontTx/>
                  <a:buNone/>
                </a:pPr>
                <a:r>
                  <a:rPr lang="en-US" altLang="zh-CN" sz="1800" dirty="0">
                    <a:solidFill>
                      <a:schemeClr val="tx1"/>
                    </a:solidFill>
                    <a:latin typeface="Arial" panose="020B0604020202020204" pitchFamily="34" charset="0"/>
                  </a:rPr>
                  <a:t>SEAL server A</a:t>
                </a:r>
                <a:endParaRPr kumimoji="0" lang="zh-CN" altLang="en-US" sz="1800" b="0" i="0" u="none" strike="noStrike" cap="none" normalizeH="0" baseline="0" dirty="0">
                  <a:ln>
                    <a:noFill/>
                  </a:ln>
                  <a:solidFill>
                    <a:schemeClr val="tx1"/>
                  </a:solidFill>
                  <a:effectLst/>
                  <a:latin typeface="Arial" panose="020B0604020202020204" pitchFamily="34" charset="0"/>
                </a:endParaRPr>
              </a:p>
            </p:txBody>
          </p:sp>
          <p:sp>
            <p:nvSpPr>
              <p:cNvPr id="7" name="矩形: 圆角 6">
                <a:extLst>
                  <a:ext uri="{FF2B5EF4-FFF2-40B4-BE49-F238E27FC236}">
                    <a16:creationId xmlns:a16="http://schemas.microsoft.com/office/drawing/2014/main" id="{559BCC62-7E62-4654-B25A-75867D3AEB4E}"/>
                  </a:ext>
                </a:extLst>
              </p:cNvPr>
              <p:cNvSpPr/>
              <p:nvPr/>
            </p:nvSpPr>
            <p:spPr bwMode="auto">
              <a:xfrm>
                <a:off x="4197724" y="4039049"/>
                <a:ext cx="1456316" cy="745864"/>
              </a:xfrm>
              <a:prstGeom prst="roundRect">
                <a:avLst>
                  <a:gd name="adj" fmla="val 6566"/>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ctr" anchorCtr="0" compatLnSpc="1"/>
              <a:lstStyle/>
              <a:p>
                <a:pPr marL="0" marR="0" indent="0" algn="ctr" defTabSz="914400" rtl="0" eaLnBrk="0" fontAlgn="base" latinLnBrk="0" hangingPunct="0">
                  <a:lnSpc>
                    <a:spcPct val="100000"/>
                  </a:lnSpc>
                  <a:spcBef>
                    <a:spcPct val="0"/>
                  </a:spcBef>
                  <a:spcAft>
                    <a:spcPct val="0"/>
                  </a:spcAft>
                  <a:buClrTx/>
                  <a:buSzTx/>
                  <a:buFontTx/>
                  <a:buNone/>
                </a:pPr>
                <a:r>
                  <a:rPr lang="en-US" altLang="zh-CN" sz="1800" dirty="0">
                    <a:solidFill>
                      <a:schemeClr val="tx1"/>
                    </a:solidFill>
                    <a:latin typeface="Arial" panose="020B0604020202020204" pitchFamily="34" charset="0"/>
                  </a:rPr>
                  <a:t>SEAL server B</a:t>
                </a:r>
                <a:endParaRPr kumimoji="0" lang="zh-CN" altLang="en-US" sz="1800" b="0" i="0" u="none" strike="noStrike" cap="none" normalizeH="0" baseline="0" dirty="0">
                  <a:ln>
                    <a:noFill/>
                  </a:ln>
                  <a:solidFill>
                    <a:schemeClr val="tx1"/>
                  </a:solidFill>
                  <a:effectLst/>
                  <a:latin typeface="Arial" panose="020B0604020202020204" pitchFamily="34" charset="0"/>
                </a:endParaRPr>
              </a:p>
            </p:txBody>
          </p:sp>
          <p:cxnSp>
            <p:nvCxnSpPr>
              <p:cNvPr id="9" name="直接箭头连接符 8">
                <a:extLst>
                  <a:ext uri="{FF2B5EF4-FFF2-40B4-BE49-F238E27FC236}">
                    <a16:creationId xmlns:a16="http://schemas.microsoft.com/office/drawing/2014/main" id="{F94DFAF3-62D0-4BE5-8296-9BC4105C497D}"/>
                  </a:ext>
                </a:extLst>
              </p:cNvPr>
              <p:cNvCxnSpPr>
                <a:cxnSpLocks/>
              </p:cNvCxnSpPr>
              <p:nvPr/>
            </p:nvCxnSpPr>
            <p:spPr bwMode="auto">
              <a:xfrm flipV="1">
                <a:off x="2686832" y="2446021"/>
                <a:ext cx="0" cy="328556"/>
              </a:xfrm>
              <a:prstGeom prst="straightConnector1">
                <a:avLst/>
              </a:prstGeom>
              <a:solidFill>
                <a:schemeClr val="accent1"/>
              </a:solidFill>
              <a:ln w="9525" cap="flat" cmpd="sng" algn="ctr">
                <a:solidFill>
                  <a:schemeClr val="tx1"/>
                </a:solidFill>
                <a:prstDash val="solid"/>
                <a:round/>
                <a:headEnd type="none" w="med" len="med"/>
                <a:tailEnd type="triangle"/>
              </a:ln>
            </p:spPr>
          </p:cxnSp>
          <p:cxnSp>
            <p:nvCxnSpPr>
              <p:cNvPr id="11" name="直接箭头连接符 10">
                <a:extLst>
                  <a:ext uri="{FF2B5EF4-FFF2-40B4-BE49-F238E27FC236}">
                    <a16:creationId xmlns:a16="http://schemas.microsoft.com/office/drawing/2014/main" id="{AC9FC179-5A77-438E-8567-B869587BA055}"/>
                  </a:ext>
                </a:extLst>
              </p:cNvPr>
              <p:cNvCxnSpPr/>
              <p:nvPr/>
            </p:nvCxnSpPr>
            <p:spPr bwMode="auto">
              <a:xfrm flipH="1">
                <a:off x="1630680" y="3520440"/>
                <a:ext cx="342900" cy="518608"/>
              </a:xfrm>
              <a:prstGeom prst="straightConnector1">
                <a:avLst/>
              </a:prstGeom>
              <a:ln>
                <a:headEnd type="none" w="med" len="med"/>
                <a:tailEnd type="triangle"/>
              </a:ln>
            </p:spPr>
            <p:style>
              <a:lnRef idx="2">
                <a:schemeClr val="accent2"/>
              </a:lnRef>
              <a:fillRef idx="0">
                <a:schemeClr val="accent2"/>
              </a:fillRef>
              <a:effectRef idx="1">
                <a:schemeClr val="accent2"/>
              </a:effectRef>
              <a:fontRef idx="minor">
                <a:schemeClr val="tx1"/>
              </a:fontRef>
            </p:style>
          </p:cxnSp>
          <p:cxnSp>
            <p:nvCxnSpPr>
              <p:cNvPr id="13" name="直接箭头连接符 12">
                <a:extLst>
                  <a:ext uri="{FF2B5EF4-FFF2-40B4-BE49-F238E27FC236}">
                    <a16:creationId xmlns:a16="http://schemas.microsoft.com/office/drawing/2014/main" id="{EA9D5285-854D-452A-B0A7-E09D95A95368}"/>
                  </a:ext>
                </a:extLst>
              </p:cNvPr>
              <p:cNvCxnSpPr/>
              <p:nvPr/>
            </p:nvCxnSpPr>
            <p:spPr bwMode="auto">
              <a:xfrm flipH="1" flipV="1">
                <a:off x="2095500" y="3520440"/>
                <a:ext cx="502920" cy="518608"/>
              </a:xfrm>
              <a:prstGeom prst="straightConnector1">
                <a:avLst/>
              </a:prstGeom>
              <a:ln>
                <a:headEnd type="none" w="med" len="med"/>
                <a:tailEnd type="triangle"/>
              </a:ln>
            </p:spPr>
            <p:style>
              <a:lnRef idx="2">
                <a:schemeClr val="accent2"/>
              </a:lnRef>
              <a:fillRef idx="0">
                <a:schemeClr val="accent2"/>
              </a:fillRef>
              <a:effectRef idx="1">
                <a:schemeClr val="accent2"/>
              </a:effectRef>
              <a:fontRef idx="minor">
                <a:schemeClr val="tx1"/>
              </a:fontRef>
            </p:style>
          </p:cxnSp>
          <p:cxnSp>
            <p:nvCxnSpPr>
              <p:cNvPr id="15" name="直接箭头连接符 14">
                <a:extLst>
                  <a:ext uri="{FF2B5EF4-FFF2-40B4-BE49-F238E27FC236}">
                    <a16:creationId xmlns:a16="http://schemas.microsoft.com/office/drawing/2014/main" id="{5C9D6E25-A372-412A-A2D4-60D16CDC1A5A}"/>
                  </a:ext>
                </a:extLst>
              </p:cNvPr>
              <p:cNvCxnSpPr>
                <a:cxnSpLocks/>
              </p:cNvCxnSpPr>
              <p:nvPr/>
            </p:nvCxnSpPr>
            <p:spPr bwMode="auto">
              <a:xfrm flipH="1" flipV="1">
                <a:off x="4473781" y="3520440"/>
                <a:ext cx="296340" cy="518608"/>
              </a:xfrm>
              <a:prstGeom prst="straightConnector1">
                <a:avLst/>
              </a:prstGeom>
              <a:ln>
                <a:headEnd type="none" w="med" len="med"/>
                <a:tailEnd type="triangle"/>
              </a:ln>
            </p:spPr>
            <p:style>
              <a:lnRef idx="2">
                <a:schemeClr val="accent4">
                  <a:shade val="50000"/>
                </a:schemeClr>
              </a:lnRef>
              <a:fillRef idx="1">
                <a:schemeClr val="accent4"/>
              </a:fillRef>
              <a:effectRef idx="0">
                <a:schemeClr val="accent4"/>
              </a:effectRef>
              <a:fontRef idx="minor">
                <a:schemeClr val="lt1"/>
              </a:fontRef>
            </p:style>
          </p:cxnSp>
          <p:cxnSp>
            <p:nvCxnSpPr>
              <p:cNvPr id="17" name="直接箭头连接符 16">
                <a:extLst>
                  <a:ext uri="{FF2B5EF4-FFF2-40B4-BE49-F238E27FC236}">
                    <a16:creationId xmlns:a16="http://schemas.microsoft.com/office/drawing/2014/main" id="{FD4BD375-FD02-45E8-9127-22683B3065F4}"/>
                  </a:ext>
                </a:extLst>
              </p:cNvPr>
              <p:cNvCxnSpPr>
                <a:cxnSpLocks/>
              </p:cNvCxnSpPr>
              <p:nvPr/>
            </p:nvCxnSpPr>
            <p:spPr bwMode="auto">
              <a:xfrm>
                <a:off x="4396740" y="3520440"/>
                <a:ext cx="10982" cy="518608"/>
              </a:xfrm>
              <a:prstGeom prst="straightConnector1">
                <a:avLst/>
              </a:prstGeom>
              <a:ln>
                <a:headEnd type="none" w="med" len="med"/>
                <a:tailEnd type="triangle"/>
              </a:ln>
            </p:spPr>
            <p:style>
              <a:lnRef idx="2">
                <a:schemeClr val="accent4">
                  <a:shade val="50000"/>
                </a:schemeClr>
              </a:lnRef>
              <a:fillRef idx="1">
                <a:schemeClr val="accent4"/>
              </a:fillRef>
              <a:effectRef idx="0">
                <a:schemeClr val="accent4"/>
              </a:effectRef>
              <a:fontRef idx="minor">
                <a:schemeClr val="lt1"/>
              </a:fontRef>
            </p:style>
          </p:cxnSp>
          <p:cxnSp>
            <p:nvCxnSpPr>
              <p:cNvPr id="22" name="连接符: 肘形 21">
                <a:extLst>
                  <a:ext uri="{FF2B5EF4-FFF2-40B4-BE49-F238E27FC236}">
                    <a16:creationId xmlns:a16="http://schemas.microsoft.com/office/drawing/2014/main" id="{08844C65-4B80-41D6-B6D3-92BF4009E779}"/>
                  </a:ext>
                </a:extLst>
              </p:cNvPr>
              <p:cNvCxnSpPr>
                <a:cxnSpLocks/>
                <a:stCxn id="6" idx="1"/>
                <a:endCxn id="4" idx="1"/>
              </p:cNvCxnSpPr>
              <p:nvPr/>
            </p:nvCxnSpPr>
            <p:spPr bwMode="auto">
              <a:xfrm rot="10800000" flipH="1">
                <a:off x="639184" y="2073088"/>
                <a:ext cx="647700" cy="2621056"/>
              </a:xfrm>
              <a:prstGeom prst="bentConnector3">
                <a:avLst>
                  <a:gd name="adj1" fmla="val -55294"/>
                </a:avLst>
              </a:prstGeom>
              <a:ln>
                <a:headEnd type="none" w="med" len="med"/>
                <a:tailEnd type="triangle"/>
              </a:ln>
            </p:spPr>
            <p:style>
              <a:lnRef idx="2">
                <a:schemeClr val="accent2"/>
              </a:lnRef>
              <a:fillRef idx="0">
                <a:schemeClr val="accent2"/>
              </a:fillRef>
              <a:effectRef idx="1">
                <a:schemeClr val="accent2"/>
              </a:effectRef>
              <a:fontRef idx="minor">
                <a:schemeClr val="tx1"/>
              </a:fontRef>
            </p:style>
          </p:cxnSp>
          <p:cxnSp>
            <p:nvCxnSpPr>
              <p:cNvPr id="27" name="连接符: 肘形 26">
                <a:extLst>
                  <a:ext uri="{FF2B5EF4-FFF2-40B4-BE49-F238E27FC236}">
                    <a16:creationId xmlns:a16="http://schemas.microsoft.com/office/drawing/2014/main" id="{9D58D839-3BC7-4F0E-9D3F-D9A6A14EBAA2}"/>
                  </a:ext>
                </a:extLst>
              </p:cNvPr>
              <p:cNvCxnSpPr>
                <a:stCxn id="7" idx="3"/>
                <a:endCxn id="4" idx="3"/>
              </p:cNvCxnSpPr>
              <p:nvPr/>
            </p:nvCxnSpPr>
            <p:spPr bwMode="auto">
              <a:xfrm flipH="1" flipV="1">
                <a:off x="4602480" y="2073088"/>
                <a:ext cx="1051560" cy="2338893"/>
              </a:xfrm>
              <a:prstGeom prst="bentConnector3">
                <a:avLst>
                  <a:gd name="adj1" fmla="val -21739"/>
                </a:avLst>
              </a:prstGeom>
              <a:ln>
                <a:headEnd type="none" w="med" len="med"/>
                <a:tailEnd type="triangle"/>
              </a:ln>
            </p:spPr>
            <p:style>
              <a:lnRef idx="2">
                <a:schemeClr val="accent4"/>
              </a:lnRef>
              <a:fillRef idx="0">
                <a:schemeClr val="accent4"/>
              </a:fillRef>
              <a:effectRef idx="1">
                <a:schemeClr val="accent4"/>
              </a:effectRef>
              <a:fontRef idx="minor">
                <a:schemeClr val="tx1"/>
              </a:fontRef>
            </p:style>
          </p:cxnSp>
          <p:sp>
            <p:nvSpPr>
              <p:cNvPr id="29" name="椭圆 28">
                <a:extLst>
                  <a:ext uri="{FF2B5EF4-FFF2-40B4-BE49-F238E27FC236}">
                    <a16:creationId xmlns:a16="http://schemas.microsoft.com/office/drawing/2014/main" id="{76572FD7-5C42-48D3-B140-8CFCFEF92D21}"/>
                  </a:ext>
                </a:extLst>
              </p:cNvPr>
              <p:cNvSpPr/>
              <p:nvPr/>
            </p:nvSpPr>
            <p:spPr bwMode="auto">
              <a:xfrm>
                <a:off x="1348740" y="1746324"/>
                <a:ext cx="228600" cy="250116"/>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altLang="zh-CN" sz="1600" b="0" i="0" u="none" strike="noStrike" cap="none" normalizeH="0" baseline="0" dirty="0">
                    <a:ln>
                      <a:noFill/>
                    </a:ln>
                    <a:solidFill>
                      <a:schemeClr val="tx1"/>
                    </a:solidFill>
                    <a:effectLst/>
                    <a:latin typeface="Arial" panose="020B0604020202020204" pitchFamily="34" charset="0"/>
                  </a:rPr>
                  <a:t>1</a:t>
                </a:r>
                <a:endParaRPr kumimoji="0" lang="zh-CN" altLang="en-US" sz="1600" b="0" i="0" u="none" strike="noStrike" cap="none" normalizeH="0" baseline="0" dirty="0">
                  <a:ln>
                    <a:noFill/>
                  </a:ln>
                  <a:solidFill>
                    <a:schemeClr val="tx1"/>
                  </a:solidFill>
                  <a:effectLst/>
                  <a:latin typeface="Arial" panose="020B0604020202020204" pitchFamily="34" charset="0"/>
                </a:endParaRPr>
              </a:p>
            </p:txBody>
          </p:sp>
          <p:sp>
            <p:nvSpPr>
              <p:cNvPr id="30" name="椭圆 29">
                <a:extLst>
                  <a:ext uri="{FF2B5EF4-FFF2-40B4-BE49-F238E27FC236}">
                    <a16:creationId xmlns:a16="http://schemas.microsoft.com/office/drawing/2014/main" id="{EEEC5043-4AD5-465C-8BBC-5FC0BCAE8BDA}"/>
                  </a:ext>
                </a:extLst>
              </p:cNvPr>
              <p:cNvSpPr/>
              <p:nvPr/>
            </p:nvSpPr>
            <p:spPr bwMode="auto">
              <a:xfrm>
                <a:off x="1355912" y="3148852"/>
                <a:ext cx="228600" cy="250116"/>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altLang="zh-CN" sz="1600" b="0" i="0" u="none" strike="noStrike" cap="none" normalizeH="0" baseline="0" dirty="0">
                    <a:ln>
                      <a:noFill/>
                    </a:ln>
                    <a:solidFill>
                      <a:schemeClr val="tx1"/>
                    </a:solidFill>
                    <a:effectLst/>
                    <a:latin typeface="Arial" panose="020B0604020202020204" pitchFamily="34" charset="0"/>
                  </a:rPr>
                  <a:t>2</a:t>
                </a:r>
                <a:endParaRPr kumimoji="0" lang="zh-CN" altLang="en-US" sz="1600" b="0" i="0" u="none" strike="noStrike" cap="none" normalizeH="0" baseline="0" dirty="0">
                  <a:ln>
                    <a:noFill/>
                  </a:ln>
                  <a:solidFill>
                    <a:schemeClr val="tx1"/>
                  </a:solidFill>
                  <a:effectLst/>
                  <a:latin typeface="Arial" panose="020B0604020202020204" pitchFamily="34" charset="0"/>
                </a:endParaRPr>
              </a:p>
            </p:txBody>
          </p:sp>
          <p:sp>
            <p:nvSpPr>
              <p:cNvPr id="31" name="椭圆 30">
                <a:extLst>
                  <a:ext uri="{FF2B5EF4-FFF2-40B4-BE49-F238E27FC236}">
                    <a16:creationId xmlns:a16="http://schemas.microsoft.com/office/drawing/2014/main" id="{37AACC22-8E9C-44C5-A611-D0F41BA1AAF7}"/>
                  </a:ext>
                </a:extLst>
              </p:cNvPr>
              <p:cNvSpPr/>
              <p:nvPr/>
            </p:nvSpPr>
            <p:spPr bwMode="auto">
              <a:xfrm>
                <a:off x="848734" y="4286923"/>
                <a:ext cx="228600" cy="250116"/>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lstStyle/>
              <a:p>
                <a:pPr marL="0" marR="0" indent="0" algn="ctr" defTabSz="914400" rtl="0" eaLnBrk="0" fontAlgn="base" latinLnBrk="0" hangingPunct="0">
                  <a:lnSpc>
                    <a:spcPct val="100000"/>
                  </a:lnSpc>
                  <a:spcBef>
                    <a:spcPct val="0"/>
                  </a:spcBef>
                  <a:spcAft>
                    <a:spcPct val="0"/>
                  </a:spcAft>
                  <a:buClrTx/>
                  <a:buSzTx/>
                  <a:buFontTx/>
                  <a:buNone/>
                </a:pPr>
                <a:r>
                  <a:rPr lang="en-US" altLang="zh-CN" sz="1600" dirty="0">
                    <a:solidFill>
                      <a:schemeClr val="tx1"/>
                    </a:solidFill>
                    <a:latin typeface="Arial" panose="020B0604020202020204" pitchFamily="34" charset="0"/>
                  </a:rPr>
                  <a:t>3</a:t>
                </a:r>
                <a:endParaRPr kumimoji="0" lang="zh-CN" altLang="en-US" sz="1600" b="0" i="0" u="none" strike="noStrike" cap="none" normalizeH="0" baseline="0" dirty="0">
                  <a:ln>
                    <a:noFill/>
                  </a:ln>
                  <a:solidFill>
                    <a:schemeClr val="tx1"/>
                  </a:solidFill>
                  <a:effectLst/>
                  <a:latin typeface="Arial" panose="020B0604020202020204" pitchFamily="34" charset="0"/>
                </a:endParaRPr>
              </a:p>
            </p:txBody>
          </p:sp>
          <p:sp>
            <p:nvSpPr>
              <p:cNvPr id="32" name="椭圆 31">
                <a:extLst>
                  <a:ext uri="{FF2B5EF4-FFF2-40B4-BE49-F238E27FC236}">
                    <a16:creationId xmlns:a16="http://schemas.microsoft.com/office/drawing/2014/main" id="{D167F52C-4DA0-42C4-BEEC-AD738C6D635E}"/>
                  </a:ext>
                </a:extLst>
              </p:cNvPr>
              <p:cNvSpPr/>
              <p:nvPr/>
            </p:nvSpPr>
            <p:spPr bwMode="auto">
              <a:xfrm>
                <a:off x="4259972" y="4141246"/>
                <a:ext cx="228600" cy="250116"/>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lstStyle/>
              <a:p>
                <a:pPr marL="0" marR="0" indent="0" algn="ctr" defTabSz="914400" rtl="0" eaLnBrk="0" fontAlgn="base" latinLnBrk="0" hangingPunct="0">
                  <a:lnSpc>
                    <a:spcPct val="100000"/>
                  </a:lnSpc>
                  <a:spcBef>
                    <a:spcPct val="0"/>
                  </a:spcBef>
                  <a:spcAft>
                    <a:spcPct val="0"/>
                  </a:spcAft>
                  <a:buClrTx/>
                  <a:buSzTx/>
                  <a:buFontTx/>
                  <a:buNone/>
                </a:pPr>
                <a:r>
                  <a:rPr lang="en-US" altLang="zh-CN" sz="1600" dirty="0">
                    <a:solidFill>
                      <a:schemeClr val="tx1"/>
                    </a:solidFill>
                    <a:latin typeface="Arial" panose="020B0604020202020204" pitchFamily="34" charset="0"/>
                  </a:rPr>
                  <a:t>3</a:t>
                </a:r>
                <a:endParaRPr kumimoji="0" lang="zh-CN" altLang="en-US" sz="1600" b="0" i="0" u="none" strike="noStrike" cap="none" normalizeH="0" baseline="0" dirty="0">
                  <a:ln>
                    <a:noFill/>
                  </a:ln>
                  <a:solidFill>
                    <a:schemeClr val="tx1"/>
                  </a:solidFill>
                  <a:effectLst/>
                  <a:latin typeface="Arial" panose="020B0604020202020204" pitchFamily="34" charset="0"/>
                </a:endParaRPr>
              </a:p>
            </p:txBody>
          </p:sp>
        </p:grpSp>
        <p:cxnSp>
          <p:nvCxnSpPr>
            <p:cNvPr id="36" name="直接箭头连接符 35">
              <a:extLst>
                <a:ext uri="{FF2B5EF4-FFF2-40B4-BE49-F238E27FC236}">
                  <a16:creationId xmlns:a16="http://schemas.microsoft.com/office/drawing/2014/main" id="{FD72D983-B6CC-4184-A79D-AFFC5F4158FD}"/>
                </a:ext>
              </a:extLst>
            </p:cNvPr>
            <p:cNvCxnSpPr/>
            <p:nvPr/>
          </p:nvCxnSpPr>
          <p:spPr bwMode="auto">
            <a:xfrm>
              <a:off x="2604028" y="3062621"/>
              <a:ext cx="0" cy="284646"/>
            </a:xfrm>
            <a:prstGeom prst="straightConnector1">
              <a:avLst/>
            </a:prstGeom>
            <a:solidFill>
              <a:schemeClr val="accent1"/>
            </a:solidFill>
            <a:ln w="9525" cap="flat" cmpd="sng" algn="ctr">
              <a:solidFill>
                <a:schemeClr val="tx1"/>
              </a:solidFill>
              <a:prstDash val="solid"/>
              <a:round/>
              <a:headEnd type="none" w="med" len="med"/>
              <a:tailEnd type="triangle"/>
            </a:ln>
          </p:spPr>
        </p:cxnSp>
        <p:sp>
          <p:nvSpPr>
            <p:cNvPr id="3" name="流程图: 过程 2">
              <a:extLst>
                <a:ext uri="{FF2B5EF4-FFF2-40B4-BE49-F238E27FC236}">
                  <a16:creationId xmlns:a16="http://schemas.microsoft.com/office/drawing/2014/main" id="{084AF9DB-50B9-4E89-995E-DFD0F7D4AF6D}"/>
                </a:ext>
              </a:extLst>
            </p:cNvPr>
            <p:cNvSpPr/>
            <p:nvPr/>
          </p:nvSpPr>
          <p:spPr bwMode="auto">
            <a:xfrm>
              <a:off x="170932" y="5899426"/>
              <a:ext cx="2881122" cy="481263"/>
            </a:xfrm>
            <a:prstGeom prst="flowChartProcess">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altLang="zh-CN" sz="2000" b="0" i="0" u="none" strike="noStrike" cap="none" normalizeH="0" baseline="0" dirty="0">
                  <a:ln>
                    <a:noFill/>
                  </a:ln>
                  <a:solidFill>
                    <a:schemeClr val="tx1"/>
                  </a:solidFill>
                  <a:effectLst/>
                  <a:latin typeface="Arial" panose="020B0604020202020204" pitchFamily="34" charset="0"/>
                </a:rPr>
                <a:t>PLMN A</a:t>
              </a:r>
              <a:endParaRPr kumimoji="0" lang="zh-CN" altLang="en-US" sz="2000" b="0" i="0" u="none" strike="noStrike" cap="none" normalizeH="0" baseline="0" dirty="0">
                <a:ln>
                  <a:noFill/>
                </a:ln>
                <a:solidFill>
                  <a:schemeClr val="tx1"/>
                </a:solidFill>
                <a:effectLst/>
                <a:latin typeface="Arial" panose="020B0604020202020204" pitchFamily="34" charset="0"/>
              </a:endParaRPr>
            </a:p>
          </p:txBody>
        </p:sp>
        <p:sp>
          <p:nvSpPr>
            <p:cNvPr id="23" name="流程图: 过程 22">
              <a:extLst>
                <a:ext uri="{FF2B5EF4-FFF2-40B4-BE49-F238E27FC236}">
                  <a16:creationId xmlns:a16="http://schemas.microsoft.com/office/drawing/2014/main" id="{FB2B6E9E-51B2-46AF-87C3-CC16CE57FF7F}"/>
                </a:ext>
              </a:extLst>
            </p:cNvPr>
            <p:cNvSpPr/>
            <p:nvPr/>
          </p:nvSpPr>
          <p:spPr bwMode="auto">
            <a:xfrm>
              <a:off x="3234161" y="5899425"/>
              <a:ext cx="1258453" cy="481263"/>
            </a:xfrm>
            <a:prstGeom prst="flowChartProcess">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altLang="zh-CN" sz="2000" b="0" i="0" u="none" strike="noStrike" cap="none" normalizeH="0" baseline="0" dirty="0">
                  <a:ln>
                    <a:noFill/>
                  </a:ln>
                  <a:solidFill>
                    <a:schemeClr val="tx1"/>
                  </a:solidFill>
                  <a:effectLst/>
                  <a:latin typeface="Arial" panose="020B0604020202020204" pitchFamily="34" charset="0"/>
                </a:rPr>
                <a:t>PLMN B</a:t>
              </a:r>
              <a:endParaRPr kumimoji="0" lang="zh-CN" altLang="en-US" sz="2000" b="0" i="0" u="none" strike="noStrike" cap="none" normalizeH="0" baseline="0" dirty="0">
                <a:ln>
                  <a:noFill/>
                </a:ln>
                <a:solidFill>
                  <a:schemeClr val="tx1"/>
                </a:solidFill>
                <a:effectLst/>
                <a:latin typeface="Arial" panose="020B0604020202020204" pitchFamily="34" charset="0"/>
              </a:endParaRPr>
            </a:p>
          </p:txBody>
        </p:sp>
        <p:cxnSp>
          <p:nvCxnSpPr>
            <p:cNvPr id="10" name="直接连接符 9">
              <a:extLst>
                <a:ext uri="{FF2B5EF4-FFF2-40B4-BE49-F238E27FC236}">
                  <a16:creationId xmlns:a16="http://schemas.microsoft.com/office/drawing/2014/main" id="{A09AC445-A120-4BAB-A0C5-A48692D36CE9}"/>
                </a:ext>
              </a:extLst>
            </p:cNvPr>
            <p:cNvCxnSpPr>
              <a:stCxn id="6" idx="2"/>
              <a:endCxn id="3" idx="0"/>
            </p:cNvCxnSpPr>
            <p:nvPr/>
          </p:nvCxnSpPr>
          <p:spPr bwMode="auto">
            <a:xfrm flipH="1">
              <a:off x="1611493" y="5599356"/>
              <a:ext cx="77487" cy="300070"/>
            </a:xfrm>
            <a:prstGeom prst="line">
              <a:avLst/>
            </a:prstGeom>
            <a:solidFill>
              <a:schemeClr val="accent1"/>
            </a:solidFill>
            <a:ln w="19050" cap="flat" cmpd="sng" algn="ctr">
              <a:solidFill>
                <a:srgbClr val="C00000"/>
              </a:solidFill>
              <a:prstDash val="sysDot"/>
              <a:round/>
              <a:headEnd type="none" w="med" len="med"/>
              <a:tailEnd type="none" w="med" len="med"/>
            </a:ln>
          </p:spPr>
        </p:cxnSp>
        <p:cxnSp>
          <p:nvCxnSpPr>
            <p:cNvPr id="25" name="直接连接符 24">
              <a:extLst>
                <a:ext uri="{FF2B5EF4-FFF2-40B4-BE49-F238E27FC236}">
                  <a16:creationId xmlns:a16="http://schemas.microsoft.com/office/drawing/2014/main" id="{03BBD995-896E-4F66-B58C-DA1878C7B045}"/>
                </a:ext>
              </a:extLst>
            </p:cNvPr>
            <p:cNvCxnSpPr>
              <a:cxnSpLocks/>
              <a:stCxn id="7" idx="2"/>
              <a:endCxn id="23" idx="0"/>
            </p:cNvCxnSpPr>
            <p:nvPr/>
          </p:nvCxnSpPr>
          <p:spPr bwMode="auto">
            <a:xfrm>
              <a:off x="3786602" y="5110449"/>
              <a:ext cx="76785" cy="788976"/>
            </a:xfrm>
            <a:prstGeom prst="line">
              <a:avLst/>
            </a:prstGeom>
            <a:solidFill>
              <a:schemeClr val="accent1"/>
            </a:solidFill>
            <a:ln w="19050" cap="flat" cmpd="sng" algn="ctr">
              <a:solidFill>
                <a:schemeClr val="accent4"/>
              </a:solidFill>
              <a:prstDash val="sysDot"/>
              <a:round/>
              <a:headEnd type="none" w="med" len="med"/>
              <a:tailEnd type="none" w="med" len="med"/>
            </a:ln>
          </p:spPr>
        </p:cxnSp>
        <p:sp>
          <p:nvSpPr>
            <p:cNvPr id="16" name="矩形 15">
              <a:extLst>
                <a:ext uri="{FF2B5EF4-FFF2-40B4-BE49-F238E27FC236}">
                  <a16:creationId xmlns:a16="http://schemas.microsoft.com/office/drawing/2014/main" id="{76B6E217-F7E2-40A4-ACE2-873839E89545}"/>
                </a:ext>
              </a:extLst>
            </p:cNvPr>
            <p:cNvSpPr/>
            <p:nvPr/>
          </p:nvSpPr>
          <p:spPr bwMode="auto">
            <a:xfrm>
              <a:off x="0" y="1852863"/>
              <a:ext cx="4521148" cy="426918"/>
            </a:xfrm>
            <a:prstGeom prst="rect">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altLang="zh-CN" sz="1600" b="0" i="0" u="none" strike="noStrike" cap="none" normalizeH="0" baseline="0" dirty="0">
                  <a:ln>
                    <a:noFill/>
                  </a:ln>
                  <a:solidFill>
                    <a:schemeClr val="tx1"/>
                  </a:solidFill>
                  <a:effectLst/>
                  <a:latin typeface="Arial" panose="020B0604020202020204" pitchFamily="34" charset="0"/>
                </a:rPr>
                <a:t>Smart Grid Service</a:t>
              </a:r>
              <a:endParaRPr kumimoji="0" lang="zh-CN" altLang="en-US" sz="1600" b="0" i="0" u="none" strike="noStrike" cap="none" normalizeH="0" baseline="0" dirty="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016156831"/>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a:extLst>
              <a:ext uri="{FF2B5EF4-FFF2-40B4-BE49-F238E27FC236}">
                <a16:creationId xmlns:a16="http://schemas.microsoft.com/office/drawing/2014/main" id="{4EAE2331-F3B7-4805-A0DB-B52F90CDEECB}"/>
              </a:ext>
            </a:extLst>
          </p:cNvPr>
          <p:cNvSpPr>
            <a:spLocks noGrp="1"/>
          </p:cNvSpPr>
          <p:nvPr>
            <p:ph type="body" idx="1"/>
          </p:nvPr>
        </p:nvSpPr>
        <p:spPr>
          <a:xfrm>
            <a:off x="685800" y="1830948"/>
            <a:ext cx="7772400" cy="1500187"/>
          </a:xfrm>
        </p:spPr>
        <p:txBody>
          <a:bodyPr/>
          <a:lstStyle/>
          <a:p>
            <a:r>
              <a:rPr lang="en-US" altLang="zh-CN" sz="3600" dirty="0">
                <a:solidFill>
                  <a:schemeClr val="tx1"/>
                </a:solidFill>
              </a:rPr>
              <a:t>Thank you</a:t>
            </a:r>
            <a:endParaRPr lang="zh-CN" altLang="en-US" sz="3600" dirty="0">
              <a:solidFill>
                <a:schemeClr val="tx1"/>
              </a:solidFill>
            </a:endParaRPr>
          </a:p>
        </p:txBody>
      </p:sp>
    </p:spTree>
    <p:extLst>
      <p:ext uri="{BB962C8B-B14F-4D97-AF65-F5344CB8AC3E}">
        <p14:creationId xmlns:p14="http://schemas.microsoft.com/office/powerpoint/2010/main" val="1946904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How to work with SA1 requirements</a:t>
            </a:r>
            <a:endParaRPr lang="zh-CN" altLang="en-US" dirty="0"/>
          </a:p>
        </p:txBody>
      </p:sp>
      <p:sp>
        <p:nvSpPr>
          <p:cNvPr id="3" name="内容占位符 2"/>
          <p:cNvSpPr>
            <a:spLocks noGrp="1"/>
          </p:cNvSpPr>
          <p:nvPr>
            <p:ph idx="1"/>
          </p:nvPr>
        </p:nvSpPr>
        <p:spPr>
          <a:xfrm>
            <a:off x="488950" y="1371601"/>
            <a:ext cx="8388350" cy="3717984"/>
          </a:xfrm>
        </p:spPr>
        <p:txBody>
          <a:bodyPr/>
          <a:lstStyle/>
          <a:p>
            <a:r>
              <a:rPr lang="en-US" altLang="zh-CN" sz="1600" dirty="0"/>
              <a:t>SA6 working scope is not 3GPP traditional part, enabler layer defined by SA6 is also not traditional way of developing application layer products. SA6 should not wait requirements and instruction</a:t>
            </a:r>
            <a:r>
              <a:rPr lang="en-US" altLang="zh-CN" sz="1600" b="1" dirty="0">
                <a:solidFill>
                  <a:srgbClr val="C00000"/>
                </a:solidFill>
              </a:rPr>
              <a:t>, but investigate proactively requirements from markets </a:t>
            </a:r>
            <a:r>
              <a:rPr lang="en-US" altLang="zh-CN" sz="1600" dirty="0"/>
              <a:t>and produce good choices for implementation of vertical applications. Actually many of SA6 outputs (e.g. MEC) are based on application layer knowledges from many ways (e.g. industrial realization, other SDOs). </a:t>
            </a:r>
          </a:p>
          <a:p>
            <a:r>
              <a:rPr lang="en-US" altLang="zh-CN" sz="1600" dirty="0"/>
              <a:t>Although SA1 will study use case and application layer service flows, normally SA1 will not put those service flows as the formal requirements (MCPTT is the only exception). </a:t>
            </a:r>
            <a:r>
              <a:rPr lang="en-US" altLang="zh-CN" sz="1600" b="1" dirty="0">
                <a:solidFill>
                  <a:srgbClr val="C00000"/>
                </a:solidFill>
              </a:rPr>
              <a:t>But those service flows are still very useful for SA6 to know about applications and determine what kind of enabler layer features is useful to support the implementation of application. </a:t>
            </a:r>
          </a:p>
          <a:p>
            <a:r>
              <a:rPr lang="en-US" altLang="zh-CN" sz="1600" dirty="0"/>
              <a:t>SA1 will define requirements to 5G network, including KPI, functional requirements and network capabilities exposure. </a:t>
            </a:r>
            <a:r>
              <a:rPr lang="en-US" altLang="zh-CN" sz="1600" b="1" dirty="0">
                <a:solidFill>
                  <a:srgbClr val="C00000"/>
                </a:solidFill>
              </a:rPr>
              <a:t>Some of the requirement may potentially requires cooperation from application layer/domain. Although not clearly specified, some application layer requirements can be easily deduced from those requirement, e.g. Application layer providing MBMS service information(TMGI)  to the client when use 5G MBS capabilities.</a:t>
            </a:r>
          </a:p>
        </p:txBody>
      </p:sp>
      <p:sp>
        <p:nvSpPr>
          <p:cNvPr id="5" name="文本框 4"/>
          <p:cNvSpPr txBox="1"/>
          <p:nvPr/>
        </p:nvSpPr>
        <p:spPr>
          <a:xfrm>
            <a:off x="732226" y="5305248"/>
            <a:ext cx="8022567" cy="923330"/>
          </a:xfrm>
          <a:prstGeom prst="rect">
            <a:avLst/>
          </a:prstGeom>
          <a:solidFill>
            <a:schemeClr val="accent6">
              <a:lumMod val="75000"/>
            </a:schemeClr>
          </a:solidFill>
        </p:spPr>
        <p:txBody>
          <a:bodyPr wrap="square" rtlCol="0">
            <a:spAutoFit/>
          </a:bodyPr>
          <a:lstStyle/>
          <a:p>
            <a:r>
              <a:rPr lang="en-US" altLang="zh-CN" sz="1800" dirty="0">
                <a:solidFill>
                  <a:schemeClr val="bg1"/>
                </a:solidFill>
              </a:rPr>
              <a:t>SA1 identified use cases and service flows can be a good reference for SA6 to know about the applications, and determine which specific enabler layer functions are useful.  </a:t>
            </a:r>
            <a:endParaRPr lang="zh-CN" altLang="en-US" sz="1800" dirty="0">
              <a:solidFill>
                <a:schemeClr val="bg1"/>
              </a:solidFill>
            </a:endParaRPr>
          </a:p>
        </p:txBody>
      </p:sp>
    </p:spTree>
    <p:extLst>
      <p:ext uri="{BB962C8B-B14F-4D97-AF65-F5344CB8AC3E}">
        <p14:creationId xmlns:p14="http://schemas.microsoft.com/office/powerpoint/2010/main" val="721191514"/>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9CB8A758-0D66-424B-B7AE-EB735F04DB83}"/>
              </a:ext>
            </a:extLst>
          </p:cNvPr>
          <p:cNvSpPr>
            <a:spLocks noGrp="1"/>
          </p:cNvSpPr>
          <p:nvPr>
            <p:ph idx="1"/>
          </p:nvPr>
        </p:nvSpPr>
        <p:spPr>
          <a:xfrm>
            <a:off x="302508" y="1173221"/>
            <a:ext cx="8422105" cy="3046114"/>
          </a:xfrm>
        </p:spPr>
        <p:txBody>
          <a:bodyPr/>
          <a:lstStyle/>
          <a:p>
            <a:pPr marL="342900" lvl="1" indent="-342900">
              <a:buClrTx/>
              <a:buBlip>
                <a:blip r:embed="rId2"/>
              </a:buBlip>
            </a:pPr>
            <a:r>
              <a:rPr lang="en-US" altLang="en-US" sz="1600" dirty="0">
                <a:sym typeface="+mn-ea"/>
              </a:rPr>
              <a:t>The 3GPP R18 SID FS_5GSEI studies the Use Cases, potential new Service Requirements and wherever applicable the corresponding distinct KPIs for 5G system to support various Smart Grid Services.  </a:t>
            </a:r>
          </a:p>
          <a:p>
            <a:pPr marL="342900" lvl="1" indent="-342900">
              <a:buClrTx/>
              <a:buBlip>
                <a:blip r:embed="rId2"/>
              </a:buBlip>
            </a:pPr>
            <a:r>
              <a:rPr lang="en-US" altLang="zh-CN" sz="1600" dirty="0">
                <a:sym typeface="+mn-ea"/>
              </a:rPr>
              <a:t>Some of the use case and service requirements (e.g. usage of with 5G network capabilities) can be well references for SA6 to study what kind of  SEAL layer functions (either existed SEAL capabilities or potentially enhancement of SEAL) are useful. </a:t>
            </a:r>
          </a:p>
          <a:p>
            <a:pPr marL="342900" lvl="1" indent="-342900">
              <a:buClrTx/>
              <a:buBlip>
                <a:blip r:embed="rId2"/>
              </a:buBlip>
            </a:pPr>
            <a:r>
              <a:rPr lang="en-US" altLang="en-US" sz="1600" dirty="0">
                <a:sym typeface="+mn-ea"/>
              </a:rPr>
              <a:t>Based on the FS_5GSEI, the Smart Grid APP (GRIDAPP) studied at SA6 focuses on the vertical enabler server and SEAL server for Energy services. The SID of GRIDAPP can be a guideline for energy utility interconnecting DSOs and SA6 application layer (e.g. SEAL, NSCALE).  By the GRIDAPP, the utility can deploy different PLMNs with standard interface, mapping the specific Energy Application Communication KPI to Network KPI, and </a:t>
            </a:r>
            <a:r>
              <a:rPr lang="en-US" altLang="zh-CN" sz="1600" dirty="0">
                <a:sym typeface="+mn-ea"/>
              </a:rPr>
              <a:t>extract required communication indicator for Energy Service. </a:t>
            </a:r>
            <a:endParaRPr lang="en-US" altLang="en-US" dirty="0"/>
          </a:p>
        </p:txBody>
      </p:sp>
      <p:sp>
        <p:nvSpPr>
          <p:cNvPr id="106" name="标题 3">
            <a:extLst>
              <a:ext uri="{FF2B5EF4-FFF2-40B4-BE49-F238E27FC236}">
                <a16:creationId xmlns:a16="http://schemas.microsoft.com/office/drawing/2014/main" id="{246F54AC-EFE1-4244-94F7-1161457C76A5}"/>
              </a:ext>
            </a:extLst>
          </p:cNvPr>
          <p:cNvSpPr>
            <a:spLocks noGrp="1"/>
          </p:cNvSpPr>
          <p:nvPr>
            <p:ph type="title"/>
          </p:nvPr>
        </p:nvSpPr>
        <p:spPr>
          <a:xfrm>
            <a:off x="169772" y="189781"/>
            <a:ext cx="7468562" cy="665426"/>
          </a:xfrm>
        </p:spPr>
        <p:txBody>
          <a:bodyPr anchor="ctr" anchorCtr="0"/>
          <a:lstStyle/>
          <a:p>
            <a:r>
              <a:rPr lang="en-US" altLang="en-US" sz="2800" dirty="0">
                <a:sym typeface="+mn-ea"/>
              </a:rPr>
              <a:t>Purpose of this SID and Location of GRIDAPP</a:t>
            </a:r>
            <a:endParaRPr lang="en-US" altLang="zh-CN" sz="2800" b="1" dirty="0"/>
          </a:p>
        </p:txBody>
      </p:sp>
      <p:grpSp>
        <p:nvGrpSpPr>
          <p:cNvPr id="116" name="组合 115">
            <a:extLst>
              <a:ext uri="{FF2B5EF4-FFF2-40B4-BE49-F238E27FC236}">
                <a16:creationId xmlns:a16="http://schemas.microsoft.com/office/drawing/2014/main" id="{A02663F9-F7A2-4573-A599-60D900857BD6}"/>
              </a:ext>
            </a:extLst>
          </p:cNvPr>
          <p:cNvGrpSpPr/>
          <p:nvPr/>
        </p:nvGrpSpPr>
        <p:grpSpPr>
          <a:xfrm>
            <a:off x="1493565" y="4301290"/>
            <a:ext cx="6839163" cy="2187142"/>
            <a:chOff x="943357" y="4135035"/>
            <a:chExt cx="6839163" cy="2187142"/>
          </a:xfrm>
        </p:grpSpPr>
        <p:sp>
          <p:nvSpPr>
            <p:cNvPr id="22" name="矩形 21">
              <a:extLst>
                <a:ext uri="{FF2B5EF4-FFF2-40B4-BE49-F238E27FC236}">
                  <a16:creationId xmlns:a16="http://schemas.microsoft.com/office/drawing/2014/main" id="{4C018591-EBA3-4572-A000-43FCD3314BEE}"/>
                </a:ext>
              </a:extLst>
            </p:cNvPr>
            <p:cNvSpPr/>
            <p:nvPr/>
          </p:nvSpPr>
          <p:spPr bwMode="auto">
            <a:xfrm>
              <a:off x="943357" y="4135035"/>
              <a:ext cx="3055609" cy="53245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altLang="zh-CN" sz="1400" b="0" i="0" u="none" strike="noStrike" cap="none" normalizeH="0" baseline="0" dirty="0">
                  <a:ln>
                    <a:noFill/>
                  </a:ln>
                  <a:solidFill>
                    <a:schemeClr val="tx1"/>
                  </a:solidFill>
                  <a:effectLst/>
                  <a:latin typeface="Arial" panose="020B0604020202020204" pitchFamily="34" charset="0"/>
                </a:rPr>
                <a:t>Smart Grid Application/Service</a:t>
              </a:r>
            </a:p>
          </p:txBody>
        </p:sp>
        <p:sp>
          <p:nvSpPr>
            <p:cNvPr id="40" name="矩形 39">
              <a:extLst>
                <a:ext uri="{FF2B5EF4-FFF2-40B4-BE49-F238E27FC236}">
                  <a16:creationId xmlns:a16="http://schemas.microsoft.com/office/drawing/2014/main" id="{553DBB27-BCCC-4653-93D5-91A06806C787}"/>
                </a:ext>
              </a:extLst>
            </p:cNvPr>
            <p:cNvSpPr/>
            <p:nvPr/>
          </p:nvSpPr>
          <p:spPr bwMode="auto">
            <a:xfrm>
              <a:off x="4132184" y="4135035"/>
              <a:ext cx="3617713" cy="53317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altLang="zh-CN" sz="1400" b="0" i="0" u="none" strike="noStrike" cap="none" normalizeH="0" baseline="0" dirty="0">
                  <a:ln>
                    <a:noFill/>
                  </a:ln>
                  <a:solidFill>
                    <a:schemeClr val="tx1"/>
                  </a:solidFill>
                  <a:effectLst/>
                  <a:latin typeface="Arial" panose="020B0604020202020204" pitchFamily="34" charset="0"/>
                </a:rPr>
                <a:t>Smart Grid Communication Management Server</a:t>
              </a:r>
              <a:r>
                <a:rPr kumimoji="0" lang="zh-CN" altLang="en-US" sz="1400" b="0" i="0" u="none" strike="noStrike" cap="none" normalizeH="0" baseline="0" dirty="0">
                  <a:ln>
                    <a:noFill/>
                  </a:ln>
                  <a:solidFill>
                    <a:schemeClr val="tx1"/>
                  </a:solidFill>
                  <a:effectLst/>
                  <a:latin typeface="Arial" panose="020B0604020202020204" pitchFamily="34" charset="0"/>
                </a:rPr>
                <a:t>（</a:t>
              </a:r>
              <a:r>
                <a:rPr kumimoji="0" lang="en-US" altLang="zh-CN" sz="1400" b="0" i="0" u="none" strike="noStrike" cap="none" normalizeH="0" baseline="0" dirty="0">
                  <a:ln>
                    <a:noFill/>
                  </a:ln>
                  <a:solidFill>
                    <a:schemeClr val="tx1"/>
                  </a:solidFill>
                  <a:effectLst/>
                  <a:latin typeface="Arial" panose="020B0604020202020204" pitchFamily="34" charset="0"/>
                </a:rPr>
                <a:t>DSOs)</a:t>
              </a:r>
              <a:endParaRPr kumimoji="0" lang="zh-CN" altLang="en-US" sz="1400" b="0" i="0" u="none" strike="noStrike" cap="none" normalizeH="0" baseline="0" dirty="0">
                <a:ln>
                  <a:noFill/>
                </a:ln>
                <a:solidFill>
                  <a:schemeClr val="tx1"/>
                </a:solidFill>
                <a:effectLst/>
                <a:latin typeface="Arial" panose="020B0604020202020204" pitchFamily="34" charset="0"/>
              </a:endParaRPr>
            </a:p>
          </p:txBody>
        </p:sp>
        <p:sp>
          <p:nvSpPr>
            <p:cNvPr id="41" name="矩形 40">
              <a:extLst>
                <a:ext uri="{FF2B5EF4-FFF2-40B4-BE49-F238E27FC236}">
                  <a16:creationId xmlns:a16="http://schemas.microsoft.com/office/drawing/2014/main" id="{76A4FC41-5700-4694-9D66-07BF26ED6DDD}"/>
                </a:ext>
              </a:extLst>
            </p:cNvPr>
            <p:cNvSpPr/>
            <p:nvPr/>
          </p:nvSpPr>
          <p:spPr bwMode="auto">
            <a:xfrm>
              <a:off x="4142357" y="5173078"/>
              <a:ext cx="2083592" cy="285663"/>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ctr" anchorCtr="0" compatLnSpc="1"/>
            <a:lstStyle/>
            <a:p>
              <a:pPr marL="0" marR="0" indent="0" algn="ctr" defTabSz="914400" rtl="0" eaLnBrk="0" fontAlgn="base" latinLnBrk="0" hangingPunct="0">
                <a:lnSpc>
                  <a:spcPct val="100000"/>
                </a:lnSpc>
                <a:spcBef>
                  <a:spcPct val="0"/>
                </a:spcBef>
                <a:spcAft>
                  <a:spcPct val="0"/>
                </a:spcAft>
                <a:buClrTx/>
                <a:buSzTx/>
                <a:buFontTx/>
                <a:buNone/>
              </a:pPr>
              <a:r>
                <a:rPr lang="en-US" altLang="zh-CN" sz="1200" dirty="0">
                  <a:solidFill>
                    <a:schemeClr val="bg1"/>
                  </a:solidFill>
                  <a:latin typeface="Arial" panose="020B0604020202020204" pitchFamily="34" charset="0"/>
                </a:rPr>
                <a:t>Smart Grid Enabler Server </a:t>
              </a:r>
              <a:endParaRPr kumimoji="0" lang="zh-CN" altLang="en-US" sz="1200" b="0" i="0" u="none" strike="noStrike" cap="none" normalizeH="0" baseline="0" dirty="0">
                <a:ln>
                  <a:noFill/>
                </a:ln>
                <a:solidFill>
                  <a:schemeClr val="bg1"/>
                </a:solidFill>
                <a:effectLst/>
                <a:latin typeface="Arial" panose="020B0604020202020204" pitchFamily="34" charset="0"/>
              </a:endParaRPr>
            </a:p>
          </p:txBody>
        </p:sp>
        <p:sp>
          <p:nvSpPr>
            <p:cNvPr id="104" name="矩形 103">
              <a:extLst>
                <a:ext uri="{FF2B5EF4-FFF2-40B4-BE49-F238E27FC236}">
                  <a16:creationId xmlns:a16="http://schemas.microsoft.com/office/drawing/2014/main" id="{D05621F5-5534-47FB-AE85-B1A7E363C97F}"/>
                </a:ext>
              </a:extLst>
            </p:cNvPr>
            <p:cNvSpPr/>
            <p:nvPr/>
          </p:nvSpPr>
          <p:spPr bwMode="auto">
            <a:xfrm>
              <a:off x="943357" y="5511260"/>
              <a:ext cx="6806540" cy="810917"/>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lstStyle/>
            <a:p>
              <a:pPr marL="0" marR="0" indent="0" defTabSz="914400" rtl="0" eaLnBrk="0" fontAlgn="base" latinLnBrk="0" hangingPunct="0">
                <a:lnSpc>
                  <a:spcPct val="100000"/>
                </a:lnSpc>
                <a:spcBef>
                  <a:spcPct val="0"/>
                </a:spcBef>
                <a:spcAft>
                  <a:spcPct val="0"/>
                </a:spcAft>
                <a:buClrTx/>
                <a:buSzTx/>
                <a:buFontTx/>
                <a:buNone/>
              </a:pPr>
              <a:r>
                <a:rPr lang="en-US" altLang="zh-CN" sz="1400" dirty="0">
                  <a:solidFill>
                    <a:schemeClr val="tx1"/>
                  </a:solidFill>
                  <a:latin typeface="Arial" panose="020B0604020202020204" pitchFamily="34" charset="0"/>
                </a:rPr>
                <a:t>                                               5GS</a:t>
              </a:r>
              <a:endParaRPr kumimoji="0" lang="zh-CN" altLang="en-US" sz="1400" b="0" i="0" u="none" strike="noStrike" cap="none" normalizeH="0" baseline="0" dirty="0">
                <a:ln>
                  <a:noFill/>
                </a:ln>
                <a:solidFill>
                  <a:schemeClr val="tx1"/>
                </a:solidFill>
                <a:effectLst/>
                <a:latin typeface="Arial" panose="020B0604020202020204" pitchFamily="34" charset="0"/>
              </a:endParaRPr>
            </a:p>
          </p:txBody>
        </p:sp>
        <p:sp>
          <p:nvSpPr>
            <p:cNvPr id="107" name="矩形 106">
              <a:extLst>
                <a:ext uri="{FF2B5EF4-FFF2-40B4-BE49-F238E27FC236}">
                  <a16:creationId xmlns:a16="http://schemas.microsoft.com/office/drawing/2014/main" id="{0F30BEBB-594B-4D10-98DF-72E21410972E}"/>
                </a:ext>
              </a:extLst>
            </p:cNvPr>
            <p:cNvSpPr/>
            <p:nvPr/>
          </p:nvSpPr>
          <p:spPr bwMode="auto">
            <a:xfrm>
              <a:off x="4142357" y="5557925"/>
              <a:ext cx="3302792" cy="237147"/>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ctr" anchorCtr="0" compatLnSpc="1"/>
            <a:lstStyle/>
            <a:p>
              <a:pPr marL="0" marR="0" indent="0" algn="ctr" defTabSz="914400" rtl="0" eaLnBrk="0" fontAlgn="base" latinLnBrk="0" hangingPunct="0">
                <a:lnSpc>
                  <a:spcPct val="100000"/>
                </a:lnSpc>
                <a:spcBef>
                  <a:spcPct val="0"/>
                </a:spcBef>
                <a:spcAft>
                  <a:spcPct val="0"/>
                </a:spcAft>
                <a:buClrTx/>
                <a:buSzTx/>
                <a:buFontTx/>
                <a:buNone/>
              </a:pPr>
              <a:r>
                <a:rPr lang="en-US" altLang="zh-CN" sz="1200" dirty="0">
                  <a:solidFill>
                    <a:schemeClr val="bg1"/>
                  </a:solidFill>
                  <a:latin typeface="Arial" panose="020B0604020202020204" pitchFamily="34" charset="0"/>
                </a:rPr>
                <a:t>SEAL</a:t>
              </a:r>
              <a:endParaRPr kumimoji="0" lang="zh-CN" altLang="en-US" sz="1200" b="0" i="0" u="none" strike="noStrike" cap="none" normalizeH="0" baseline="0" dirty="0">
                <a:ln>
                  <a:noFill/>
                </a:ln>
                <a:solidFill>
                  <a:schemeClr val="bg1"/>
                </a:solidFill>
                <a:effectLst/>
                <a:latin typeface="Arial" panose="020B0604020202020204" pitchFamily="34" charset="0"/>
              </a:endParaRPr>
            </a:p>
          </p:txBody>
        </p:sp>
        <p:sp>
          <p:nvSpPr>
            <p:cNvPr id="108" name="矩形 107">
              <a:extLst>
                <a:ext uri="{FF2B5EF4-FFF2-40B4-BE49-F238E27FC236}">
                  <a16:creationId xmlns:a16="http://schemas.microsoft.com/office/drawing/2014/main" id="{30D613DC-02A9-4A10-AD4D-85C319B01CB4}"/>
                </a:ext>
              </a:extLst>
            </p:cNvPr>
            <p:cNvSpPr/>
            <p:nvPr/>
          </p:nvSpPr>
          <p:spPr bwMode="auto">
            <a:xfrm>
              <a:off x="4099559" y="5074642"/>
              <a:ext cx="3682961" cy="772949"/>
            </a:xfrm>
            <a:prstGeom prst="rect">
              <a:avLst/>
            </a:prstGeom>
            <a:noFill/>
            <a:ln>
              <a:prstDash val="sysDot"/>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a:ln>
                  <a:noFill/>
                </a:ln>
                <a:solidFill>
                  <a:schemeClr val="tx1"/>
                </a:solidFill>
                <a:effectLst/>
                <a:latin typeface="Arial" panose="020B0604020202020204" pitchFamily="34" charset="0"/>
              </a:endParaRPr>
            </a:p>
          </p:txBody>
        </p:sp>
        <p:sp>
          <p:nvSpPr>
            <p:cNvPr id="109" name="文本框 108">
              <a:extLst>
                <a:ext uri="{FF2B5EF4-FFF2-40B4-BE49-F238E27FC236}">
                  <a16:creationId xmlns:a16="http://schemas.microsoft.com/office/drawing/2014/main" id="{4685D99F-5ED3-41CF-AF42-856216117C2C}"/>
                </a:ext>
              </a:extLst>
            </p:cNvPr>
            <p:cNvSpPr txBox="1"/>
            <p:nvPr/>
          </p:nvSpPr>
          <p:spPr>
            <a:xfrm>
              <a:off x="6417488" y="5117339"/>
              <a:ext cx="1163320" cy="246221"/>
            </a:xfrm>
            <a:prstGeom prst="rect">
              <a:avLst/>
            </a:prstGeom>
            <a:noFill/>
          </p:spPr>
          <p:txBody>
            <a:bodyPr wrap="square" rtlCol="0">
              <a:spAutoFit/>
            </a:bodyPr>
            <a:lstStyle/>
            <a:p>
              <a:pPr algn="r"/>
              <a:r>
                <a:rPr lang="en-US" altLang="zh-CN" dirty="0"/>
                <a:t>GRIDAPP</a:t>
              </a:r>
              <a:endParaRPr lang="zh-CN" altLang="en-US" dirty="0"/>
            </a:p>
          </p:txBody>
        </p:sp>
        <p:cxnSp>
          <p:nvCxnSpPr>
            <p:cNvPr id="112" name="直接箭头连接符 111">
              <a:extLst>
                <a:ext uri="{FF2B5EF4-FFF2-40B4-BE49-F238E27FC236}">
                  <a16:creationId xmlns:a16="http://schemas.microsoft.com/office/drawing/2014/main" id="{E483EF13-F460-42CE-81C3-A4E0362D8880}"/>
                </a:ext>
              </a:extLst>
            </p:cNvPr>
            <p:cNvCxnSpPr>
              <a:cxnSpLocks/>
              <a:stCxn id="22" idx="2"/>
            </p:cNvCxnSpPr>
            <p:nvPr/>
          </p:nvCxnSpPr>
          <p:spPr bwMode="auto">
            <a:xfrm>
              <a:off x="2471162" y="4667485"/>
              <a:ext cx="0" cy="843776"/>
            </a:xfrm>
            <a:prstGeom prst="straightConnector1">
              <a:avLst/>
            </a:prstGeom>
            <a:solidFill>
              <a:schemeClr val="accent1"/>
            </a:solidFill>
            <a:ln w="9525" cap="flat" cmpd="sng" algn="ctr">
              <a:solidFill>
                <a:schemeClr val="tx1"/>
              </a:solidFill>
              <a:prstDash val="solid"/>
              <a:round/>
              <a:headEnd type="triangle"/>
              <a:tailEnd type="triangle"/>
            </a:ln>
          </p:spPr>
        </p:cxnSp>
        <p:cxnSp>
          <p:nvCxnSpPr>
            <p:cNvPr id="115" name="直接箭头连接符 114">
              <a:extLst>
                <a:ext uri="{FF2B5EF4-FFF2-40B4-BE49-F238E27FC236}">
                  <a16:creationId xmlns:a16="http://schemas.microsoft.com/office/drawing/2014/main" id="{193A1802-C0A4-4BB9-BD1C-897AC92B97C6}"/>
                </a:ext>
              </a:extLst>
            </p:cNvPr>
            <p:cNvCxnSpPr>
              <a:stCxn id="40" idx="2"/>
              <a:endCxn id="108" idx="0"/>
            </p:cNvCxnSpPr>
            <p:nvPr/>
          </p:nvCxnSpPr>
          <p:spPr bwMode="auto">
            <a:xfrm flipH="1">
              <a:off x="5941040" y="4668205"/>
              <a:ext cx="1" cy="406437"/>
            </a:xfrm>
            <a:prstGeom prst="straightConnector1">
              <a:avLst/>
            </a:prstGeom>
            <a:solidFill>
              <a:schemeClr val="accent1"/>
            </a:solidFill>
            <a:ln w="9525" cap="flat" cmpd="sng" algn="ctr">
              <a:solidFill>
                <a:schemeClr val="tx1"/>
              </a:solidFill>
              <a:prstDash val="solid"/>
              <a:round/>
              <a:headEnd type="triangle"/>
              <a:tailEnd type="triangle"/>
            </a:ln>
          </p:spPr>
        </p:cxnSp>
      </p:grpSp>
      <p:sp>
        <p:nvSpPr>
          <p:cNvPr id="118" name="流程图: 过程 117">
            <a:extLst>
              <a:ext uri="{FF2B5EF4-FFF2-40B4-BE49-F238E27FC236}">
                <a16:creationId xmlns:a16="http://schemas.microsoft.com/office/drawing/2014/main" id="{0FC60A61-5894-4C81-964B-14999BB785D8}"/>
              </a:ext>
            </a:extLst>
          </p:cNvPr>
          <p:cNvSpPr/>
          <p:nvPr/>
        </p:nvSpPr>
        <p:spPr bwMode="auto">
          <a:xfrm>
            <a:off x="4649767" y="6095801"/>
            <a:ext cx="1512345" cy="268420"/>
          </a:xfrm>
          <a:prstGeom prst="flowChartProcess">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altLang="zh-CN" sz="1000" b="0" i="0" u="none" strike="noStrike" cap="none" normalizeH="0" baseline="0" dirty="0">
                <a:ln>
                  <a:noFill/>
                </a:ln>
                <a:solidFill>
                  <a:schemeClr val="tx1"/>
                </a:solidFill>
                <a:effectLst/>
                <a:latin typeface="Arial" panose="020B0604020202020204" pitchFamily="34" charset="0"/>
              </a:rPr>
              <a:t>5G Control function</a:t>
            </a:r>
            <a:endParaRPr kumimoji="0" lang="zh-CN" altLang="en-US" sz="1000" b="0" i="0" u="none" strike="noStrike" cap="none" normalizeH="0" baseline="0" dirty="0">
              <a:ln>
                <a:noFill/>
              </a:ln>
              <a:solidFill>
                <a:schemeClr val="tx1"/>
              </a:solidFill>
              <a:effectLst/>
              <a:latin typeface="Arial" panose="020B0604020202020204" pitchFamily="34" charset="0"/>
            </a:endParaRPr>
          </a:p>
        </p:txBody>
      </p:sp>
      <p:sp>
        <p:nvSpPr>
          <p:cNvPr id="119" name="流程图: 过程 118">
            <a:extLst>
              <a:ext uri="{FF2B5EF4-FFF2-40B4-BE49-F238E27FC236}">
                <a16:creationId xmlns:a16="http://schemas.microsoft.com/office/drawing/2014/main" id="{1C4946F5-F0E8-422C-A9D6-25056A4D77E8}"/>
              </a:ext>
            </a:extLst>
          </p:cNvPr>
          <p:cNvSpPr/>
          <p:nvPr/>
        </p:nvSpPr>
        <p:spPr bwMode="auto">
          <a:xfrm>
            <a:off x="6227931" y="6093403"/>
            <a:ext cx="1903085" cy="268420"/>
          </a:xfrm>
          <a:prstGeom prst="flowChartProcess">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altLang="zh-CN" sz="1000" b="0" i="0" u="none" strike="noStrike" cap="none" normalizeH="0" baseline="0" dirty="0">
                <a:ln>
                  <a:noFill/>
                </a:ln>
                <a:solidFill>
                  <a:schemeClr val="tx1"/>
                </a:solidFill>
                <a:effectLst/>
                <a:latin typeface="Arial" panose="020B0604020202020204" pitchFamily="34" charset="0"/>
              </a:rPr>
              <a:t>5G </a:t>
            </a:r>
            <a:r>
              <a:rPr kumimoji="0" lang="en-US" altLang="zh-CN" sz="1000" b="0" i="0" u="none" strike="noStrike" cap="none" normalizeH="0" baseline="0" dirty="0" err="1">
                <a:ln>
                  <a:noFill/>
                </a:ln>
                <a:solidFill>
                  <a:schemeClr val="tx1"/>
                </a:solidFill>
                <a:effectLst/>
                <a:latin typeface="Arial" panose="020B0604020202020204" pitchFamily="34" charset="0"/>
              </a:rPr>
              <a:t>Mng</a:t>
            </a:r>
            <a:r>
              <a:rPr kumimoji="0" lang="en-US" altLang="zh-CN" sz="1000" b="0" i="0" u="none" strike="noStrike" cap="none" normalizeH="0" baseline="0" dirty="0">
                <a:ln>
                  <a:noFill/>
                </a:ln>
                <a:solidFill>
                  <a:schemeClr val="tx1"/>
                </a:solidFill>
                <a:effectLst/>
                <a:latin typeface="Arial" panose="020B0604020202020204" pitchFamily="34" charset="0"/>
              </a:rPr>
              <a:t> function</a:t>
            </a:r>
            <a:endParaRPr kumimoji="0" lang="zh-CN" altLang="en-US" sz="1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15991786"/>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7A3CDECD-52B4-41AF-ADD9-5ACD4AE0D74B}"/>
              </a:ext>
            </a:extLst>
          </p:cNvPr>
          <p:cNvSpPr>
            <a:spLocks noGrp="1"/>
          </p:cNvSpPr>
          <p:nvPr>
            <p:ph idx="1"/>
          </p:nvPr>
        </p:nvSpPr>
        <p:spPr>
          <a:xfrm>
            <a:off x="582028" y="1221569"/>
            <a:ext cx="8388350" cy="4414862"/>
          </a:xfrm>
        </p:spPr>
        <p:txBody>
          <a:bodyPr anchor="ctr" anchorCtr="0"/>
          <a:lstStyle/>
          <a:p>
            <a:pPr marL="0" indent="0">
              <a:buNone/>
            </a:pPr>
            <a:r>
              <a:rPr lang="en-US" altLang="en-US" dirty="0">
                <a:solidFill>
                  <a:srgbClr val="FF0000"/>
                </a:solidFill>
                <a:sym typeface="+mn-ea"/>
              </a:rPr>
              <a:t>Services from SA1 for smart Grid</a:t>
            </a:r>
            <a:endParaRPr lang="en-US" altLang="zh-CN" b="1" dirty="0">
              <a:solidFill>
                <a:srgbClr val="FF0000"/>
              </a:solidFill>
            </a:endParaRPr>
          </a:p>
        </p:txBody>
      </p:sp>
    </p:spTree>
    <p:extLst>
      <p:ext uri="{BB962C8B-B14F-4D97-AF65-F5344CB8AC3E}">
        <p14:creationId xmlns:p14="http://schemas.microsoft.com/office/powerpoint/2010/main" val="1491397906"/>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3"/>
          <p:cNvSpPr>
            <a:spLocks noGrp="1"/>
          </p:cNvSpPr>
          <p:nvPr>
            <p:ph type="title"/>
          </p:nvPr>
        </p:nvSpPr>
        <p:spPr>
          <a:xfrm>
            <a:off x="11196" y="260958"/>
            <a:ext cx="7139829" cy="1143000"/>
          </a:xfrm>
          <a:noFill/>
          <a:ln w="9525">
            <a:noFill/>
          </a:ln>
        </p:spPr>
        <p:txBody>
          <a:bodyPr vert="horz" rtlCol="0" anchor="ctr" anchorCtr="0">
            <a:normAutofit fontScale="90000"/>
          </a:bodyPr>
          <a:lstStyle/>
          <a:p>
            <a:pPr lvl="0" algn="r"/>
            <a:r>
              <a:rPr lang="en-US" altLang="zh-CN" sz="2700" dirty="0">
                <a:sym typeface="+mn-ea"/>
              </a:rPr>
              <a:t>Use case of line current differential protection in power distribution grid </a:t>
            </a:r>
            <a:r>
              <a:rPr lang="en-US" altLang="zh-CN" sz="1800" i="1" dirty="0">
                <a:sym typeface="+mn-ea"/>
              </a:rPr>
              <a:t>(TR22.867 subclause 5.4)</a:t>
            </a:r>
            <a:br>
              <a:rPr lang="en-US" altLang="zh-CN" dirty="0">
                <a:sym typeface="宋体" panose="02010600030101010101" pitchFamily="2" charset="-122"/>
              </a:rPr>
            </a:br>
            <a:endParaRPr lang="en-US" altLang="zh-CN" dirty="0">
              <a:sym typeface="宋体" panose="02010600030101010101" pitchFamily="2" charset="-122"/>
            </a:endParaRPr>
          </a:p>
        </p:txBody>
      </p:sp>
      <p:pic>
        <p:nvPicPr>
          <p:cNvPr id="5" name="Picture 1">
            <a:extLst>
              <a:ext uri="{FF2B5EF4-FFF2-40B4-BE49-F238E27FC236}">
                <a16:creationId xmlns:a16="http://schemas.microsoft.com/office/drawing/2014/main" id="{5D32A0A8-B049-481F-9A1E-207E75B3F23A}"/>
              </a:ext>
            </a:extLst>
          </p:cNvPr>
          <p:cNvPicPr/>
          <p:nvPr/>
        </p:nvPicPr>
        <p:blipFill>
          <a:blip r:embed="rId3"/>
          <a:stretch>
            <a:fillRect/>
          </a:stretch>
        </p:blipFill>
        <p:spPr>
          <a:xfrm>
            <a:off x="4637743" y="1425142"/>
            <a:ext cx="4402585" cy="2105039"/>
          </a:xfrm>
          <a:prstGeom prst="rect">
            <a:avLst/>
          </a:prstGeom>
        </p:spPr>
      </p:pic>
      <p:grpSp>
        <p:nvGrpSpPr>
          <p:cNvPr id="6" name="组合 5">
            <a:extLst>
              <a:ext uri="{FF2B5EF4-FFF2-40B4-BE49-F238E27FC236}">
                <a16:creationId xmlns:a16="http://schemas.microsoft.com/office/drawing/2014/main" id="{4529879D-3538-498B-8FE7-342A166E6C3A}"/>
              </a:ext>
            </a:extLst>
          </p:cNvPr>
          <p:cNvGrpSpPr/>
          <p:nvPr/>
        </p:nvGrpSpPr>
        <p:grpSpPr>
          <a:xfrm>
            <a:off x="733500" y="2506181"/>
            <a:ext cx="3372734" cy="1074684"/>
            <a:chOff x="901488" y="3431636"/>
            <a:chExt cx="4672725" cy="1794507"/>
          </a:xfrm>
        </p:grpSpPr>
        <p:sp>
          <p:nvSpPr>
            <p:cNvPr id="7" name="矩形 6">
              <a:extLst>
                <a:ext uri="{FF2B5EF4-FFF2-40B4-BE49-F238E27FC236}">
                  <a16:creationId xmlns:a16="http://schemas.microsoft.com/office/drawing/2014/main" id="{12D0C881-DFD2-4166-A63C-7B36F3127366}"/>
                </a:ext>
              </a:extLst>
            </p:cNvPr>
            <p:cNvSpPr/>
            <p:nvPr/>
          </p:nvSpPr>
          <p:spPr>
            <a:xfrm>
              <a:off x="967252" y="4098873"/>
              <a:ext cx="992554" cy="50018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zh-CN" dirty="0" err="1"/>
                <a:t>Relay_a</a:t>
              </a:r>
              <a:endParaRPr lang="zh-CN" altLang="en-US" dirty="0"/>
            </a:p>
          </p:txBody>
        </p:sp>
        <p:grpSp>
          <p:nvGrpSpPr>
            <p:cNvPr id="8" name="组合 7">
              <a:extLst>
                <a:ext uri="{FF2B5EF4-FFF2-40B4-BE49-F238E27FC236}">
                  <a16:creationId xmlns:a16="http://schemas.microsoft.com/office/drawing/2014/main" id="{51EBA673-71C7-42CA-9815-7AF1F701A7C8}"/>
                </a:ext>
              </a:extLst>
            </p:cNvPr>
            <p:cNvGrpSpPr/>
            <p:nvPr/>
          </p:nvGrpSpPr>
          <p:grpSpPr>
            <a:xfrm>
              <a:off x="2237250" y="3431636"/>
              <a:ext cx="1187937" cy="968814"/>
              <a:chOff x="2112203" y="1570892"/>
              <a:chExt cx="765908" cy="968814"/>
            </a:xfrm>
          </p:grpSpPr>
          <p:sp>
            <p:nvSpPr>
              <p:cNvPr id="14" name="矩形: 剪去对角 13">
                <a:extLst>
                  <a:ext uri="{FF2B5EF4-FFF2-40B4-BE49-F238E27FC236}">
                    <a16:creationId xmlns:a16="http://schemas.microsoft.com/office/drawing/2014/main" id="{31AB4B58-5C84-4A0A-992E-E47590B52116}"/>
                  </a:ext>
                </a:extLst>
              </p:cNvPr>
              <p:cNvSpPr/>
              <p:nvPr/>
            </p:nvSpPr>
            <p:spPr>
              <a:xfrm>
                <a:off x="2245065" y="1570892"/>
                <a:ext cx="633046" cy="289169"/>
              </a:xfrm>
              <a:prstGeom prst="snip2Diag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altLang="zh-CN" dirty="0" err="1"/>
                  <a:t>I_b</a:t>
                </a:r>
                <a:r>
                  <a:rPr lang="en-US" altLang="zh-CN" dirty="0"/>
                  <a:t>’</a:t>
                </a:r>
                <a:endParaRPr lang="zh-CN" altLang="en-US" dirty="0"/>
              </a:p>
            </p:txBody>
          </p:sp>
          <p:sp>
            <p:nvSpPr>
              <p:cNvPr id="15" name="平行四边形 14">
                <a:extLst>
                  <a:ext uri="{FF2B5EF4-FFF2-40B4-BE49-F238E27FC236}">
                    <a16:creationId xmlns:a16="http://schemas.microsoft.com/office/drawing/2014/main" id="{FA6A9D78-3189-4596-825E-AB9073623659}"/>
                  </a:ext>
                </a:extLst>
              </p:cNvPr>
              <p:cNvSpPr/>
              <p:nvPr/>
            </p:nvSpPr>
            <p:spPr>
              <a:xfrm>
                <a:off x="2112203" y="2140829"/>
                <a:ext cx="765908" cy="398877"/>
              </a:xfrm>
              <a:prstGeom prst="parallelogram">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dirty="0" err="1"/>
                  <a:t>TimeStamp</a:t>
                </a:r>
                <a:r>
                  <a:rPr lang="en-US" altLang="zh-CN" dirty="0"/>
                  <a:t> a1</a:t>
                </a:r>
                <a:endParaRPr lang="zh-CN" altLang="en-US" dirty="0"/>
              </a:p>
            </p:txBody>
          </p:sp>
          <p:sp>
            <p:nvSpPr>
              <p:cNvPr id="16" name="加号 15">
                <a:extLst>
                  <a:ext uri="{FF2B5EF4-FFF2-40B4-BE49-F238E27FC236}">
                    <a16:creationId xmlns:a16="http://schemas.microsoft.com/office/drawing/2014/main" id="{24350660-FACC-4028-B73B-B9C81117A091}"/>
                  </a:ext>
                </a:extLst>
              </p:cNvPr>
              <p:cNvSpPr/>
              <p:nvPr/>
            </p:nvSpPr>
            <p:spPr>
              <a:xfrm>
                <a:off x="2404255" y="1917651"/>
                <a:ext cx="181803" cy="195677"/>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 name="箭头: 右 8">
              <a:extLst>
                <a:ext uri="{FF2B5EF4-FFF2-40B4-BE49-F238E27FC236}">
                  <a16:creationId xmlns:a16="http://schemas.microsoft.com/office/drawing/2014/main" id="{E570AC6A-438D-4FBE-BEC1-90064641254A}"/>
                </a:ext>
              </a:extLst>
            </p:cNvPr>
            <p:cNvSpPr/>
            <p:nvPr/>
          </p:nvSpPr>
          <p:spPr>
            <a:xfrm rot="10800000">
              <a:off x="2303681" y="4516265"/>
              <a:ext cx="1055077" cy="2231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a:extLst>
                <a:ext uri="{FF2B5EF4-FFF2-40B4-BE49-F238E27FC236}">
                  <a16:creationId xmlns:a16="http://schemas.microsoft.com/office/drawing/2014/main" id="{5E58A285-988D-4FDD-AF07-0CA9699653FE}"/>
                </a:ext>
              </a:extLst>
            </p:cNvPr>
            <p:cNvSpPr/>
            <p:nvPr/>
          </p:nvSpPr>
          <p:spPr>
            <a:xfrm>
              <a:off x="3792513" y="4083243"/>
              <a:ext cx="992554" cy="50018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zh-CN" dirty="0" err="1"/>
                <a:t>Relay_b</a:t>
              </a:r>
              <a:endParaRPr lang="zh-CN" altLang="en-US" dirty="0"/>
            </a:p>
          </p:txBody>
        </p:sp>
        <p:sp>
          <p:nvSpPr>
            <p:cNvPr id="11" name="矩形: 剪去对角 10">
              <a:extLst>
                <a:ext uri="{FF2B5EF4-FFF2-40B4-BE49-F238E27FC236}">
                  <a16:creationId xmlns:a16="http://schemas.microsoft.com/office/drawing/2014/main" id="{50CED04B-AD84-4C92-BCC8-B13BA269AEBD}"/>
                </a:ext>
              </a:extLst>
            </p:cNvPr>
            <p:cNvSpPr/>
            <p:nvPr/>
          </p:nvSpPr>
          <p:spPr>
            <a:xfrm>
              <a:off x="4941167" y="4506726"/>
              <a:ext cx="633046" cy="289170"/>
            </a:xfrm>
            <a:prstGeom prst="snip2Diag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altLang="zh-CN" dirty="0" err="1"/>
                <a:t>I_b</a:t>
              </a:r>
              <a:r>
                <a:rPr lang="en-US" altLang="zh-CN" dirty="0"/>
                <a:t>’</a:t>
              </a:r>
              <a:endParaRPr lang="zh-CN" altLang="en-US" dirty="0"/>
            </a:p>
          </p:txBody>
        </p:sp>
        <p:sp>
          <p:nvSpPr>
            <p:cNvPr id="12" name="椭圆 11">
              <a:extLst>
                <a:ext uri="{FF2B5EF4-FFF2-40B4-BE49-F238E27FC236}">
                  <a16:creationId xmlns:a16="http://schemas.microsoft.com/office/drawing/2014/main" id="{CE5B3372-9382-470A-B932-85930894B2CC}"/>
                </a:ext>
              </a:extLst>
            </p:cNvPr>
            <p:cNvSpPr/>
            <p:nvPr/>
          </p:nvSpPr>
          <p:spPr>
            <a:xfrm>
              <a:off x="3425189" y="4665782"/>
              <a:ext cx="1564004" cy="542387"/>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dirty="0"/>
                <a:t>Time a1 + delay_a2b</a:t>
              </a:r>
              <a:endParaRPr lang="zh-CN" altLang="en-US" dirty="0"/>
            </a:p>
          </p:txBody>
        </p:sp>
        <p:sp>
          <p:nvSpPr>
            <p:cNvPr id="13" name="椭圆 12">
              <a:extLst>
                <a:ext uri="{FF2B5EF4-FFF2-40B4-BE49-F238E27FC236}">
                  <a16:creationId xmlns:a16="http://schemas.microsoft.com/office/drawing/2014/main" id="{2A6AA8DD-1AEE-423F-88A0-02904E90C74E}"/>
                </a:ext>
              </a:extLst>
            </p:cNvPr>
            <p:cNvSpPr/>
            <p:nvPr/>
          </p:nvSpPr>
          <p:spPr>
            <a:xfrm>
              <a:off x="901488" y="4683755"/>
              <a:ext cx="1119859" cy="54238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dirty="0"/>
                <a:t>Time a2</a:t>
              </a:r>
              <a:endParaRPr lang="zh-CN" altLang="en-US" dirty="0"/>
            </a:p>
          </p:txBody>
        </p:sp>
      </p:grpSp>
      <p:grpSp>
        <p:nvGrpSpPr>
          <p:cNvPr id="17" name="组合 16">
            <a:extLst>
              <a:ext uri="{FF2B5EF4-FFF2-40B4-BE49-F238E27FC236}">
                <a16:creationId xmlns:a16="http://schemas.microsoft.com/office/drawing/2014/main" id="{15CA0C61-83FF-4649-B0D9-7F0005E240AD}"/>
              </a:ext>
            </a:extLst>
          </p:cNvPr>
          <p:cNvGrpSpPr/>
          <p:nvPr/>
        </p:nvGrpSpPr>
        <p:grpSpPr>
          <a:xfrm>
            <a:off x="73184" y="1051604"/>
            <a:ext cx="4458416" cy="1279555"/>
            <a:chOff x="132862" y="851877"/>
            <a:chExt cx="5728676" cy="2282773"/>
          </a:xfrm>
        </p:grpSpPr>
        <p:sp>
          <p:nvSpPr>
            <p:cNvPr id="18" name="矩形 17">
              <a:extLst>
                <a:ext uri="{FF2B5EF4-FFF2-40B4-BE49-F238E27FC236}">
                  <a16:creationId xmlns:a16="http://schemas.microsoft.com/office/drawing/2014/main" id="{0DF4E470-F72B-4B38-9AD9-0F19763C2A0C}"/>
                </a:ext>
              </a:extLst>
            </p:cNvPr>
            <p:cNvSpPr/>
            <p:nvPr/>
          </p:nvSpPr>
          <p:spPr>
            <a:xfrm>
              <a:off x="900818" y="1891027"/>
              <a:ext cx="992554" cy="50018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zh-CN" dirty="0" err="1"/>
                <a:t>Relay_a</a:t>
              </a:r>
              <a:endParaRPr lang="zh-CN" altLang="en-US" dirty="0"/>
            </a:p>
          </p:txBody>
        </p:sp>
        <p:grpSp>
          <p:nvGrpSpPr>
            <p:cNvPr id="19" name="组合 18">
              <a:extLst>
                <a:ext uri="{FF2B5EF4-FFF2-40B4-BE49-F238E27FC236}">
                  <a16:creationId xmlns:a16="http://schemas.microsoft.com/office/drawing/2014/main" id="{AC3F699A-E603-4646-9E9C-C78E48260E36}"/>
                </a:ext>
              </a:extLst>
            </p:cNvPr>
            <p:cNvGrpSpPr/>
            <p:nvPr/>
          </p:nvGrpSpPr>
          <p:grpSpPr>
            <a:xfrm>
              <a:off x="2090804" y="948346"/>
              <a:ext cx="1334383" cy="968814"/>
              <a:chOff x="2112203" y="1570892"/>
              <a:chExt cx="765908" cy="968814"/>
            </a:xfrm>
          </p:grpSpPr>
          <p:sp>
            <p:nvSpPr>
              <p:cNvPr id="27" name="矩形: 剪去对角 26">
                <a:extLst>
                  <a:ext uri="{FF2B5EF4-FFF2-40B4-BE49-F238E27FC236}">
                    <a16:creationId xmlns:a16="http://schemas.microsoft.com/office/drawing/2014/main" id="{171BDE85-C069-46B3-BBF9-2FB9D5733F75}"/>
                  </a:ext>
                </a:extLst>
              </p:cNvPr>
              <p:cNvSpPr/>
              <p:nvPr/>
            </p:nvSpPr>
            <p:spPr>
              <a:xfrm>
                <a:off x="2245065" y="1570892"/>
                <a:ext cx="633046" cy="289169"/>
              </a:xfrm>
              <a:prstGeom prst="snip2Diag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altLang="zh-CN" dirty="0" err="1"/>
                  <a:t>I_a</a:t>
                </a:r>
                <a:r>
                  <a:rPr lang="en-US" altLang="zh-CN" dirty="0"/>
                  <a:t>’</a:t>
                </a:r>
                <a:endParaRPr lang="zh-CN" altLang="en-US" dirty="0"/>
              </a:p>
            </p:txBody>
          </p:sp>
          <p:sp>
            <p:nvSpPr>
              <p:cNvPr id="28" name="平行四边形 27">
                <a:extLst>
                  <a:ext uri="{FF2B5EF4-FFF2-40B4-BE49-F238E27FC236}">
                    <a16:creationId xmlns:a16="http://schemas.microsoft.com/office/drawing/2014/main" id="{C99024BC-7D6D-4C07-BC98-BDDDA5B23D89}"/>
                  </a:ext>
                </a:extLst>
              </p:cNvPr>
              <p:cNvSpPr/>
              <p:nvPr/>
            </p:nvSpPr>
            <p:spPr>
              <a:xfrm>
                <a:off x="2112203" y="2140829"/>
                <a:ext cx="765908" cy="398877"/>
              </a:xfrm>
              <a:prstGeom prst="parallelogram">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dirty="0" err="1"/>
                  <a:t>TimeStamp</a:t>
                </a:r>
                <a:r>
                  <a:rPr lang="en-US" altLang="zh-CN" dirty="0"/>
                  <a:t> a1</a:t>
                </a:r>
                <a:endParaRPr lang="zh-CN" altLang="en-US" dirty="0"/>
              </a:p>
            </p:txBody>
          </p:sp>
          <p:sp>
            <p:nvSpPr>
              <p:cNvPr id="29" name="加号 28">
                <a:extLst>
                  <a:ext uri="{FF2B5EF4-FFF2-40B4-BE49-F238E27FC236}">
                    <a16:creationId xmlns:a16="http://schemas.microsoft.com/office/drawing/2014/main" id="{F144AC3B-4B4D-4859-A49D-37484A06C47A}"/>
                  </a:ext>
                </a:extLst>
              </p:cNvPr>
              <p:cNvSpPr/>
              <p:nvPr/>
            </p:nvSpPr>
            <p:spPr>
              <a:xfrm>
                <a:off x="2404255" y="1917651"/>
                <a:ext cx="181803" cy="195677"/>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0" name="箭头: 右 19">
              <a:extLst>
                <a:ext uri="{FF2B5EF4-FFF2-40B4-BE49-F238E27FC236}">
                  <a16:creationId xmlns:a16="http://schemas.microsoft.com/office/drawing/2014/main" id="{9C25479E-A556-4328-B584-714A86A75EE0}"/>
                </a:ext>
              </a:extLst>
            </p:cNvPr>
            <p:cNvSpPr/>
            <p:nvPr/>
          </p:nvSpPr>
          <p:spPr>
            <a:xfrm>
              <a:off x="2237247" y="1987988"/>
              <a:ext cx="1055077" cy="2231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a:extLst>
                <a:ext uri="{FF2B5EF4-FFF2-40B4-BE49-F238E27FC236}">
                  <a16:creationId xmlns:a16="http://schemas.microsoft.com/office/drawing/2014/main" id="{72301E56-560C-4CF7-88E7-75188751E2DA}"/>
                </a:ext>
              </a:extLst>
            </p:cNvPr>
            <p:cNvSpPr/>
            <p:nvPr/>
          </p:nvSpPr>
          <p:spPr>
            <a:xfrm>
              <a:off x="3726079" y="1875397"/>
              <a:ext cx="992554" cy="50018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zh-CN" dirty="0" err="1"/>
                <a:t>Relay_b</a:t>
              </a:r>
              <a:endParaRPr lang="zh-CN" altLang="en-US" dirty="0"/>
            </a:p>
          </p:txBody>
        </p:sp>
        <p:sp>
          <p:nvSpPr>
            <p:cNvPr id="22" name="矩形: 剪去对角 21">
              <a:extLst>
                <a:ext uri="{FF2B5EF4-FFF2-40B4-BE49-F238E27FC236}">
                  <a16:creationId xmlns:a16="http://schemas.microsoft.com/office/drawing/2014/main" id="{8305208D-19B9-43F2-BE82-E95189FF8610}"/>
                </a:ext>
              </a:extLst>
            </p:cNvPr>
            <p:cNvSpPr/>
            <p:nvPr/>
          </p:nvSpPr>
          <p:spPr>
            <a:xfrm>
              <a:off x="4872807" y="2215364"/>
              <a:ext cx="791209" cy="320433"/>
            </a:xfrm>
            <a:prstGeom prst="snip2Diag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altLang="zh-CN" dirty="0" err="1"/>
                <a:t>I_b</a:t>
              </a:r>
              <a:r>
                <a:rPr lang="en-US" altLang="zh-CN" dirty="0"/>
                <a:t>’</a:t>
              </a:r>
              <a:endParaRPr lang="zh-CN" altLang="en-US" dirty="0"/>
            </a:p>
          </p:txBody>
        </p:sp>
        <p:sp>
          <p:nvSpPr>
            <p:cNvPr id="23" name="矩形: 剪去对角 22">
              <a:extLst>
                <a:ext uri="{FF2B5EF4-FFF2-40B4-BE49-F238E27FC236}">
                  <a16:creationId xmlns:a16="http://schemas.microsoft.com/office/drawing/2014/main" id="{12F389C4-11CE-4263-90F5-815240C167B4}"/>
                </a:ext>
              </a:extLst>
            </p:cNvPr>
            <p:cNvSpPr/>
            <p:nvPr/>
          </p:nvSpPr>
          <p:spPr>
            <a:xfrm>
              <a:off x="195053" y="2246627"/>
              <a:ext cx="633046" cy="289168"/>
            </a:xfrm>
            <a:prstGeom prst="snip2Diag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altLang="zh-CN" dirty="0" err="1"/>
                <a:t>I_a</a:t>
              </a:r>
              <a:r>
                <a:rPr lang="en-US" altLang="zh-CN" dirty="0"/>
                <a:t>’</a:t>
              </a:r>
              <a:endParaRPr lang="zh-CN" altLang="en-US" dirty="0"/>
            </a:p>
          </p:txBody>
        </p:sp>
        <p:sp>
          <p:nvSpPr>
            <p:cNvPr id="24" name="椭圆 23">
              <a:extLst>
                <a:ext uri="{FF2B5EF4-FFF2-40B4-BE49-F238E27FC236}">
                  <a16:creationId xmlns:a16="http://schemas.microsoft.com/office/drawing/2014/main" id="{75784E04-4546-4D1B-A0D5-EC6BF03F936F}"/>
                </a:ext>
              </a:extLst>
            </p:cNvPr>
            <p:cNvSpPr/>
            <p:nvPr/>
          </p:nvSpPr>
          <p:spPr>
            <a:xfrm>
              <a:off x="911346" y="2434490"/>
              <a:ext cx="1028908" cy="542389"/>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dirty="0"/>
                <a:t>Time a1</a:t>
              </a:r>
              <a:endParaRPr lang="zh-CN" altLang="en-US" dirty="0"/>
            </a:p>
          </p:txBody>
        </p:sp>
        <p:sp>
          <p:nvSpPr>
            <p:cNvPr id="25" name="椭圆 24">
              <a:extLst>
                <a:ext uri="{FF2B5EF4-FFF2-40B4-BE49-F238E27FC236}">
                  <a16:creationId xmlns:a16="http://schemas.microsoft.com/office/drawing/2014/main" id="{2AB0438C-670C-4FC3-B04C-ADA0D9E2E840}"/>
                </a:ext>
              </a:extLst>
            </p:cNvPr>
            <p:cNvSpPr/>
            <p:nvPr/>
          </p:nvSpPr>
          <p:spPr>
            <a:xfrm>
              <a:off x="3362215" y="2460419"/>
              <a:ext cx="1560796" cy="542389"/>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dirty="0"/>
                <a:t>Time a1 + delay_a2b</a:t>
              </a:r>
              <a:endParaRPr lang="zh-CN" altLang="en-US" dirty="0"/>
            </a:p>
          </p:txBody>
        </p:sp>
        <p:sp>
          <p:nvSpPr>
            <p:cNvPr id="26" name="矩形 25">
              <a:extLst>
                <a:ext uri="{FF2B5EF4-FFF2-40B4-BE49-F238E27FC236}">
                  <a16:creationId xmlns:a16="http://schemas.microsoft.com/office/drawing/2014/main" id="{DB8BD724-22D6-4BC8-BB97-9F6ACEBAAA92}"/>
                </a:ext>
              </a:extLst>
            </p:cNvPr>
            <p:cNvSpPr/>
            <p:nvPr/>
          </p:nvSpPr>
          <p:spPr>
            <a:xfrm>
              <a:off x="132862" y="851877"/>
              <a:ext cx="5728676" cy="2282773"/>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zh-CN" altLang="en-US"/>
            </a:p>
          </p:txBody>
        </p:sp>
      </p:grpSp>
      <p:sp>
        <p:nvSpPr>
          <p:cNvPr id="30" name="文本框 29">
            <a:extLst>
              <a:ext uri="{FF2B5EF4-FFF2-40B4-BE49-F238E27FC236}">
                <a16:creationId xmlns:a16="http://schemas.microsoft.com/office/drawing/2014/main" id="{D61CC761-B375-4DE2-B398-D945A7754186}"/>
              </a:ext>
            </a:extLst>
          </p:cNvPr>
          <p:cNvSpPr txBox="1"/>
          <p:nvPr/>
        </p:nvSpPr>
        <p:spPr>
          <a:xfrm>
            <a:off x="63398" y="1063344"/>
            <a:ext cx="1055415" cy="246221"/>
          </a:xfrm>
          <a:prstGeom prst="rect">
            <a:avLst/>
          </a:prstGeom>
          <a:noFill/>
        </p:spPr>
        <p:txBody>
          <a:bodyPr wrap="square" rtlCol="0">
            <a:spAutoFit/>
          </a:bodyPr>
          <a:lstStyle/>
          <a:p>
            <a:r>
              <a:rPr lang="en-US" altLang="zh-CN" dirty="0"/>
              <a:t>Step 1</a:t>
            </a:r>
            <a:endParaRPr lang="zh-CN" altLang="en-US" dirty="0"/>
          </a:p>
        </p:txBody>
      </p:sp>
      <p:sp>
        <p:nvSpPr>
          <p:cNvPr id="31" name="矩形 30">
            <a:extLst>
              <a:ext uri="{FF2B5EF4-FFF2-40B4-BE49-F238E27FC236}">
                <a16:creationId xmlns:a16="http://schemas.microsoft.com/office/drawing/2014/main" id="{069DF87D-8A8D-41BE-9EBC-F4D874B0CC40}"/>
              </a:ext>
            </a:extLst>
          </p:cNvPr>
          <p:cNvSpPr/>
          <p:nvPr/>
        </p:nvSpPr>
        <p:spPr>
          <a:xfrm>
            <a:off x="63398" y="2455618"/>
            <a:ext cx="4484104" cy="1328762"/>
          </a:xfrm>
          <a:prstGeom prst="rect">
            <a:avLst/>
          </a:prstGeom>
          <a:noFill/>
        </p:spPr>
        <p:style>
          <a:lnRef idx="2">
            <a:schemeClr val="accent5"/>
          </a:lnRef>
          <a:fillRef idx="1">
            <a:schemeClr val="lt1"/>
          </a:fillRef>
          <a:effectRef idx="0">
            <a:schemeClr val="accent5"/>
          </a:effectRef>
          <a:fontRef idx="minor">
            <a:schemeClr val="dk1"/>
          </a:fontRef>
        </p:style>
        <p:txBody>
          <a:bodyPr rtlCol="0" anchor="ctr"/>
          <a:lstStyle/>
          <a:p>
            <a:pPr algn="ctr"/>
            <a:endParaRPr lang="zh-CN" altLang="en-US"/>
          </a:p>
        </p:txBody>
      </p:sp>
      <p:sp>
        <p:nvSpPr>
          <p:cNvPr id="32" name="文本框 31">
            <a:extLst>
              <a:ext uri="{FF2B5EF4-FFF2-40B4-BE49-F238E27FC236}">
                <a16:creationId xmlns:a16="http://schemas.microsoft.com/office/drawing/2014/main" id="{E0D6AA22-DF35-498B-9E82-724A272C7FFB}"/>
              </a:ext>
            </a:extLst>
          </p:cNvPr>
          <p:cNvSpPr txBox="1"/>
          <p:nvPr/>
        </p:nvSpPr>
        <p:spPr>
          <a:xfrm>
            <a:off x="86553" y="2486499"/>
            <a:ext cx="1055415" cy="246221"/>
          </a:xfrm>
          <a:prstGeom prst="rect">
            <a:avLst/>
          </a:prstGeom>
          <a:noFill/>
        </p:spPr>
        <p:txBody>
          <a:bodyPr wrap="square" rtlCol="0">
            <a:spAutoFit/>
          </a:bodyPr>
          <a:lstStyle/>
          <a:p>
            <a:r>
              <a:rPr lang="en-US" altLang="zh-CN" dirty="0"/>
              <a:t>Step 2</a:t>
            </a:r>
            <a:endParaRPr lang="zh-CN" altLang="en-US" dirty="0"/>
          </a:p>
        </p:txBody>
      </p:sp>
      <p:sp>
        <p:nvSpPr>
          <p:cNvPr id="33" name="文本框 32">
            <a:extLst>
              <a:ext uri="{FF2B5EF4-FFF2-40B4-BE49-F238E27FC236}">
                <a16:creationId xmlns:a16="http://schemas.microsoft.com/office/drawing/2014/main" id="{6FDDB64D-E9F7-4F38-9BD9-60C70D536561}"/>
              </a:ext>
            </a:extLst>
          </p:cNvPr>
          <p:cNvSpPr txBox="1"/>
          <p:nvPr/>
        </p:nvSpPr>
        <p:spPr>
          <a:xfrm>
            <a:off x="1585953" y="1766763"/>
            <a:ext cx="819768" cy="246221"/>
          </a:xfrm>
          <a:prstGeom prst="rect">
            <a:avLst/>
          </a:prstGeom>
          <a:noFill/>
        </p:spPr>
        <p:txBody>
          <a:bodyPr wrap="square" rtlCol="0">
            <a:spAutoFit/>
          </a:bodyPr>
          <a:lstStyle/>
          <a:p>
            <a:r>
              <a:rPr lang="en-US" altLang="zh-CN" dirty="0"/>
              <a:t>Delay_a2b</a:t>
            </a:r>
            <a:endParaRPr lang="zh-CN" altLang="en-US" dirty="0"/>
          </a:p>
        </p:txBody>
      </p:sp>
      <p:sp>
        <p:nvSpPr>
          <p:cNvPr id="34" name="文本框 33">
            <a:extLst>
              <a:ext uri="{FF2B5EF4-FFF2-40B4-BE49-F238E27FC236}">
                <a16:creationId xmlns:a16="http://schemas.microsoft.com/office/drawing/2014/main" id="{9604F915-44EB-486A-AA00-413FE852F9E8}"/>
              </a:ext>
            </a:extLst>
          </p:cNvPr>
          <p:cNvSpPr txBox="1"/>
          <p:nvPr/>
        </p:nvSpPr>
        <p:spPr>
          <a:xfrm>
            <a:off x="1692749" y="3283960"/>
            <a:ext cx="819768" cy="246221"/>
          </a:xfrm>
          <a:prstGeom prst="rect">
            <a:avLst/>
          </a:prstGeom>
          <a:noFill/>
        </p:spPr>
        <p:txBody>
          <a:bodyPr wrap="square" rtlCol="0">
            <a:spAutoFit/>
          </a:bodyPr>
          <a:lstStyle/>
          <a:p>
            <a:r>
              <a:rPr lang="en-US" altLang="zh-CN" dirty="0"/>
              <a:t>Delay_b2a</a:t>
            </a:r>
            <a:endParaRPr lang="zh-CN" altLang="en-US" dirty="0"/>
          </a:p>
        </p:txBody>
      </p:sp>
      <p:sp>
        <p:nvSpPr>
          <p:cNvPr id="4" name="文本框 3">
            <a:extLst>
              <a:ext uri="{FF2B5EF4-FFF2-40B4-BE49-F238E27FC236}">
                <a16:creationId xmlns:a16="http://schemas.microsoft.com/office/drawing/2014/main" id="{B9514D07-77DB-4F7E-A84B-15ECBFA32C82}"/>
              </a:ext>
            </a:extLst>
          </p:cNvPr>
          <p:cNvSpPr txBox="1"/>
          <p:nvPr/>
        </p:nvSpPr>
        <p:spPr>
          <a:xfrm>
            <a:off x="121585" y="4104188"/>
            <a:ext cx="8581351" cy="1723549"/>
          </a:xfrm>
          <a:prstGeom prst="rect">
            <a:avLst/>
          </a:prstGeom>
          <a:noFill/>
        </p:spPr>
        <p:txBody>
          <a:bodyPr wrap="square" rtlCol="0">
            <a:spAutoFit/>
          </a:bodyPr>
          <a:lstStyle/>
          <a:p>
            <a:r>
              <a:rPr lang="en-US" altLang="zh-CN" sz="1200" dirty="0">
                <a:latin typeface="+mn-lt"/>
              </a:rPr>
              <a:t>The 5G system shall support communication channel symmetry in terms of latency (latency from UE1 to UE2, and latency from UE2 to UE1) between the two relays, with the max asymmetry &lt; 2ms. </a:t>
            </a:r>
          </a:p>
          <a:p>
            <a:endParaRPr lang="en-US" altLang="zh-CN" sz="1200" dirty="0">
              <a:latin typeface="+mn-lt"/>
            </a:endParaRPr>
          </a:p>
          <a:p>
            <a:r>
              <a:rPr lang="en-US" altLang="zh-CN" sz="1200" dirty="0">
                <a:latin typeface="+mn-lt"/>
              </a:rPr>
              <a:t>The 5G system shall provide a UE with communication channel latency from the remote UE, with an accuracy of the provided latency &lt; 1ms.</a:t>
            </a:r>
          </a:p>
          <a:p>
            <a:endParaRPr lang="en-US" altLang="zh-CN" sz="1200" dirty="0">
              <a:latin typeface="+mn-lt"/>
            </a:endParaRPr>
          </a:p>
          <a:p>
            <a:r>
              <a:rPr lang="en-US" altLang="zh-CN" sz="1200" dirty="0">
                <a:latin typeface="+mn-lt"/>
              </a:rPr>
              <a:t>The 5G system shall provide the protection relay with timing information with the comparable precision as GNSS-based precision. The IEEE 1588 time master in NG-RAN should provide protection relays with IEC 61850-9-3 based power/utility profile.</a:t>
            </a:r>
            <a:endParaRPr lang="zh-CN" altLang="zh-CN" sz="1200" dirty="0">
              <a:latin typeface="+mn-lt"/>
            </a:endParaRPr>
          </a:p>
          <a:p>
            <a:endParaRPr lang="zh-CN" altLang="en-US" dirty="0"/>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标题 3"/>
          <p:cNvSpPr>
            <a:spLocks noGrp="1"/>
          </p:cNvSpPr>
          <p:nvPr>
            <p:ph type="title"/>
          </p:nvPr>
        </p:nvSpPr>
        <p:spPr>
          <a:xfrm>
            <a:off x="0" y="200539"/>
            <a:ext cx="7790887" cy="665426"/>
          </a:xfrm>
        </p:spPr>
        <p:txBody>
          <a:bodyPr anchor="ctr" anchorCtr="0"/>
          <a:lstStyle/>
          <a:p>
            <a:r>
              <a:rPr lang="en-US" altLang="en-US" sz="2800" dirty="0">
                <a:sym typeface="+mn-ea"/>
              </a:rPr>
              <a:t>Analysis the </a:t>
            </a:r>
            <a:r>
              <a:rPr lang="en-US" altLang="zh-CN" sz="2800" dirty="0">
                <a:sym typeface="+mn-ea"/>
              </a:rPr>
              <a:t>potential capabilities of GRIDAPP</a:t>
            </a:r>
            <a:r>
              <a:rPr lang="en-US" altLang="en-US" sz="2800" dirty="0">
                <a:sym typeface="+mn-ea"/>
              </a:rPr>
              <a:t> </a:t>
            </a:r>
            <a:endParaRPr lang="en-US" altLang="zh-CN" sz="2800" b="1" dirty="0"/>
          </a:p>
        </p:txBody>
      </p:sp>
      <p:graphicFrame>
        <p:nvGraphicFramePr>
          <p:cNvPr id="7" name="表格 6"/>
          <p:cNvGraphicFramePr>
            <a:graphicFrameLocks noGrp="1"/>
          </p:cNvGraphicFramePr>
          <p:nvPr>
            <p:extLst>
              <p:ext uri="{D42A27DB-BD31-4B8C-83A1-F6EECF244321}">
                <p14:modId xmlns:p14="http://schemas.microsoft.com/office/powerpoint/2010/main" val="3534710348"/>
              </p:ext>
            </p:extLst>
          </p:nvPr>
        </p:nvGraphicFramePr>
        <p:xfrm>
          <a:off x="315967" y="1642041"/>
          <a:ext cx="8415813" cy="3200400"/>
        </p:xfrm>
        <a:graphic>
          <a:graphicData uri="http://schemas.openxmlformats.org/drawingml/2006/table">
            <a:tbl>
              <a:tblPr firstRow="1" bandRow="1">
                <a:tableStyleId>{5C22544A-7EE6-4342-B048-85BDC9FD1C3A}</a:tableStyleId>
              </a:tblPr>
              <a:tblGrid>
                <a:gridCol w="1684283">
                  <a:extLst>
                    <a:ext uri="{9D8B030D-6E8A-4147-A177-3AD203B41FA5}">
                      <a16:colId xmlns:a16="http://schemas.microsoft.com/office/drawing/2014/main" val="20000"/>
                    </a:ext>
                  </a:extLst>
                </a:gridCol>
                <a:gridCol w="893235">
                  <a:extLst>
                    <a:ext uri="{9D8B030D-6E8A-4147-A177-3AD203B41FA5}">
                      <a16:colId xmlns:a16="http://schemas.microsoft.com/office/drawing/2014/main" val="20001"/>
                    </a:ext>
                  </a:extLst>
                </a:gridCol>
                <a:gridCol w="1829096">
                  <a:extLst>
                    <a:ext uri="{9D8B030D-6E8A-4147-A177-3AD203B41FA5}">
                      <a16:colId xmlns:a16="http://schemas.microsoft.com/office/drawing/2014/main" val="1235276395"/>
                    </a:ext>
                  </a:extLst>
                </a:gridCol>
                <a:gridCol w="1829096">
                  <a:extLst>
                    <a:ext uri="{9D8B030D-6E8A-4147-A177-3AD203B41FA5}">
                      <a16:colId xmlns:a16="http://schemas.microsoft.com/office/drawing/2014/main" val="20002"/>
                    </a:ext>
                  </a:extLst>
                </a:gridCol>
                <a:gridCol w="2180103">
                  <a:extLst>
                    <a:ext uri="{9D8B030D-6E8A-4147-A177-3AD203B41FA5}">
                      <a16:colId xmlns:a16="http://schemas.microsoft.com/office/drawing/2014/main" val="20003"/>
                    </a:ext>
                  </a:extLst>
                </a:gridCol>
              </a:tblGrid>
              <a:tr h="455312">
                <a:tc>
                  <a:txBody>
                    <a:bodyPr/>
                    <a:lstStyle/>
                    <a:p>
                      <a:r>
                        <a:rPr lang="en-US" altLang="zh-CN" sz="1400" dirty="0"/>
                        <a:t>Use case/ Requirements</a:t>
                      </a:r>
                      <a:endParaRPr lang="zh-CN" altLang="en-US" sz="1400" dirty="0"/>
                    </a:p>
                  </a:txBody>
                  <a:tcPr/>
                </a:tc>
                <a:tc>
                  <a:txBody>
                    <a:bodyPr/>
                    <a:lstStyle/>
                    <a:p>
                      <a:r>
                        <a:rPr lang="en-US" altLang="zh-CN" sz="1400" dirty="0"/>
                        <a:t>SA1 referenced</a:t>
                      </a:r>
                      <a:r>
                        <a:rPr lang="en-US" altLang="zh-CN" sz="1400" baseline="0" dirty="0"/>
                        <a:t> </a:t>
                      </a:r>
                      <a:endParaRPr lang="zh-CN" altLang="en-US" sz="1400" dirty="0"/>
                    </a:p>
                  </a:txBody>
                  <a:tcPr/>
                </a:tc>
                <a:tc>
                  <a:txBody>
                    <a:bodyPr/>
                    <a:lstStyle/>
                    <a:p>
                      <a:r>
                        <a:rPr lang="en-US" altLang="zh-CN" sz="1400" dirty="0"/>
                        <a:t>Potential requirement on GRIDAPP</a:t>
                      </a:r>
                      <a:endParaRPr lang="zh-CN" altLang="en-US" sz="1400" dirty="0"/>
                    </a:p>
                  </a:txBody>
                  <a:tcPr/>
                </a:tc>
                <a:tc>
                  <a:txBody>
                    <a:bodyPr/>
                    <a:lstStyle/>
                    <a:p>
                      <a:r>
                        <a:rPr lang="en-US" altLang="zh-CN" sz="1400" dirty="0"/>
                        <a:t>Potential application enabler server</a:t>
                      </a:r>
                      <a:r>
                        <a:rPr lang="en-US" altLang="zh-CN" sz="1400" baseline="0" dirty="0"/>
                        <a:t> capabilities</a:t>
                      </a:r>
                      <a:endParaRPr lang="zh-CN" altLang="en-US" sz="1400" dirty="0"/>
                    </a:p>
                  </a:txBody>
                  <a:tcPr/>
                </a:tc>
                <a:tc>
                  <a:txBody>
                    <a:bodyPr/>
                    <a:lstStyle/>
                    <a:p>
                      <a:r>
                        <a:rPr lang="en-US" altLang="zh-CN" sz="1400" dirty="0"/>
                        <a:t>Potential</a:t>
                      </a:r>
                      <a:r>
                        <a:rPr lang="en-US" altLang="zh-CN" sz="1400" baseline="0" dirty="0"/>
                        <a:t> SEAL capabilities</a:t>
                      </a:r>
                      <a:endParaRPr lang="zh-CN" altLang="en-US" sz="1400" dirty="0"/>
                    </a:p>
                  </a:txBody>
                  <a:tcPr/>
                </a:tc>
                <a:extLst>
                  <a:ext uri="{0D108BD9-81ED-4DB2-BD59-A6C34878D82A}">
                    <a16:rowId xmlns:a16="http://schemas.microsoft.com/office/drawing/2014/main" val="10000"/>
                  </a:ext>
                </a:extLst>
              </a:tr>
              <a:tr h="2173297">
                <a:tc>
                  <a:txBody>
                    <a:bodyPr/>
                    <a:lstStyle/>
                    <a:p>
                      <a:r>
                        <a:rPr lang="en-US" altLang="zh-CN" sz="1200" dirty="0">
                          <a:latin typeface="+mn-lt"/>
                        </a:rPr>
                        <a:t>Use case of line current differential protection in power distribution grid/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strike="noStrike" dirty="0">
                          <a:solidFill>
                            <a:schemeClr val="tx1"/>
                          </a:solidFill>
                          <a:latin typeface="+mn-lt"/>
                        </a:rPr>
                        <a:t>The</a:t>
                      </a:r>
                      <a:r>
                        <a:rPr lang="en-US" altLang="zh-CN" sz="1200" b="1" strike="noStrike" dirty="0">
                          <a:solidFill>
                            <a:schemeClr val="tx1"/>
                          </a:solidFill>
                          <a:latin typeface="+mn-lt"/>
                        </a:rPr>
                        <a:t> </a:t>
                      </a:r>
                      <a:r>
                        <a:rPr lang="en-US" altLang="zh-CN" sz="1200" strike="noStrike" dirty="0">
                          <a:latin typeface="+mn-lt"/>
                        </a:rPr>
                        <a:t>5G system shall support communication channel symmetry in terms of latency (latency from UE1 to UE2, and latency from UE2 to UE1) between the two relays, with the max asymmetry &lt; 2ms. </a:t>
                      </a:r>
                      <a:endParaRPr lang="zh-CN" altLang="en-US" sz="1200" b="1" strike="noStrike" dirty="0">
                        <a:solidFill>
                          <a:srgbClr val="FF0000"/>
                        </a:solidFill>
                        <a:latin typeface="+mn-lt"/>
                      </a:endParaRPr>
                    </a:p>
                  </a:txBody>
                  <a:tcPr/>
                </a:tc>
                <a:tc>
                  <a:txBody>
                    <a:bodyPr/>
                    <a:lstStyle/>
                    <a:p>
                      <a:pPr algn="l"/>
                      <a:r>
                        <a:rPr lang="en-US" altLang="zh-CN" sz="1200" dirty="0">
                          <a:latin typeface="+mn-lt"/>
                        </a:rPr>
                        <a:t>TR22.867 subclause 5.4</a:t>
                      </a:r>
                      <a:endParaRPr lang="zh-CN" altLang="en-US" sz="1200" dirty="0">
                        <a:latin typeface="+mn-lt"/>
                      </a:endParaRPr>
                    </a:p>
                  </a:txBody>
                  <a:tcPr anchor="ctr"/>
                </a:tc>
                <a:tc>
                  <a:txBody>
                    <a:bodyPr/>
                    <a:lstStyle/>
                    <a:p>
                      <a:pPr marL="0" marR="0" indent="0" algn="l" defTabSz="914400" rtl="0" eaLnBrk="0" fontAlgn="base" latinLnBrk="0" hangingPunct="0">
                        <a:lnSpc>
                          <a:spcPct val="100000"/>
                        </a:lnSpc>
                        <a:spcBef>
                          <a:spcPct val="0"/>
                        </a:spcBef>
                        <a:spcAft>
                          <a:spcPct val="0"/>
                        </a:spcAft>
                        <a:buClrTx/>
                        <a:buSzTx/>
                        <a:buFontTx/>
                        <a:buNone/>
                      </a:pPr>
                      <a:r>
                        <a:rPr kumimoji="0" lang="en-US" altLang="zh-CN" sz="1200" b="0" i="0" u="none" strike="noStrike" cap="none" normalizeH="0" baseline="0" dirty="0">
                          <a:ln>
                            <a:noFill/>
                          </a:ln>
                          <a:solidFill>
                            <a:schemeClr val="tx1"/>
                          </a:solidFill>
                          <a:effectLst/>
                        </a:rPr>
                        <a:t>Identify the symmetry latency communication requirement and configure the 5G determinate network (5GDN) to OAM</a:t>
                      </a:r>
                      <a:endParaRPr kumimoji="0" lang="zh-CN" altLang="en-US" sz="1200" b="0" i="0" u="none" strike="noStrike" cap="none" normalizeH="0" baseline="0" dirty="0">
                        <a:ln>
                          <a:noFill/>
                        </a:ln>
                        <a:solidFill>
                          <a:schemeClr val="tx1"/>
                        </a:solidFill>
                        <a:effectLst/>
                      </a:endParaRPr>
                    </a:p>
                  </a:txBody>
                  <a:tcPr/>
                </a:tc>
                <a:tc>
                  <a:txBody>
                    <a:bodyPr/>
                    <a:lstStyle/>
                    <a:p>
                      <a:pPr marL="0" marR="0" indent="0" algn="l" defTabSz="914400" rtl="0" eaLnBrk="0" fontAlgn="base" latinLnBrk="0" hangingPunct="0">
                        <a:lnSpc>
                          <a:spcPct val="100000"/>
                        </a:lnSpc>
                        <a:spcBef>
                          <a:spcPct val="0"/>
                        </a:spcBef>
                        <a:spcAft>
                          <a:spcPct val="0"/>
                        </a:spcAft>
                        <a:buClrTx/>
                        <a:buSzTx/>
                        <a:buFontTx/>
                        <a:buNone/>
                      </a:pPr>
                      <a:r>
                        <a:rPr lang="en-US" altLang="zh-CN" sz="1200" dirty="0"/>
                        <a:t>Identify the communication requirement of the latency symmetry for the differential protection service.</a:t>
                      </a:r>
                      <a:endParaRPr kumimoji="0" lang="zh-CN" altLang="en-US" sz="1200" b="0" i="0" u="none" strike="noStrike" cap="none" normalizeH="0" baseline="0" dirty="0">
                        <a:ln>
                          <a:noFill/>
                        </a:ln>
                        <a:solidFill>
                          <a:schemeClr val="tx1"/>
                        </a:solidFill>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cap="none" normalizeH="0" baseline="0" dirty="0">
                          <a:ln>
                            <a:noFill/>
                          </a:ln>
                          <a:solidFill>
                            <a:schemeClr val="tx1"/>
                          </a:solidFill>
                          <a:effectLst/>
                        </a:rPr>
                        <a:t>SEAL can potentially provide translation of the Service type to network layer transmission requirement.</a:t>
                      </a:r>
                      <a:endParaRPr kumimoji="0" lang="zh-CN" altLang="en-US" sz="1200" b="0" i="0" u="none" strike="noStrike" cap="none" normalizeH="0" baseline="0" dirty="0">
                        <a:ln>
                          <a:noFill/>
                        </a:ln>
                        <a:solidFill>
                          <a:schemeClr val="tx1"/>
                        </a:solidFill>
                        <a:effectLst/>
                      </a:endParaRPr>
                    </a:p>
                  </a:txBody>
                  <a:tcPr/>
                </a:tc>
                <a:extLst>
                  <a:ext uri="{0D108BD9-81ED-4DB2-BD59-A6C34878D82A}">
                    <a16:rowId xmlns:a16="http://schemas.microsoft.com/office/drawing/2014/main" val="104383285"/>
                  </a:ext>
                </a:extLst>
              </a:tr>
            </a:tbl>
          </a:graphicData>
        </a:graphic>
      </p:graphicFrame>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id="{FBC9F069-B8E3-44A3-92C5-539AEB875258}"/>
              </a:ext>
            </a:extLst>
          </p:cNvPr>
          <p:cNvGraphicFramePr>
            <a:graphicFrameLocks noGrp="1"/>
          </p:cNvGraphicFramePr>
          <p:nvPr>
            <p:extLst>
              <p:ext uri="{D42A27DB-BD31-4B8C-83A1-F6EECF244321}">
                <p14:modId xmlns:p14="http://schemas.microsoft.com/office/powerpoint/2010/main" val="3719042739"/>
              </p:ext>
            </p:extLst>
          </p:nvPr>
        </p:nvGraphicFramePr>
        <p:xfrm>
          <a:off x="303966" y="1223440"/>
          <a:ext cx="8536067" cy="4754880"/>
        </p:xfrm>
        <a:graphic>
          <a:graphicData uri="http://schemas.openxmlformats.org/drawingml/2006/table">
            <a:tbl>
              <a:tblPr firstRow="1" bandRow="1">
                <a:tableStyleId>{5C22544A-7EE6-4342-B048-85BDC9FD1C3A}</a:tableStyleId>
              </a:tblPr>
              <a:tblGrid>
                <a:gridCol w="2653426">
                  <a:extLst>
                    <a:ext uri="{9D8B030D-6E8A-4147-A177-3AD203B41FA5}">
                      <a16:colId xmlns:a16="http://schemas.microsoft.com/office/drawing/2014/main" val="20000"/>
                    </a:ext>
                  </a:extLst>
                </a:gridCol>
                <a:gridCol w="1042787">
                  <a:extLst>
                    <a:ext uri="{9D8B030D-6E8A-4147-A177-3AD203B41FA5}">
                      <a16:colId xmlns:a16="http://schemas.microsoft.com/office/drawing/2014/main" val="20001"/>
                    </a:ext>
                  </a:extLst>
                </a:gridCol>
                <a:gridCol w="1701516">
                  <a:extLst>
                    <a:ext uri="{9D8B030D-6E8A-4147-A177-3AD203B41FA5}">
                      <a16:colId xmlns:a16="http://schemas.microsoft.com/office/drawing/2014/main" val="1297699042"/>
                    </a:ext>
                  </a:extLst>
                </a:gridCol>
                <a:gridCol w="1699076">
                  <a:extLst>
                    <a:ext uri="{9D8B030D-6E8A-4147-A177-3AD203B41FA5}">
                      <a16:colId xmlns:a16="http://schemas.microsoft.com/office/drawing/2014/main" val="20002"/>
                    </a:ext>
                  </a:extLst>
                </a:gridCol>
                <a:gridCol w="1439262">
                  <a:extLst>
                    <a:ext uri="{9D8B030D-6E8A-4147-A177-3AD203B41FA5}">
                      <a16:colId xmlns:a16="http://schemas.microsoft.com/office/drawing/2014/main" val="20003"/>
                    </a:ext>
                  </a:extLst>
                </a:gridCol>
              </a:tblGrid>
              <a:tr h="561913">
                <a:tc>
                  <a:txBody>
                    <a:bodyPr/>
                    <a:lstStyle/>
                    <a:p>
                      <a:r>
                        <a:rPr lang="en-US" altLang="zh-CN" sz="1400" dirty="0"/>
                        <a:t>Use case/ Requirements</a:t>
                      </a:r>
                      <a:endParaRPr lang="zh-CN" altLang="en-US" sz="1400" dirty="0"/>
                    </a:p>
                  </a:txBody>
                  <a:tcPr/>
                </a:tc>
                <a:tc>
                  <a:txBody>
                    <a:bodyPr/>
                    <a:lstStyle/>
                    <a:p>
                      <a:r>
                        <a:rPr lang="en-US" altLang="zh-CN" sz="1400"/>
                        <a:t>SA1 referenced</a:t>
                      </a:r>
                      <a:r>
                        <a:rPr lang="en-US" altLang="zh-CN" sz="1400" baseline="0"/>
                        <a:t> </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Potential requirement on GRIDAPP</a:t>
                      </a:r>
                      <a:endParaRPr lang="zh-CN" altLang="en-US" sz="1400" dirty="0"/>
                    </a:p>
                  </a:txBody>
                  <a:tcPr/>
                </a:tc>
                <a:tc>
                  <a:txBody>
                    <a:bodyPr/>
                    <a:lstStyle/>
                    <a:p>
                      <a:r>
                        <a:rPr lang="en-US" altLang="zh-CN" sz="1400" dirty="0"/>
                        <a:t>Potential application enabler server</a:t>
                      </a:r>
                      <a:r>
                        <a:rPr lang="en-US" altLang="zh-CN" sz="1400" baseline="0" dirty="0"/>
                        <a:t> capabilities</a:t>
                      </a:r>
                      <a:endParaRPr lang="zh-CN" altLang="en-US" sz="1400" dirty="0"/>
                    </a:p>
                  </a:txBody>
                  <a:tcPr/>
                </a:tc>
                <a:tc>
                  <a:txBody>
                    <a:bodyPr/>
                    <a:lstStyle/>
                    <a:p>
                      <a:r>
                        <a:rPr lang="en-US" altLang="zh-CN" sz="1400" dirty="0"/>
                        <a:t>Potential</a:t>
                      </a:r>
                      <a:r>
                        <a:rPr lang="en-US" altLang="zh-CN" sz="1400" baseline="0" dirty="0"/>
                        <a:t> SEAL capabilities</a:t>
                      </a:r>
                      <a:endParaRPr lang="zh-CN" altLang="en-US" sz="1400" dirty="0"/>
                    </a:p>
                  </a:txBody>
                  <a:tcPr/>
                </a:tc>
                <a:extLst>
                  <a:ext uri="{0D108BD9-81ED-4DB2-BD59-A6C34878D82A}">
                    <a16:rowId xmlns:a16="http://schemas.microsoft.com/office/drawing/2014/main" val="10000"/>
                  </a:ext>
                </a:extLst>
              </a:tr>
              <a:tr h="1432424">
                <a:tc>
                  <a:txBody>
                    <a:bodyPr/>
                    <a:lstStyle/>
                    <a:p>
                      <a:r>
                        <a:rPr lang="en-US" altLang="zh-CN" sz="1200" dirty="0">
                          <a:latin typeface="+mn-lt"/>
                        </a:rPr>
                        <a:t>Use case of line current differential protection in power distribution grid/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latin typeface="+mn-lt"/>
                        </a:rPr>
                        <a:t>The 5G system shall provide a UE with communication channel latency from the remote UE, with an accuracy of the provided latency &lt; 1ms.</a:t>
                      </a:r>
                    </a:p>
                  </a:txBody>
                  <a:tcPr/>
                </a:tc>
                <a:tc rowSpan="2">
                  <a:txBody>
                    <a:bodyPr/>
                    <a:lstStyle/>
                    <a:p>
                      <a:r>
                        <a:rPr lang="en-US" altLang="zh-CN" sz="1200" dirty="0"/>
                        <a:t>TR22.867 subclause 5.4</a:t>
                      </a:r>
                    </a:p>
                    <a:p>
                      <a:endParaRPr lang="zh-CN" altLang="en-US" dirty="0"/>
                    </a:p>
                  </a:txBody>
                  <a:tcPr anchor="ctr"/>
                </a:tc>
                <a:tc>
                  <a:txBody>
                    <a:bodyPr/>
                    <a:lstStyle/>
                    <a:p>
                      <a:r>
                        <a:rPr lang="en-US" altLang="zh-CN" sz="1200" dirty="0">
                          <a:latin typeface="+mn-lt"/>
                        </a:rPr>
                        <a:t>E2E latency measurement and prediction are implement by GRIDAPP, and the result can be exposed to the  specific UEs.</a:t>
                      </a:r>
                    </a:p>
                  </a:txBody>
                  <a:tcPr/>
                </a:tc>
                <a:tc>
                  <a:txBody>
                    <a:bodyPr/>
                    <a:lstStyle/>
                    <a:p>
                      <a:r>
                        <a:rPr lang="en-US" altLang="zh-CN" sz="1200" dirty="0">
                          <a:latin typeface="+mn-lt"/>
                        </a:rPr>
                        <a:t>Northbound API to</a:t>
                      </a:r>
                    </a:p>
                    <a:p>
                      <a:r>
                        <a:rPr lang="en-US" altLang="zh-CN" sz="1200" dirty="0">
                          <a:latin typeface="+mn-lt"/>
                        </a:rPr>
                        <a:t>exposure the calculated latency paraments to the specific UEs.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t>1. Enhance the package delay measurement and prediction ability on SEAL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t>2. Latency prediction information transmit to the enabler server or the UE by NSCALE.</a:t>
                      </a:r>
                      <a:endParaRPr lang="zh-CN" altLang="en-US" dirty="0"/>
                    </a:p>
                  </a:txBody>
                  <a:tcPr/>
                </a:tc>
                <a:extLst>
                  <a:ext uri="{0D108BD9-81ED-4DB2-BD59-A6C34878D82A}">
                    <a16:rowId xmlns:a16="http://schemas.microsoft.com/office/drawing/2014/main" val="2133384364"/>
                  </a:ext>
                </a:extLst>
              </a:tr>
              <a:tr h="1202819">
                <a:tc>
                  <a:txBody>
                    <a:bodyPr/>
                    <a:lstStyle/>
                    <a:p>
                      <a:r>
                        <a:rPr lang="en-US" altLang="zh-CN" sz="1200" dirty="0">
                          <a:latin typeface="+mn-lt"/>
                        </a:rPr>
                        <a:t>Use case of line current differential protection in power distribution grid/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latin typeface="+mn-lt"/>
                        </a:rPr>
                        <a:t>The 5G system shall provide the protection relay with timing information with the comparable precision as GNSS-based precision. The IEEE 1588 time master in NG-RAN should provide protection relays with IEC 61850-9-3 based power/utility profile</a:t>
                      </a:r>
                      <a:endParaRPr lang="zh-CN" altLang="en-US" sz="1200" b="1" dirty="0">
                        <a:solidFill>
                          <a:srgbClr val="FF0000"/>
                        </a:solidFill>
                        <a:latin typeface="+mn-lt"/>
                      </a:endParaRPr>
                    </a:p>
                  </a:txBody>
                  <a:tcPr/>
                </a:tc>
                <a:tc vMerge="1">
                  <a:txBody>
                    <a:bodyPr/>
                    <a:lstStyle/>
                    <a:p>
                      <a:endParaRPr lang="zh-CN"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latin typeface="+mn-lt"/>
                        </a:rPr>
                        <a:t>automatic configuration of network service parameters required to support differential protection based on different algorithms and tripping criteria in the protection IEDs/RELAYS</a:t>
                      </a:r>
                      <a:endParaRPr lang="zh-CN" altLang="en-US" sz="1200" dirty="0">
                        <a:latin typeface="+mn-lt"/>
                      </a:endParaRPr>
                    </a:p>
                  </a:txBody>
                  <a:tcPr/>
                </a:tc>
                <a:tc>
                  <a:txBody>
                    <a:bodyPr/>
                    <a:lstStyle/>
                    <a:p>
                      <a:r>
                        <a:rPr lang="en-US" altLang="zh-CN" sz="1200" dirty="0">
                          <a:latin typeface="+mn-lt"/>
                        </a:rPr>
                        <a:t>Identify the IEC standard profile requirement of differential protection. </a:t>
                      </a:r>
                    </a:p>
                  </a:txBody>
                  <a:tcPr/>
                </a:tc>
                <a:tc>
                  <a:txBody>
                    <a:bodyPr/>
                    <a:lstStyle/>
                    <a:p>
                      <a:r>
                        <a:rPr lang="en-US" altLang="zh-CN" sz="1200" dirty="0">
                          <a:latin typeface="+mn-lt"/>
                        </a:rPr>
                        <a:t>Time synchronize enhancement on SEAL</a:t>
                      </a:r>
                      <a:endParaRPr lang="zh-CN" altLang="en-US" sz="1200" dirty="0">
                        <a:latin typeface="+mn-lt"/>
                      </a:endParaRPr>
                    </a:p>
                  </a:txBody>
                  <a:tcPr/>
                </a:tc>
                <a:extLst>
                  <a:ext uri="{0D108BD9-81ED-4DB2-BD59-A6C34878D82A}">
                    <a16:rowId xmlns:a16="http://schemas.microsoft.com/office/drawing/2014/main" val="3011783137"/>
                  </a:ext>
                </a:extLst>
              </a:tr>
            </a:tbl>
          </a:graphicData>
        </a:graphic>
      </p:graphicFrame>
    </p:spTree>
    <p:extLst>
      <p:ext uri="{BB962C8B-B14F-4D97-AF65-F5344CB8AC3E}">
        <p14:creationId xmlns:p14="http://schemas.microsoft.com/office/powerpoint/2010/main" val="2650615448"/>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F21B8C9-AE55-435E-BAB7-515C91635B9D}"/>
              </a:ext>
            </a:extLst>
          </p:cNvPr>
          <p:cNvSpPr>
            <a:spLocks noGrp="1"/>
          </p:cNvSpPr>
          <p:nvPr>
            <p:ph type="title"/>
          </p:nvPr>
        </p:nvSpPr>
        <p:spPr>
          <a:xfrm>
            <a:off x="60960" y="1587"/>
            <a:ext cx="7240588" cy="1143000"/>
          </a:xfrm>
        </p:spPr>
        <p:txBody>
          <a:bodyPr/>
          <a:lstStyle/>
          <a:p>
            <a:pPr algn="r"/>
            <a:r>
              <a:rPr lang="en-GB" altLang="zh-CN" sz="2400" dirty="0"/>
              <a:t>Use case of isolation demand for energy applications </a:t>
            </a:r>
            <a:r>
              <a:rPr lang="en-US" altLang="zh-CN" sz="1800" i="1" dirty="0">
                <a:sym typeface="+mn-ea"/>
              </a:rPr>
              <a:t>(TR22.867 subclause 5.9)</a:t>
            </a:r>
            <a:endParaRPr lang="zh-CN" altLang="en-US" sz="1800" dirty="0"/>
          </a:p>
        </p:txBody>
      </p:sp>
      <p:pic>
        <p:nvPicPr>
          <p:cNvPr id="4" name="图片 3">
            <a:extLst>
              <a:ext uri="{FF2B5EF4-FFF2-40B4-BE49-F238E27FC236}">
                <a16:creationId xmlns:a16="http://schemas.microsoft.com/office/drawing/2014/main" id="{B1025C24-2FB9-4A80-ADB6-A8AD8288A6A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a:xfrm>
            <a:off x="4690745" y="1295400"/>
            <a:ext cx="4453255" cy="1913255"/>
          </a:xfrm>
          <a:prstGeom prst="rect">
            <a:avLst/>
          </a:prstGeom>
          <a:noFill/>
          <a:ln>
            <a:noFill/>
          </a:ln>
        </p:spPr>
      </p:pic>
      <p:sp>
        <p:nvSpPr>
          <p:cNvPr id="5" name="文本框 4">
            <a:extLst>
              <a:ext uri="{FF2B5EF4-FFF2-40B4-BE49-F238E27FC236}">
                <a16:creationId xmlns:a16="http://schemas.microsoft.com/office/drawing/2014/main" id="{960D51CD-B164-4E79-8FF8-321EF4B90874}"/>
              </a:ext>
            </a:extLst>
          </p:cNvPr>
          <p:cNvSpPr txBox="1"/>
          <p:nvPr/>
        </p:nvSpPr>
        <p:spPr>
          <a:xfrm>
            <a:off x="237489" y="1066800"/>
            <a:ext cx="4453255" cy="2646878"/>
          </a:xfrm>
          <a:prstGeom prst="rect">
            <a:avLst/>
          </a:prstGeom>
          <a:noFill/>
        </p:spPr>
        <p:txBody>
          <a:bodyPr wrap="square" rtlCol="0">
            <a:spAutoFit/>
          </a:bodyPr>
          <a:lstStyle/>
          <a:p>
            <a:r>
              <a:rPr lang="en-US" altLang="zh-CN" sz="1200" dirty="0">
                <a:latin typeface="+mn-lt"/>
              </a:rPr>
              <a:t>According to, different kinds of safety isolation requirements are applied to different safety zones:</a:t>
            </a:r>
          </a:p>
          <a:p>
            <a:r>
              <a:rPr lang="en-US" altLang="zh-CN" sz="1200" dirty="0">
                <a:latin typeface="+mn-lt"/>
              </a:rPr>
              <a:t>a)  The energy applications belong to production control category i.e. safety zone I and II need to </a:t>
            </a:r>
            <a:r>
              <a:rPr lang="en-US" altLang="zh-CN" sz="1200" dirty="0">
                <a:solidFill>
                  <a:srgbClr val="FF0000"/>
                </a:solidFill>
                <a:latin typeface="+mn-lt"/>
              </a:rPr>
              <a:t>be physically isolated from other applications</a:t>
            </a:r>
            <a:r>
              <a:rPr lang="en-US" altLang="zh-CN" sz="1200" dirty="0">
                <a:latin typeface="+mn-lt"/>
              </a:rPr>
              <a:t> which don’t belong to production control working category. </a:t>
            </a:r>
          </a:p>
          <a:p>
            <a:r>
              <a:rPr lang="en-US" altLang="zh-CN" sz="1200" dirty="0">
                <a:latin typeface="+mn-lt"/>
              </a:rPr>
              <a:t>b)  The energy applications belong to information management working category i.e. safety zone III and IV can </a:t>
            </a:r>
            <a:r>
              <a:rPr lang="en-US" altLang="zh-CN" sz="1200" dirty="0">
                <a:solidFill>
                  <a:srgbClr val="FF0000"/>
                </a:solidFill>
                <a:latin typeface="+mn-lt"/>
              </a:rPr>
              <a:t>be logically isolation from other applications </a:t>
            </a:r>
            <a:r>
              <a:rPr lang="en-US" altLang="zh-CN" sz="1200" dirty="0">
                <a:latin typeface="+mn-lt"/>
              </a:rPr>
              <a:t>including non-energy applications. </a:t>
            </a:r>
          </a:p>
          <a:p>
            <a:r>
              <a:rPr lang="en-US" altLang="zh-CN" sz="1200" dirty="0">
                <a:latin typeface="+mn-lt"/>
              </a:rPr>
              <a:t>c)  The energy applications belong to a same working category can be logically isolated each other.</a:t>
            </a:r>
          </a:p>
          <a:p>
            <a:r>
              <a:rPr lang="en-US" altLang="zh-CN" sz="1200" dirty="0">
                <a:latin typeface="+mn-lt"/>
              </a:rPr>
              <a:t>d)  The energy applications belong to a same safety zone can be logically isolated each other</a:t>
            </a:r>
          </a:p>
          <a:p>
            <a:endParaRPr lang="zh-CN" altLang="en-US" dirty="0"/>
          </a:p>
        </p:txBody>
      </p:sp>
      <p:sp>
        <p:nvSpPr>
          <p:cNvPr id="6" name="文本框 5">
            <a:extLst>
              <a:ext uri="{FF2B5EF4-FFF2-40B4-BE49-F238E27FC236}">
                <a16:creationId xmlns:a16="http://schemas.microsoft.com/office/drawing/2014/main" id="{3475FE07-83E8-4A0E-8DE7-E33C6AB391B9}"/>
              </a:ext>
            </a:extLst>
          </p:cNvPr>
          <p:cNvSpPr txBox="1"/>
          <p:nvPr/>
        </p:nvSpPr>
        <p:spPr>
          <a:xfrm>
            <a:off x="237489" y="3901440"/>
            <a:ext cx="8708391" cy="2499146"/>
          </a:xfrm>
          <a:prstGeom prst="rect">
            <a:avLst/>
          </a:prstGeom>
          <a:noFill/>
        </p:spPr>
        <p:txBody>
          <a:bodyPr wrap="square" rtlCol="0">
            <a:spAutoFit/>
          </a:bodyPr>
          <a:lstStyle/>
          <a:p>
            <a:pPr marL="342900" indent="-342900" eaLnBrk="0" hangingPunct="0">
              <a:spcBef>
                <a:spcPct val="20000"/>
              </a:spcBef>
              <a:buBlip>
                <a:blip r:embed="rId3"/>
              </a:buBlip>
            </a:pPr>
            <a:r>
              <a:rPr lang="en-US" altLang="zh-CN" sz="1200" b="1" dirty="0">
                <a:latin typeface="+mn-lt"/>
              </a:rPr>
              <a:t>When required by regulations, the 5G system shall be able to provide suitable mechanism for the energy application to monitor the communication link quality and network resource usage. </a:t>
            </a:r>
          </a:p>
          <a:p>
            <a:pPr marL="342900" indent="-342900" eaLnBrk="0" hangingPunct="0">
              <a:spcBef>
                <a:spcPct val="20000"/>
              </a:spcBef>
              <a:buBlip>
                <a:blip r:embed="rId3"/>
              </a:buBlip>
            </a:pPr>
            <a:endParaRPr lang="en-US" altLang="zh-CN" sz="1200" b="1" dirty="0">
              <a:latin typeface="+mn-lt"/>
            </a:endParaRPr>
          </a:p>
          <a:p>
            <a:pPr marL="342900" indent="-342900" eaLnBrk="0" hangingPunct="0">
              <a:spcBef>
                <a:spcPct val="20000"/>
              </a:spcBef>
              <a:buBlip>
                <a:blip r:embed="rId3"/>
              </a:buBlip>
            </a:pPr>
            <a:r>
              <a:rPr lang="en-US" altLang="zh-CN" sz="1200" b="1" dirty="0">
                <a:latin typeface="+mn-lt"/>
              </a:rPr>
              <a:t>When required by regulations, the 5G system shall be able to utilize dedicated communication resource including core network and radio network </a:t>
            </a:r>
            <a:r>
              <a:rPr lang="en-US" altLang="zh-CN" sz="1200" b="1" dirty="0">
                <a:solidFill>
                  <a:srgbClr val="FF0000"/>
                </a:solidFill>
                <a:latin typeface="+mn-lt"/>
              </a:rPr>
              <a:t>to support physical isolation communication service for energy applications.</a:t>
            </a:r>
          </a:p>
          <a:p>
            <a:pPr marL="342900" indent="-342900" eaLnBrk="0" hangingPunct="0">
              <a:spcBef>
                <a:spcPct val="20000"/>
              </a:spcBef>
              <a:buBlip>
                <a:blip r:embed="rId3"/>
              </a:buBlip>
            </a:pPr>
            <a:endParaRPr lang="en-US" altLang="zh-CN" sz="1200" b="1" dirty="0">
              <a:latin typeface="+mn-lt"/>
            </a:endParaRPr>
          </a:p>
          <a:p>
            <a:pPr marL="342900" indent="-342900" eaLnBrk="0" hangingPunct="0">
              <a:spcBef>
                <a:spcPct val="20000"/>
              </a:spcBef>
              <a:buBlip>
                <a:blip r:embed="rId3"/>
              </a:buBlip>
            </a:pPr>
            <a:r>
              <a:rPr lang="en-US" altLang="zh-CN" sz="1200" b="1" dirty="0">
                <a:latin typeface="+mn-lt"/>
              </a:rPr>
              <a:t>When required by regulations, the 5G system shall be able to utilize shared communication resource including core network and radio network to </a:t>
            </a:r>
            <a:r>
              <a:rPr lang="en-US" altLang="zh-CN" sz="1200" b="1" dirty="0">
                <a:solidFill>
                  <a:srgbClr val="FF0000"/>
                </a:solidFill>
                <a:latin typeface="+mn-lt"/>
              </a:rPr>
              <a:t>support logical isolation communication service for energy applications.</a:t>
            </a:r>
          </a:p>
          <a:p>
            <a:pPr marL="342900" indent="-342900" eaLnBrk="0" hangingPunct="0">
              <a:spcBef>
                <a:spcPct val="20000"/>
              </a:spcBef>
              <a:buBlip>
                <a:blip r:embed="rId3"/>
              </a:buBlip>
            </a:pPr>
            <a:endParaRPr lang="en-US" altLang="zh-CN" sz="1200" b="1" dirty="0">
              <a:latin typeface="+mn-lt"/>
            </a:endParaRPr>
          </a:p>
          <a:p>
            <a:pPr marL="342900" indent="-342900" eaLnBrk="0" hangingPunct="0">
              <a:spcBef>
                <a:spcPct val="20000"/>
              </a:spcBef>
              <a:buBlip>
                <a:blip r:embed="rId3"/>
              </a:buBlip>
            </a:pPr>
            <a:r>
              <a:rPr lang="en-US" altLang="zh-CN" sz="1200" b="1" dirty="0">
                <a:latin typeface="+mn-lt"/>
              </a:rPr>
              <a:t>The 5G system shall be able to simultaneously </a:t>
            </a:r>
            <a:r>
              <a:rPr lang="en-US" altLang="zh-CN" sz="1200" b="1" dirty="0">
                <a:solidFill>
                  <a:srgbClr val="FF0000"/>
                </a:solidFill>
                <a:latin typeface="+mn-lt"/>
              </a:rPr>
              <a:t>support multiple communication links with different isolation requirements </a:t>
            </a:r>
            <a:r>
              <a:rPr lang="en-US" altLang="zh-CN" sz="1200" b="1" dirty="0">
                <a:latin typeface="+mn-lt"/>
              </a:rPr>
              <a:t>according to energy management regulation.</a:t>
            </a:r>
          </a:p>
          <a:p>
            <a:endParaRPr lang="zh-CN" altLang="en-US" dirty="0"/>
          </a:p>
        </p:txBody>
      </p:sp>
    </p:spTree>
    <p:extLst>
      <p:ext uri="{BB962C8B-B14F-4D97-AF65-F5344CB8AC3E}">
        <p14:creationId xmlns:p14="http://schemas.microsoft.com/office/powerpoint/2010/main" val="1659253726"/>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id="{1A786CAD-C922-4E87-BA87-687B9D7DE817}"/>
              </a:ext>
            </a:extLst>
          </p:cNvPr>
          <p:cNvGraphicFramePr>
            <a:graphicFrameLocks noGrp="1"/>
          </p:cNvGraphicFramePr>
          <p:nvPr>
            <p:extLst>
              <p:ext uri="{D42A27DB-BD31-4B8C-83A1-F6EECF244321}">
                <p14:modId xmlns:p14="http://schemas.microsoft.com/office/powerpoint/2010/main" val="4095821606"/>
              </p:ext>
            </p:extLst>
          </p:nvPr>
        </p:nvGraphicFramePr>
        <p:xfrm>
          <a:off x="216337" y="1749783"/>
          <a:ext cx="8711325" cy="2706763"/>
        </p:xfrm>
        <a:graphic>
          <a:graphicData uri="http://schemas.openxmlformats.org/drawingml/2006/table">
            <a:tbl>
              <a:tblPr firstRow="1" bandRow="1">
                <a:tableStyleId>{5C22544A-7EE6-4342-B048-85BDC9FD1C3A}</a:tableStyleId>
              </a:tblPr>
              <a:tblGrid>
                <a:gridCol w="2427803">
                  <a:extLst>
                    <a:ext uri="{9D8B030D-6E8A-4147-A177-3AD203B41FA5}">
                      <a16:colId xmlns:a16="http://schemas.microsoft.com/office/drawing/2014/main" val="2144712297"/>
                    </a:ext>
                  </a:extLst>
                </a:gridCol>
                <a:gridCol w="834705">
                  <a:extLst>
                    <a:ext uri="{9D8B030D-6E8A-4147-A177-3AD203B41FA5}">
                      <a16:colId xmlns:a16="http://schemas.microsoft.com/office/drawing/2014/main" val="114113231"/>
                    </a:ext>
                  </a:extLst>
                </a:gridCol>
                <a:gridCol w="1718797">
                  <a:extLst>
                    <a:ext uri="{9D8B030D-6E8A-4147-A177-3AD203B41FA5}">
                      <a16:colId xmlns:a16="http://schemas.microsoft.com/office/drawing/2014/main" val="2651777996"/>
                    </a:ext>
                  </a:extLst>
                </a:gridCol>
                <a:gridCol w="1667915">
                  <a:extLst>
                    <a:ext uri="{9D8B030D-6E8A-4147-A177-3AD203B41FA5}">
                      <a16:colId xmlns:a16="http://schemas.microsoft.com/office/drawing/2014/main" val="2260692080"/>
                    </a:ext>
                  </a:extLst>
                </a:gridCol>
                <a:gridCol w="2062105">
                  <a:extLst>
                    <a:ext uri="{9D8B030D-6E8A-4147-A177-3AD203B41FA5}">
                      <a16:colId xmlns:a16="http://schemas.microsoft.com/office/drawing/2014/main" val="123319388"/>
                    </a:ext>
                  </a:extLst>
                </a:gridCol>
              </a:tblGrid>
              <a:tr h="743013">
                <a:tc>
                  <a:txBody>
                    <a:bodyPr/>
                    <a:lstStyle/>
                    <a:p>
                      <a:r>
                        <a:rPr lang="en-US" altLang="zh-CN" sz="1400" dirty="0"/>
                        <a:t>Use case/ Requirements</a:t>
                      </a:r>
                      <a:endParaRPr lang="zh-CN" altLang="en-US" sz="1400" dirty="0"/>
                    </a:p>
                  </a:txBody>
                  <a:tcPr/>
                </a:tc>
                <a:tc>
                  <a:txBody>
                    <a:bodyPr/>
                    <a:lstStyle/>
                    <a:p>
                      <a:r>
                        <a:rPr lang="en-US" altLang="zh-CN" sz="1400" dirty="0"/>
                        <a:t>SA1 referenced</a:t>
                      </a:r>
                      <a:r>
                        <a:rPr lang="en-US" altLang="zh-CN" sz="1400" baseline="0" dirty="0"/>
                        <a:t> </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t>Potential requirement on GRIDAPP</a:t>
                      </a:r>
                      <a:endParaRPr lang="zh-CN" altLang="en-US" sz="1400" dirty="0"/>
                    </a:p>
                  </a:txBody>
                  <a:tcPr/>
                </a:tc>
                <a:tc>
                  <a:txBody>
                    <a:bodyPr/>
                    <a:lstStyle/>
                    <a:p>
                      <a:r>
                        <a:rPr lang="en-US" altLang="zh-CN" sz="1400" dirty="0"/>
                        <a:t>Potential application enabler server</a:t>
                      </a:r>
                      <a:r>
                        <a:rPr lang="en-US" altLang="zh-CN" sz="1400" baseline="0" dirty="0"/>
                        <a:t> capabilities</a:t>
                      </a:r>
                      <a:endParaRPr lang="zh-CN" altLang="en-US" sz="1400" dirty="0"/>
                    </a:p>
                  </a:txBody>
                  <a:tcPr/>
                </a:tc>
                <a:tc>
                  <a:txBody>
                    <a:bodyPr/>
                    <a:lstStyle/>
                    <a:p>
                      <a:r>
                        <a:rPr lang="en-US" altLang="zh-CN" sz="1400" dirty="0"/>
                        <a:t>Potential</a:t>
                      </a:r>
                      <a:r>
                        <a:rPr lang="en-US" altLang="zh-CN" sz="1400" baseline="0" dirty="0"/>
                        <a:t> SEAL capabilities</a:t>
                      </a:r>
                      <a:endParaRPr lang="zh-CN" altLang="en-US" sz="1400" dirty="0"/>
                    </a:p>
                  </a:txBody>
                  <a:tcPr/>
                </a:tc>
                <a:extLst>
                  <a:ext uri="{0D108BD9-81ED-4DB2-BD59-A6C34878D82A}">
                    <a16:rowId xmlns:a16="http://schemas.microsoft.com/office/drawing/2014/main" val="593879656"/>
                  </a:ext>
                </a:extLst>
              </a:tr>
              <a:tr h="866470">
                <a:tc>
                  <a:txBody>
                    <a:bodyPr/>
                    <a:lstStyle/>
                    <a:p>
                      <a:r>
                        <a:rPr lang="en-GB" altLang="zh-CN" sz="1200" dirty="0"/>
                        <a:t>Use case of isolation demand for energy applications /</a:t>
                      </a:r>
                    </a:p>
                    <a:p>
                      <a:r>
                        <a:rPr lang="fr-FR" altLang="zh-CN" sz="1200" b="1" dirty="0">
                          <a:solidFill>
                            <a:srgbClr val="FF0000"/>
                          </a:solidFill>
                        </a:rPr>
                        <a:t>support physical isolation communication service </a:t>
                      </a:r>
                      <a:endParaRPr lang="en-GB" altLang="zh-CN" sz="1200" b="1" dirty="0">
                        <a:solidFill>
                          <a:srgbClr val="FF0000"/>
                        </a:solidFill>
                      </a:endParaRPr>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latin typeface="+mn-lt"/>
                        </a:rPr>
                        <a:t>TR22.867 subclause 5.9</a:t>
                      </a:r>
                      <a:endParaRPr lang="zh-CN" altLang="en-US" sz="1200" dirty="0">
                        <a:latin typeface="+mn-lt"/>
                      </a:endParaRPr>
                    </a:p>
                  </a:txBody>
                  <a:tcPr anchor="ct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latin typeface="+mn-lt"/>
                        </a:rPr>
                        <a:t>Support physical/logical isolation as required by Smart Grid communication management server</a:t>
                      </a:r>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latin typeface="+mn-lt"/>
                        </a:rPr>
                        <a:t>Identify the service requirements of isolation and configure the isolation requirement to SEAL</a:t>
                      </a:r>
                    </a:p>
                  </a:txBody>
                  <a:tcPr/>
                </a:tc>
                <a:tc rowSpan="2">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zh-CN" sz="1200" b="0" i="0" u="none" strike="noStrike" cap="none" normalizeH="0" baseline="0" dirty="0">
                          <a:ln>
                            <a:noFill/>
                          </a:ln>
                          <a:solidFill>
                            <a:schemeClr val="tx1"/>
                          </a:solidFill>
                          <a:effectLst/>
                        </a:rPr>
                        <a:t>Mapping the energy service isolation requirements to SA2/SA5</a:t>
                      </a:r>
                      <a:endParaRPr lang="en-US" altLang="zh-CN" sz="1200" dirty="0"/>
                    </a:p>
                  </a:txBody>
                  <a:tcPr/>
                </a:tc>
                <a:extLst>
                  <a:ext uri="{0D108BD9-81ED-4DB2-BD59-A6C34878D82A}">
                    <a16:rowId xmlns:a16="http://schemas.microsoft.com/office/drawing/2014/main" val="1303087306"/>
                  </a:ext>
                </a:extLst>
              </a:tr>
              <a:tr h="8268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zh-CN" sz="1200" b="0" i="0" u="none" strike="noStrike" kern="1200" cap="none" spc="0" normalizeH="0" baseline="0" noProof="0" dirty="0">
                          <a:ln>
                            <a:noFill/>
                          </a:ln>
                          <a:solidFill>
                            <a:prstClr val="black"/>
                          </a:solidFill>
                          <a:effectLst/>
                          <a:uLnTx/>
                          <a:uFillTx/>
                          <a:latin typeface="+mn-lt"/>
                          <a:ea typeface="+mn-ea"/>
                          <a:cs typeface="+mn-cs"/>
                        </a:rPr>
                        <a:t>Use case of isolation demand for energy applications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altLang="zh-CN" sz="1200" b="1" i="0" u="none" strike="noStrike" kern="1200" cap="none" spc="0" normalizeH="0" baseline="0" noProof="0" dirty="0">
                          <a:ln>
                            <a:noFill/>
                          </a:ln>
                          <a:solidFill>
                            <a:srgbClr val="FF0000"/>
                          </a:solidFill>
                          <a:effectLst/>
                          <a:uLnTx/>
                          <a:uFillTx/>
                          <a:latin typeface="+mn-lt"/>
                          <a:ea typeface="+mn-ea"/>
                          <a:cs typeface="+mn-cs"/>
                        </a:rPr>
                        <a:t>support </a:t>
                      </a:r>
                      <a:r>
                        <a:rPr kumimoji="0" lang="en-US" altLang="zh-CN" sz="1200" b="1" i="0" u="none" strike="noStrike" kern="1200" cap="none" spc="0" normalizeH="0" baseline="0" noProof="0" dirty="0">
                          <a:ln>
                            <a:noFill/>
                          </a:ln>
                          <a:solidFill>
                            <a:srgbClr val="FF0000"/>
                          </a:solidFill>
                          <a:effectLst/>
                          <a:uLnTx/>
                          <a:uFillTx/>
                          <a:latin typeface="+mn-lt"/>
                          <a:ea typeface="+mn-ea"/>
                          <a:cs typeface="+mn-cs"/>
                        </a:rPr>
                        <a:t>logical isolation communication service </a:t>
                      </a:r>
                      <a:endParaRPr kumimoji="0" lang="en-GB" altLang="zh-CN" sz="1200" b="1" i="0" u="none" strike="noStrike" kern="1200" cap="none" spc="0" normalizeH="0" baseline="0" noProof="0" dirty="0">
                        <a:ln>
                          <a:noFill/>
                        </a:ln>
                        <a:solidFill>
                          <a:srgbClr val="FF0000"/>
                        </a:solidFill>
                        <a:effectLst/>
                        <a:uLnTx/>
                        <a:uFillTx/>
                        <a:latin typeface="+mn-lt"/>
                        <a:ea typeface="+mn-ea"/>
                        <a:cs typeface="+mn-cs"/>
                      </a:endParaRPr>
                    </a:p>
                    <a:p>
                      <a:endParaRPr lang="zh-CN" altLang="en-US" dirty="0"/>
                    </a:p>
                  </a:txBody>
                  <a:tcPr/>
                </a:tc>
                <a:tc vMerge="1">
                  <a:txBody>
                    <a:bodyPr/>
                    <a:lstStyle/>
                    <a:p>
                      <a:endParaRPr lang="zh-CN" altLang="en-US"/>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dirty="0">
                        <a:latin typeface="+mn-lt"/>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dirty="0">
                        <a:latin typeface="+mn-lt"/>
                      </a:endParaRPr>
                    </a:p>
                  </a:txBody>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zh-CN" sz="1200" dirty="0"/>
                    </a:p>
                  </a:txBody>
                  <a:tcPr/>
                </a:tc>
                <a:extLst>
                  <a:ext uri="{0D108BD9-81ED-4DB2-BD59-A6C34878D82A}">
                    <a16:rowId xmlns:a16="http://schemas.microsoft.com/office/drawing/2014/main" val="1144315673"/>
                  </a:ext>
                </a:extLst>
              </a:tr>
            </a:tbl>
          </a:graphicData>
        </a:graphic>
      </p:graphicFrame>
    </p:spTree>
    <p:extLst>
      <p:ext uri="{BB962C8B-B14F-4D97-AF65-F5344CB8AC3E}">
        <p14:creationId xmlns:p14="http://schemas.microsoft.com/office/powerpoint/2010/main" val="2054312150"/>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7711</TotalTime>
  <Words>2626</Words>
  <Application>Microsoft Office PowerPoint</Application>
  <PresentationFormat>全屏显示(4:3)</PresentationFormat>
  <Paragraphs>223</Paragraphs>
  <Slides>16</Slides>
  <Notes>6</Notes>
  <HiddenSlides>0</HiddenSlides>
  <MMClips>0</MMClips>
  <ScaleCrop>false</ScaleCrop>
  <HeadingPairs>
    <vt:vector size="6" baseType="variant">
      <vt:variant>
        <vt:lpstr>已用的字体</vt:lpstr>
      </vt:variant>
      <vt:variant>
        <vt:i4>5</vt:i4>
      </vt:variant>
      <vt:variant>
        <vt:lpstr>主题</vt:lpstr>
      </vt:variant>
      <vt:variant>
        <vt:i4>4</vt:i4>
      </vt:variant>
      <vt:variant>
        <vt:lpstr>幻灯片标题</vt:lpstr>
      </vt:variant>
      <vt:variant>
        <vt:i4>16</vt:i4>
      </vt:variant>
    </vt:vector>
  </HeadingPairs>
  <TitlesOfParts>
    <vt:vector size="25" baseType="lpstr">
      <vt:lpstr>굴림</vt:lpstr>
      <vt:lpstr>宋体</vt:lpstr>
      <vt:lpstr>Arial</vt:lpstr>
      <vt:lpstr>Calibri</vt:lpstr>
      <vt:lpstr>Times New Roman</vt:lpstr>
      <vt:lpstr>Office Theme</vt:lpstr>
      <vt:lpstr>Custom Design</vt:lpstr>
      <vt:lpstr>3_Office Theme</vt:lpstr>
      <vt:lpstr>7_Office Theme</vt:lpstr>
      <vt:lpstr>   New SID of Smart Grid APP</vt:lpstr>
      <vt:lpstr>How to work with SA1 requirements</vt:lpstr>
      <vt:lpstr>Purpose of this SID and Location of GRIDAPP</vt:lpstr>
      <vt:lpstr>PowerPoint 演示文稿</vt:lpstr>
      <vt:lpstr>Use case of line current differential protection in power distribution grid (TR22.867 subclause 5.4) </vt:lpstr>
      <vt:lpstr>Analysis the potential capabilities of GRIDAPP </vt:lpstr>
      <vt:lpstr>PowerPoint 演示文稿</vt:lpstr>
      <vt:lpstr>Use case of isolation demand for energy applications (TR22.867 subclause 5.9)</vt:lpstr>
      <vt:lpstr>PowerPoint 演示文稿</vt:lpstr>
      <vt:lpstr>UC: Smart Energy Differentiated QoS For Transported Encrypted Data (TR22.867 subclause5.5)</vt:lpstr>
      <vt:lpstr>PowerPoint 演示文稿</vt:lpstr>
      <vt:lpstr>UC: Remote DSO management of connectivity for Smart Energy (TR22.867 subclause 5.7)</vt:lpstr>
      <vt:lpstr>PowerPoint 演示文稿</vt:lpstr>
      <vt:lpstr>The requirements for New SID of Smart Grid APP </vt:lpstr>
      <vt:lpstr>Potential Capabilities for Smart Grid APP on SA6</vt:lpstr>
      <vt:lpstr>PowerPoint 演示文稿</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dc:description>© 2009  All rights reserved</dc:description>
  <cp:lastModifiedBy>HuaWei-szj</cp:lastModifiedBy>
  <cp:revision>1234</cp:revision>
  <dcterms:created xsi:type="dcterms:W3CDTF">2008-08-30T09:32:00Z</dcterms:created>
  <dcterms:modified xsi:type="dcterms:W3CDTF">2021-09-30T08:21:06Z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y fmtid="{D5CDD505-2E9C-101B-9397-08002B2CF9AE}" pid="3" name="NSCPROP_SA">
    <vt:lpwstr>C:\Users\nishant.gup\AppData\Local\Temp\Temp2_S6-201319.zip\S6-201319_was1174_rev1 Outcomes from drafting session on service continuity post cc July 24 copy.ppt</vt:lpwstr>
  </property>
  <property fmtid="{D5CDD505-2E9C-101B-9397-08002B2CF9AE}" pid="4" name="KSOProductBuildVer">
    <vt:lpwstr>2052-11.1.0.10328</vt:lpwstr>
  </property>
  <property fmtid="{D5CDD505-2E9C-101B-9397-08002B2CF9AE}" pid="5" name="ICV">
    <vt:lpwstr>C3C3A9939FA94A83AFFEFDC68FE26E12</vt:lpwstr>
  </property>
  <property fmtid="{D5CDD505-2E9C-101B-9397-08002B2CF9AE}" pid="6" name="_2015_ms_pID_725343">
    <vt:lpwstr>(3)GQBQKSoWV7ao2zE1EfcS0WK1VNF8OrqCqux7UEEp/1IC4eDxVG9Az2zcZ9F4sZayu6DOILT9
rX/eXwJVIMQsgk+Y8rrXwayiq9iP5ifYcqIqL2jCXKY5h4gVHfIbRqxFzW2iD3R3D/Dg0vse
Z12OpyRvlqQmogSw3HtffOcw/3BgG83AewV4dileO8+YiC+Ny1zeH/VcTqsUs/5exnvcS+S9
JuRWZP7HMsCf2Ftl+m</vt:lpwstr>
  </property>
  <property fmtid="{D5CDD505-2E9C-101B-9397-08002B2CF9AE}" pid="7" name="_2015_ms_pID_7253431">
    <vt:lpwstr>K9L7WhyvoZA18FsBfqRlC8Czc0V/hIKQqLdrvRvutntK2rGro9+f2q
3B4qxoGji4IRTksJ8EVwLMFXJspd6d4vqiUc6nmaNPz40cx85/4MN1fhVTT4EftwPU75BpJr
EDzbOCpmOHtdSoQoFcp53ElQl5Ql0/vKooXpRbAy5zBiBaCC/G46bEhpkqiSkySPmiu/4St9
2Dr4icjHgKJrwlDEf+L4P//4h8XmyCSQFWhg</vt:lpwstr>
  </property>
  <property fmtid="{D5CDD505-2E9C-101B-9397-08002B2CF9AE}" pid="8" name="_2015_ms_pID_7253432">
    <vt:lpwstr>fg==</vt:lpwstr>
  </property>
</Properties>
</file>