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865" r:id="rId2"/>
  </p:sldMasterIdLst>
  <p:notesMasterIdLst>
    <p:notesMasterId r:id="rId11"/>
  </p:notesMasterIdLst>
  <p:handoutMasterIdLst>
    <p:handoutMasterId r:id="rId12"/>
  </p:handoutMasterIdLst>
  <p:sldIdLst>
    <p:sldId id="714" r:id="rId3"/>
    <p:sldId id="784" r:id="rId4"/>
    <p:sldId id="786" r:id="rId5"/>
    <p:sldId id="787" r:id="rId6"/>
    <p:sldId id="789" r:id="rId7"/>
    <p:sldId id="788" r:id="rId8"/>
    <p:sldId id="790" r:id="rId9"/>
    <p:sldId id="760" r:id="rId10"/>
  </p:sldIdLst>
  <p:sldSz cx="9144000" cy="6858000" type="screen4x3"/>
  <p:notesSz cx="6858000" cy="93138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D254"/>
    <a:srgbClr val="72AF2F"/>
    <a:srgbClr val="FF3300"/>
    <a:srgbClr val="000000"/>
    <a:srgbClr val="5C88D0"/>
    <a:srgbClr val="2A6EA8"/>
    <a:srgbClr val="72732F"/>
    <a:srgbClr val="C6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73" autoAdjust="0"/>
    <p:restoredTop sz="92943" autoAdjust="0"/>
  </p:normalViewPr>
  <p:slideViewPr>
    <p:cSldViewPr snapToGrid="0">
      <p:cViewPr varScale="1">
        <p:scale>
          <a:sx n="56" d="100"/>
          <a:sy n="56" d="100"/>
        </p:scale>
        <p:origin x="51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46" d="100"/>
          <a:sy n="46" d="100"/>
        </p:scale>
        <p:origin x="-2802" y="-90"/>
      </p:cViewPr>
      <p:guideLst>
        <p:guide orient="horz" pos="2934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C49224F-03A7-405B-A53E-0589D65A50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6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9A4868A6-AF8C-4AB0-B463-353EA3EA72B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453" y="0"/>
            <a:ext cx="2972547" cy="46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3DF8646-467F-4568-BE4D-65B4B62A7C33}" type="datetime1">
              <a:rPr lang="en-US"/>
              <a:pPr>
                <a:defRPr/>
              </a:pPr>
              <a:t>3/31/2021</a:t>
            </a:fld>
            <a:endParaRPr lang="en-US" dirty="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3FC3310F-B869-4A80-B0F9-B2286404400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7724"/>
            <a:ext cx="2972547" cy="46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2076976-C0C1-490C-8A75-8209E8A7765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453" y="8847724"/>
            <a:ext cx="2972547" cy="46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6A13F2C-4D4A-4ABC-84A2-652E72FDA0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9522395-88B2-4089-9759-DDB9EAE5AB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6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C563296-A396-45FC-A662-0BA13A6E2B2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5453" y="0"/>
            <a:ext cx="2972547" cy="46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EBF9DA39-E577-45C9-94B9-3F70F32092F4}" type="datetime1">
              <a:rPr lang="en-US"/>
              <a:pPr>
                <a:defRPr/>
              </a:pPr>
              <a:t>3/31/2021</a:t>
            </a:fld>
            <a:endParaRPr lang="en-US" dirty="0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5C205B5-C1CB-49FE-A341-AE042BA0CAC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0138" y="696913"/>
            <a:ext cx="4657725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5146449-770D-4F2A-900B-AAC71D07E83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508" y="4424607"/>
            <a:ext cx="5028986" cy="4192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06075F2-914C-4835-A6D2-AD430B98C0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7724"/>
            <a:ext cx="2972547" cy="46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D16DC26-4905-4621-A2B1-2706ED9D7C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453" y="8847724"/>
            <a:ext cx="2972547" cy="466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C507B0D-4FBB-44D8-B75A-CA8C35C30E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507B0D-4FBB-44D8-B75A-CA8C35C30EDE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4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>
            <a:extLst>
              <a:ext uri="{FF2B5EF4-FFF2-40B4-BE49-F238E27FC236}">
                <a16:creationId xmlns:a16="http://schemas.microsoft.com/office/drawing/2014/main" id="{769A138A-F248-4F6D-9F85-FCA8B37069B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092450" cy="4619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sz="12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3GPP TSG-SA WG6 Meeting #39-bis-e </a:t>
            </a:r>
          </a:p>
          <a:p>
            <a:pPr>
              <a:defRPr/>
            </a:pPr>
            <a:r>
              <a:rPr lang="en-GB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E-meeting, 12</a:t>
            </a:r>
            <a:r>
              <a:rPr lang="en-GB" sz="1200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GB" sz="1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20</a:t>
            </a:r>
            <a:r>
              <a:rPr lang="en-GB" sz="1100" b="1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GB" sz="1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October </a:t>
            </a:r>
            <a:r>
              <a:rPr lang="en-GB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2020</a:t>
            </a:r>
            <a:endParaRPr lang="en-IN" sz="1200" dirty="0"/>
          </a:p>
        </p:txBody>
      </p:sp>
      <p:sp>
        <p:nvSpPr>
          <p:cNvPr id="5" name="Text Box 13">
            <a:extLst>
              <a:ext uri="{FF2B5EF4-FFF2-40B4-BE49-F238E27FC236}">
                <a16:creationId xmlns:a16="http://schemas.microsoft.com/office/drawing/2014/main" id="{BCB98E40-DAA4-4399-94A2-DEB3A8D1493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21363" y="177800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S6-201972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300985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D9F8497-E1B6-4718-929E-AC29262F0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FE95B-B897-4757-9E90-D9514FA754DA}" type="datetimeFigureOut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5B84AC5-B836-4E1D-916C-65D7326EF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8D489B9-A0AB-44A8-AFF3-8EBF5F74F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24749-C189-4D92-8B00-37C12F7617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894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3B867C3-BCA8-4C20-8DDA-FC8254CEB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79400-48ED-47A9-B594-C3F87CACED1F}" type="datetimeFigureOut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CBD2D57-D2B6-4147-BADC-5D7E791C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9098C41-B0DB-4FBD-83C3-BCCCBBD7F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FF34-306D-4AE2-9C53-7D85BDB55B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204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B41D82E-9304-4A1C-82A7-EC1EB27B2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93B75-2232-4C42-838E-399CD1F442C3}" type="datetimeFigureOut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5ADED3E-5040-4EC6-AC75-66A22BFA4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5002B0-B86A-4071-B177-ECF718EBD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B71B-65E8-4D8B-B2E6-08C25531C1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072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C86754-C4F3-438A-AE03-04DF5C898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ABD3D-1341-493F-A289-F30B98E390E8}" type="datetimeFigureOut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D29623-0598-437D-B2E4-07A83C1F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A3F1E4-AA51-4FF5-8D26-29AF6ED6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5B84B-FC4D-484A-A577-24FB0613A4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9311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7FB6A-BDE1-423F-A581-569F56469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0B56C-2B2F-441D-BEF8-D31FDE77A394}" type="datetimeFigureOut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24955-DD30-4874-AC38-125167C8D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35FAE-54EA-4502-8923-0DCC4C6D3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35A58-EDBF-4165-9C55-C3699DCF2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814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BBEBD-15F8-408A-8147-77AF61B60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885DA-85F4-4026-BC3E-FA1164ACA60D}" type="datetimeFigureOut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EBDDC-6CC3-4E1F-9ACC-D70874AD1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F83E5-DD72-4CF6-A409-345DF433E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A57D7-9743-4A99-9441-A8922C26F4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948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6216262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15210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0CB6097-7361-49EB-ABE3-429FEC22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DA57E-8650-435B-8730-97DF604C90DE}" type="datetimeFigureOut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BAAFDCD-6DC1-4872-9B37-59EA4BE27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1A162E8-5147-4FDE-A6FE-284709A72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22FCF-2F76-43E9-8389-6B4040C3A7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13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E83B6A-FF39-44BD-8B41-9AA524671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C4ADD-FDFC-4B98-8C86-B39D293EABCF}" type="datetimeFigureOut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66142-DAC9-46B0-85E5-1AAF56FB6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36303-CEDD-4D36-8255-91186EFA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CCB80-49C3-4659-A06A-C73032476F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5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4B225-1ADB-49EA-83B0-6E33AA02B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CD8D4-683E-4CE8-A393-065E1BE05C84}" type="datetimeFigureOut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8B5E7-53E1-44AD-BD33-22F17894A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33767-323C-4C79-87BC-C1BBF3DB0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9FE0D-1B55-4E4C-B345-E1FCE3FD60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0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F2624-400E-49E5-B417-5516756DF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B1344-94EF-4866-BD7A-999650BAFEC3}" type="datetimeFigureOut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0F927-756C-4808-9C31-FDED6A2B4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2AFD7-F88B-411F-BC11-318272984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29E6E-749E-436A-A67D-8FE96B794F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46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FB5F77E-E259-40AB-A1D9-706F82B8A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5E3F6-E824-477F-855F-9AEFA874EEE2}" type="datetimeFigureOut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3BF4BDE-8305-4A02-BF03-1E95D56B4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55986AB-8965-49C9-A926-757C1A2BF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C2132-BD86-4DE7-9361-8F2ABF192C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273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0CB6097-7361-49EB-ABE3-429FEC221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DA57E-8650-435B-8730-97DF604C90DE}" type="datetimeFigureOut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BAAFDCD-6DC1-4872-9B37-59EA4BE27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1A162E8-5147-4FDE-A6FE-284709A72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22FCF-2F76-43E9-8389-6B4040C3A7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64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>
            <a:extLst>
              <a:ext uri="{FF2B5EF4-FFF2-40B4-BE49-F238E27FC236}">
                <a16:creationId xmlns:a16="http://schemas.microsoft.com/office/drawing/2014/main" id="{12CB9F6E-217B-4C55-B1B1-23E0A9CBC5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5AB4C206-D2CE-4D96-BE86-D4D8DFA24C9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ECC4C57B-CAD7-4A20-9F06-D4144F3673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8F8AE240-A563-47F6-81D3-91F535DE9CF9}"/>
              </a:ext>
            </a:extLst>
          </p:cNvPr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34EAB542-F38A-451A-8524-D37BBE6B8787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FCDB0584-7DBC-4B80-9610-0511C0477D2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1" name="Rectangle 16">
            <a:extLst>
              <a:ext uri="{FF2B5EF4-FFF2-40B4-BE49-F238E27FC236}">
                <a16:creationId xmlns:a16="http://schemas.microsoft.com/office/drawing/2014/main" id="{B87D8F4F-AE6E-4D91-901D-5E93F04B706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39025" y="6462713"/>
            <a:ext cx="823913" cy="2159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2" name="Picture 10">
            <a:extLst>
              <a:ext uri="{FF2B5EF4-FFF2-40B4-BE49-F238E27FC236}">
                <a16:creationId xmlns:a16="http://schemas.microsoft.com/office/drawing/2014/main" id="{6D8A242E-AAA4-45E2-BEA4-E33499D4A559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00" r:id="rId1"/>
    <p:sldLayoutId id="2147484587" r:id="rId2"/>
    <p:sldLayoutId id="2147484588" r:id="rId3"/>
    <p:sldLayoutId id="2147484602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20AC21C0-FBD2-4EBB-BFCA-001CFABE6D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51FA2071-762E-4852-92BE-BA7F980585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18E87-2CA8-4359-93E6-EEFB017C2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6A59D1D-AFE0-4947-B2C1-F0AB5A4939B1}" type="datetimeFigureOut">
              <a:rPr lang="en-US"/>
              <a:pPr>
                <a:defRPr/>
              </a:pPr>
              <a:t>3/31/2021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7DFF6-6E80-4A6F-996C-7F5C1DAD63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1C215-B1A6-4D47-9BC3-ACB266B549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FFC5BBB-C4AF-439A-ACD9-5B72DBB8E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9" r:id="rId1"/>
    <p:sldLayoutId id="2147484590" r:id="rId2"/>
    <p:sldLayoutId id="2147484591" r:id="rId3"/>
    <p:sldLayoutId id="2147484592" r:id="rId4"/>
    <p:sldLayoutId id="2147484593" r:id="rId5"/>
    <p:sldLayoutId id="2147484594" r:id="rId6"/>
    <p:sldLayoutId id="2147484595" r:id="rId7"/>
    <p:sldLayoutId id="2147484596" r:id="rId8"/>
    <p:sldLayoutId id="2147484597" r:id="rId9"/>
    <p:sldLayoutId id="2147484598" r:id="rId10"/>
    <p:sldLayoutId id="21474845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6_MissionCritical/TSGS6_042-e/docs/S6-210692.zip" TargetMode="External"/><Relationship Id="rId3" Type="http://schemas.openxmlformats.org/officeDocument/2006/relationships/hyperlink" Target="https://www.3gpp.org/ftp/tsg_sa/WG6_MissionCritical/TSGS6_042-e/inbox/drafts/CC_Mar09_Closing_Call/S6-210690_REV-A1_Service_Session_Context.doc" TargetMode="External"/><Relationship Id="rId7" Type="http://schemas.openxmlformats.org/officeDocument/2006/relationships/hyperlink" Target="https://www.3gpp.org/ftp/tsg_sa/WG6_MissionCritical/TSGS6_042-e/inbox/drafts/CC_Mar09_Closing_Call/S6-210664_rev1_was0467%20edgeApp%2C%20EEC%20registration%20clarification%2023558%20v2.doc" TargetMode="External"/><Relationship Id="rId2" Type="http://schemas.openxmlformats.org/officeDocument/2006/relationships/hyperlink" Target="https://www.3gpp.org/ftp/tsg_sa/WG6_MissionCritical/TSGS6_042-e/inbox/drafts/CC_Mar09_Closing_Call/S6-210689_REV-A1_EEC_Registration_context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6_MissionCritical/TSGS6_042-e/inbox/drafts/CC_Mar09_Closing_Call/S6-210691_REV-B1_unified_Context_relocation_in_ACR.doc" TargetMode="External"/><Relationship Id="rId5" Type="http://schemas.openxmlformats.org/officeDocument/2006/relationships/hyperlink" Target="https://www.3gpp.org/ftp/tsg_sa/WG6_MissionCritical/TSGS6_042-e/inbox/drafts/CC_Mar09_Closing_Call/S6-210689_REV-B1_unified_EEC_context.doc" TargetMode="External"/><Relationship Id="rId4" Type="http://schemas.openxmlformats.org/officeDocument/2006/relationships/hyperlink" Target="https://www.3gpp.org/ftp/tsg_sa/WG6_MissionCritical/TSGS6_042-e/inbox/drafts/CC_Mar09_Closing_Call/S6-210691_REV-A1_Context_relocation_in_ACR.doc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BEAB650-85E1-4DBE-9887-89BF57B56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288" y="3032125"/>
            <a:ext cx="6829425" cy="1143000"/>
          </a:xfrm>
        </p:spPr>
        <p:txBody>
          <a:bodyPr/>
          <a:lstStyle/>
          <a:p>
            <a:r>
              <a:rPr lang="en-US" altLang="en-US" dirty="0"/>
              <a:t>Discussion on Way Forward on EEC context-related topics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46DB08D-4281-44F9-91BB-4BDF19536B2F}"/>
              </a:ext>
            </a:extLst>
          </p:cNvPr>
          <p:cNvSpPr txBox="1">
            <a:spLocks/>
          </p:cNvSpPr>
          <p:nvPr/>
        </p:nvSpPr>
        <p:spPr bwMode="auto">
          <a:xfrm>
            <a:off x="1260475" y="4489450"/>
            <a:ext cx="6829425" cy="11430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en-US" sz="2000" kern="0" dirty="0">
                <a:solidFill>
                  <a:schemeClr val="tx1"/>
                </a:solidFill>
              </a:rPr>
              <a:t>Catalina Mladin, Convida Wireless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81272-086F-4319-949D-0550A8B51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D72BB-AE1C-44E6-8A3A-634B6C615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Several proposals at SA6#42-e (and earlier) can benefit from having informal decisions on way forward before new contributions are submitted at the next meeting.</a:t>
            </a:r>
          </a:p>
          <a:p>
            <a:r>
              <a:rPr lang="en-US" dirty="0"/>
              <a:t>The topics center on EEC context @EES, but related decisions include ACR and registration-related features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4921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44301-B5FA-416A-B0E3-858666655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on relevant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E9957-2298-49D3-BBAC-80575DD09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371600"/>
            <a:ext cx="8388350" cy="4913313"/>
          </a:xfrm>
        </p:spPr>
        <p:txBody>
          <a:bodyPr/>
          <a:lstStyle/>
          <a:p>
            <a:r>
              <a:rPr lang="en-US" dirty="0"/>
              <a:t> The following contributions (content and email discussions) are relevant for this discussion.</a:t>
            </a:r>
          </a:p>
          <a:p>
            <a:pPr lvl="1"/>
            <a:r>
              <a:rPr lang="en-US" dirty="0"/>
              <a:t>EEC Context – where two tracks have been requested:</a:t>
            </a:r>
          </a:p>
          <a:p>
            <a:pPr lvl="2"/>
            <a:r>
              <a:rPr lang="en-US" dirty="0"/>
              <a:t>Track A (Granular): Where EEC context @EES is captured in 2 IEs EEC Registration context (Reg-</a:t>
            </a:r>
            <a:r>
              <a:rPr lang="en-US" dirty="0" err="1"/>
              <a:t>Ctx</a:t>
            </a:r>
            <a:r>
              <a:rPr lang="en-US" dirty="0"/>
              <a:t>) and Service Session Context (SSC)</a:t>
            </a:r>
          </a:p>
          <a:p>
            <a:pPr lvl="3"/>
            <a:r>
              <a:rPr lang="en-US" dirty="0">
                <a:hlinkClick r:id="rId2"/>
              </a:rPr>
              <a:t>S6-210689 TRACK A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S6-210690 TRACK A</a:t>
            </a:r>
            <a:r>
              <a:rPr lang="en-US" dirty="0"/>
              <a:t>, </a:t>
            </a:r>
            <a:r>
              <a:rPr lang="en-US" dirty="0">
                <a:hlinkClick r:id="rId4"/>
              </a:rPr>
              <a:t>S6-210691 TRACK A</a:t>
            </a:r>
            <a:endParaRPr lang="en-US" dirty="0"/>
          </a:p>
          <a:p>
            <a:pPr lvl="2"/>
            <a:r>
              <a:rPr lang="en-US" dirty="0"/>
              <a:t>Track B (Unified): Where EEC context @ EES is captured in 1 IE  </a:t>
            </a:r>
            <a:r>
              <a:rPr lang="en-US" dirty="0">
                <a:hlinkClick r:id="rId5"/>
              </a:rPr>
              <a:t>S6-210689 TRACK B</a:t>
            </a:r>
            <a:r>
              <a:rPr lang="en-US" dirty="0"/>
              <a:t>, </a:t>
            </a:r>
            <a:r>
              <a:rPr lang="en-US" dirty="0">
                <a:hlinkClick r:id="rId6"/>
              </a:rPr>
              <a:t>S6-210691 TRACK B</a:t>
            </a:r>
            <a:endParaRPr lang="en-US" dirty="0"/>
          </a:p>
          <a:p>
            <a:pPr lvl="1"/>
            <a:r>
              <a:rPr lang="en-US" dirty="0"/>
              <a:t>Registration bypass mode </a:t>
            </a:r>
            <a:r>
              <a:rPr lang="en-US" u="none" dirty="0">
                <a:solidFill>
                  <a:schemeClr val="accent4"/>
                </a:solidFill>
                <a:effectLst/>
                <a:latin typeface="+mn-lt"/>
                <a:ea typeface="Malgun Gothic" panose="020B0503020000020004" pitchFamily="34" charset="-127"/>
                <a:cs typeface="Times New Roman" panose="02020603050405020304" pitchFamily="18" charset="0"/>
                <a:hlinkClick r:id="rId7"/>
              </a:rPr>
              <a:t>S6-210664_rev1_was0467 </a:t>
            </a:r>
            <a:r>
              <a:rPr lang="en-US" u="none" dirty="0" err="1">
                <a:solidFill>
                  <a:schemeClr val="accent4"/>
                </a:solidFill>
                <a:effectLst/>
                <a:latin typeface="+mn-lt"/>
                <a:ea typeface="Malgun Gothic" panose="020B0503020000020004" pitchFamily="34" charset="-127"/>
                <a:cs typeface="Times New Roman" panose="02020603050405020304" pitchFamily="18" charset="0"/>
                <a:hlinkClick r:id="rId7"/>
              </a:rPr>
              <a:t>edgeApp</a:t>
            </a:r>
            <a:r>
              <a:rPr lang="en-US" u="none" dirty="0">
                <a:solidFill>
                  <a:schemeClr val="accent4"/>
                </a:solidFill>
                <a:effectLst/>
                <a:latin typeface="+mn-lt"/>
                <a:ea typeface="Malgun Gothic" panose="020B0503020000020004" pitchFamily="34" charset="-127"/>
                <a:cs typeface="Times New Roman" panose="02020603050405020304" pitchFamily="18" charset="0"/>
                <a:hlinkClick r:id="rId7"/>
              </a:rPr>
              <a:t> EEC registration clarification</a:t>
            </a:r>
            <a:endParaRPr lang="en-US" u="none" dirty="0">
              <a:solidFill>
                <a:schemeClr val="accent4"/>
              </a:solidFill>
              <a:effectLst/>
              <a:latin typeface="+mn-lt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lvl="1"/>
            <a:r>
              <a:rPr lang="en-US" dirty="0"/>
              <a:t>Discovery bypass mode: new contribution attached, alternative to </a:t>
            </a:r>
            <a:r>
              <a:rPr lang="en-GB" sz="2400" dirty="0">
                <a:solidFill>
                  <a:schemeClr val="tx1"/>
                </a:solidFill>
                <a:effectLst/>
                <a:latin typeface="+mn-lt"/>
                <a:ea typeface="Malgun Gothic" panose="020B0503020000020004" pitchFamily="34" charset="-127"/>
                <a:cs typeface="Times New Roman" panose="02020603050405020304" pitchFamily="18" charset="0"/>
                <a:hlinkClick r:id="rId8"/>
              </a:rPr>
              <a:t>S6-210692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43966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2340E57-E3C9-4ECE-8268-170CC20797D9}"/>
              </a:ext>
            </a:extLst>
          </p:cNvPr>
          <p:cNvSpPr/>
          <p:nvPr/>
        </p:nvSpPr>
        <p:spPr bwMode="auto">
          <a:xfrm>
            <a:off x="3921649" y="3360037"/>
            <a:ext cx="2004802" cy="89070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i="1" dirty="0">
                <a:solidFill>
                  <a:sysClr val="windowText" lastClr="000000"/>
                </a:solidFill>
                <a:latin typeface="Arial" charset="0"/>
              </a:rPr>
              <a:t>EEC Context</a:t>
            </a:r>
            <a:endParaRPr kumimoji="0" lang="en-US" sz="1800" b="0" i="1" u="none" strike="noStrike" cap="none" normalizeH="0" baseline="0" dirty="0">
              <a:ln>
                <a:noFill/>
              </a:ln>
              <a:solidFill>
                <a:sysClr val="windowText" lastClr="000000"/>
              </a:solidFill>
              <a:effectLst/>
              <a:latin typeface="Arial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4F6F3C6-A1F3-4AE3-A9C4-5F8ACD662BDE}"/>
              </a:ext>
            </a:extLst>
          </p:cNvPr>
          <p:cNvSpPr/>
          <p:nvPr/>
        </p:nvSpPr>
        <p:spPr bwMode="auto">
          <a:xfrm>
            <a:off x="1233918" y="3291840"/>
            <a:ext cx="6495937" cy="2373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A02B79-D72E-44A5-8EF9-EE3E55EB9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EEC Context at-a-glance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1A71E-A696-4260-9A24-C8CE58C5F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950" y="1193060"/>
            <a:ext cx="8388350" cy="4937701"/>
          </a:xfrm>
        </p:spPr>
        <p:txBody>
          <a:bodyPr/>
          <a:lstStyle/>
          <a:p>
            <a:r>
              <a:rPr lang="en-US" dirty="0"/>
              <a:t> The information contained in the IEs (see the FINAL versions at SA6#42) is the same in the two tracks. </a:t>
            </a:r>
          </a:p>
          <a:p>
            <a:r>
              <a:rPr lang="en-US" dirty="0"/>
              <a:t>The context transfer procedures become multiple &amp; dedicated (for granular option) vs. single (for unified option)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0202CA-0BD7-463F-AF82-B5355C012478}"/>
              </a:ext>
            </a:extLst>
          </p:cNvPr>
          <p:cNvSpPr/>
          <p:nvPr/>
        </p:nvSpPr>
        <p:spPr bwMode="auto">
          <a:xfrm>
            <a:off x="1812915" y="4376530"/>
            <a:ext cx="1609966" cy="3563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Reg CTX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3DEB95-5553-4281-B877-896DED731905}"/>
              </a:ext>
            </a:extLst>
          </p:cNvPr>
          <p:cNvSpPr/>
          <p:nvPr/>
        </p:nvSpPr>
        <p:spPr bwMode="auto">
          <a:xfrm>
            <a:off x="3921649" y="5013688"/>
            <a:ext cx="2543285" cy="362800"/>
          </a:xfrm>
          <a:prstGeom prst="rect">
            <a:avLst/>
          </a:prstGeom>
          <a:solidFill>
            <a:srgbClr val="B1D25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Service Session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Ctx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(SSC)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8EEACD-BD7A-470F-999E-26A2D6C2DBDF}"/>
              </a:ext>
            </a:extLst>
          </p:cNvPr>
          <p:cNvSpPr/>
          <p:nvPr/>
        </p:nvSpPr>
        <p:spPr bwMode="auto">
          <a:xfrm>
            <a:off x="3921650" y="4393836"/>
            <a:ext cx="2543285" cy="331400"/>
          </a:xfrm>
          <a:prstGeom prst="rect">
            <a:avLst/>
          </a:prstGeom>
          <a:solidFill>
            <a:srgbClr val="B1D25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Service Session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Ctx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(SSC)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18C0EFE-A278-4696-B2A2-9B99FF33F204}"/>
              </a:ext>
            </a:extLst>
          </p:cNvPr>
          <p:cNvSpPr/>
          <p:nvPr/>
        </p:nvSpPr>
        <p:spPr bwMode="auto">
          <a:xfrm>
            <a:off x="3921650" y="3773984"/>
            <a:ext cx="2543285" cy="339046"/>
          </a:xfrm>
          <a:prstGeom prst="rect">
            <a:avLst/>
          </a:prstGeom>
          <a:solidFill>
            <a:srgbClr val="B1D25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Service Session </a:t>
            </a:r>
            <a:r>
              <a:rPr lang="en-US" sz="1400" b="1" dirty="0" err="1">
                <a:solidFill>
                  <a:schemeClr val="bg1"/>
                </a:solidFill>
                <a:latin typeface="Arial" charset="0"/>
              </a:rPr>
              <a:t>Ctx</a:t>
            </a: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 (SSC)</a:t>
            </a:r>
            <a:endParaRPr kumimoji="0" lang="en-US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62550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4FBA62-07BB-4E67-BAD1-0F565F9F7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11956"/>
            <a:ext cx="4040188" cy="6397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Granular approach             vs.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459A01-6559-49E7-8C38-E331140ED2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4175" y="1448365"/>
            <a:ext cx="4187825" cy="4698196"/>
          </a:xfrm>
        </p:spPr>
        <p:txBody>
          <a:bodyPr/>
          <a:lstStyle/>
          <a:p>
            <a:r>
              <a:rPr lang="en-US" dirty="0"/>
              <a:t>Clearer delineation of info between elements i.e. per EEC (</a:t>
            </a:r>
            <a:r>
              <a:rPr lang="en-US" dirty="0" err="1"/>
              <a:t>RegCtx</a:t>
            </a:r>
            <a:r>
              <a:rPr lang="en-US" dirty="0"/>
              <a:t>) vs. per AC-EAS session (SSC)</a:t>
            </a:r>
          </a:p>
          <a:p>
            <a:r>
              <a:rPr lang="en-US" dirty="0"/>
              <a:t>Multiple dedicated/ specialized Push/Pull procedures specified</a:t>
            </a:r>
          </a:p>
          <a:p>
            <a:r>
              <a:rPr lang="en-US" dirty="0"/>
              <a:t>In ACR for regular mode, If Registration bypass mode agreed, in some cases only the dedicated Push/Pull procedure needed</a:t>
            </a:r>
          </a:p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7ED7E6B-90F8-4EB7-AB73-9473ECB3E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411956"/>
            <a:ext cx="4041775" cy="6397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Unified approach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40FDF71-9FD4-4D9E-8162-2E89F8695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7389" y="1427967"/>
            <a:ext cx="4189411" cy="4698196"/>
          </a:xfrm>
        </p:spPr>
        <p:txBody>
          <a:bodyPr/>
          <a:lstStyle/>
          <a:p>
            <a:r>
              <a:rPr lang="en-US" dirty="0"/>
              <a:t>Clearer understanding of overall EEC info/context available at EES</a:t>
            </a:r>
          </a:p>
          <a:p>
            <a:r>
              <a:rPr lang="en-US" dirty="0"/>
              <a:t>Single Push/Pull procedure, simplifies ACR flow</a:t>
            </a:r>
          </a:p>
          <a:p>
            <a:r>
              <a:rPr lang="en-US" dirty="0"/>
              <a:t>If Registration bypass mode agreed, the unified Push/Pull procedure used, IE details in request</a:t>
            </a:r>
          </a:p>
        </p:txBody>
      </p:sp>
    </p:spTree>
    <p:extLst>
      <p:ext uri="{BB962C8B-B14F-4D97-AF65-F5344CB8AC3E}">
        <p14:creationId xmlns:p14="http://schemas.microsoft.com/office/powerpoint/2010/main" val="3886183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711A5-06F2-4BFF-A714-CC36F422E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Bypass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76865-B6ED-41E3-9765-2E732128D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What: EEC can do Discovery requests without having to register first</a:t>
            </a:r>
          </a:p>
          <a:p>
            <a:r>
              <a:rPr lang="en-US" dirty="0"/>
              <a:t> Why: ECSP policy flexibility</a:t>
            </a:r>
          </a:p>
          <a:p>
            <a:r>
              <a:rPr lang="en-US" dirty="0"/>
              <a:t> Consequences:</a:t>
            </a:r>
          </a:p>
          <a:p>
            <a:pPr lvl="1"/>
            <a:r>
              <a:rPr lang="en-US" dirty="0"/>
              <a:t>EESs provide services to all authorized EECs, no gating possibility (if desired)</a:t>
            </a:r>
          </a:p>
          <a:p>
            <a:pPr lvl="1"/>
            <a:r>
              <a:rPr lang="en-US" dirty="0"/>
              <a:t>EEC Context not established in EEL</a:t>
            </a:r>
          </a:p>
          <a:p>
            <a:pPr lvl="2"/>
            <a:r>
              <a:rPr lang="en-US" dirty="0"/>
              <a:t>Info availability unclear</a:t>
            </a:r>
          </a:p>
          <a:p>
            <a:pPr lvl="2"/>
            <a:r>
              <a:rPr lang="en-US" dirty="0"/>
              <a:t>Lifecycle management more difficult</a:t>
            </a:r>
          </a:p>
          <a:p>
            <a:pPr lvl="2"/>
            <a:r>
              <a:rPr lang="en-US" dirty="0"/>
              <a:t>Affects baseline for following procedures</a:t>
            </a:r>
          </a:p>
          <a:p>
            <a:pPr lvl="1"/>
            <a:r>
              <a:rPr lang="en-US" dirty="0"/>
              <a:t>Need to cover mixed deployments</a:t>
            </a:r>
          </a:p>
          <a:p>
            <a:pPr marL="457200" lvl="1" indent="0">
              <a:buNone/>
            </a:pP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41822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711A5-06F2-4BFF-A714-CC36F422E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Discovery Bypass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76865-B6ED-41E3-9765-2E732128D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What: EEC can request EAS info provided in registration response</a:t>
            </a:r>
          </a:p>
          <a:p>
            <a:r>
              <a:rPr lang="en-US" dirty="0"/>
              <a:t> Why: ECSP policy flexibility, </a:t>
            </a:r>
            <a:r>
              <a:rPr lang="en-US" dirty="0" err="1"/>
              <a:t>signalling</a:t>
            </a:r>
            <a:r>
              <a:rPr lang="en-US" dirty="0"/>
              <a:t> optimization, EEC functionality offload</a:t>
            </a:r>
          </a:p>
          <a:p>
            <a:r>
              <a:rPr lang="en-US" dirty="0"/>
              <a:t> Consequences:</a:t>
            </a:r>
          </a:p>
          <a:p>
            <a:pPr lvl="1"/>
            <a:r>
              <a:rPr lang="en-US" dirty="0"/>
              <a:t>Discovery and registration separate, indication of add-on functionality is explicit.</a:t>
            </a:r>
          </a:p>
          <a:p>
            <a:pPr lvl="1"/>
            <a:r>
              <a:rPr lang="en-US" dirty="0"/>
              <a:t>No impact on other procedures, other than the bypassing of the discovery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41651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8F7C7-2DC9-4CB2-9C95-DC3D24ADB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1143000"/>
          </a:xfrm>
        </p:spPr>
        <p:txBody>
          <a:bodyPr/>
          <a:lstStyle/>
          <a:p>
            <a:r>
              <a:rPr lang="en-US" dirty="0"/>
              <a:t>Proposals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08EFB-8893-42B6-8B62-90D9D1DCB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775" y="1371600"/>
            <a:ext cx="8213057" cy="4800600"/>
          </a:xfrm>
        </p:spPr>
        <p:txBody>
          <a:bodyPr/>
          <a:lstStyle/>
          <a:p>
            <a:r>
              <a:rPr lang="en-GB" sz="2400" dirty="0"/>
              <a:t>Agree on focusing on a single approach for covering EEC context relocation, i.e. either Granular or Unified.</a:t>
            </a:r>
          </a:p>
          <a:p>
            <a:r>
              <a:rPr lang="en-GB" sz="2400" dirty="0"/>
              <a:t>Discuss whether Registration bypass mode should be supported. If YES:</a:t>
            </a:r>
          </a:p>
          <a:p>
            <a:pPr lvl="1"/>
            <a:r>
              <a:rPr lang="en-GB" sz="2000" dirty="0"/>
              <a:t>Agree that Rel-17 should cover ACR with deployment restrictions, e.g. either:</a:t>
            </a:r>
          </a:p>
          <a:p>
            <a:pPr lvl="3"/>
            <a:r>
              <a:rPr lang="en-GB" sz="1800" dirty="0"/>
              <a:t>Only for regular mode deployments: This is the current paradigm. We can specify that the registration bypass mode exists, but additional functionality described in Rel-18.</a:t>
            </a:r>
          </a:p>
          <a:p>
            <a:pPr lvl="3"/>
            <a:r>
              <a:rPr lang="en-GB" sz="1800" dirty="0"/>
              <a:t>Only for homogeneous deployments. Finalize ACR assuming either “regular” or “registration bypass” deployments. Specify ACR (and other functionality) for heterogeneous deployments in Rel-18</a:t>
            </a:r>
          </a:p>
          <a:p>
            <a:pPr lvl="1"/>
            <a:r>
              <a:rPr lang="en-GB" sz="2200" dirty="0"/>
              <a:t>Agree that Discovery bypass mode should also be supported. There are no down-stream effects.</a:t>
            </a:r>
            <a:endParaRPr lang="en-US" sz="2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3021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29039</TotalTime>
  <Words>588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Custom Design</vt:lpstr>
      <vt:lpstr>Discussion on Way Forward on EEC context-related topics</vt:lpstr>
      <vt:lpstr>Introduction</vt:lpstr>
      <vt:lpstr>Background on relevant contributions</vt:lpstr>
      <vt:lpstr>EEC Context at-a-glance</vt:lpstr>
      <vt:lpstr>PowerPoint Presentation</vt:lpstr>
      <vt:lpstr>Registration Bypass Mode</vt:lpstr>
      <vt:lpstr>Discovery Bypass Mode</vt:lpstr>
      <vt:lpstr>Proposals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Catalina</cp:lastModifiedBy>
  <cp:revision>984</cp:revision>
  <cp:lastPrinted>2021-02-09T19:52:54Z</cp:lastPrinted>
  <dcterms:created xsi:type="dcterms:W3CDTF">2008-08-30T09:32:10Z</dcterms:created>
  <dcterms:modified xsi:type="dcterms:W3CDTF">2021-03-31T14:25:07Z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C:\Users\nishant.gup\AppData\Local\Temp\Temp1_Template_Meeting_pres_2017_03_3gpp_S6-20xxxx.zip\Template_Meeting_pres_2017_03_3gpp_S6-20xxxx.ppt</vt:lpwstr>
  </property>
</Properties>
</file>