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9"/>
  </p:notesMasterIdLst>
  <p:handoutMasterIdLst>
    <p:handoutMasterId r:id="rId40"/>
  </p:handoutMasterIdLst>
  <p:sldIdLst>
    <p:sldId id="303" r:id="rId2"/>
    <p:sldId id="706" r:id="rId3"/>
    <p:sldId id="807" r:id="rId4"/>
    <p:sldId id="708" r:id="rId5"/>
    <p:sldId id="791" r:id="rId6"/>
    <p:sldId id="713" r:id="rId7"/>
    <p:sldId id="714" r:id="rId8"/>
    <p:sldId id="808" r:id="rId9"/>
    <p:sldId id="813" r:id="rId10"/>
    <p:sldId id="828" r:id="rId11"/>
    <p:sldId id="812" r:id="rId12"/>
    <p:sldId id="781" r:id="rId13"/>
    <p:sldId id="819" r:id="rId14"/>
    <p:sldId id="826" r:id="rId15"/>
    <p:sldId id="820" r:id="rId16"/>
    <p:sldId id="836" r:id="rId17"/>
    <p:sldId id="834" r:id="rId18"/>
    <p:sldId id="835" r:id="rId19"/>
    <p:sldId id="765" r:id="rId20"/>
    <p:sldId id="823" r:id="rId21"/>
    <p:sldId id="799" r:id="rId22"/>
    <p:sldId id="789" r:id="rId23"/>
    <p:sldId id="811" r:id="rId24"/>
    <p:sldId id="831" r:id="rId25"/>
    <p:sldId id="792" r:id="rId26"/>
    <p:sldId id="818" r:id="rId27"/>
    <p:sldId id="760" r:id="rId28"/>
    <p:sldId id="817" r:id="rId29"/>
    <p:sldId id="769" r:id="rId30"/>
    <p:sldId id="772" r:id="rId31"/>
    <p:sldId id="832" r:id="rId32"/>
    <p:sldId id="825" r:id="rId33"/>
    <p:sldId id="824" r:id="rId34"/>
    <p:sldId id="741" r:id="rId35"/>
    <p:sldId id="774" r:id="rId36"/>
    <p:sldId id="837" r:id="rId37"/>
    <p:sldId id="749" r:id="rId38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80" d="100"/>
          <a:sy n="80" d="100"/>
        </p:scale>
        <p:origin x="-172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2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12/7/2014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12/7/2014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SP-140783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TSG SA WG5 Report to TSG </a:t>
            </a: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SA#66 10-12 December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2014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315307643644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8"/>
            <a:ext cx="7772400" cy="3082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 smtClean="0"/>
              <a:t>TSG SA WG5 Status Report</a:t>
            </a:r>
            <a:br>
              <a:rPr lang="en-GB" altLang="zh-CN" sz="5300" b="1" dirty="0" smtClean="0"/>
            </a:br>
            <a:r>
              <a:rPr lang="en-GB" altLang="zh-CN" sz="5300" b="1" dirty="0" smtClean="0"/>
              <a:t>to TSG SA#66</a:t>
            </a:r>
            <a:br>
              <a:rPr lang="en-GB" altLang="zh-CN" sz="5300" b="1" dirty="0" smtClean="0"/>
            </a:br>
            <a:r>
              <a:rPr lang="en-GB" altLang="zh-CN" sz="3100" b="1" dirty="0" smtClean="0"/>
              <a:t>Maui, USA, 10-12 December 2014</a:t>
            </a:r>
            <a:br>
              <a:rPr lang="en-GB" altLang="zh-CN" sz="3100" b="1" dirty="0" smtClean="0"/>
            </a:br>
            <a:r>
              <a:rPr lang="en-GB" altLang="zh-CN" sz="2200" b="1" dirty="0" smtClean="0"/>
              <a:t>Charging Management (CH)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Operation, Administration, Maintenance &amp; Provisioning (OAM&amp;P)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 Converged Management (CMAN)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1371600" y="4471988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Chairman, Huawei Technologies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Mirko CANO SOVERI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Secretary, MCC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72035" y="1163886"/>
          <a:ext cx="8311488" cy="5099468"/>
        </p:xfrm>
        <a:graphic>
          <a:graphicData uri="http://schemas.openxmlformats.org/drawingml/2006/table">
            <a:tbl>
              <a:tblPr/>
              <a:tblGrid>
                <a:gridCol w="1334973"/>
                <a:gridCol w="4936340"/>
                <a:gridCol w="204017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Inter-PLMN PS domain online charging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iPLMN-PS-OCH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Inter-PLMN PS domain online charging (640159): 10% to 25%</a:t>
                      </a:r>
                      <a:b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Inter-PLMN PS domain online charging (640259): 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TR: SA#68 (06/2015)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Normative aspects: SA#70 (12/2015)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32.843: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Introduced scenario “RCS File Transfer over LTE - Roaming LBO” pointing on already identifying key issues.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Introduced scenario to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Turn off non-VoLTE data service when subscribed usage threshold is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reached 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with a solution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using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Introduced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scenario “Terminating side” for Conversational Video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LTE establishment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pointing to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same key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issues as for originating side.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Introduced key issue “Subscriber OCS Address” with 2 alternative solutions.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Introduced alternative solution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 Rating Groups/Service Id key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issue.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32730"/>
        </p:xfrm>
        <a:graphic>
          <a:graphicData uri="http://schemas.openxmlformats.org/drawingml/2006/table">
            <a:tbl>
              <a:tblPr/>
              <a:tblGrid>
                <a:gridCol w="1313872"/>
                <a:gridCol w="4668776"/>
                <a:gridCol w="2290164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on Roaming End-to-end scenarios with VoLTE IMS and interconnecting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FS_REVOLTE_IMS_CH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620060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92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+mn-cs"/>
                        </a:rPr>
                        <a:t>Deutsche Telekom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4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to 55%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 -&gt; SA#68 (06/2015)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32.849 flows were updated to focus on charging aspects: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-Mobile Originating Call with loopback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-Mobile Originating Call without loopback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-Routeing from originating visited network to terminating home network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Routeing in terminating home network when user resides in this network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 “Insertion of service related media in the originating home network” was introduced.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 “PS to CS SRVCC access transfer scenarios” was introduced focusing on messages and headers relevant for charging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3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5"/>
          <a:ext cx="8272812" cy="4541413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6482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SP-140802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Rel-9 CRs on Charging Management (CH9)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Rel-11 CRs on Charging Management (CH11)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CRs on Charging Management (CH12)  Batch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CRs on Charging Management (CH12)  Batch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Rel-13 CRs on Charging Management (CH13)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CRs on Application-Based Charging (ABC)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CRs on Charging Aspects of Proximity-based Services (Prose-CH)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89118" cy="2173081"/>
        </p:xfrm>
        <a:graphic>
          <a:graphicData uri="http://schemas.openxmlformats.org/drawingml/2006/table">
            <a:tbl>
              <a:tblPr/>
              <a:tblGrid>
                <a:gridCol w="1233227"/>
                <a:gridCol w="6032310"/>
                <a:gridCol w="1023581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SP-140790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32.277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Proximity-based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SP-140791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32.844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support for ProSe one-to-many Direct Communication for Public Safety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use"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and Exceptions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"ULI and release causes for charging enhancement for VoLTE"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"Charging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Proximity Based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Charging cooperation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85775" y="1214652"/>
            <a:ext cx="8166906" cy="507026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 dirty="0" smtClean="0"/>
              <a:t>GSMA Roaming Charging Principles Group (RCPG):</a:t>
            </a:r>
            <a:endParaRPr lang="en-GB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informed GSMA RCPG about the objective and the status of the recently started Work Item “Inter-PLMN PS domain online charging” which is of their interest for </a:t>
            </a:r>
            <a:r>
              <a:rPr lang="en-GB" sz="2000" dirty="0" smtClean="0"/>
              <a:t>IMS roaming.</a:t>
            </a:r>
            <a:endParaRPr lang="en-GB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started communication with GSMA RCPG </a:t>
            </a:r>
            <a:r>
              <a:rPr lang="en-GB" sz="2000" dirty="0" smtClean="0"/>
              <a:t>on charging for Proximity-based services (ProSe), based on the identified need of inter-PLMN accounting information transfer between HPLMN and VPLMN for ProSe Direct Communication for public safety use. </a:t>
            </a:r>
          </a:p>
          <a:p>
            <a:pPr lvl="1">
              <a:lnSpc>
                <a:spcPct val="80000"/>
              </a:lnSpc>
              <a:defRPr/>
            </a:pPr>
            <a:endParaRPr lang="en-GB" sz="1800" dirty="0" smtClean="0"/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GB" altLang="zh-CN" sz="2400" dirty="0" smtClean="0"/>
              <a:t>Broadband Forum (BBF)</a:t>
            </a:r>
          </a:p>
          <a:p>
            <a:pPr lvl="1">
              <a:lnSpc>
                <a:spcPct val="80000"/>
              </a:lnSpc>
            </a:pPr>
            <a:r>
              <a:rPr lang="en-GB" altLang="zh-CN" sz="2000" dirty="0" smtClean="0">
                <a:ea typeface="宋体" pitchFamily="2" charset="-122"/>
              </a:rPr>
              <a:t>SA5 announced to BBF the completion of 2 alternative charging solutions (Gy/</a:t>
            </a:r>
            <a:r>
              <a:rPr lang="en-GB" altLang="zh-CN" sz="2000" dirty="0" err="1" smtClean="0">
                <a:ea typeface="宋体" pitchFamily="2" charset="-122"/>
              </a:rPr>
              <a:t>Gz</a:t>
            </a:r>
            <a:r>
              <a:rPr lang="en-GB" altLang="zh-CN" sz="2000" dirty="0" smtClean="0">
                <a:ea typeface="宋体" pitchFamily="2" charset="-122"/>
              </a:rPr>
              <a:t> PCEF-based in IP-Edge, and </a:t>
            </a:r>
            <a:r>
              <a:rPr lang="en-GB" altLang="zh-CN" sz="2000" dirty="0" err="1" smtClean="0">
                <a:ea typeface="宋体" pitchFamily="2" charset="-122"/>
              </a:rPr>
              <a:t>Gyn</a:t>
            </a:r>
            <a:r>
              <a:rPr lang="en-GB" altLang="zh-CN" sz="2000" dirty="0" smtClean="0">
                <a:ea typeface="宋体" pitchFamily="2" charset="-122"/>
              </a:rPr>
              <a:t>/</a:t>
            </a:r>
            <a:r>
              <a:rPr lang="en-GB" altLang="zh-CN" sz="2000" dirty="0" err="1" smtClean="0">
                <a:ea typeface="宋体" pitchFamily="2" charset="-122"/>
              </a:rPr>
              <a:t>Gzn</a:t>
            </a:r>
            <a:r>
              <a:rPr lang="en-GB" altLang="zh-CN" sz="2000" dirty="0" smtClean="0">
                <a:ea typeface="宋体" pitchFamily="2" charset="-122"/>
              </a:rPr>
              <a:t> TDF-based) in Rel-12 for Fixed Broadband Access in Convergent scenario.</a:t>
            </a:r>
          </a:p>
          <a:p>
            <a:pPr lvl="1"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spcBef>
                <a:spcPct val="10000"/>
              </a:spcBef>
              <a:defRPr/>
            </a:pPr>
            <a:r>
              <a:rPr lang="en-GB" altLang="zh-CN" sz="2400" dirty="0" smtClean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  <a:endParaRPr lang="en-GB" altLang="zh-CN" sz="16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5005021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25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 Quality Improvements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OAM-AMI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630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620056</a:t>
                      </a:r>
                      <a:endParaRPr kumimoji="0" lang="en-GB" sz="18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16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TeliaSonera 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8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to 100%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68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- </a:t>
                      </a: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closed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034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Finalized and agreed the Rel-12 CRs to TS 32.111-1 (Requirements) and 32.111-2 (Information Service) on alarm quality improvements, new definitions and concepts for alarm handling.</a:t>
                      </a:r>
                    </a:p>
                    <a:p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800" kern="1200" baseline="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Agreed p</a:t>
                      </a:r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roposal to add notification support for changed alarm attributes.</a:t>
                      </a:r>
                    </a:p>
                    <a:p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corresponding CRs</a:t>
                      </a:r>
                      <a:r>
                        <a:rPr lang="en-GB" sz="1800" kern="1200" baseline="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Alarm IRP Requirements, Information Service, </a:t>
                      </a:r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CORBA Solution Set, XML Definition and SOAP Solution Set.</a:t>
                      </a:r>
                      <a:endParaRPr kumimoji="0" lang="en-GB" altLang="zh-CN" sz="1800" b="0" i="0" u="none" strike="noStrike" kern="1200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41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Rel-12 CRs in SP-140796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136475" y="1204297"/>
          <a:ext cx="8871045" cy="5058757"/>
        </p:xfrm>
        <a:graphic>
          <a:graphicData uri="http://schemas.openxmlformats.org/drawingml/2006/table">
            <a:tbl>
              <a:tblPr/>
              <a:tblGrid>
                <a:gridCol w="1282892"/>
                <a:gridCol w="5410627"/>
                <a:gridCol w="2177526"/>
              </a:tblGrid>
              <a:tr h="338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 Aspects of Network Sharing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OAM-SHARE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2587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620057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8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Concepts and high-level requirements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(620157): 80% to 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Impacts on existing specifications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(620257): 60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SA#66 (12/2014) - Exception closed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1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TS 32.130: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-The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Gateway Core Network (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GWCN) architecture diagram correction was agreed.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-Business and specification level requirements for GWCN were agreed.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The annex containing the network sharing management support table was moved from TS 32.130 to TS 32.103.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Editorial cleanup.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Impacts on existing specifications: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-CRs to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28.657,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28.651,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32.500, 28.652 , 28.653,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32.103 , 32.421, 32.422, 32.423, 32.442 </a:t>
                      </a:r>
                      <a:endParaRPr kumimoji="0" lang="en-GB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-The CRs and the draft TS 32.130 have to be approved together as a package.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5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32.130 for approval in SP-140795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-Rel-12 CRs in SP-140800 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78140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735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Planning Tool (RPT) interface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OAM_RPTi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8305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630012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83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29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8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-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closed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46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description of System Context for Type 7 interface was agreed.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Requirements and Information Model were finalized.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Solution Set were defined: SOAP/WSDL and a new protocol technology based on HTTP-GET and JSON.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series 28.667/28.668/28.669 is sent to SA#66 for approval.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004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28.667 for approval in SP-140792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28.668 for approval in SP-140793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28.669 for information and approval in SP-140794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259307" y="1249363"/>
          <a:ext cx="8584441" cy="4868924"/>
        </p:xfrm>
        <a:graphic>
          <a:graphicData uri="http://schemas.openxmlformats.org/drawingml/2006/table">
            <a:tbl>
              <a:tblPr/>
              <a:tblGrid>
                <a:gridCol w="1363364"/>
                <a:gridCol w="5113902"/>
                <a:gridCol w="2107175"/>
              </a:tblGrid>
              <a:tr h="3614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OAM&amp;P 12 WLAN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WLAN-OAM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-TR on WLAN impacts to Type-2 management interface to the 3GPP Network Manager (560336): completed at SA#65</a:t>
                      </a:r>
                      <a:b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-WLAN Network Resource Model for Type-2 interface (560136): 10% to 20%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-WLAN measurements defined in IEEE and IETF WLAN performance measurements for use on Type-2 interface (560236): 5% to 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4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SA#68 (06/2015)</a:t>
                      </a:r>
                      <a:endParaRPr kumimoji="0" lang="en-GB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18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Draft TS 28.403: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-Ongoing discussions on Performance Measurement handling: Element Manager (E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M) based method or NM (Network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Manager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based method.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Draft TS 28.680: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Agreed WLAN alarm mapping method.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-Ongoing discussions on WLAN alarm Network Resource Model (NRM).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1006475"/>
            <a:ext cx="8505825" cy="52720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 smtClean="0">
                <a:cs typeface="Times New Roman" pitchFamily="18" charset="0"/>
              </a:rPr>
              <a:t>SA5		</a:t>
            </a:r>
            <a:endParaRPr lang="en-GB" altLang="zh-CN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Christian Toche (Huawei)	 		Chair 	since 08/2005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Jean-Michel Cornily (Orange)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8/2007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8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Maryse Gardella (Alcatel-Lucent)		Chair	since 08/2013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David Shrader (Ericsson)			VC	since 08/2013 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Li Li (Huawei)					VC	since 08/2014</a:t>
            </a:r>
            <a: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</a:b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OAM&amp;P Sub-Working Group (SWG)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Yizhi Yao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Nokia Networks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Chair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Converged Management Sub-Working Group (SWG) 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Chair	since 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08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Lan Zou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Huawei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	VC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05</a:t>
            </a:r>
            <a:r>
              <a:rPr lang="en-GB" altLang="zh-CN" sz="2000" dirty="0" smtClean="0">
                <a:cs typeface="Times New Roman" pitchFamily="18" charset="0"/>
              </a:rPr>
              <a:t>/2012</a:t>
            </a: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AU" sz="2000" dirty="0" smtClean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 smtClean="0"/>
              <a:t>SA5 leadership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SON-NM-CCO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 (12/2015)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28.627 SON Policy NRM IRP Requirements: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Inclusion of business requirements from the study was agreed.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Logical description was agreed.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High level use cases were agreed.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Specification level requirements and use case from the study were agreed after some modification.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Rel-13 CRs in SP-140801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11976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Energy Efficiency related Performance Measurements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OAM-PM_EE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08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6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3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 (06/2015)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5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-No contributions received at last SA5 meetings because SA5 needs to wait for the approved ETSI EE specifications.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5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64023" y="1231592"/>
          <a:ext cx="8202305" cy="5008984"/>
        </p:xfrm>
        <a:graphic>
          <a:graphicData uri="http://schemas.openxmlformats.org/drawingml/2006/table">
            <a:tbl>
              <a:tblPr/>
              <a:tblGrid>
                <a:gridCol w="1337481"/>
                <a:gridCol w="5082853"/>
                <a:gridCol w="1781971"/>
              </a:tblGrid>
              <a:tr h="355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Enhancements of OAM aspects of Distributed Mobility Load Balancing SON function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FS_D_SON_OAM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393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11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Cisco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08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20%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1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SA#66 (12/2014) -&gt; SA#68 (06/2015)</a:t>
                      </a:r>
                      <a:endParaRPr kumimoji="0" lang="en-GB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99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Several contributions to draft TR 32.860 were discussed:</a:t>
                      </a:r>
                    </a:p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Examples of particular MLB algorithms based on thresholds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-OAM interface to the Cell Capacity Class Value: agreement reached, to be coordinated with RAN3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-Monitoring of the D-MLB performance per specified MLB Targets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Hybrid MLB solutions, a way forward was identified for several contributions: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-Hybrid-SON re using statistic to predict future load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-Hybrid-SON re data transfer over Itf-N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-Hybrid-SON re long optimization cycle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-Possibly also Hybrid-SON re effectiveness of NM analysis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20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5538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Application and Partitioning of 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FS_OAM_AP_Itf-N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to 30%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-&gt; SA#69 (09/2015)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32.861: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pCR from China Mobile on Configuration Management </a:t>
                      </a:r>
                      <a:r>
                        <a:rPr lang="en-US" sz="18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aspects has been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discussed and agreed.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191069" y="1163354"/>
          <a:ext cx="8720919" cy="5220214"/>
        </p:xfrm>
        <a:graphic>
          <a:graphicData uri="http://schemas.openxmlformats.org/drawingml/2006/table">
            <a:tbl>
              <a:tblPr/>
              <a:tblGrid>
                <a:gridCol w="1385039"/>
                <a:gridCol w="5195205"/>
                <a:gridCol w="2140675"/>
              </a:tblGrid>
              <a:tr h="34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Network Management of Virtualized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FS_OAM_VIRNET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640054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124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Mobile, Huawei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24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24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SA#68 (06/2015)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11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-SA5 update on NFV was prepared for the leadership meeting in Scottsdale on Nov 19</a:t>
                      </a:r>
                      <a:r>
                        <a:rPr lang="en-GB" sz="160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The objective of that meeting was to initiate cooperation on NFV.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 workshop involving ETSI ISG NFV,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SA5, TMF, OPNFV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 planned on Feb. 24-25 2015 in Prague.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define SA5 delegation due to limited attendance. 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TR 32.842 : 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management architecture for mixed network including MANO and 3GPP entities to be used as a working assumption for the TR.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-Discussed and agreed several pCRs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use cases: </a:t>
                      </a:r>
                      <a:r>
                        <a:rPr lang="en-GB" sz="1600" dirty="0" smtClean="0">
                          <a:latin typeface="+mn-lt"/>
                          <a:ea typeface="SimSun"/>
                        </a:rPr>
                        <a:t>Fault Management, Scaling, Instantiation, Configuration, Trace.</a:t>
                      </a:r>
                      <a:br>
                        <a:rPr lang="en-GB" sz="1600" dirty="0" smtClean="0">
                          <a:latin typeface="+mn-lt"/>
                          <a:ea typeface="SimSun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-Discussed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pCRs on procedure flows.</a:t>
                      </a:r>
                      <a:b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-Many contributions received. Some not addressed due to lack of time.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 to allocate more time in future SA5 meetings. Ad hoc meeting in Beijing Jan 27-29 2015.</a:t>
                      </a:r>
                      <a:endParaRPr lang="en-GB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5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486821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719724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1744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Rel-12 CRs on Alarm quality improvements (OAM-AMI)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44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Rel-11 CRs on OAM Maintenance and small Enhancements  (OAM11)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44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Rel-12 CRs on OAM Maintenance and small Enhancements  (OAM12)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44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Rel-13 CRs on OAM Maintenance and small Enhancements  (OAM13)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4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Rel-12 CRs on Network Sharing (OAM-SHARE)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9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SP-140801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Rel-13 CRs on Enhanced Network Management (NM) centralized Coverage and Capacity Optimization (SON-NM-CCO)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357358" cy="4254810"/>
        </p:xfrm>
        <a:graphic>
          <a:graphicData uri="http://schemas.openxmlformats.org/drawingml/2006/table">
            <a:tbl>
              <a:tblPr/>
              <a:tblGrid>
                <a:gridCol w="1246875"/>
                <a:gridCol w="5581934"/>
                <a:gridCol w="1528549"/>
              </a:tblGrid>
              <a:tr h="787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667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SP-140792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28.667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"Radio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Planning Tool Access (RPTA)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Reference Point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IRP); Requirements"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28.668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"Radio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Planning Tool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Access (RPTA)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Reference Point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IRP); Information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Service (IS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)"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smtClean="0">
                          <a:solidFill>
                            <a:schemeClr val="tx1"/>
                          </a:solidFill>
                          <a:latin typeface="+mn-lt"/>
                        </a:rPr>
                        <a:t>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28.669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"Radio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Planning Tool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Access (RPTA)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Reference Point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IRP); Solution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Set (SS)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definitions"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SP-140795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32.130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"Network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sharing; Concepts and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requirements"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1736579"/>
        </p:xfrm>
        <a:graphic>
          <a:graphicData uri="http://schemas.openxmlformats.org/drawingml/2006/table">
            <a:tbl>
              <a:tblPr/>
              <a:tblGrid>
                <a:gridCol w="1315113"/>
                <a:gridCol w="6957699"/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"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KQIs for Service Experience"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SP-140786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WID "Multi-Broadcast Single Frequency Network (MBSFN) Minimization of Drive Tests (MDT) enhancement"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OAM&amp;P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 smtClean="0"/>
              <a:t>BBF - HNB/HeNB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is the 3GPP focal point to BBF for HNB and HeNB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maintains the HNB/HeNB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has an ongoing action to introduce in BBF specs the performance measurements specified by SA5. </a:t>
            </a: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Font typeface="Arial" charset="0"/>
              <a:buBlip>
                <a:blip r:embed="rId3"/>
              </a:buBlip>
              <a:defRPr/>
            </a:pPr>
            <a:r>
              <a:rPr lang="en-GB" altLang="zh-CN" dirty="0" smtClean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Regular conference calls with ITU-T SG2 to maintain this alignment.</a:t>
            </a: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(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1/2)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481660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026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Compliance of 3GPP SA5 specifications to the NGMN Top OPE Recommendations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OAM-NGMN_OPE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part (560134): 72% to 78%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part (560234): 50% to 50%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0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SA#67 (03/2015)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91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pCRs related to the Top OPE clause on SON: Generic optimization, ANR, MDT, Load Balancing.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-Reviewed the progress of TR 32.838 and discussed the way forward.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 conference call was agreed (Jan 8th 2015).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-Drafting sessions to review and complete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TR will be organized during SA5 plenary meetings.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82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9"/>
          <a:ext cx="8362120" cy="5022801"/>
        </p:xfrm>
        <a:graphic>
          <a:graphicData uri="http://schemas.openxmlformats.org/drawingml/2006/table">
            <a:tbl>
              <a:tblPr/>
              <a:tblGrid>
                <a:gridCol w="1442705"/>
                <a:gridCol w="1787857"/>
                <a:gridCol w="1637731"/>
                <a:gridCol w="1160060"/>
                <a:gridCol w="982639"/>
                <a:gridCol w="1351128"/>
              </a:tblGrid>
              <a:tr h="608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0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Jan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Guangzhou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CT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24-28 Mar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Oranjestad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Aruba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15-16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15-17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12-16 May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Sapporo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12-14 Aug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18-22 Aug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Oct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Venice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Italy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Telecom Italia/EF3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17-21 Nov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USA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2014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(2/2)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697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61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PM Interface Definitions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81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560235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30%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9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SA#70 (12/2015)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3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-This work is progressing in parallel of the Multi-SDO “Converged Management PM Interface definitions” Joint Working Group (JWG).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Multi-SDO JWG is currently working on measurement metadata definition (PM2 specification).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CMAN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studies (1/1)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501195"/>
        </p:xfrm>
        <a:graphic>
          <a:graphicData uri="http://schemas.openxmlformats.org/drawingml/2006/table">
            <a:tbl>
              <a:tblPr/>
              <a:tblGrid>
                <a:gridCol w="1313872"/>
                <a:gridCol w="4738255"/>
                <a:gridCol w="2220685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Study on compliance of 3GPP SA5 specifications to the NGMN NGCOR Requirements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OAM-NGMN_NGCOR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560435</a:t>
                      </a:r>
                      <a:endParaRPr kumimoji="0" lang="en-GB" sz="18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2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to 45%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2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SA#69 (09/2015)</a:t>
                      </a:r>
                      <a:endParaRPr kumimoji="0" lang="en-GB" altLang="zh-CN" sz="18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-WID</a:t>
                      </a:r>
                      <a:r>
                        <a:rPr lang="en-GB" sz="1800" b="0" i="0" u="none" strike="noStrike" baseline="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update in to include the new </a:t>
                      </a:r>
                      <a:r>
                        <a:rPr lang="en-GB" sz="1800" b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28.821 "Fixed Mobile Convergence (FMC) model repertoire", output of the Multi-SDO Model Alignment Phase 2 JWG.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-The format alignment of TR 32.837 with TR 32.838 was agreed and is ongoing.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-The gap analysis on network sharing business scenarios was agreed.</a:t>
                      </a:r>
                      <a:endParaRPr lang="en-GB" sz="1800" b="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-WID</a:t>
                      </a:r>
                      <a:r>
                        <a:rPr lang="en-GB" sz="1800" b="0" i="0" u="none" strike="noStrike" baseline="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update in SP</a:t>
                      </a:r>
                      <a:r>
                        <a:rPr lang="en-GB" sz="1800" b="0" i="0" u="none" strike="noStrike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-140787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-TR </a:t>
                      </a:r>
                      <a:r>
                        <a:rPr kumimoji="0" lang="en-GB" altLang="zh-CN" sz="1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28.821 in </a:t>
                      </a:r>
                      <a:r>
                        <a:rPr lang="en-GB" sz="1800" b="0" i="0" u="none" strike="noStrike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4" name="Group 76"/>
          <p:cNvGraphicFramePr>
            <a:graphicFrameLocks/>
          </p:cNvGraphicFramePr>
          <p:nvPr/>
        </p:nvGraphicFramePr>
        <p:xfrm>
          <a:off x="459095" y="1484073"/>
          <a:ext cx="8207233" cy="1654599"/>
        </p:xfrm>
        <a:graphic>
          <a:graphicData uri="http://schemas.openxmlformats.org/drawingml/2006/table">
            <a:tbl>
              <a:tblPr/>
              <a:tblGrid>
                <a:gridCol w="1224477"/>
                <a:gridCol w="5307432"/>
                <a:gridCol w="1675324"/>
              </a:tblGrid>
              <a:tr h="787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667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TR 28.821 "Fixed Mobile Convergence (FMC) model repertoire"</a:t>
                      </a:r>
                      <a:endParaRPr lang="en-GB" sz="1800" b="0" i="0" u="none" strike="noStrike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59096" y="1463608"/>
          <a:ext cx="8207232" cy="1493884"/>
        </p:xfrm>
        <a:graphic>
          <a:graphicData uri="http://schemas.openxmlformats.org/drawingml/2006/table">
            <a:tbl>
              <a:tblPr/>
              <a:tblGrid>
                <a:gridCol w="1182833"/>
                <a:gridCol w="7024399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93584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SP-140787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Compliance of 3GPP SA5 specifications to the NGMN Next Generation Converged Operations Requirements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NGCOR)"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Converged Management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4968329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Multi-SDO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The outputs of the Multi-SDO Model Alignment Phase 2 JWG have been taken into account in SA5 specifications.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No further activities are planned for the moment for the Multi-SDO Model Alignment Phase 2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Regular conference calls for the Multi-SDO Converged Performance Management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Following nomination as Multi-SDO convenor, email lists and phone meeting facilities have been transferred from NGMN office to ETSI/3GPP.</a:t>
            </a: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  <a:p>
            <a:pPr marL="533400" indent="-533400"/>
            <a:r>
              <a:rPr lang="en-GB" altLang="zh-CN" sz="2400" dirty="0" smtClean="0"/>
              <a:t>NGMN NGCOR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SA5 attended NGCOR project closure meeting on Nov 25</a:t>
            </a:r>
            <a:r>
              <a:rPr lang="en-GB" altLang="zh-CN" sz="2000" baseline="30000" dirty="0" smtClean="0">
                <a:ea typeface="宋体" pitchFamily="2" charset="-122"/>
              </a:rPr>
              <a:t>th</a:t>
            </a:r>
            <a:r>
              <a:rPr lang="en-GB" altLang="zh-CN" sz="2000" dirty="0" smtClean="0">
                <a:ea typeface="宋体" pitchFamily="2" charset="-122"/>
              </a:rPr>
              <a:t>-27</a:t>
            </a:r>
            <a:r>
              <a:rPr lang="en-GB" altLang="zh-CN" sz="2000" baseline="30000" dirty="0" smtClean="0">
                <a:ea typeface="宋体" pitchFamily="2" charset="-122"/>
              </a:rPr>
              <a:t>th</a:t>
            </a:r>
            <a:r>
              <a:rPr lang="en-GB" altLang="zh-CN" sz="2000" dirty="0" smtClean="0">
                <a:ea typeface="宋体" pitchFamily="2" charset="-122"/>
              </a:rPr>
              <a:t>. A detailed review of the achievements was done. Open action points were identified. 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NGCOR standardization work will continue as needed and may lead to the creation of new SA5 WIDs and/or Multi-SDO JWGs.</a:t>
            </a: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232011" y="1217944"/>
          <a:ext cx="8570795" cy="5047287"/>
        </p:xfrm>
        <a:graphic>
          <a:graphicData uri="http://schemas.openxmlformats.org/drawingml/2006/table">
            <a:tbl>
              <a:tblPr/>
              <a:tblGrid>
                <a:gridCol w="1144325"/>
                <a:gridCol w="1888027"/>
                <a:gridCol w="1500740"/>
                <a:gridCol w="1290960"/>
                <a:gridCol w="1436558"/>
                <a:gridCol w="1310185"/>
              </a:tblGrid>
              <a:tr h="636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3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SA5#98bis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(NFV)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27-29 Jan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Beijing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 Mobile &amp; 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0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2-6 Feb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Taipei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Taiwan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Chunghwa Telecom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4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Apr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Dubrovnik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Croatia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25-29 May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Ljubljana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Slovenia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24-28 Aug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RAN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0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Oct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4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Nov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2015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77102" cy="4862306"/>
        </p:xfrm>
        <a:graphic>
          <a:graphicData uri="http://schemas.openxmlformats.org/drawingml/2006/table">
            <a:tbl>
              <a:tblPr/>
              <a:tblGrid>
                <a:gridCol w="1117983"/>
                <a:gridCol w="1844565"/>
                <a:gridCol w="1466193"/>
                <a:gridCol w="1261242"/>
                <a:gridCol w="1221747"/>
                <a:gridCol w="1365372"/>
              </a:tblGrid>
              <a:tr h="775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50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Jan 2016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Bratislava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Slovakia 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Apr 2016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23-27 May 2016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Tenerife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Spain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11-15 Jul 2016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Aug - 2 Sep 2016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7-11 Nov 2016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2016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2343000" y="5761649"/>
            <a:ext cx="43910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altLang="zh-CN" sz="2800" b="1" kern="0" dirty="0">
                <a:solidFill>
                  <a:srgbClr val="FFC000"/>
                </a:solidFill>
                <a:latin typeface="Calibri" pitchFamily="34" charset="0"/>
                <a:cs typeface="+mj-cs"/>
                <a:hlinkClick r:id="rId3"/>
              </a:rPr>
              <a:t>Visit SA5 facebook page</a:t>
            </a:r>
            <a:r>
              <a:rPr lang="en-GB" altLang="zh-CN" sz="2800" b="1" kern="0" dirty="0" smtClean="0">
                <a:solidFill>
                  <a:srgbClr val="FFC000"/>
                </a:solidFill>
                <a:latin typeface="Calibri" pitchFamily="34" charset="0"/>
                <a:cs typeface="+mj-cs"/>
                <a:hlinkClick r:id="rId3"/>
              </a:rPr>
              <a:t>!</a:t>
            </a:r>
            <a:r>
              <a:rPr lang="en-GB" altLang="zh-CN" sz="2800" b="1" kern="0" dirty="0" smtClean="0">
                <a:solidFill>
                  <a:srgbClr val="FFC000"/>
                </a:solidFill>
                <a:latin typeface="Calibri" pitchFamily="34" charset="0"/>
                <a:cs typeface="+mj-cs"/>
              </a:rPr>
              <a:t> </a:t>
            </a:r>
            <a:endParaRPr lang="en-GB" altLang="zh-CN" sz="2800" b="1" kern="0" dirty="0">
              <a:solidFill>
                <a:srgbClr val="FFC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6" name="Rectangle 64"/>
          <p:cNvSpPr txBox="1">
            <a:spLocks/>
          </p:cNvSpPr>
          <p:nvPr/>
        </p:nvSpPr>
        <p:spPr bwMode="auto">
          <a:xfrm>
            <a:off x="1978924" y="274638"/>
            <a:ext cx="531246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Thank you!</a:t>
            </a: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9200" y="1266456"/>
            <a:ext cx="6746000" cy="449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 smtClean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/>
                <a:gridCol w="817562"/>
                <a:gridCol w="819150"/>
                <a:gridCol w="773113"/>
                <a:gridCol w="744537"/>
                <a:gridCol w="728663"/>
                <a:gridCol w="728662"/>
                <a:gridCol w="758825"/>
                <a:gridCol w="839788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35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53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42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281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324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244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224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383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416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545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397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354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30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72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24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+ CMAN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70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69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23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24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15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/>
        </p:nvGraphicFramePr>
        <p:xfrm>
          <a:off x="-1941" y="805435"/>
          <a:ext cx="9309100" cy="5467350"/>
        </p:xfrm>
        <a:graphic>
          <a:graphicData uri="http://schemas.openxmlformats.org/presentationml/2006/ole">
            <p:oleObj spid="_x0000_s1026" name="Worksheet" r:id="rId4" imgW="9448740" imgH="5886442" progId="Excel.Sheet.8">
              <p:embed/>
            </p:oleObj>
          </a:graphicData>
        </a:graphic>
      </p:graphicFrame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smtClean="0"/>
              <a:t>Tdoc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/>
                <a:gridCol w="784225"/>
                <a:gridCol w="830263"/>
                <a:gridCol w="855662"/>
                <a:gridCol w="866775"/>
                <a:gridCol w="866775"/>
                <a:gridCol w="890588"/>
                <a:gridCol w="842962"/>
                <a:gridCol w="819150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154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141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363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378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380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385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/>
        </p:nvGraphicFramePr>
        <p:xfrm>
          <a:off x="109538" y="395288"/>
          <a:ext cx="9975850" cy="6783387"/>
        </p:xfrm>
        <a:graphic>
          <a:graphicData uri="http://schemas.openxmlformats.org/presentationml/2006/ole">
            <p:oleObj spid="_x0000_s2050" name="Worksheet" r:id="rId4" imgW="8581960" imgH="5238871" progId="Excel.Sheet.8">
              <p:embed/>
            </p:oleObj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/>
        </p:nvGraphicFramePr>
        <p:xfrm>
          <a:off x="204788" y="519113"/>
          <a:ext cx="8680450" cy="5645150"/>
        </p:xfrm>
        <a:graphic>
          <a:graphicData uri="http://schemas.openxmlformats.org/presentationml/2006/ole">
            <p:oleObj spid="_x0000_s3074" name="Worksheet" r:id="rId4" imgW="7896310" imgH="5886442" progId="Excel.Shee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36264" y="1204296"/>
          <a:ext cx="8507485" cy="5128264"/>
        </p:xfrm>
        <a:graphic>
          <a:graphicData uri="http://schemas.openxmlformats.org/drawingml/2006/table">
            <a:tbl>
              <a:tblPr/>
              <a:tblGrid>
                <a:gridCol w="1366454"/>
                <a:gridCol w="5052746"/>
                <a:gridCol w="208828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Proximity-based Services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ProSe-CH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25874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640039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Qualcomm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Charging support for ProSe one-to-many Direct Communication for Public Safety use (640139): 60% to 100%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Charging Aspects of Proximity-based Services (640239): 40% to 75%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-&gt; SA#67 (03/2015) </a:t>
                      </a: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</a:t>
                      </a: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32.844 "ProSe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one-to-many Direct Communication for Public Safety” was completed and relevant chapters were moved to TS 32.277.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32.277 "Proximity-based services charging” was completed.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3 remains to be specified (new exception request).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architecture aspect introduced by “ProSe Direct communication for Public Safety Use” was introduced in TS 32.240.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32.297 was enhanced with dedicated CDR file transfer description.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SP-140788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aft TS 32.277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for approval in SP-140790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32.844 for approval in SP-140791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-Rel-12 CRs on TS 32.240 and TS 32. 297 in SP-140808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26564</TotalTime>
  <Words>2764</Words>
  <Application>Microsoft Office PowerPoint</Application>
  <PresentationFormat>On-screen Show (4:3)</PresentationFormat>
  <Paragraphs>701</Paragraphs>
  <Slides>37</Slides>
  <Notes>35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Worksheet</vt:lpstr>
      <vt:lpstr>TSG SA WG5 Status Report to TSG SA#66 Maui, USA, 10-12 December 2014 Charging Management (CH) Operation, Administration, Maintenance &amp; Provisioning (OAM&amp;P)  Converged Management (CMAN)</vt:lpstr>
      <vt:lpstr>SA5 leadership</vt:lpstr>
      <vt:lpstr>2014 meeting calendar</vt:lpstr>
      <vt:lpstr>Statistics at SA5 level</vt:lpstr>
      <vt:lpstr>Tdoc history </vt:lpstr>
      <vt:lpstr>Slide 6</vt:lpstr>
      <vt:lpstr>CR history</vt:lpstr>
      <vt:lpstr>WI history</vt:lpstr>
      <vt:lpstr>Slide 9</vt:lpstr>
      <vt:lpstr>Slide 10</vt:lpstr>
      <vt:lpstr>Slide 11</vt:lpstr>
      <vt:lpstr>Slide 12</vt:lpstr>
      <vt:lpstr>Slide 13</vt:lpstr>
      <vt:lpstr>Slide 14</vt:lpstr>
      <vt:lpstr>Charging cooperation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OAM&amp;P cooperation</vt:lpstr>
      <vt:lpstr>Slide 29</vt:lpstr>
      <vt:lpstr>Slide 30</vt:lpstr>
      <vt:lpstr>Slide 31</vt:lpstr>
      <vt:lpstr>Slide 32</vt:lpstr>
      <vt:lpstr>Slide 33</vt:lpstr>
      <vt:lpstr>Converged Management cooperation</vt:lpstr>
      <vt:lpstr>2015 meeting calendar</vt:lpstr>
      <vt:lpstr>2016 meeting calendar</vt:lpstr>
      <vt:lpstr>Slide 37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Christian Toche</cp:lastModifiedBy>
  <cp:revision>1293</cp:revision>
  <dcterms:created xsi:type="dcterms:W3CDTF">2008-08-30T09:32:10Z</dcterms:created>
  <dcterms:modified xsi:type="dcterms:W3CDTF">2014-12-07T02:14:35Z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AdHocReviewCycleID">
    <vt:i4>1137515443</vt:i4>
  </property>
  <property fmtid="{D5CDD505-2E9C-101B-9397-08002B2CF9AE}" pid="37" name="_NewReviewCycle">
    <vt:lpwstr/>
  </property>
  <property fmtid="{D5CDD505-2E9C-101B-9397-08002B2CF9AE}" pid="38" name="_EmailSubject">
    <vt:lpwstr>Draft SA5 Presentation to SA#66 for review</vt:lpwstr>
  </property>
  <property fmtid="{D5CDD505-2E9C-101B-9397-08002B2CF9AE}" pid="39" name="_AuthorEmail">
    <vt:lpwstr>maryse.gardella@alcatel-lucent.com</vt:lpwstr>
  </property>
  <property fmtid="{D5CDD505-2E9C-101B-9397-08002B2CF9AE}" pid="40" name="_AuthorEmailDisplayName">
    <vt:lpwstr>GARDELLA, MARYSE (MARYSE)</vt:lpwstr>
  </property>
  <property fmtid="{D5CDD505-2E9C-101B-9397-08002B2CF9AE}" pid="41" name="sflag">
    <vt:lpwstr>1417917994</vt:lpwstr>
  </property>
</Properties>
</file>