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729" r:id="rId1"/>
  </p:sldMasterIdLst>
  <p:notesMasterIdLst>
    <p:notesMasterId r:id="rId25"/>
  </p:notesMasterIdLst>
  <p:handoutMasterIdLst>
    <p:handoutMasterId r:id="rId26"/>
  </p:handoutMasterIdLst>
  <p:sldIdLst>
    <p:sldId id="815" r:id="rId2"/>
    <p:sldId id="817" r:id="rId3"/>
    <p:sldId id="823" r:id="rId4"/>
    <p:sldId id="824" r:id="rId5"/>
    <p:sldId id="813" r:id="rId6"/>
    <p:sldId id="825" r:id="rId7"/>
    <p:sldId id="814" r:id="rId8"/>
    <p:sldId id="808" r:id="rId9"/>
    <p:sldId id="826" r:id="rId10"/>
    <p:sldId id="834" r:id="rId11"/>
    <p:sldId id="835" r:id="rId12"/>
    <p:sldId id="807" r:id="rId13"/>
    <p:sldId id="837" r:id="rId14"/>
    <p:sldId id="836" r:id="rId15"/>
    <p:sldId id="810" r:id="rId16"/>
    <p:sldId id="848" r:id="rId17"/>
    <p:sldId id="849" r:id="rId18"/>
    <p:sldId id="833" r:id="rId19"/>
    <p:sldId id="844" r:id="rId20"/>
    <p:sldId id="847" r:id="rId21"/>
    <p:sldId id="842" r:id="rId22"/>
    <p:sldId id="843" r:id="rId23"/>
    <p:sldId id="822" r:id="rId24"/>
  </p:sldIdLst>
  <p:sldSz cx="9144000" cy="6858000" type="screen4x3"/>
  <p:notesSz cx="6669088" cy="9926638"/>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00FF"/>
    <a:srgbClr val="72AF2F"/>
    <a:srgbClr val="5C88D0"/>
    <a:srgbClr val="000000"/>
    <a:srgbClr val="2A6EA8"/>
    <a:srgbClr val="B1D254"/>
    <a:srgbClr val="72732F"/>
    <a:srgbClr val="C6D254"/>
    <a:srgbClr val="FF33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63" autoAdjust="0"/>
    <p:restoredTop sz="74874" autoAdjust="0"/>
  </p:normalViewPr>
  <p:slideViewPr>
    <p:cSldViewPr snapToGrid="0">
      <p:cViewPr>
        <p:scale>
          <a:sx n="70" d="100"/>
          <a:sy n="70" d="100"/>
        </p:scale>
        <p:origin x="-1644"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604"/>
    </p:cViewPr>
  </p:sorterViewPr>
  <p:notesViewPr>
    <p:cSldViewPr snapToGrid="0">
      <p:cViewPr varScale="1">
        <p:scale>
          <a:sx n="60" d="100"/>
          <a:sy n="60" d="100"/>
        </p:scale>
        <p:origin x="-1746" y="-72"/>
      </p:cViewPr>
      <p:guideLst>
        <p:guide orient="horz" pos="3127"/>
        <p:guide pos="210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28EB263-E94C-4EC3-A6FC-6771E856885E}" type="datetime1">
              <a:rPr lang="en-US"/>
              <a:pPr>
                <a:defRPr/>
              </a:pPr>
              <a:t>2/26/2015</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30D3E635-313E-4C93-A4DB-82D2B0768635}" type="slidenum">
              <a:rPr lang="en-GB"/>
              <a:pPr>
                <a:defRPr/>
              </a:pPr>
              <a:t>‹#›</a:t>
            </a:fld>
            <a:endParaRPr lang="en-GB" dirty="0"/>
          </a:p>
        </p:txBody>
      </p:sp>
    </p:spTree>
    <p:extLst>
      <p:ext uri="{BB962C8B-B14F-4D97-AF65-F5344CB8AC3E}">
        <p14:creationId xmlns="" xmlns:p14="http://schemas.microsoft.com/office/powerpoint/2010/main" val="6214489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BD0F1C5-7E3F-4D06-96C0-3D1918C201DC}" type="datetime1">
              <a:rPr lang="en-US"/>
              <a:pPr>
                <a:defRPr/>
              </a:pPr>
              <a:t>2/26/2015</a:t>
            </a:fld>
            <a:endParaRPr lang="en-US" dirty="0"/>
          </a:p>
        </p:txBody>
      </p:sp>
      <p:sp>
        <p:nvSpPr>
          <p:cNvPr id="46084"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DFA800-4638-4068-8377-F071EC2DE466}" type="slidenum">
              <a:rPr lang="en-GB"/>
              <a:pPr>
                <a:defRPr/>
              </a:pPr>
              <a:t>‹#›</a:t>
            </a:fld>
            <a:endParaRPr lang="en-GB" dirty="0"/>
          </a:p>
        </p:txBody>
      </p:sp>
    </p:spTree>
    <p:extLst>
      <p:ext uri="{BB962C8B-B14F-4D97-AF65-F5344CB8AC3E}">
        <p14:creationId xmlns="" xmlns:p14="http://schemas.microsoft.com/office/powerpoint/2010/main" val="9306922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2</a:t>
            </a:fld>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15</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19</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5</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6</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7</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8</a:t>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 xmlns:p14="http://schemas.microsoft.com/office/powerpoint/2010/main" val="1853679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 xmlns:p14="http://schemas.microsoft.com/office/powerpoint/2010/main" val="1853679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 xmlns:p14="http://schemas.microsoft.com/office/powerpoint/2010/main" val="18536795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6457f717-5cc7-4642-bf79-5757fa040748" descr="88743BF8-158D-4A4E-81D4-0D9E5719ACAA"/>
          <p:cNvPicPr>
            <a:picLocks noChangeAspect="1" noChangeArrowheads="1"/>
          </p:cNvPicPr>
          <p:nvPr userDrawn="1"/>
        </p:nvPicPr>
        <p:blipFill>
          <a:blip r:embed="rId2" cstate="print"/>
          <a:srcRect/>
          <a:stretch>
            <a:fillRect/>
          </a:stretch>
        </p:blipFill>
        <p:spPr bwMode="auto">
          <a:xfrm>
            <a:off x="376238" y="169863"/>
            <a:ext cx="1531937" cy="1125537"/>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0200"/>
            <a:ext cx="8229600" cy="4525963"/>
          </a:xfrm>
        </p:spPr>
        <p:txBody>
          <a:bodyPr/>
          <a:lstStyle/>
          <a:p>
            <a:pPr lvl="0"/>
            <a:endParaRPr lang="en-IE" noProof="0" dirty="0" smtClean="0"/>
          </a:p>
        </p:txBody>
      </p:sp>
      <p:sp>
        <p:nvSpPr>
          <p:cNvPr id="4"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4100"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101"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4102" name="Picture 6" descr="3GPP_TM_RD.jpg"/>
          <p:cNvPicPr>
            <a:picLocks noChangeAspect="1"/>
          </p:cNvPicPr>
          <p:nvPr/>
        </p:nvPicPr>
        <p:blipFill>
          <a:blip r:embed="rId6" cstate="print"/>
          <a:srcRect/>
          <a:stretch>
            <a:fillRect/>
          </a:stretch>
        </p:blipFill>
        <p:spPr bwMode="auto">
          <a:xfrm>
            <a:off x="7629099" y="260350"/>
            <a:ext cx="1248201" cy="726902"/>
          </a:xfrm>
          <a:prstGeom prst="rect">
            <a:avLst/>
          </a:prstGeom>
          <a:noFill/>
          <a:ln w="9525">
            <a:noFill/>
            <a:miter lim="800000"/>
            <a:headEnd/>
            <a:tailEnd/>
          </a:ln>
        </p:spPr>
      </p:pic>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AA25B9F3-25E7-4602-8B7F-69B9705AD394}"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latin typeface="Arial" pitchFamily="34" charset="0"/>
                <a:cs typeface="Arial" pitchFamily="34" charset="0"/>
              </a:rPr>
              <a:t>© 3GPP 2012</a:t>
            </a:r>
            <a:endParaRPr lang="en-GB" dirty="0">
              <a:latin typeface="Arial" pitchFamily="34" charset="0"/>
              <a:cs typeface="Arial" pitchFamily="34" charset="0"/>
            </a:endParaRPr>
          </a:p>
        </p:txBody>
      </p:sp>
      <p:sp>
        <p:nvSpPr>
          <p:cNvPr id="17" name="Rectangle 16"/>
          <p:cNvSpPr/>
          <p:nvPr userDrawn="1"/>
        </p:nvSpPr>
        <p:spPr>
          <a:xfrm>
            <a:off x="7439025" y="6461125"/>
            <a:ext cx="823913" cy="215900"/>
          </a:xfrm>
          <a:prstGeom prst="rect">
            <a:avLst/>
          </a:prstGeom>
        </p:spPr>
        <p:txBody>
          <a:bodyPr wrap="none">
            <a:spAutoFit/>
          </a:bodyPr>
          <a:lstStyle/>
          <a:p>
            <a:pPr>
              <a:defRPr/>
            </a:pPr>
            <a:r>
              <a:rPr lang="en-GB" sz="800" dirty="0">
                <a:latin typeface="Arial" pitchFamily="34" charset="0"/>
                <a:cs typeface="Arial" pitchFamily="34" charset="0"/>
              </a:rPr>
              <a:t>© 3GPP </a:t>
            </a:r>
            <a:r>
              <a:rPr lang="en-GB" sz="800" dirty="0" smtClean="0">
                <a:latin typeface="Arial" pitchFamily="34" charset="0"/>
                <a:cs typeface="Arial" pitchFamily="34" charset="0"/>
              </a:rPr>
              <a:t>2015</a:t>
            </a:r>
            <a:endParaRPr lang="en-GB" sz="800" dirty="0">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5478" r:id="rId1"/>
    <p:sldLayoutId id="2147485476" r:id="rId2"/>
    <p:sldLayoutId id="2147485477" r:id="rId3"/>
    <p:sldLayoutId id="2147485479"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hyperlink" Target="http://www.3gpp.org/Specifications-groups/sa-plenary/56-sa5-telecom-management"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3gpp.org/ftp/TSG_SA/TSG_SA/TSGS_64/Docs/SP-140398.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SA/WG5_TM/TSGS5_97/Docs/S5-145358.zi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www.3gpp.org/DynaReport/32842.ht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89225"/>
            <a:ext cx="7772400" cy="1470025"/>
          </a:xfrm>
        </p:spPr>
        <p:txBody>
          <a:bodyPr/>
          <a:lstStyle/>
          <a:p>
            <a:r>
              <a:rPr lang="en-GB" sz="4800" b="1" dirty="0" smtClean="0"/>
              <a:t>3GPP SA5 status on NFV</a:t>
            </a:r>
            <a:endParaRPr lang="en-GB" sz="4800" b="1" dirty="0"/>
          </a:p>
        </p:txBody>
      </p:sp>
      <p:sp>
        <p:nvSpPr>
          <p:cNvPr id="3" name="Subtitle 2"/>
          <p:cNvSpPr>
            <a:spLocks noGrp="1"/>
          </p:cNvSpPr>
          <p:nvPr>
            <p:ph type="subTitle" idx="1"/>
          </p:nvPr>
        </p:nvSpPr>
        <p:spPr>
          <a:xfrm>
            <a:off x="1371600" y="3489329"/>
            <a:ext cx="6400800" cy="2556624"/>
          </a:xfrm>
        </p:spPr>
        <p:txBody>
          <a:bodyPr/>
          <a:lstStyle/>
          <a:p>
            <a:r>
              <a:rPr lang="en-GB" sz="2400" dirty="0" smtClean="0"/>
              <a:t>Christian Toche</a:t>
            </a:r>
          </a:p>
          <a:p>
            <a:r>
              <a:rPr lang="en-GB" sz="2400" dirty="0" smtClean="0"/>
              <a:t>3GPP SA5 chairman</a:t>
            </a:r>
          </a:p>
          <a:p>
            <a:endParaRPr lang="en-GB" sz="2400" dirty="0" smtClean="0"/>
          </a:p>
          <a:p>
            <a:r>
              <a:rPr lang="en-GB" sz="2400" dirty="0" smtClean="0"/>
              <a:t>ETSI NFV ISG, OPNFV, 3GPP SA5, TM Forum </a:t>
            </a:r>
          </a:p>
          <a:p>
            <a:r>
              <a:rPr lang="en-GB" sz="2400" dirty="0" smtClean="0"/>
              <a:t>Joint workshop</a:t>
            </a:r>
            <a:r>
              <a:rPr lang="en-US" sz="2400" dirty="0" smtClean="0"/>
              <a:t>, Prague</a:t>
            </a:r>
          </a:p>
          <a:p>
            <a:r>
              <a:rPr lang="en-GB" sz="2400" dirty="0" smtClean="0"/>
              <a:t>February 27</a:t>
            </a:r>
            <a:r>
              <a:rPr lang="en-GB" sz="2400" baseline="30000" dirty="0" smtClean="0"/>
              <a:t>th</a:t>
            </a:r>
            <a:r>
              <a:rPr lang="en-GB" sz="2400" dirty="0" smtClean="0"/>
              <a:t>, 2015</a:t>
            </a:r>
            <a:endParaRPr lang="en-GB" sz="2400" dirty="0"/>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3200" dirty="0" smtClean="0">
                <a:solidFill>
                  <a:srgbClr val="FF0000"/>
                </a:solidFill>
                <a:latin typeface="+mj-lt"/>
                <a:ea typeface="+mj-ea"/>
                <a:cs typeface="+mj-cs"/>
              </a:rPr>
              <a:t>Roles &amp; responsibilities</a:t>
            </a:r>
          </a:p>
        </p:txBody>
      </p:sp>
      <p:sp>
        <p:nvSpPr>
          <p:cNvPr id="7" name="Content Placeholder 5"/>
          <p:cNvSpPr txBox="1">
            <a:spLocks/>
          </p:cNvSpPr>
          <p:nvPr/>
        </p:nvSpPr>
        <p:spPr bwMode="auto">
          <a:xfrm>
            <a:off x="372239" y="1092200"/>
            <a:ext cx="8492972" cy="5540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buBlip>
                <a:blip r:embed="rId2"/>
              </a:buBlip>
              <a:defRPr/>
            </a:pPr>
            <a:r>
              <a:rPr lang="en-GB" sz="2000" kern="0" dirty="0" smtClean="0">
                <a:latin typeface="+mn-lt"/>
                <a:cs typeface="+mn-cs"/>
              </a:rPr>
              <a:t>P: Primary responsibility</a:t>
            </a:r>
          </a:p>
          <a:p>
            <a:pPr marL="800100" lvl="1" indent="-342900" eaLnBrk="0" hangingPunct="0">
              <a:spcBef>
                <a:spcPct val="20000"/>
              </a:spcBef>
              <a:buFont typeface="Arial" pitchFamily="34" charset="0"/>
              <a:buChar char="•"/>
              <a:defRPr/>
            </a:pPr>
            <a:r>
              <a:rPr lang="en-US" sz="1600" kern="0" dirty="0" smtClean="0">
                <a:latin typeface="+mn-lt"/>
                <a:cs typeface="+mn-cs"/>
              </a:rPr>
              <a:t>The work is to be initiated by SA5 and coordinated with other SDOs. </a:t>
            </a:r>
          </a:p>
          <a:p>
            <a:pPr marL="800100" lvl="1" indent="-342900" eaLnBrk="0" hangingPunct="0">
              <a:spcBef>
                <a:spcPct val="20000"/>
              </a:spcBef>
              <a:buFont typeface="Arial" pitchFamily="34" charset="0"/>
              <a:buChar char="•"/>
              <a:defRPr/>
            </a:pPr>
            <a:r>
              <a:rPr lang="en-US" sz="1600" kern="0" dirty="0" smtClean="0">
                <a:latin typeface="+mn-lt"/>
                <a:cs typeface="+mn-cs"/>
              </a:rPr>
              <a:t>The start of the work can be either triggered by SA5 itself or by request from another relevant SDO.</a:t>
            </a:r>
          </a:p>
          <a:p>
            <a:pPr marL="800100" lvl="1" indent="-342900" eaLnBrk="0" hangingPunct="0">
              <a:spcBef>
                <a:spcPct val="20000"/>
              </a:spcBef>
              <a:buFont typeface="Arial" pitchFamily="34" charset="0"/>
              <a:buChar char="•"/>
              <a:defRPr/>
            </a:pPr>
            <a:r>
              <a:rPr lang="en-US" sz="1600" kern="0" dirty="0" smtClean="0">
                <a:latin typeface="+mn-lt"/>
                <a:cs typeface="+mn-cs"/>
              </a:rPr>
              <a:t>How to coordinate with other SDOs will be based on the cooperation process to be jointly defined by the relevant SDOs.</a:t>
            </a:r>
          </a:p>
          <a:p>
            <a:pPr marL="800100" lvl="1" indent="-342900" eaLnBrk="0" hangingPunct="0">
              <a:spcBef>
                <a:spcPct val="20000"/>
              </a:spcBef>
              <a:buFont typeface="Arial" pitchFamily="34" charset="0"/>
              <a:buChar char="•"/>
              <a:defRPr/>
            </a:pPr>
            <a:endParaRPr lang="en-US" sz="1600" kern="0" dirty="0" smtClean="0">
              <a:latin typeface="+mn-lt"/>
              <a:cs typeface="+mn-cs"/>
            </a:endParaRPr>
          </a:p>
          <a:p>
            <a:pPr marL="342900" lvl="0" indent="-342900" eaLnBrk="0" hangingPunct="0">
              <a:spcBef>
                <a:spcPct val="20000"/>
              </a:spcBef>
              <a:buBlip>
                <a:blip r:embed="rId2"/>
              </a:buBlip>
              <a:defRPr/>
            </a:pPr>
            <a:r>
              <a:rPr lang="en-GB" sz="2000" kern="0" dirty="0" smtClean="0">
                <a:latin typeface="+mn-lt"/>
              </a:rPr>
              <a:t>S: Secondary responsibility</a:t>
            </a:r>
          </a:p>
          <a:p>
            <a:pPr marL="800100" lvl="1" indent="-342900" eaLnBrk="0" hangingPunct="0">
              <a:spcBef>
                <a:spcPct val="20000"/>
              </a:spcBef>
              <a:buFont typeface="Arial" pitchFamily="34" charset="0"/>
              <a:buChar char="•"/>
              <a:defRPr/>
            </a:pPr>
            <a:r>
              <a:rPr lang="en-US" sz="1600" kern="0" dirty="0" smtClean="0">
                <a:latin typeface="+mn-lt"/>
              </a:rPr>
              <a:t>The work is to be initiated by another SDO. </a:t>
            </a:r>
          </a:p>
          <a:p>
            <a:pPr marL="800100" lvl="1" indent="-342900" eaLnBrk="0" hangingPunct="0">
              <a:spcBef>
                <a:spcPct val="20000"/>
              </a:spcBef>
              <a:buFont typeface="Arial" pitchFamily="34" charset="0"/>
              <a:buChar char="•"/>
              <a:defRPr/>
            </a:pPr>
            <a:r>
              <a:rPr lang="en-US" sz="1600" kern="0" dirty="0" smtClean="0">
                <a:latin typeface="+mn-lt"/>
              </a:rPr>
              <a:t>SA5 will be involved via the cooperation process which will be jointly defined by the relevant SDOs.</a:t>
            </a:r>
          </a:p>
          <a:p>
            <a:pPr marL="800100" lvl="1" indent="-342900" eaLnBrk="0" hangingPunct="0">
              <a:spcBef>
                <a:spcPct val="20000"/>
              </a:spcBef>
              <a:buFont typeface="Arial" pitchFamily="34" charset="0"/>
              <a:buChar char="•"/>
              <a:defRPr/>
            </a:pPr>
            <a:r>
              <a:rPr lang="en-US" sz="1600" kern="0" dirty="0" smtClean="0">
                <a:latin typeface="+mn-lt"/>
              </a:rPr>
              <a:t>The SDO with primary responsibility will start the work (if it does not exist yet).</a:t>
            </a:r>
          </a:p>
          <a:p>
            <a:pPr marL="800100" lvl="1" indent="-342900" eaLnBrk="0" hangingPunct="0">
              <a:spcBef>
                <a:spcPct val="20000"/>
              </a:spcBef>
              <a:buBlip>
                <a:blip r:embed="rId2"/>
              </a:buBlip>
              <a:defRPr/>
            </a:pPr>
            <a:endParaRPr lang="en-GB" sz="1600" kern="0" dirty="0" smtClean="0">
              <a:latin typeface="+mn-lt"/>
              <a:cs typeface="+mn-cs"/>
            </a:endParaRPr>
          </a:p>
          <a:p>
            <a:pPr marL="342900" lvl="0" indent="-342900" eaLnBrk="0" hangingPunct="0">
              <a:spcBef>
                <a:spcPct val="20000"/>
              </a:spcBef>
              <a:buBlip>
                <a:blip r:embed="rId2"/>
              </a:buBlip>
              <a:defRPr/>
            </a:pPr>
            <a:r>
              <a:rPr lang="en-GB" sz="2000" kern="0" dirty="0" smtClean="0">
                <a:latin typeface="+mn-lt"/>
              </a:rPr>
              <a:t>I: Informed</a:t>
            </a:r>
          </a:p>
          <a:p>
            <a:pPr marL="800100" lvl="1" indent="-342900" eaLnBrk="0" hangingPunct="0">
              <a:spcBef>
                <a:spcPct val="20000"/>
              </a:spcBef>
              <a:buFont typeface="Arial" pitchFamily="34" charset="0"/>
              <a:buChar char="•"/>
              <a:defRPr/>
            </a:pPr>
            <a:r>
              <a:rPr lang="en-US" sz="1600" kern="0" dirty="0" smtClean="0">
                <a:latin typeface="+mn-lt"/>
              </a:rPr>
              <a:t>SA5 needs to be informed about the approval of the proposals and specifications. </a:t>
            </a:r>
          </a:p>
          <a:p>
            <a:pPr marL="800100" lvl="1" indent="-342900" eaLnBrk="0" hangingPunct="0">
              <a:spcBef>
                <a:spcPct val="20000"/>
              </a:spcBef>
              <a:buFont typeface="Arial" pitchFamily="34" charset="0"/>
              <a:buChar char="•"/>
              <a:defRPr/>
            </a:pPr>
            <a:r>
              <a:rPr lang="en-US" sz="1600" kern="0" dirty="0" smtClean="0">
                <a:latin typeface="+mn-lt"/>
              </a:rPr>
              <a:t>SA5 will check if SA5 requirements on Mobile Network NFV management can be supported. In case they are not supported, SA5 could request the other SDO to make some changes.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3200" dirty="0" smtClean="0">
                <a:solidFill>
                  <a:srgbClr val="FF0000"/>
                </a:solidFill>
                <a:latin typeface="+mj-lt"/>
                <a:ea typeface="+mj-ea"/>
                <a:cs typeface="+mj-cs"/>
              </a:rPr>
              <a:t>Criteria for allocating the roles</a:t>
            </a:r>
          </a:p>
        </p:txBody>
      </p:sp>
      <p:sp>
        <p:nvSpPr>
          <p:cNvPr id="7" name="Content Placeholder 5"/>
          <p:cNvSpPr txBox="1">
            <a:spLocks/>
          </p:cNvSpPr>
          <p:nvPr/>
        </p:nvSpPr>
        <p:spPr bwMode="auto">
          <a:xfrm>
            <a:off x="372239" y="1092200"/>
            <a:ext cx="8492972" cy="5540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buBlip>
                <a:blip r:embed="rId2"/>
              </a:buBlip>
              <a:defRPr/>
            </a:pPr>
            <a:r>
              <a:rPr lang="en-US" sz="2000" kern="0" dirty="0" smtClean="0">
                <a:latin typeface="+mn-lt"/>
                <a:cs typeface="+mn-cs"/>
              </a:rPr>
              <a:t>For the interfaces connected to 3GPP nodes, including NM/OSS, EM and VNF</a:t>
            </a:r>
          </a:p>
          <a:p>
            <a:pPr marL="800100" lvl="1" indent="-342900" eaLnBrk="0" hangingPunct="0">
              <a:spcBef>
                <a:spcPct val="20000"/>
              </a:spcBef>
              <a:buFont typeface="Arial" pitchFamily="34" charset="0"/>
              <a:buChar char="•"/>
              <a:defRPr/>
            </a:pPr>
            <a:r>
              <a:rPr lang="en-US" sz="1600" kern="0" dirty="0" smtClean="0">
                <a:latin typeface="+mn-lt"/>
                <a:cs typeface="+mn-cs"/>
              </a:rPr>
              <a:t>The lifecycle management, which is mostly generic for all kinds of networks (but not really specific to Mobile Networks), SA5 is allocated as “S”. </a:t>
            </a:r>
          </a:p>
          <a:p>
            <a:pPr marL="800100" lvl="1" indent="-342900" eaLnBrk="0" hangingPunct="0">
              <a:spcBef>
                <a:spcPct val="20000"/>
              </a:spcBef>
              <a:buFont typeface="Arial" pitchFamily="34" charset="0"/>
              <a:buChar char="•"/>
              <a:defRPr/>
            </a:pPr>
            <a:r>
              <a:rPr lang="en-US" sz="1600" kern="0" dirty="0" smtClean="0">
                <a:latin typeface="+mn-lt"/>
                <a:cs typeface="+mn-cs"/>
              </a:rPr>
              <a:t>FCAPS of VNF, which is SA5 traditional expertise, SA5 is allocated as “P”.</a:t>
            </a:r>
          </a:p>
          <a:p>
            <a:pPr marL="800100" lvl="1" indent="-342900" eaLnBrk="0" hangingPunct="0">
              <a:spcBef>
                <a:spcPct val="20000"/>
              </a:spcBef>
              <a:buFont typeface="Arial" pitchFamily="34" charset="0"/>
              <a:buChar char="•"/>
              <a:defRPr/>
            </a:pPr>
            <a:r>
              <a:rPr lang="en-US" sz="1600" kern="0" dirty="0" smtClean="0">
                <a:latin typeface="+mn-lt"/>
                <a:cs typeface="+mn-cs"/>
              </a:rPr>
              <a:t>For SA5 initiated requirements, SA5 is allocated as “P”.</a:t>
            </a:r>
          </a:p>
          <a:p>
            <a:pPr marL="800100" lvl="1" indent="-342900" eaLnBrk="0" hangingPunct="0">
              <a:spcBef>
                <a:spcPct val="20000"/>
              </a:spcBef>
              <a:buFont typeface="Arial" pitchFamily="34" charset="0"/>
              <a:buChar char="•"/>
              <a:defRPr/>
            </a:pPr>
            <a:endParaRPr lang="en-US" sz="1600" kern="0" dirty="0" smtClean="0">
              <a:latin typeface="+mn-lt"/>
              <a:cs typeface="+mn-cs"/>
            </a:endParaRPr>
          </a:p>
          <a:p>
            <a:pPr marL="342900" lvl="0" indent="-342900" eaLnBrk="0" hangingPunct="0">
              <a:spcBef>
                <a:spcPct val="20000"/>
              </a:spcBef>
              <a:buBlip>
                <a:blip r:embed="rId2"/>
              </a:buBlip>
              <a:defRPr/>
            </a:pPr>
            <a:r>
              <a:rPr lang="en-US" sz="2000" kern="0" dirty="0" smtClean="0">
                <a:latin typeface="+mn-lt"/>
              </a:rPr>
              <a:t>For the interfaces within ETSI MANO domain</a:t>
            </a:r>
          </a:p>
          <a:p>
            <a:pPr marL="800100" lvl="1" indent="-342900" eaLnBrk="0" hangingPunct="0">
              <a:spcBef>
                <a:spcPct val="20000"/>
              </a:spcBef>
              <a:buFont typeface="Arial" pitchFamily="34" charset="0"/>
              <a:buChar char="•"/>
              <a:defRPr/>
            </a:pPr>
            <a:r>
              <a:rPr lang="en-US" sz="1600" kern="0" dirty="0" smtClean="0">
                <a:latin typeface="+mn-lt"/>
              </a:rPr>
              <a:t>The lifecycle management, which is mostly generic for all kinds of networks (but not really specific to Mobile Networks), SA5 is allocated as “I”. </a:t>
            </a:r>
          </a:p>
          <a:p>
            <a:pPr marL="800100" lvl="1" indent="-342900" eaLnBrk="0" hangingPunct="0">
              <a:spcBef>
                <a:spcPct val="20000"/>
              </a:spcBef>
              <a:buFont typeface="Arial" pitchFamily="34" charset="0"/>
              <a:buChar char="•"/>
              <a:defRPr/>
            </a:pPr>
            <a:r>
              <a:rPr lang="en-US" sz="1600" kern="0" dirty="0" smtClean="0">
                <a:latin typeface="+mn-lt"/>
              </a:rPr>
              <a:t>FCAPS of VNF, which is the most VNF relevant, SA5 is allocated as “S”.</a:t>
            </a:r>
          </a:p>
          <a:p>
            <a:pPr marL="800100" lvl="1" indent="-342900" eaLnBrk="0" hangingPunct="0">
              <a:spcBef>
                <a:spcPct val="20000"/>
              </a:spcBef>
              <a:buFont typeface="Arial" pitchFamily="34" charset="0"/>
              <a:buChar char="•"/>
              <a:defRPr/>
            </a:pPr>
            <a:r>
              <a:rPr lang="en-US" sz="1600" kern="0" dirty="0" smtClean="0">
                <a:latin typeface="+mn-lt"/>
              </a:rPr>
              <a:t>For SA5 initiated requirements, SA5 is allocated as “S”.</a:t>
            </a:r>
          </a:p>
          <a:p>
            <a:pPr marL="800100" lvl="1" indent="-342900" eaLnBrk="0" hangingPunct="0">
              <a:spcBef>
                <a:spcPct val="20000"/>
              </a:spcBef>
              <a:buBlip>
                <a:blip r:embed="rId2"/>
              </a:buBlip>
              <a:defRPr/>
            </a:pPr>
            <a:endParaRPr lang="en-GB" sz="1600" kern="0" dirty="0" smtClean="0">
              <a:latin typeface="+mn-lt"/>
              <a:cs typeface="+mn-cs"/>
            </a:endParaRPr>
          </a:p>
          <a:p>
            <a:pPr marL="342900" indent="-342900" eaLnBrk="0" hangingPunct="0">
              <a:spcBef>
                <a:spcPct val="20000"/>
              </a:spcBef>
              <a:buBlip>
                <a:blip r:embed="rId2"/>
              </a:buBlip>
              <a:defRPr/>
            </a:pPr>
            <a:r>
              <a:rPr lang="en-US" sz="2000" kern="0" dirty="0" smtClean="0">
                <a:solidFill>
                  <a:prstClr val="black"/>
                </a:solidFill>
                <a:latin typeface="+mn-lt"/>
              </a:rPr>
              <a:t>For the interfaces within 3GPP domain</a:t>
            </a:r>
          </a:p>
          <a:p>
            <a:pPr marL="800100" lvl="1" indent="-342900" eaLnBrk="0" hangingPunct="0">
              <a:spcBef>
                <a:spcPct val="20000"/>
              </a:spcBef>
              <a:buFont typeface="Arial" pitchFamily="34" charset="0"/>
              <a:buChar char="•"/>
              <a:defRPr/>
            </a:pPr>
            <a:r>
              <a:rPr lang="en-US" sz="1600" kern="0" dirty="0" smtClean="0">
                <a:latin typeface="+mn-lt"/>
              </a:rPr>
              <a:t>SA5 is allocated as “P” for the relevant areas. </a:t>
            </a:r>
          </a:p>
          <a:p>
            <a:pPr marL="342900" indent="-342900" eaLnBrk="0" hangingPunct="0">
              <a:spcBef>
                <a:spcPct val="20000"/>
              </a:spcBef>
              <a:buBlip>
                <a:blip r:embed="rId2"/>
              </a:buBlip>
              <a:defRPr/>
            </a:pPr>
            <a:endParaRPr lang="en-US" sz="1600" kern="0" dirty="0" smtClean="0">
              <a:latin typeface="+mn-lt"/>
            </a:endParaRPr>
          </a:p>
          <a:p>
            <a:pPr marL="342900" lvl="0" indent="-342900" eaLnBrk="0" hangingPunct="0">
              <a:spcBef>
                <a:spcPct val="20000"/>
              </a:spcBef>
              <a:buBlip>
                <a:blip r:embed="rId2"/>
              </a:buBlip>
              <a:defRPr/>
            </a:pPr>
            <a:r>
              <a:rPr lang="en-US" sz="2000" kern="0" dirty="0" smtClean="0">
                <a:latin typeface="+mn-lt"/>
              </a:rPr>
              <a:t>For the information model (data) specific to Mobile Networks (for all interfaces)</a:t>
            </a:r>
          </a:p>
          <a:p>
            <a:pPr marL="800100" lvl="1" indent="-342900" eaLnBrk="0" hangingPunct="0">
              <a:spcBef>
                <a:spcPct val="20000"/>
              </a:spcBef>
              <a:buFont typeface="Arial" pitchFamily="34" charset="0"/>
              <a:buChar char="•"/>
              <a:defRPr/>
            </a:pPr>
            <a:r>
              <a:rPr lang="en-US" sz="1600" kern="0" dirty="0" smtClean="0">
                <a:latin typeface="+mn-lt"/>
              </a:rPr>
              <a:t>SA5 is allocated as “P” for the relevant areas. </a:t>
            </a:r>
          </a:p>
          <a:p>
            <a:pPr marL="800100" lvl="1" indent="-342900" eaLnBrk="0" hangingPunct="0">
              <a:spcBef>
                <a:spcPct val="20000"/>
              </a:spcBef>
              <a:buFont typeface="Arial" pitchFamily="34" charset="0"/>
              <a:buChar char="•"/>
              <a:defRPr/>
            </a:pPr>
            <a:endParaRPr lang="en-US" sz="1600" kern="0" dirty="0" smtClean="0">
              <a:latin typeface="+mn-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03616" y="6430833"/>
            <a:ext cx="1054264" cy="338554"/>
          </a:xfrm>
          <a:prstGeom prst="rect">
            <a:avLst/>
          </a:prstGeom>
          <a:solidFill>
            <a:srgbClr val="FF0000"/>
          </a:solidFill>
        </p:spPr>
        <p:txBody>
          <a:bodyPr wrap="square" rtlCol="0">
            <a:spAutoFit/>
          </a:bodyPr>
          <a:lstStyle/>
          <a:p>
            <a:pPr algn="ctr"/>
            <a:r>
              <a:rPr lang="en-GB" altLang="zh-CN" sz="1600" b="1" dirty="0" smtClean="0">
                <a:latin typeface="+mn-lt"/>
              </a:rPr>
              <a:t>SA5: P</a:t>
            </a:r>
            <a:endParaRPr lang="zh-CN" altLang="en-US" sz="1600" b="1" dirty="0">
              <a:latin typeface="+mn-lt"/>
            </a:endParaRPr>
          </a:p>
        </p:txBody>
      </p:sp>
      <p:sp>
        <p:nvSpPr>
          <p:cNvPr id="10314" name="Rectangle 64"/>
          <p:cNvSpPr>
            <a:spLocks noGrp="1"/>
          </p:cNvSpPr>
          <p:nvPr>
            <p:ph type="title"/>
          </p:nvPr>
        </p:nvSpPr>
        <p:spPr>
          <a:xfrm>
            <a:off x="259307" y="274638"/>
            <a:ext cx="7369791" cy="628650"/>
          </a:xfrm>
        </p:spPr>
        <p:txBody>
          <a:bodyPr/>
          <a:lstStyle/>
          <a:p>
            <a:r>
              <a:rPr lang="en-GB" dirty="0" smtClean="0"/>
              <a:t>Possible areas for involvement of SA5 (1/3)</a:t>
            </a:r>
          </a:p>
        </p:txBody>
      </p:sp>
      <p:graphicFrame>
        <p:nvGraphicFramePr>
          <p:cNvPr id="6" name="Group 76"/>
          <p:cNvGraphicFramePr>
            <a:graphicFrameLocks/>
          </p:cNvGraphicFramePr>
          <p:nvPr>
            <p:extLst>
              <p:ext uri="{D42A27DB-BD31-4B8C-83A1-F6EECF244321}">
                <p14:modId xmlns="" xmlns:p14="http://schemas.microsoft.com/office/powerpoint/2010/main" val="197822160"/>
              </p:ext>
            </p:extLst>
          </p:nvPr>
        </p:nvGraphicFramePr>
        <p:xfrm>
          <a:off x="150129" y="996286"/>
          <a:ext cx="8884689" cy="5349240"/>
        </p:xfrm>
        <a:graphic>
          <a:graphicData uri="http://schemas.openxmlformats.org/drawingml/2006/table">
            <a:tbl>
              <a:tblPr>
                <a:effectLst/>
              </a:tblPr>
              <a:tblGrid>
                <a:gridCol w="728645"/>
                <a:gridCol w="760021"/>
                <a:gridCol w="1167008"/>
                <a:gridCol w="1080397"/>
                <a:gridCol w="1076325"/>
                <a:gridCol w="1138024"/>
                <a:gridCol w="871751"/>
                <a:gridCol w="964097"/>
                <a:gridCol w="1098421"/>
              </a:tblGrid>
              <a:tr h="171207">
                <a:tc gridSpan="2">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Interfaces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hMerge="1">
                  <a:txBody>
                    <a:bodyPr/>
                    <a:lstStyle/>
                    <a:p>
                      <a:endParaRPr lang="en-GB"/>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de-DE" sz="1200" b="1" kern="1200" dirty="0" smtClean="0">
                          <a:solidFill>
                            <a:schemeClr val="tx1"/>
                          </a:solidFill>
                          <a:latin typeface="+mn-lt"/>
                          <a:ea typeface="+mn-ea"/>
                          <a:cs typeface="+mn-cs"/>
                        </a:rPr>
                        <a:t>Os-Ma-</a:t>
                      </a:r>
                      <a:r>
                        <a:rPr lang="de-DE" sz="1200" b="1" kern="1200" dirty="0" err="1" smtClean="0">
                          <a:solidFill>
                            <a:schemeClr val="tx1"/>
                          </a:solidFill>
                          <a:latin typeface="+mn-lt"/>
                          <a:ea typeface="+mn-ea"/>
                          <a:cs typeface="+mn-cs"/>
                        </a:rPr>
                        <a:t>nfvo</a:t>
                      </a: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(OSS/BSS/NM - NFVO)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algn="ctr">
                        <a:spcAft>
                          <a:spcPts val="0"/>
                        </a:spcAft>
                      </a:pPr>
                      <a:r>
                        <a:rPr lang="en-US" sz="1200" b="1" kern="1200" dirty="0" err="1" smtClean="0">
                          <a:solidFill>
                            <a:schemeClr val="tx1"/>
                          </a:solidFill>
                          <a:latin typeface="+mn-lt"/>
                          <a:ea typeface="+mn-ea"/>
                          <a:cs typeface="+mn-cs"/>
                        </a:rPr>
                        <a:t>Ve-Vnfm-em</a:t>
                      </a:r>
                      <a:endParaRPr lang="en-US"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(EM-VNFM)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de-DE" sz="1200" b="1" kern="1200" dirty="0" err="1" smtClean="0">
                          <a:solidFill>
                            <a:schemeClr val="tx1"/>
                          </a:solidFill>
                          <a:latin typeface="+mn-lt"/>
                          <a:ea typeface="+mn-ea"/>
                          <a:cs typeface="+mn-cs"/>
                        </a:rPr>
                        <a:t>Ve-Vnfm-vnf</a:t>
                      </a:r>
                      <a:endParaRPr lang="de-DE"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(VNF-VNFM)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a:t>
                      </a:r>
                      <a:r>
                        <a:rPr lang="en-US" sz="1200" b="1" kern="1200" dirty="0" err="1" smtClean="0">
                          <a:solidFill>
                            <a:schemeClr val="tx1"/>
                          </a:solidFill>
                          <a:latin typeface="+mn-lt"/>
                          <a:ea typeface="+mn-ea"/>
                          <a:cs typeface="+mn-cs"/>
                        </a:rPr>
                        <a:t>Vnfm</a:t>
                      </a:r>
                      <a:r>
                        <a:rPr lang="en-GB" sz="1200" b="1" dirty="0" smtClean="0">
                          <a:solidFill>
                            <a:schemeClr val="tx1"/>
                          </a:solidFill>
                          <a:latin typeface="+mn-lt"/>
                          <a:ea typeface="Calibri"/>
                          <a:cs typeface="Times New Roman"/>
                        </a:rPr>
                        <a:t> (NFVO-VNFM)</a:t>
                      </a:r>
                      <a:r>
                        <a:rPr kumimoji="0" lang="en-GB" altLang="zh-CN" sz="1200" b="1" i="0" u="none" strike="noStrike" cap="none" normalizeH="0" baseline="30000" dirty="0" smtClean="0">
                          <a:ln>
                            <a:noFill/>
                          </a:ln>
                          <a:solidFill>
                            <a:srgbClr val="FF0000"/>
                          </a:solidFill>
                          <a:effectLst/>
                          <a:latin typeface="+mn-lt"/>
                          <a:ea typeface="宋体" pitchFamily="2" charset="-122"/>
                          <a:cs typeface="Arial" charset="0"/>
                        </a:rPr>
                        <a:t> 9</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Vi-</a:t>
                      </a:r>
                      <a:r>
                        <a:rPr lang="en-GB" sz="1200" b="1" dirty="0" err="1" smtClean="0">
                          <a:solidFill>
                            <a:schemeClr val="tx1"/>
                          </a:solidFill>
                          <a:latin typeface="+mn-lt"/>
                          <a:ea typeface="Calibri"/>
                          <a:cs typeface="Times New Roman"/>
                        </a:rPr>
                        <a:t>Vnfm</a:t>
                      </a:r>
                      <a:r>
                        <a:rPr lang="en-GB" sz="1200" b="1" dirty="0" smtClean="0">
                          <a:solidFill>
                            <a:schemeClr val="tx1"/>
                          </a:solidFill>
                          <a:latin typeface="+mn-lt"/>
                          <a:ea typeface="Calibri"/>
                          <a:cs typeface="Times New Roman"/>
                        </a:rPr>
                        <a:t> (VIM-VNFM)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Or-Vi</a:t>
                      </a:r>
                    </a:p>
                    <a:p>
                      <a:pPr algn="ctr">
                        <a:spcAft>
                          <a:spcPts val="0"/>
                        </a:spcAft>
                      </a:pPr>
                      <a:r>
                        <a:rPr lang="en-GB" sz="1200" b="1" dirty="0" smtClean="0">
                          <a:solidFill>
                            <a:schemeClr val="tx1"/>
                          </a:solidFill>
                          <a:latin typeface="+mn-lt"/>
                          <a:ea typeface="Calibri"/>
                          <a:cs typeface="Times New Roman"/>
                        </a:rPr>
                        <a:t>(NFVO-VIM)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Itf-N</a:t>
                      </a:r>
                    </a:p>
                    <a:p>
                      <a:pPr algn="ctr">
                        <a:spcAft>
                          <a:spcPts val="0"/>
                        </a:spcAft>
                      </a:pPr>
                      <a:r>
                        <a:rPr lang="en-GB" sz="1200" b="1" dirty="0" smtClean="0">
                          <a:solidFill>
                            <a:schemeClr val="tx1"/>
                          </a:solidFill>
                          <a:latin typeface="+mn-lt"/>
                          <a:ea typeface="Calibri"/>
                          <a:cs typeface="Times New Roman"/>
                        </a:rPr>
                        <a:t>(OSS/BSS/NM - EM)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r>
              <a:tr h="307151">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Functions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hMerge="1">
                  <a:txBody>
                    <a:bodyPr/>
                    <a:lstStyle/>
                    <a:p>
                      <a:endParaRPr lang="en-GB"/>
                    </a:p>
                  </a:txBody>
                  <a:tcPr/>
                </a:tc>
                <a:tc vMerge="1">
                  <a:txBody>
                    <a:bodyPr/>
                    <a:lstStyle/>
                    <a:p>
                      <a:endParaRPr lang="en-GB"/>
                    </a:p>
                  </a:txBody>
                  <a:tcPr/>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r>
              <a:tr h="1980489">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Lifecycle management (LCM)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Network service (NS)</a:t>
                      </a:r>
                      <a:r>
                        <a:rPr kumimoji="0" lang="en-GB" altLang="zh-CN" sz="1200" b="1" i="0" u="none" strike="noStrike" cap="none" normalizeH="0" baseline="30000" dirty="0" smtClean="0">
                          <a:ln>
                            <a:noFill/>
                          </a:ln>
                          <a:solidFill>
                            <a:srgbClr val="FF0000"/>
                          </a:solidFill>
                          <a:effectLst/>
                          <a:latin typeface="+mn-lt"/>
                          <a:ea typeface="+mn-ea"/>
                          <a:cs typeface="Arial" charset="0"/>
                        </a:rPr>
                        <a:t>1</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a:txBody>
                    <a:bodyPr/>
                    <a:lstStyle/>
                    <a:p>
                      <a:pPr algn="ctr" fontAlgn="base"/>
                      <a:r>
                        <a:rPr lang="en-US" sz="1100" b="1" kern="1200" dirty="0" smtClean="0">
                          <a:solidFill>
                            <a:schemeClr val="tx1"/>
                          </a:solidFill>
                          <a:latin typeface="+mn-lt"/>
                          <a:ea typeface="+mn-ea"/>
                          <a:cs typeface="+mn-cs"/>
                        </a:rPr>
                        <a:t>For Mobile NS, 1. NM needs to trigger infra NS LCM when it is required for mobile NS.</a:t>
                      </a:r>
                    </a:p>
                    <a:p>
                      <a:pPr algn="ctr" fontAlgn="base"/>
                      <a:r>
                        <a:rPr lang="en-US" sz="1100" b="1" kern="1200" dirty="0" smtClean="0">
                          <a:solidFill>
                            <a:schemeClr val="tx1"/>
                          </a:solidFill>
                          <a:latin typeface="+mn-lt"/>
                          <a:ea typeface="+mn-ea"/>
                          <a:cs typeface="+mn-cs"/>
                        </a:rPr>
                        <a:t>2. NM needs to receive state/status information about the infra NS (supporting the mobile-NS)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1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1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100" b="1" i="0" u="none" strike="noStrike" cap="none" normalizeH="0" baseline="0" dirty="0" smtClean="0">
                        <a:ln>
                          <a:noFill/>
                        </a:ln>
                        <a:solidFill>
                          <a:srgbClr val="FF0000"/>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100" b="1" i="0" u="none" strike="noStrike" cap="none" normalizeH="0" baseline="0" dirty="0" smtClean="0">
                        <a:ln>
                          <a:noFill/>
                        </a:ln>
                        <a:solidFill>
                          <a:schemeClr val="tx1"/>
                        </a:solidFill>
                        <a:effectLst/>
                        <a:latin typeface="+mn-lt"/>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100" b="1" i="0" u="none" strike="noStrike" cap="none" normalizeH="0" baseline="0" dirty="0" smtClean="0">
                        <a:ln>
                          <a:noFill/>
                        </a:ln>
                        <a:solidFill>
                          <a:schemeClr val="tx1"/>
                        </a:solidFill>
                        <a:effectLst/>
                        <a:latin typeface="+mn-lt"/>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1" i="0" u="none" strike="noStrike" cap="none" normalizeH="0" baseline="0" dirty="0" smtClean="0">
                          <a:ln>
                            <a:noFill/>
                          </a:ln>
                          <a:solidFill>
                            <a:schemeClr val="tx1"/>
                          </a:solidFill>
                          <a:effectLst/>
                          <a:latin typeface="+mn-lt"/>
                          <a:ea typeface="Times New Roman" pitchFamily="18" charset="0"/>
                          <a:cs typeface="Arial" charset="0"/>
                        </a:rPr>
                        <a:t>Define the operations and models for Mobile NS LCM</a:t>
                      </a:r>
                      <a:endParaRPr kumimoji="0" lang="en-GB" altLang="zh-CN" sz="1100" b="1" i="0" u="none" strike="noStrike" cap="none" normalizeH="0" baseline="0" dirty="0" smtClean="0">
                        <a:ln>
                          <a:noFill/>
                        </a:ln>
                        <a:solidFill>
                          <a:schemeClr val="tx1"/>
                        </a:solidFill>
                        <a:effectLst/>
                        <a:latin typeface="+mn-lt"/>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r h="2043296">
                <a:tc vMerge="1">
                  <a:txBody>
                    <a:bodyPr/>
                    <a:lstStyle/>
                    <a:p>
                      <a:endParaRPr lang="en-GB"/>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VNF</a:t>
                      </a:r>
                      <a:r>
                        <a:rPr kumimoji="0" lang="en-GB" altLang="zh-CN" sz="1200" b="1" i="0" u="none" strike="noStrike" cap="none" normalizeH="0" baseline="30000" dirty="0" smtClean="0">
                          <a:ln>
                            <a:noFill/>
                          </a:ln>
                          <a:solidFill>
                            <a:srgbClr val="FF0000"/>
                          </a:solidFill>
                          <a:effectLst/>
                          <a:latin typeface="+mn-lt"/>
                          <a:ea typeface="+mn-ea"/>
                          <a:cs typeface="Arial" charset="0"/>
                        </a:rPr>
                        <a:t>2</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tx2">
                        <a:lumMod val="40000"/>
                        <a:lumOff val="60000"/>
                        <a:alpha val="50000"/>
                      </a:schemeClr>
                    </a:solidFill>
                  </a:tcPr>
                </a:tc>
                <a:tc>
                  <a:txBody>
                    <a:bodyPr/>
                    <a:lstStyle/>
                    <a:p>
                      <a:pPr algn="ctr" fontAlgn="base">
                        <a:spcAft>
                          <a:spcPts val="0"/>
                        </a:spcAft>
                      </a:pPr>
                      <a:r>
                        <a:rPr lang="en-US" sz="1100" b="1" kern="1200" dirty="0" smtClean="0">
                          <a:solidFill>
                            <a:srgbClr val="000000"/>
                          </a:solidFill>
                          <a:latin typeface="+mn-lt"/>
                          <a:ea typeface="SimSun"/>
                          <a:cs typeface="Arial"/>
                        </a:rPr>
                        <a:t>For Mobile VNF, 1.NM needs to trigger Generic VNF LCM as part of the Mobile VNF LCM procedure. </a:t>
                      </a:r>
                    </a:p>
                    <a:p>
                      <a:pPr algn="ctr" fontAlgn="base">
                        <a:spcAft>
                          <a:spcPts val="0"/>
                        </a:spcAft>
                      </a:pPr>
                      <a:r>
                        <a:rPr lang="en-US" sz="1100" b="1" kern="1200" dirty="0" smtClean="0">
                          <a:solidFill>
                            <a:srgbClr val="000000"/>
                          </a:solidFill>
                          <a:latin typeface="+mn-lt"/>
                          <a:ea typeface="SimSun"/>
                          <a:cs typeface="Arial"/>
                        </a:rPr>
                        <a:t>2. NM needs to receive message about the outcome of Generic VNF LCM (supporting the mobile VNF.)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algn="ctr" fontAlgn="base">
                        <a:spcAft>
                          <a:spcPts val="0"/>
                        </a:spcAft>
                      </a:pPr>
                      <a:r>
                        <a:rPr lang="en-GB" sz="1100" b="1" kern="1200" dirty="0" smtClean="0">
                          <a:solidFill>
                            <a:srgbClr val="000000"/>
                          </a:solidFill>
                          <a:latin typeface="+mn-lt"/>
                          <a:ea typeface="SimSun"/>
                          <a:cs typeface="Arial"/>
                        </a:rPr>
                        <a:t>1</a:t>
                      </a:r>
                      <a:r>
                        <a:rPr lang="en-GB" sz="1100" b="1" kern="1200" dirty="0">
                          <a:solidFill>
                            <a:srgbClr val="000000"/>
                          </a:solidFill>
                          <a:latin typeface="+mn-lt"/>
                          <a:ea typeface="SimSun"/>
                          <a:cs typeface="Arial"/>
                        </a:rPr>
                        <a:t>. EM needs to trigger mobile VNF LCM.</a:t>
                      </a:r>
                      <a:endParaRPr lang="en-US" sz="1100" b="1" dirty="0">
                        <a:latin typeface="+mn-lt"/>
                        <a:ea typeface="SimSun"/>
                        <a:cs typeface="Times New Roman"/>
                      </a:endParaRPr>
                    </a:p>
                    <a:p>
                      <a:pPr algn="ctr" fontAlgn="base">
                        <a:spcAft>
                          <a:spcPts val="0"/>
                        </a:spcAft>
                      </a:pPr>
                      <a:r>
                        <a:rPr lang="en-GB" sz="1100" b="1" kern="1200" dirty="0">
                          <a:solidFill>
                            <a:srgbClr val="000000"/>
                          </a:solidFill>
                          <a:latin typeface="+mn-lt"/>
                          <a:ea typeface="SimSun"/>
                          <a:cs typeface="Arial"/>
                        </a:rPr>
                        <a:t>2.EM needs to receive message about the outcome of VNF LCM </a:t>
                      </a:r>
                      <a:endParaRPr lang="en-US" sz="11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algn="ctr" fontAlgn="base">
                        <a:spcAft>
                          <a:spcPts val="0"/>
                        </a:spcAft>
                      </a:pPr>
                      <a:r>
                        <a:rPr lang="en-GB" sz="1100" b="1" kern="1200" dirty="0" smtClean="0">
                          <a:solidFill>
                            <a:srgbClr val="000000"/>
                          </a:solidFill>
                          <a:latin typeface="+mn-lt"/>
                          <a:ea typeface="SimSun"/>
                          <a:cs typeface="Arial"/>
                        </a:rPr>
                        <a:t>Ensure </a:t>
                      </a:r>
                      <a:r>
                        <a:rPr lang="en-GB" sz="1100" b="1" kern="1200" dirty="0">
                          <a:solidFill>
                            <a:srgbClr val="000000"/>
                          </a:solidFill>
                          <a:latin typeface="+mn-lt"/>
                          <a:ea typeface="SimSun"/>
                          <a:cs typeface="Arial"/>
                        </a:rPr>
                        <a:t>the initial configuration data for mobile network connectivity to be configured from VNFM to </a:t>
                      </a:r>
                      <a:r>
                        <a:rPr lang="en-GB" sz="1100" b="1" kern="1200" dirty="0" smtClean="0">
                          <a:solidFill>
                            <a:srgbClr val="000000"/>
                          </a:solidFill>
                          <a:latin typeface="+mn-lt"/>
                          <a:ea typeface="SimSun"/>
                          <a:cs typeface="Arial"/>
                        </a:rPr>
                        <a:t>VNF</a:t>
                      </a:r>
                      <a:endParaRPr lang="en-US" sz="11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algn="ctr" fontAlgn="base">
                        <a:spcAft>
                          <a:spcPts val="0"/>
                        </a:spcAft>
                      </a:pPr>
                      <a:r>
                        <a:rPr lang="en-GB" sz="1100" b="1" kern="1200" dirty="0" smtClean="0">
                          <a:solidFill>
                            <a:srgbClr val="000000"/>
                          </a:solidFill>
                          <a:latin typeface="+mn-lt"/>
                          <a:ea typeface="SimSun"/>
                          <a:cs typeface="Arial"/>
                        </a:rPr>
                        <a:t>Ensure </a:t>
                      </a:r>
                      <a:r>
                        <a:rPr lang="en-GB" sz="1100" b="1" kern="1200" dirty="0">
                          <a:solidFill>
                            <a:srgbClr val="000000"/>
                          </a:solidFill>
                          <a:latin typeface="+mn-lt"/>
                          <a:ea typeface="SimSun"/>
                          <a:cs typeface="Arial"/>
                        </a:rPr>
                        <a:t>the VNF LCM can satisfy the mobile VNF LCM </a:t>
                      </a:r>
                      <a:r>
                        <a:rPr lang="en-GB" sz="1100" b="1" kern="1200" dirty="0" smtClean="0">
                          <a:solidFill>
                            <a:srgbClr val="000000"/>
                          </a:solidFill>
                          <a:latin typeface="+mn-lt"/>
                          <a:ea typeface="SimSun"/>
                          <a:cs typeface="Arial"/>
                        </a:rPr>
                        <a:t>needs</a:t>
                      </a:r>
                      <a:endParaRPr lang="en-US" sz="11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algn="ctr"/>
                      <a:endParaRPr lang="en-US" sz="11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endParaRPr lang="en-US" sz="11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base">
                        <a:spcAft>
                          <a:spcPts val="0"/>
                        </a:spcAft>
                      </a:pPr>
                      <a:r>
                        <a:rPr lang="en-GB" sz="1100" b="1" kern="1200" dirty="0" smtClean="0">
                          <a:solidFill>
                            <a:srgbClr val="000000"/>
                          </a:solidFill>
                          <a:latin typeface="+mn-lt"/>
                          <a:ea typeface="SimSun"/>
                          <a:cs typeface="Arial"/>
                        </a:rPr>
                        <a:t>Define </a:t>
                      </a:r>
                      <a:r>
                        <a:rPr lang="en-GB" sz="1100" b="1" kern="1200" dirty="0">
                          <a:solidFill>
                            <a:srgbClr val="000000"/>
                          </a:solidFill>
                          <a:latin typeface="+mn-lt"/>
                          <a:ea typeface="SimSun"/>
                          <a:cs typeface="Arial"/>
                        </a:rPr>
                        <a:t>the operations and models for Mobile VNF </a:t>
                      </a:r>
                      <a:r>
                        <a:rPr lang="en-GB" sz="1100" b="1" kern="1200" dirty="0" smtClean="0">
                          <a:solidFill>
                            <a:srgbClr val="000000"/>
                          </a:solidFill>
                          <a:latin typeface="+mn-lt"/>
                          <a:ea typeface="SimSun"/>
                          <a:cs typeface="Arial"/>
                        </a:rPr>
                        <a:t>LCM</a:t>
                      </a:r>
                      <a:endParaRPr lang="en-US" sz="11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bl>
          </a:graphicData>
        </a:graphic>
      </p:graphicFrame>
      <p:sp>
        <p:nvSpPr>
          <p:cNvPr id="8" name="TextBox 7"/>
          <p:cNvSpPr txBox="1"/>
          <p:nvPr/>
        </p:nvSpPr>
        <p:spPr>
          <a:xfrm>
            <a:off x="5621795" y="6419460"/>
            <a:ext cx="1054264" cy="338554"/>
          </a:xfrm>
          <a:prstGeom prst="rect">
            <a:avLst/>
          </a:prstGeom>
          <a:solidFill>
            <a:srgbClr val="92D050"/>
          </a:solidFill>
        </p:spPr>
        <p:txBody>
          <a:bodyPr wrap="square" rtlCol="0">
            <a:spAutoFit/>
          </a:bodyPr>
          <a:lstStyle/>
          <a:p>
            <a:pPr algn="ctr"/>
            <a:r>
              <a:rPr lang="en-GB" altLang="zh-CN" sz="1600" b="1" dirty="0" smtClean="0">
                <a:latin typeface="+mn-lt"/>
              </a:rPr>
              <a:t>SA5: I</a:t>
            </a:r>
            <a:endParaRPr lang="zh-CN" altLang="en-US" sz="1600" b="1" dirty="0">
              <a:latin typeface="+mn-lt"/>
            </a:endParaRPr>
          </a:p>
        </p:txBody>
      </p:sp>
      <p:sp>
        <p:nvSpPr>
          <p:cNvPr id="9" name="TextBox 8"/>
          <p:cNvSpPr txBox="1"/>
          <p:nvPr/>
        </p:nvSpPr>
        <p:spPr>
          <a:xfrm>
            <a:off x="4272942" y="6421734"/>
            <a:ext cx="1054264" cy="338554"/>
          </a:xfrm>
          <a:prstGeom prst="rect">
            <a:avLst/>
          </a:prstGeom>
          <a:solidFill>
            <a:srgbClr val="FFC000"/>
          </a:solidFill>
        </p:spPr>
        <p:txBody>
          <a:bodyPr wrap="square" rtlCol="0">
            <a:spAutoFit/>
          </a:bodyPr>
          <a:lstStyle/>
          <a:p>
            <a:pPr algn="ctr"/>
            <a:r>
              <a:rPr lang="en-GB" altLang="zh-CN" sz="1600" b="1" dirty="0" smtClean="0">
                <a:latin typeface="+mn-lt"/>
              </a:rPr>
              <a:t>SA5: S</a:t>
            </a:r>
            <a:endParaRPr lang="zh-CN" altLang="en-US" sz="1600" b="1" dirty="0">
              <a:latin typeface="+mn-lt"/>
            </a:endParaRPr>
          </a:p>
        </p:txBody>
      </p:sp>
      <p:sp>
        <p:nvSpPr>
          <p:cNvPr id="10" name="矩形 7"/>
          <p:cNvSpPr/>
          <p:nvPr/>
        </p:nvSpPr>
        <p:spPr>
          <a:xfrm>
            <a:off x="394537" y="6455395"/>
            <a:ext cx="1952877" cy="338554"/>
          </a:xfrm>
          <a:prstGeom prst="rect">
            <a:avLst/>
          </a:prstGeom>
        </p:spPr>
        <p:txBody>
          <a:bodyPr wrap="square">
            <a:spAutoFit/>
          </a:bodyPr>
          <a:lstStyle/>
          <a:p>
            <a:pPr marL="342900" indent="-342900"/>
            <a:r>
              <a:rPr lang="en-GB" altLang="zh-CN" sz="1600" b="1" dirty="0" smtClean="0"/>
              <a:t>(work in progress)</a:t>
            </a:r>
            <a:endParaRPr lang="zh-CN" altLang="en-US" sz="1400" dirty="0"/>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4" name="Rectangle 64"/>
          <p:cNvSpPr>
            <a:spLocks noGrp="1"/>
          </p:cNvSpPr>
          <p:nvPr>
            <p:ph type="title"/>
          </p:nvPr>
        </p:nvSpPr>
        <p:spPr>
          <a:xfrm>
            <a:off x="259307" y="274638"/>
            <a:ext cx="7369791" cy="628650"/>
          </a:xfrm>
        </p:spPr>
        <p:txBody>
          <a:bodyPr/>
          <a:lstStyle/>
          <a:p>
            <a:r>
              <a:rPr lang="en-GB" dirty="0" smtClean="0"/>
              <a:t>Possible areas for involvement of SA5 (2/3)</a:t>
            </a:r>
          </a:p>
        </p:txBody>
      </p:sp>
      <p:graphicFrame>
        <p:nvGraphicFramePr>
          <p:cNvPr id="6" name="Group 76"/>
          <p:cNvGraphicFramePr>
            <a:graphicFrameLocks/>
          </p:cNvGraphicFramePr>
          <p:nvPr>
            <p:extLst>
              <p:ext uri="{D42A27DB-BD31-4B8C-83A1-F6EECF244321}">
                <p14:modId xmlns="" xmlns:p14="http://schemas.microsoft.com/office/powerpoint/2010/main" val="197822160"/>
              </p:ext>
            </p:extLst>
          </p:nvPr>
        </p:nvGraphicFramePr>
        <p:xfrm>
          <a:off x="150129" y="1037228"/>
          <a:ext cx="8884689" cy="5254389"/>
        </p:xfrm>
        <a:graphic>
          <a:graphicData uri="http://schemas.openxmlformats.org/drawingml/2006/table">
            <a:tbl>
              <a:tblPr>
                <a:effectLst/>
              </a:tblPr>
              <a:tblGrid>
                <a:gridCol w="728645"/>
                <a:gridCol w="760021"/>
                <a:gridCol w="1167008"/>
                <a:gridCol w="1080397"/>
                <a:gridCol w="1076325"/>
                <a:gridCol w="1124376"/>
                <a:gridCol w="885399"/>
                <a:gridCol w="964097"/>
                <a:gridCol w="1098421"/>
              </a:tblGrid>
              <a:tr h="315403">
                <a:tc gridSpan="2">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Interfaces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hMerge="1">
                  <a:txBody>
                    <a:bodyPr/>
                    <a:lstStyle/>
                    <a:p>
                      <a:endParaRPr lang="en-GB"/>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de-DE" sz="1200" b="1" kern="1200" dirty="0" smtClean="0">
                          <a:solidFill>
                            <a:schemeClr val="tx1"/>
                          </a:solidFill>
                          <a:latin typeface="+mn-lt"/>
                          <a:ea typeface="+mn-ea"/>
                          <a:cs typeface="+mn-cs"/>
                        </a:rPr>
                        <a:t>Os-Ma-</a:t>
                      </a:r>
                      <a:r>
                        <a:rPr lang="de-DE" sz="1200" b="1" kern="1200" dirty="0" err="1" smtClean="0">
                          <a:solidFill>
                            <a:schemeClr val="tx1"/>
                          </a:solidFill>
                          <a:latin typeface="+mn-lt"/>
                          <a:ea typeface="+mn-ea"/>
                          <a:cs typeface="+mn-cs"/>
                        </a:rPr>
                        <a:t>nfvo</a:t>
                      </a: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(OSS/BSS/NM - NFVO)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algn="ctr">
                        <a:spcAft>
                          <a:spcPts val="0"/>
                        </a:spcAft>
                      </a:pPr>
                      <a:r>
                        <a:rPr lang="en-US" sz="1200" b="1" kern="1200" dirty="0" err="1" smtClean="0">
                          <a:solidFill>
                            <a:schemeClr val="tx1"/>
                          </a:solidFill>
                          <a:latin typeface="+mn-lt"/>
                          <a:ea typeface="+mn-ea"/>
                          <a:cs typeface="+mn-cs"/>
                        </a:rPr>
                        <a:t>Ve-Vnfm-em</a:t>
                      </a:r>
                      <a:endParaRPr lang="en-US"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(EM-VNFM)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de-DE" sz="1200" b="1" kern="1200" dirty="0" err="1" smtClean="0">
                          <a:solidFill>
                            <a:schemeClr val="tx1"/>
                          </a:solidFill>
                          <a:latin typeface="+mn-lt"/>
                          <a:ea typeface="+mn-ea"/>
                          <a:cs typeface="+mn-cs"/>
                        </a:rPr>
                        <a:t>Ve-Vnfm-vnf</a:t>
                      </a:r>
                      <a:endParaRPr lang="de-DE"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(VNF-VNFM)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a:t>
                      </a:r>
                      <a:r>
                        <a:rPr lang="en-US" sz="1200" b="1" kern="1200" dirty="0" err="1" smtClean="0">
                          <a:solidFill>
                            <a:schemeClr val="tx1"/>
                          </a:solidFill>
                          <a:latin typeface="+mn-lt"/>
                          <a:ea typeface="+mn-ea"/>
                          <a:cs typeface="+mn-cs"/>
                        </a:rPr>
                        <a:t>Vnfm</a:t>
                      </a:r>
                      <a:r>
                        <a:rPr lang="en-GB" sz="1200" b="1" dirty="0" smtClean="0">
                          <a:solidFill>
                            <a:schemeClr val="tx1"/>
                          </a:solidFill>
                          <a:latin typeface="+mn-lt"/>
                          <a:ea typeface="Calibri"/>
                          <a:cs typeface="Times New Roman"/>
                        </a:rPr>
                        <a:t> (NFVO-VNFM)</a:t>
                      </a:r>
                      <a:r>
                        <a:rPr kumimoji="0" lang="en-GB" altLang="zh-CN" sz="1200" b="1" i="0" u="none" strike="noStrike" cap="none" normalizeH="0" baseline="30000" dirty="0" smtClean="0">
                          <a:ln>
                            <a:noFill/>
                          </a:ln>
                          <a:solidFill>
                            <a:srgbClr val="FF0000"/>
                          </a:solidFill>
                          <a:effectLst/>
                          <a:latin typeface="+mn-lt"/>
                          <a:ea typeface="宋体" pitchFamily="2" charset="-122"/>
                          <a:cs typeface="Arial" charset="0"/>
                        </a:rPr>
                        <a:t> 9</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Vi-</a:t>
                      </a:r>
                      <a:r>
                        <a:rPr lang="en-GB" sz="1200" b="1" dirty="0" err="1" smtClean="0">
                          <a:solidFill>
                            <a:schemeClr val="tx1"/>
                          </a:solidFill>
                          <a:latin typeface="+mn-lt"/>
                          <a:ea typeface="Calibri"/>
                          <a:cs typeface="Times New Roman"/>
                        </a:rPr>
                        <a:t>Vnfm</a:t>
                      </a:r>
                      <a:r>
                        <a:rPr lang="en-GB" sz="1200" b="1" dirty="0" smtClean="0">
                          <a:solidFill>
                            <a:schemeClr val="tx1"/>
                          </a:solidFill>
                          <a:latin typeface="+mn-lt"/>
                          <a:ea typeface="Calibri"/>
                          <a:cs typeface="Times New Roman"/>
                        </a:rPr>
                        <a:t> (VIM-VNFM)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Or-Vi</a:t>
                      </a:r>
                    </a:p>
                    <a:p>
                      <a:pPr algn="ctr">
                        <a:spcAft>
                          <a:spcPts val="0"/>
                        </a:spcAft>
                      </a:pPr>
                      <a:r>
                        <a:rPr lang="en-GB" sz="1200" b="1" dirty="0" smtClean="0">
                          <a:solidFill>
                            <a:schemeClr val="tx1"/>
                          </a:solidFill>
                          <a:latin typeface="+mn-lt"/>
                          <a:ea typeface="Calibri"/>
                          <a:cs typeface="Times New Roman"/>
                        </a:rPr>
                        <a:t>(NFVO-VIM)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Itf-N</a:t>
                      </a:r>
                    </a:p>
                    <a:p>
                      <a:pPr algn="ctr">
                        <a:spcAft>
                          <a:spcPts val="0"/>
                        </a:spcAft>
                      </a:pPr>
                      <a:r>
                        <a:rPr lang="en-GB" sz="1200" b="1" dirty="0" smtClean="0">
                          <a:solidFill>
                            <a:schemeClr val="tx1"/>
                          </a:solidFill>
                          <a:latin typeface="+mn-lt"/>
                          <a:ea typeface="Calibri"/>
                          <a:cs typeface="Times New Roman"/>
                        </a:rPr>
                        <a:t>(OSS/BSS/NM - EM)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r>
              <a:tr h="406375">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Functions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hMerge="1">
                  <a:txBody>
                    <a:bodyPr/>
                    <a:lstStyle/>
                    <a:p>
                      <a:endParaRPr lang="en-GB"/>
                    </a:p>
                  </a:txBody>
                  <a:tcPr/>
                </a:tc>
                <a:tc vMerge="1">
                  <a:txBody>
                    <a:bodyPr/>
                    <a:lstStyle/>
                    <a:p>
                      <a:endParaRPr lang="en-GB"/>
                    </a:p>
                  </a:txBody>
                  <a:tcPr/>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r>
              <a:tr h="1959112">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FCAPS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Network services (NS)</a:t>
                      </a:r>
                      <a:r>
                        <a:rPr kumimoji="0" lang="en-GB" altLang="zh-CN" sz="1200" b="1" i="0" u="none" strike="noStrike" cap="none" normalizeH="0" baseline="30000" dirty="0" smtClean="0">
                          <a:ln>
                            <a:noFill/>
                          </a:ln>
                          <a:solidFill>
                            <a:srgbClr val="FF0000"/>
                          </a:solidFill>
                          <a:effectLst/>
                          <a:latin typeface="+mn-lt"/>
                          <a:ea typeface="+mn-ea"/>
                          <a:cs typeface="Arial" charset="0"/>
                        </a:rPr>
                        <a:t>3</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solidFill>
                      <a:schemeClr val="tx2">
                        <a:lumMod val="40000"/>
                        <a:lumOff val="60000"/>
                        <a:alpha val="50000"/>
                      </a:schemeClr>
                    </a:solidFill>
                  </a:tcPr>
                </a:tc>
                <a:tc>
                  <a:txBody>
                    <a:bodyPr/>
                    <a:lstStyle/>
                    <a:p>
                      <a:pPr algn="ctr" fontAlgn="base">
                        <a:spcAft>
                          <a:spcPts val="0"/>
                        </a:spcAft>
                      </a:pPr>
                      <a:r>
                        <a:rPr lang="en-GB" sz="1200" b="1" kern="1200" dirty="0">
                          <a:solidFill>
                            <a:srgbClr val="000000"/>
                          </a:solidFill>
                          <a:latin typeface="+mn-lt"/>
                          <a:ea typeface="SimSun"/>
                          <a:cs typeface="Arial"/>
                        </a:rPr>
                        <a:t>NM needs to collect Infra NS FCAPS for correlation with the mobile network application layer NS FCAPS</a:t>
                      </a:r>
                      <a:endParaRPr lang="en-US" sz="1200" b="1" dirty="0">
                        <a:latin typeface="+mn-lt"/>
                        <a:ea typeface="SimSun"/>
                        <a:cs typeface="Times New Roman"/>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endParaRPr lang="en-US" sz="1200" b="1">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ase">
                        <a:spcAft>
                          <a:spcPts val="0"/>
                        </a:spcAft>
                      </a:pPr>
                      <a:r>
                        <a:rPr lang="en-GB" sz="1200" b="1" kern="1200">
                          <a:solidFill>
                            <a:srgbClr val="000000"/>
                          </a:solidFill>
                          <a:latin typeface="+mn-lt"/>
                          <a:ea typeface="SimSun"/>
                          <a:cs typeface="Arial"/>
                        </a:rPr>
                        <a:t>Define the operations and models for Mobile NS FCAPS</a:t>
                      </a:r>
                      <a:endParaRPr lang="en-US" sz="1200" b="1">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r h="2573499">
                <a:tc v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VNF</a:t>
                      </a:r>
                      <a:r>
                        <a:rPr kumimoji="0" lang="en-GB" altLang="zh-CN" sz="1200" b="1" i="0" u="none" strike="noStrike" cap="none" normalizeH="0" baseline="30000" dirty="0" smtClean="0">
                          <a:ln>
                            <a:noFill/>
                          </a:ln>
                          <a:solidFill>
                            <a:srgbClr val="FF0000"/>
                          </a:solidFill>
                          <a:effectLst/>
                          <a:latin typeface="+mn-lt"/>
                          <a:ea typeface="+mn-ea"/>
                          <a:cs typeface="Arial" charset="0"/>
                        </a:rPr>
                        <a:t>4</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solidFill>
                      <a:schemeClr val="tx2">
                        <a:lumMod val="40000"/>
                        <a:lumOff val="60000"/>
                        <a:alpha val="50000"/>
                      </a:schemeClr>
                    </a:solidFill>
                  </a:tcPr>
                </a:tc>
                <a:tc>
                  <a:txBody>
                    <a:bodyPr/>
                    <a:lstStyle/>
                    <a:p>
                      <a:pPr algn="ctr" fontAlgn="base">
                        <a:spcAft>
                          <a:spcPts val="0"/>
                        </a:spcAft>
                      </a:pPr>
                      <a:r>
                        <a:rPr lang="en-GB" sz="1200" b="1" kern="1200">
                          <a:solidFill>
                            <a:srgbClr val="000000"/>
                          </a:solidFill>
                          <a:latin typeface="+mn-lt"/>
                          <a:ea typeface="SimSun"/>
                          <a:cs typeface="Arial"/>
                        </a:rPr>
                        <a:t>NM needs to collect Generic VNF FCAPS for correlation with the mobile network application layer VNF FCAPS</a:t>
                      </a:r>
                      <a:endParaRPr lang="en-US" sz="1200" b="1">
                        <a:latin typeface="+mn-lt"/>
                        <a:ea typeface="SimSun"/>
                        <a:cs typeface="Times New Roman"/>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algn="ctr" fontAlgn="base">
                        <a:spcAft>
                          <a:spcPts val="0"/>
                        </a:spcAft>
                      </a:pPr>
                      <a:r>
                        <a:rPr lang="en-GB" sz="1100" b="1" kern="1200" dirty="0">
                          <a:solidFill>
                            <a:srgbClr val="000000"/>
                          </a:solidFill>
                          <a:latin typeface="+mn-lt"/>
                          <a:ea typeface="SimSun"/>
                          <a:cs typeface="Arial"/>
                        </a:rPr>
                        <a:t>1.EM collects VNF related VR’s FCAPS for correlation with mobile VNF FCAPS.</a:t>
                      </a:r>
                      <a:endParaRPr lang="en-US" sz="1100" b="1" dirty="0">
                        <a:latin typeface="+mn-lt"/>
                        <a:ea typeface="SimSun"/>
                        <a:cs typeface="Times New Roman"/>
                      </a:endParaRPr>
                    </a:p>
                    <a:p>
                      <a:pPr algn="ctr" fontAlgn="base">
                        <a:spcAft>
                          <a:spcPts val="0"/>
                        </a:spcAft>
                      </a:pPr>
                      <a:r>
                        <a:rPr lang="en-GB" sz="1100" b="1" kern="1200" dirty="0">
                          <a:solidFill>
                            <a:srgbClr val="000000"/>
                          </a:solidFill>
                          <a:latin typeface="+mn-lt"/>
                          <a:ea typeface="SimSun"/>
                          <a:cs typeface="Arial"/>
                        </a:rPr>
                        <a:t>2. EM needs to trigger mobile VNF </a:t>
                      </a:r>
                      <a:r>
                        <a:rPr lang="en-GB" sz="1100" b="1" kern="1200" dirty="0" smtClean="0">
                          <a:solidFill>
                            <a:srgbClr val="000000"/>
                          </a:solidFill>
                          <a:latin typeface="+mn-lt"/>
                          <a:ea typeface="SimSun"/>
                          <a:cs typeface="Arial"/>
                        </a:rPr>
                        <a:t>LCM</a:t>
                      </a:r>
                    </a:p>
                    <a:p>
                      <a:pPr algn="ctr" fontAlgn="base">
                        <a:spcAft>
                          <a:spcPts val="0"/>
                        </a:spcAft>
                      </a:pPr>
                      <a:r>
                        <a:rPr lang="en-US" sz="1100" b="1" dirty="0" smtClean="0">
                          <a:latin typeface="+mn-lt"/>
                          <a:ea typeface="SimSun"/>
                          <a:cs typeface="Times New Roman"/>
                        </a:rPr>
                        <a:t>3.EM needs to receive message about the outcome of VNF LCM </a:t>
                      </a:r>
                      <a:endParaRPr lang="en-US" sz="11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algn="ctr" fontAlgn="base">
                        <a:spcAft>
                          <a:spcPts val="0"/>
                        </a:spcAft>
                      </a:pPr>
                      <a:r>
                        <a:rPr lang="en-GB" sz="1200" b="1" kern="1200" dirty="0">
                          <a:solidFill>
                            <a:srgbClr val="000000"/>
                          </a:solidFill>
                          <a:latin typeface="+mn-lt"/>
                          <a:ea typeface="SimSun"/>
                          <a:cs typeface="Arial"/>
                        </a:rPr>
                        <a:t>Ensure </a:t>
                      </a:r>
                      <a:r>
                        <a:rPr lang="en-GB" sz="1200" b="1" kern="1200" dirty="0" smtClean="0">
                          <a:solidFill>
                            <a:srgbClr val="000000"/>
                          </a:solidFill>
                          <a:latin typeface="+mn-lt"/>
                          <a:ea typeface="SimSun"/>
                          <a:cs typeface="Arial"/>
                        </a:rPr>
                        <a:t>the VNF </a:t>
                      </a:r>
                      <a:r>
                        <a:rPr lang="en-GB" sz="1200" b="1" kern="1200" dirty="0">
                          <a:solidFill>
                            <a:srgbClr val="000000"/>
                          </a:solidFill>
                          <a:latin typeface="+mn-lt"/>
                          <a:ea typeface="SimSun"/>
                          <a:cs typeface="Arial"/>
                        </a:rPr>
                        <a:t>whose VRs are impacted reports the VR data to VNFM</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200" b="1" kern="1200" dirty="0">
                          <a:solidFill>
                            <a:srgbClr val="000000"/>
                          </a:solidFill>
                          <a:latin typeface="+mn-lt"/>
                          <a:ea typeface="SimSun"/>
                          <a:cs typeface="Arial"/>
                        </a:rPr>
                        <a:t>Ensure the VR data can be correlated with Mobile VNF data</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ase">
                        <a:spcAft>
                          <a:spcPts val="0"/>
                        </a:spcAft>
                      </a:pPr>
                      <a:r>
                        <a:rPr lang="en-GB" sz="1200" b="1" kern="1200" dirty="0">
                          <a:solidFill>
                            <a:srgbClr val="000000"/>
                          </a:solidFill>
                          <a:latin typeface="+mn-lt"/>
                          <a:ea typeface="SimSun"/>
                          <a:cs typeface="Arial"/>
                        </a:rPr>
                        <a:t>Define the operations and models for Mobile VNF and mixed network FCAPS</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bl>
          </a:graphicData>
        </a:graphic>
      </p:graphicFrame>
      <p:sp>
        <p:nvSpPr>
          <p:cNvPr id="10" name="TextBox 9"/>
          <p:cNvSpPr txBox="1"/>
          <p:nvPr/>
        </p:nvSpPr>
        <p:spPr>
          <a:xfrm>
            <a:off x="2903616" y="6389889"/>
            <a:ext cx="1054264" cy="338554"/>
          </a:xfrm>
          <a:prstGeom prst="rect">
            <a:avLst/>
          </a:prstGeom>
          <a:solidFill>
            <a:srgbClr val="FF0000"/>
          </a:solidFill>
        </p:spPr>
        <p:txBody>
          <a:bodyPr wrap="square" rtlCol="0">
            <a:spAutoFit/>
          </a:bodyPr>
          <a:lstStyle/>
          <a:p>
            <a:pPr algn="ctr"/>
            <a:r>
              <a:rPr lang="en-GB" altLang="zh-CN" sz="1600" b="1" dirty="0" smtClean="0">
                <a:latin typeface="+mn-lt"/>
              </a:rPr>
              <a:t>SA5: P</a:t>
            </a:r>
            <a:endParaRPr lang="zh-CN" altLang="en-US" sz="1600" b="1" dirty="0">
              <a:latin typeface="+mn-lt"/>
            </a:endParaRPr>
          </a:p>
        </p:txBody>
      </p:sp>
      <p:sp>
        <p:nvSpPr>
          <p:cNvPr id="11" name="TextBox 10"/>
          <p:cNvSpPr txBox="1"/>
          <p:nvPr/>
        </p:nvSpPr>
        <p:spPr>
          <a:xfrm>
            <a:off x="5621795" y="6378516"/>
            <a:ext cx="1054264" cy="338554"/>
          </a:xfrm>
          <a:prstGeom prst="rect">
            <a:avLst/>
          </a:prstGeom>
          <a:solidFill>
            <a:srgbClr val="92D050"/>
          </a:solidFill>
        </p:spPr>
        <p:txBody>
          <a:bodyPr wrap="square" rtlCol="0">
            <a:spAutoFit/>
          </a:bodyPr>
          <a:lstStyle/>
          <a:p>
            <a:pPr algn="ctr"/>
            <a:r>
              <a:rPr lang="en-GB" altLang="zh-CN" sz="1600" b="1" dirty="0" smtClean="0">
                <a:latin typeface="+mn-lt"/>
              </a:rPr>
              <a:t>SA5: I</a:t>
            </a:r>
            <a:endParaRPr lang="zh-CN" altLang="en-US" sz="1600" b="1" dirty="0">
              <a:latin typeface="+mn-lt"/>
            </a:endParaRPr>
          </a:p>
        </p:txBody>
      </p:sp>
      <p:sp>
        <p:nvSpPr>
          <p:cNvPr id="12" name="TextBox 11"/>
          <p:cNvSpPr txBox="1"/>
          <p:nvPr/>
        </p:nvSpPr>
        <p:spPr>
          <a:xfrm>
            <a:off x="4272942" y="6380790"/>
            <a:ext cx="1054264" cy="338554"/>
          </a:xfrm>
          <a:prstGeom prst="rect">
            <a:avLst/>
          </a:prstGeom>
          <a:solidFill>
            <a:srgbClr val="FFC000"/>
          </a:solidFill>
        </p:spPr>
        <p:txBody>
          <a:bodyPr wrap="square" rtlCol="0">
            <a:spAutoFit/>
          </a:bodyPr>
          <a:lstStyle/>
          <a:p>
            <a:pPr algn="ctr"/>
            <a:r>
              <a:rPr lang="en-GB" altLang="zh-CN" sz="1600" b="1" dirty="0" smtClean="0">
                <a:latin typeface="+mn-lt"/>
              </a:rPr>
              <a:t>SA5: S</a:t>
            </a:r>
            <a:endParaRPr lang="zh-CN" altLang="en-US" sz="1600" b="1" dirty="0">
              <a:latin typeface="+mn-lt"/>
            </a:endParaRPr>
          </a:p>
        </p:txBody>
      </p:sp>
      <p:sp>
        <p:nvSpPr>
          <p:cNvPr id="13" name="矩形 7"/>
          <p:cNvSpPr/>
          <p:nvPr/>
        </p:nvSpPr>
        <p:spPr>
          <a:xfrm>
            <a:off x="394537" y="6414451"/>
            <a:ext cx="1952877" cy="338554"/>
          </a:xfrm>
          <a:prstGeom prst="rect">
            <a:avLst/>
          </a:prstGeom>
        </p:spPr>
        <p:txBody>
          <a:bodyPr wrap="square">
            <a:spAutoFit/>
          </a:bodyPr>
          <a:lstStyle/>
          <a:p>
            <a:pPr marL="342900" indent="-342900"/>
            <a:r>
              <a:rPr lang="en-GB" altLang="zh-CN" sz="1600" b="1" dirty="0" smtClean="0"/>
              <a:t>(work in progress)</a:t>
            </a:r>
            <a:endParaRPr lang="zh-CN" altLang="en-US" sz="1400" dirty="0"/>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4" name="Rectangle 64"/>
          <p:cNvSpPr>
            <a:spLocks noGrp="1"/>
          </p:cNvSpPr>
          <p:nvPr>
            <p:ph type="title"/>
          </p:nvPr>
        </p:nvSpPr>
        <p:spPr>
          <a:xfrm>
            <a:off x="259307" y="274638"/>
            <a:ext cx="7369791" cy="628650"/>
          </a:xfrm>
        </p:spPr>
        <p:txBody>
          <a:bodyPr/>
          <a:lstStyle/>
          <a:p>
            <a:r>
              <a:rPr lang="en-GB" dirty="0" smtClean="0"/>
              <a:t>Possible areas for involvement of SA5 (3/3)</a:t>
            </a:r>
          </a:p>
        </p:txBody>
      </p:sp>
      <p:graphicFrame>
        <p:nvGraphicFramePr>
          <p:cNvPr id="6" name="Group 76"/>
          <p:cNvGraphicFramePr>
            <a:graphicFrameLocks/>
          </p:cNvGraphicFramePr>
          <p:nvPr>
            <p:extLst>
              <p:ext uri="{D42A27DB-BD31-4B8C-83A1-F6EECF244321}">
                <p14:modId xmlns="" xmlns:p14="http://schemas.microsoft.com/office/powerpoint/2010/main" val="197822160"/>
              </p:ext>
            </p:extLst>
          </p:nvPr>
        </p:nvGraphicFramePr>
        <p:xfrm>
          <a:off x="150129" y="1050880"/>
          <a:ext cx="8884689" cy="5049669"/>
        </p:xfrm>
        <a:graphic>
          <a:graphicData uri="http://schemas.openxmlformats.org/drawingml/2006/table">
            <a:tbl>
              <a:tblPr>
                <a:effectLst/>
              </a:tblPr>
              <a:tblGrid>
                <a:gridCol w="1488666"/>
                <a:gridCol w="1167008"/>
                <a:gridCol w="1080397"/>
                <a:gridCol w="1076325"/>
                <a:gridCol w="1161828"/>
                <a:gridCol w="847947"/>
                <a:gridCol w="964097"/>
                <a:gridCol w="1098421"/>
              </a:tblGrid>
              <a:tr h="442866">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Interfaces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de-DE" sz="1200" b="1" kern="1200" dirty="0" smtClean="0">
                          <a:solidFill>
                            <a:schemeClr val="tx1"/>
                          </a:solidFill>
                          <a:latin typeface="+mn-lt"/>
                          <a:ea typeface="+mn-ea"/>
                          <a:cs typeface="+mn-cs"/>
                        </a:rPr>
                        <a:t>Os-Ma-</a:t>
                      </a:r>
                      <a:r>
                        <a:rPr lang="de-DE" sz="1200" b="1" kern="1200" dirty="0" err="1" smtClean="0">
                          <a:solidFill>
                            <a:schemeClr val="tx1"/>
                          </a:solidFill>
                          <a:latin typeface="+mn-lt"/>
                          <a:ea typeface="+mn-ea"/>
                          <a:cs typeface="+mn-cs"/>
                        </a:rPr>
                        <a:t>nfvo</a:t>
                      </a: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(OSS/BSS/NM - NFVO)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algn="ctr">
                        <a:spcAft>
                          <a:spcPts val="0"/>
                        </a:spcAft>
                      </a:pPr>
                      <a:r>
                        <a:rPr lang="en-US" sz="1200" b="1" kern="1200" dirty="0" err="1" smtClean="0">
                          <a:solidFill>
                            <a:schemeClr val="tx1"/>
                          </a:solidFill>
                          <a:latin typeface="+mn-lt"/>
                          <a:ea typeface="+mn-ea"/>
                          <a:cs typeface="+mn-cs"/>
                        </a:rPr>
                        <a:t>Ve-Vnfm-em</a:t>
                      </a:r>
                      <a:endParaRPr lang="en-US"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(EM-VNFM)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de-DE" sz="1200" b="1" kern="1200" dirty="0" err="1" smtClean="0">
                          <a:solidFill>
                            <a:schemeClr val="tx1"/>
                          </a:solidFill>
                          <a:latin typeface="+mn-lt"/>
                          <a:ea typeface="+mn-ea"/>
                          <a:cs typeface="+mn-cs"/>
                        </a:rPr>
                        <a:t>Ve-Vnfm-vnf</a:t>
                      </a:r>
                      <a:endParaRPr lang="de-DE"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(VNF-VNFM)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a:t>
                      </a:r>
                      <a:r>
                        <a:rPr lang="en-US" sz="1200" b="1" kern="1200" dirty="0" err="1" smtClean="0">
                          <a:solidFill>
                            <a:schemeClr val="tx1"/>
                          </a:solidFill>
                          <a:latin typeface="+mn-lt"/>
                          <a:ea typeface="+mn-ea"/>
                          <a:cs typeface="+mn-cs"/>
                        </a:rPr>
                        <a:t>Vnfm</a:t>
                      </a:r>
                      <a:r>
                        <a:rPr lang="en-GB" sz="1200" b="1" dirty="0" smtClean="0">
                          <a:solidFill>
                            <a:schemeClr val="tx1"/>
                          </a:solidFill>
                          <a:latin typeface="+mn-lt"/>
                          <a:ea typeface="Calibri"/>
                          <a:cs typeface="Times New Roman"/>
                        </a:rPr>
                        <a:t> (NFVO-VNFM)</a:t>
                      </a:r>
                      <a:r>
                        <a:rPr kumimoji="0" lang="en-GB" altLang="zh-CN" sz="1200" b="1" i="0" u="none" strike="noStrike" cap="none" normalizeH="0" baseline="30000" dirty="0" smtClean="0">
                          <a:ln>
                            <a:noFill/>
                          </a:ln>
                          <a:solidFill>
                            <a:srgbClr val="FF0000"/>
                          </a:solidFill>
                          <a:effectLst/>
                          <a:latin typeface="+mn-lt"/>
                          <a:ea typeface="宋体" pitchFamily="2" charset="-122"/>
                          <a:cs typeface="Arial" charset="0"/>
                        </a:rPr>
                        <a:t> 9</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Vi-</a:t>
                      </a:r>
                      <a:r>
                        <a:rPr lang="en-GB" sz="1200" b="1" dirty="0" err="1" smtClean="0">
                          <a:solidFill>
                            <a:schemeClr val="tx1"/>
                          </a:solidFill>
                          <a:latin typeface="+mn-lt"/>
                          <a:ea typeface="Calibri"/>
                          <a:cs typeface="Times New Roman"/>
                        </a:rPr>
                        <a:t>Vnfm</a:t>
                      </a:r>
                      <a:r>
                        <a:rPr lang="en-GB" sz="1200" b="1" dirty="0" smtClean="0">
                          <a:solidFill>
                            <a:schemeClr val="tx1"/>
                          </a:solidFill>
                          <a:latin typeface="+mn-lt"/>
                          <a:ea typeface="Calibri"/>
                          <a:cs typeface="Times New Roman"/>
                        </a:rPr>
                        <a:t> (VIM-VNFM)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Or-Vi</a:t>
                      </a:r>
                    </a:p>
                    <a:p>
                      <a:pPr algn="ctr">
                        <a:spcAft>
                          <a:spcPts val="0"/>
                        </a:spcAft>
                      </a:pPr>
                      <a:r>
                        <a:rPr lang="en-GB" sz="1200" b="1" dirty="0" smtClean="0">
                          <a:solidFill>
                            <a:schemeClr val="tx1"/>
                          </a:solidFill>
                          <a:latin typeface="+mn-lt"/>
                          <a:ea typeface="Calibri"/>
                          <a:cs typeface="Times New Roman"/>
                        </a:rPr>
                        <a:t>(NFVO-VIM)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Itf-N</a:t>
                      </a:r>
                    </a:p>
                    <a:p>
                      <a:pPr algn="ctr">
                        <a:spcAft>
                          <a:spcPts val="0"/>
                        </a:spcAft>
                      </a:pPr>
                      <a:r>
                        <a:rPr lang="en-GB" sz="1200" b="1" dirty="0" smtClean="0">
                          <a:solidFill>
                            <a:schemeClr val="tx1"/>
                          </a:solidFill>
                          <a:latin typeface="+mn-lt"/>
                          <a:ea typeface="Calibri"/>
                          <a:cs typeface="Times New Roman"/>
                        </a:rPr>
                        <a:t>(OSS/BSS/NM - EM)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r>
              <a:tr h="4517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Functions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vMerge="1">
                  <a:txBody>
                    <a:bodyPr/>
                    <a:lstStyle/>
                    <a:p>
                      <a:endParaRPr lang="en-GB"/>
                    </a:p>
                  </a:txBody>
                  <a:tcPr/>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r>
              <a:tr h="1254572">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Virtualized Resource management (VRM)</a:t>
                      </a:r>
                      <a:r>
                        <a:rPr kumimoji="0" lang="en-GB" altLang="zh-CN" sz="1200" b="1" i="0" u="none" strike="noStrike" cap="none" normalizeH="0" baseline="30000" dirty="0" smtClean="0">
                          <a:ln>
                            <a:noFill/>
                          </a:ln>
                          <a:solidFill>
                            <a:srgbClr val="FF0000"/>
                          </a:solidFill>
                          <a:effectLst/>
                          <a:latin typeface="+mn-lt"/>
                          <a:ea typeface="宋体" pitchFamily="2" charset="-122"/>
                          <a:cs typeface="Arial" charset="0"/>
                        </a:rPr>
                        <a:t>5</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a:txBody>
                    <a:bodyPr/>
                    <a:lstStyle/>
                    <a:p>
                      <a:pPr algn="ctr" fontAlgn="base">
                        <a:spcAft>
                          <a:spcPts val="0"/>
                        </a:spcAft>
                      </a:pPr>
                      <a:r>
                        <a:rPr lang="en-GB" sz="1200" b="1" kern="1200" dirty="0">
                          <a:solidFill>
                            <a:srgbClr val="000000"/>
                          </a:solidFill>
                          <a:latin typeface="+mn-lt"/>
                          <a:ea typeface="SimSun"/>
                          <a:cs typeface="Arial"/>
                        </a:rPr>
                        <a:t>NM needs to be able to trigger VRM</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fontAlgn="base">
                        <a:spcAft>
                          <a:spcPts val="0"/>
                        </a:spcAft>
                      </a:pPr>
                      <a:r>
                        <a:rPr lang="en-GB" sz="1200" b="1" kern="1200" dirty="0">
                          <a:solidFill>
                            <a:srgbClr val="000000"/>
                          </a:solidFill>
                          <a:latin typeface="+mn-lt"/>
                          <a:ea typeface="Times New Roman"/>
                          <a:cs typeface="Arial"/>
                        </a:rPr>
                        <a:t>M</a:t>
                      </a:r>
                      <a:r>
                        <a:rPr lang="en-GB" sz="1200" b="1" kern="1200" dirty="0">
                          <a:solidFill>
                            <a:srgbClr val="000000"/>
                          </a:solidFill>
                          <a:latin typeface="+mn-lt"/>
                          <a:ea typeface="SimSun"/>
                          <a:cs typeface="Arial"/>
                        </a:rPr>
                        <a:t>ake sure the VR data can be correlated with Mobile VNF data</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r h="1254572">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Policy administration</a:t>
                      </a:r>
                      <a:r>
                        <a:rPr kumimoji="0" lang="en-GB" altLang="zh-CN" sz="1200" b="1" i="0" u="none" strike="noStrike" cap="none" normalizeH="0" baseline="30000" dirty="0" smtClean="0">
                          <a:ln>
                            <a:noFill/>
                          </a:ln>
                          <a:solidFill>
                            <a:srgbClr val="FF0000"/>
                          </a:solidFill>
                          <a:effectLst/>
                          <a:latin typeface="+mn-lt"/>
                          <a:ea typeface="+mn-ea"/>
                          <a:cs typeface="Arial" charset="0"/>
                        </a:rPr>
                        <a:t>6</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a:txBody>
                    <a:bodyPr/>
                    <a:lstStyle/>
                    <a:p>
                      <a:pPr algn="ctr" fontAlgn="base">
                        <a:spcAft>
                          <a:spcPts val="0"/>
                        </a:spcAft>
                      </a:pPr>
                      <a:r>
                        <a:rPr lang="en-GB" sz="1200" b="1" kern="1200">
                          <a:solidFill>
                            <a:srgbClr val="000000"/>
                          </a:solidFill>
                          <a:latin typeface="+mn-lt"/>
                          <a:ea typeface="SimSun"/>
                          <a:cs typeface="Arial"/>
                        </a:rPr>
                        <a:t>NM needs to be able to configure the VRM policy</a:t>
                      </a:r>
                      <a:endParaRPr lang="en-US" sz="1200" b="1">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ase">
                        <a:spcAft>
                          <a:spcPts val="0"/>
                        </a:spcAft>
                      </a:pPr>
                      <a:r>
                        <a:rPr lang="en-GB" sz="1200" b="1" kern="1200" dirty="0" smtClean="0">
                          <a:solidFill>
                            <a:srgbClr val="000000"/>
                          </a:solidFill>
                          <a:latin typeface="+mn-lt"/>
                          <a:ea typeface="SimSun"/>
                          <a:cs typeface="Arial"/>
                        </a:rPr>
                        <a:t>Forwarding </a:t>
                      </a:r>
                      <a:r>
                        <a:rPr lang="en-GB" sz="1200" b="1" kern="1200" dirty="0">
                          <a:solidFill>
                            <a:srgbClr val="000000"/>
                          </a:solidFill>
                          <a:latin typeface="+mn-lt"/>
                          <a:ea typeface="SimSun"/>
                          <a:cs typeface="Arial"/>
                        </a:rPr>
                        <a:t>of the VRM policy configuration</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ase">
                        <a:spcAft>
                          <a:spcPts val="0"/>
                        </a:spcAft>
                      </a:pPr>
                      <a:r>
                        <a:rPr lang="en-GB" sz="1200" b="1" kern="1200" dirty="0">
                          <a:solidFill>
                            <a:srgbClr val="000000"/>
                          </a:solidFill>
                          <a:latin typeface="+mn-lt"/>
                          <a:ea typeface="SimSun"/>
                          <a:cs typeface="Arial"/>
                        </a:rPr>
                        <a:t>Ensure the operator defined policy are forwarded</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algn="ctr" fontAlgn="base">
                        <a:spcAft>
                          <a:spcPts val="0"/>
                        </a:spcAft>
                      </a:pPr>
                      <a:r>
                        <a:rPr lang="en-GB" sz="1200" b="1" kern="1200" dirty="0">
                          <a:solidFill>
                            <a:srgbClr val="000000"/>
                          </a:solidFill>
                          <a:latin typeface="+mn-lt"/>
                          <a:ea typeface="SimSun"/>
                          <a:cs typeface="Arial"/>
                        </a:rPr>
                        <a:t>Define Mobile VNF application level policy management</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r h="84240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Architecture</a:t>
                      </a:r>
                      <a:r>
                        <a:rPr kumimoji="0" lang="en-GB" altLang="zh-CN" sz="1200" b="1" i="0" u="none" strike="noStrike" cap="none" normalizeH="0" baseline="30000" dirty="0" smtClean="0">
                          <a:ln>
                            <a:noFill/>
                          </a:ln>
                          <a:solidFill>
                            <a:srgbClr val="FF0000"/>
                          </a:solidFill>
                          <a:effectLst/>
                          <a:latin typeface="+mn-lt"/>
                          <a:ea typeface="+mn-ea"/>
                          <a:cs typeface="Arial" charset="0"/>
                        </a:rPr>
                        <a:t>7</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gridSpan="7">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cap="none" normalizeH="0" baseline="0" dirty="0" smtClean="0">
                          <a:ln>
                            <a:noFill/>
                          </a:ln>
                          <a:solidFill>
                            <a:schemeClr val="tx1"/>
                          </a:solidFill>
                          <a:effectLst/>
                          <a:latin typeface="+mn-lt"/>
                          <a:ea typeface="宋体" pitchFamily="2" charset="-122"/>
                          <a:cs typeface="Arial" charset="0"/>
                        </a:rPr>
                        <a:t>Define Mobile VNF and mixed network management architecture based on the ETSI NFV architecture</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352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E2E management procedures (mobile network)</a:t>
                      </a:r>
                      <a:r>
                        <a:rPr kumimoji="0" lang="en-GB" altLang="zh-CN" sz="1200" b="1" i="0" u="none" strike="noStrike" cap="none" normalizeH="0" baseline="30000" dirty="0" smtClean="0">
                          <a:ln>
                            <a:noFill/>
                          </a:ln>
                          <a:solidFill>
                            <a:srgbClr val="FF0000"/>
                          </a:solidFill>
                          <a:effectLst/>
                          <a:latin typeface="+mn-lt"/>
                          <a:ea typeface="+mn-ea"/>
                          <a:cs typeface="Arial" charset="0"/>
                        </a:rPr>
                        <a:t> 8</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gridSpan="7">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cap="none" normalizeH="0" baseline="0" dirty="0" smtClean="0">
                          <a:ln>
                            <a:noFill/>
                          </a:ln>
                          <a:solidFill>
                            <a:schemeClr val="tx1"/>
                          </a:solidFill>
                          <a:effectLst/>
                          <a:latin typeface="+mn-lt"/>
                          <a:ea typeface="宋体" pitchFamily="2" charset="-122"/>
                          <a:cs typeface="Arial" charset="0"/>
                        </a:rPr>
                        <a:t>Define Mobile VNF and mixed network E2E management for the mobile dedicated features with the reference of common procedures defined in ETSI NFV</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TextBox 7"/>
          <p:cNvSpPr txBox="1"/>
          <p:nvPr/>
        </p:nvSpPr>
        <p:spPr>
          <a:xfrm>
            <a:off x="2903616" y="6267057"/>
            <a:ext cx="1054264" cy="338554"/>
          </a:xfrm>
          <a:prstGeom prst="rect">
            <a:avLst/>
          </a:prstGeom>
          <a:solidFill>
            <a:srgbClr val="FF0000"/>
          </a:solidFill>
        </p:spPr>
        <p:txBody>
          <a:bodyPr wrap="square" rtlCol="0">
            <a:spAutoFit/>
          </a:bodyPr>
          <a:lstStyle/>
          <a:p>
            <a:pPr algn="ctr"/>
            <a:r>
              <a:rPr lang="en-GB" altLang="zh-CN" sz="1600" b="1" dirty="0" smtClean="0">
                <a:latin typeface="+mn-lt"/>
              </a:rPr>
              <a:t>SA5: P</a:t>
            </a:r>
            <a:endParaRPr lang="zh-CN" altLang="en-US" sz="1600" b="1" dirty="0">
              <a:latin typeface="+mn-lt"/>
            </a:endParaRPr>
          </a:p>
        </p:txBody>
      </p:sp>
      <p:sp>
        <p:nvSpPr>
          <p:cNvPr id="9" name="TextBox 8"/>
          <p:cNvSpPr txBox="1"/>
          <p:nvPr/>
        </p:nvSpPr>
        <p:spPr>
          <a:xfrm>
            <a:off x="5621795" y="6255684"/>
            <a:ext cx="1054264" cy="338554"/>
          </a:xfrm>
          <a:prstGeom prst="rect">
            <a:avLst/>
          </a:prstGeom>
          <a:solidFill>
            <a:srgbClr val="92D050"/>
          </a:solidFill>
        </p:spPr>
        <p:txBody>
          <a:bodyPr wrap="square" rtlCol="0">
            <a:spAutoFit/>
          </a:bodyPr>
          <a:lstStyle/>
          <a:p>
            <a:pPr algn="ctr"/>
            <a:r>
              <a:rPr lang="en-GB" altLang="zh-CN" sz="1600" b="1" dirty="0" smtClean="0">
                <a:latin typeface="+mn-lt"/>
              </a:rPr>
              <a:t>SA5: I</a:t>
            </a:r>
            <a:endParaRPr lang="zh-CN" altLang="en-US" sz="1600" b="1" dirty="0">
              <a:latin typeface="+mn-lt"/>
            </a:endParaRPr>
          </a:p>
        </p:txBody>
      </p:sp>
      <p:sp>
        <p:nvSpPr>
          <p:cNvPr id="10" name="TextBox 9"/>
          <p:cNvSpPr txBox="1"/>
          <p:nvPr/>
        </p:nvSpPr>
        <p:spPr>
          <a:xfrm>
            <a:off x="4272942" y="6257958"/>
            <a:ext cx="1054264" cy="338554"/>
          </a:xfrm>
          <a:prstGeom prst="rect">
            <a:avLst/>
          </a:prstGeom>
          <a:solidFill>
            <a:srgbClr val="FFC000"/>
          </a:solidFill>
        </p:spPr>
        <p:txBody>
          <a:bodyPr wrap="square" rtlCol="0">
            <a:spAutoFit/>
          </a:bodyPr>
          <a:lstStyle/>
          <a:p>
            <a:pPr algn="ctr"/>
            <a:r>
              <a:rPr lang="en-GB" altLang="zh-CN" sz="1600" b="1" dirty="0" smtClean="0">
                <a:latin typeface="+mn-lt"/>
              </a:rPr>
              <a:t>SA5: S</a:t>
            </a:r>
            <a:endParaRPr lang="zh-CN" altLang="en-US" sz="1600" b="1" dirty="0">
              <a:latin typeface="+mn-lt"/>
            </a:endParaRPr>
          </a:p>
        </p:txBody>
      </p:sp>
      <p:sp>
        <p:nvSpPr>
          <p:cNvPr id="11" name="矩形 7"/>
          <p:cNvSpPr/>
          <p:nvPr/>
        </p:nvSpPr>
        <p:spPr>
          <a:xfrm>
            <a:off x="394537" y="6291619"/>
            <a:ext cx="1952877" cy="338554"/>
          </a:xfrm>
          <a:prstGeom prst="rect">
            <a:avLst/>
          </a:prstGeom>
        </p:spPr>
        <p:txBody>
          <a:bodyPr wrap="square">
            <a:spAutoFit/>
          </a:bodyPr>
          <a:lstStyle/>
          <a:p>
            <a:pPr marL="342900" indent="-342900"/>
            <a:r>
              <a:rPr lang="en-GB" altLang="zh-CN" sz="1600" b="1" dirty="0" smtClean="0"/>
              <a:t>(work in progress)</a:t>
            </a:r>
            <a:endParaRPr lang="zh-CN" altLang="en-US" sz="1400" dirty="0"/>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0950" y="167760"/>
            <a:ext cx="6834188" cy="1143000"/>
          </a:xfrm>
        </p:spPr>
        <p:txBody>
          <a:bodyPr/>
          <a:lstStyle/>
          <a:p>
            <a:r>
              <a:rPr lang="en-GB" altLang="zh-CN" dirty="0" smtClean="0"/>
              <a:t>Notes</a:t>
            </a:r>
            <a:endParaRPr lang="zh-CN" altLang="en-US" dirty="0"/>
          </a:p>
        </p:txBody>
      </p:sp>
      <p:sp>
        <p:nvSpPr>
          <p:cNvPr id="7" name="矩形 6"/>
          <p:cNvSpPr/>
          <p:nvPr/>
        </p:nvSpPr>
        <p:spPr>
          <a:xfrm>
            <a:off x="176483" y="1139583"/>
            <a:ext cx="8752112" cy="5262979"/>
          </a:xfrm>
          <a:prstGeom prst="rect">
            <a:avLst/>
          </a:prstGeom>
        </p:spPr>
        <p:txBody>
          <a:bodyPr wrap="square">
            <a:spAutoFit/>
          </a:bodyPr>
          <a:lstStyle/>
          <a:p>
            <a:r>
              <a:rPr lang="en-GB" altLang="zh-CN" sz="1400" dirty="0" smtClean="0">
                <a:latin typeface="Arial" pitchFamily="34" charset="0"/>
                <a:cs typeface="Arial" pitchFamily="34" charset="0"/>
              </a:rPr>
              <a:t>References are corresponding to ETSI GS NFV-MAN 001 V1.1.1 (2014-12)”</a:t>
            </a:r>
            <a:r>
              <a:rPr lang="en-US" altLang="zh-CN" sz="1400" dirty="0" smtClean="0">
                <a:latin typeface="Arial" pitchFamily="34" charset="0"/>
                <a:cs typeface="Arial" pitchFamily="34" charset="0"/>
              </a:rPr>
              <a:t>:</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1: "</a:t>
            </a:r>
            <a:r>
              <a:rPr lang="en-US" altLang="zh-CN" sz="1400" i="1" dirty="0" smtClean="0">
                <a:latin typeface="Arial" pitchFamily="34" charset="0"/>
                <a:cs typeface="Arial" pitchFamily="34" charset="0"/>
              </a:rPr>
              <a:t>Life cycle management — Network Service</a:t>
            </a:r>
            <a:r>
              <a:rPr lang="en-US" altLang="zh-CN" sz="1400" dirty="0" smtClean="0">
                <a:latin typeface="Arial" pitchFamily="34" charset="0"/>
                <a:cs typeface="Arial" pitchFamily="34" charset="0"/>
              </a:rPr>
              <a:t>": 7.1.1, 7.1.2, 7.1.3.</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2: "</a:t>
            </a:r>
            <a:r>
              <a:rPr lang="en-US" altLang="zh-CN" sz="1400" i="1" dirty="0" smtClean="0">
                <a:latin typeface="Arial" pitchFamily="34" charset="0"/>
                <a:cs typeface="Arial" pitchFamily="34" charset="0"/>
              </a:rPr>
              <a:t>Life cycle management — VNF</a:t>
            </a:r>
            <a:r>
              <a:rPr lang="en-US" altLang="zh-CN" sz="1400" dirty="0" smtClean="0">
                <a:latin typeface="Arial" pitchFamily="34" charset="0"/>
                <a:cs typeface="Arial" pitchFamily="34" charset="0"/>
              </a:rPr>
              <a:t>" : 7.2.1 to 7.2.5.</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3: "</a:t>
            </a:r>
            <a:r>
              <a:rPr lang="en-US" altLang="zh-CN" sz="1400" i="1" dirty="0" smtClean="0">
                <a:latin typeface="Arial" pitchFamily="34" charset="0"/>
                <a:cs typeface="Arial" pitchFamily="34" charset="0"/>
              </a:rPr>
              <a:t>FCAPS — Network Service</a:t>
            </a:r>
            <a:r>
              <a:rPr lang="en-US" altLang="zh-CN" sz="1400" dirty="0" smtClean="0">
                <a:latin typeface="Arial" pitchFamily="34" charset="0"/>
                <a:cs typeface="Arial" pitchFamily="34" charset="0"/>
              </a:rPr>
              <a:t>": 7.1.4, 7.1.5, 7.5.</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4: "</a:t>
            </a:r>
            <a:r>
              <a:rPr lang="en-US" altLang="zh-CN" sz="1400" i="1" dirty="0" smtClean="0">
                <a:latin typeface="Arial" pitchFamily="34" charset="0"/>
                <a:cs typeface="Arial" pitchFamily="34" charset="0"/>
              </a:rPr>
              <a:t>FCAPS — VNF</a:t>
            </a:r>
            <a:r>
              <a:rPr lang="en-US" altLang="zh-CN" sz="1400" dirty="0" smtClean="0">
                <a:latin typeface="Arial" pitchFamily="34" charset="0"/>
                <a:cs typeface="Arial" pitchFamily="34" charset="0"/>
              </a:rPr>
              <a:t>": 7.2.6 to 7.2.8.</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5: "</a:t>
            </a:r>
            <a:r>
              <a:rPr lang="en-GB" altLang="zh-CN" sz="1400" i="1" dirty="0" smtClean="0">
                <a:latin typeface="Arial" pitchFamily="34" charset="0"/>
                <a:ea typeface="宋体" pitchFamily="2" charset="-122"/>
                <a:cs typeface="Arial" pitchFamily="34" charset="0"/>
              </a:rPr>
              <a:t>Virtualized Resource </a:t>
            </a:r>
            <a:r>
              <a:rPr lang="en-US" altLang="zh-CN" sz="1400" i="1" dirty="0" smtClean="0">
                <a:latin typeface="Arial" pitchFamily="34" charset="0"/>
                <a:cs typeface="Arial" pitchFamily="34" charset="0"/>
              </a:rPr>
              <a:t>management</a:t>
            </a:r>
            <a:r>
              <a:rPr lang="en-US" altLang="zh-CN" sz="1400" dirty="0" smtClean="0">
                <a:latin typeface="Arial" pitchFamily="34" charset="0"/>
                <a:cs typeface="Arial" pitchFamily="34" charset="0"/>
              </a:rPr>
              <a:t>": 7.3.</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6: "</a:t>
            </a:r>
            <a:r>
              <a:rPr lang="en-GB" altLang="zh-CN" sz="1400" i="1" dirty="0" smtClean="0">
                <a:latin typeface="Arial" pitchFamily="34" charset="0"/>
                <a:cs typeface="Arial" pitchFamily="34" charset="0"/>
              </a:rPr>
              <a:t>Policy administration</a:t>
            </a:r>
            <a:r>
              <a:rPr lang="en-GB" altLang="zh-CN" sz="1400" dirty="0" smtClean="0">
                <a:latin typeface="Arial" pitchFamily="34" charset="0"/>
                <a:cs typeface="Arial" pitchFamily="34" charset="0"/>
              </a:rPr>
              <a:t>": </a:t>
            </a:r>
            <a:r>
              <a:rPr lang="en-US" altLang="zh-CN" sz="1400" dirty="0" smtClean="0">
                <a:latin typeface="Arial" pitchFamily="34" charset="0"/>
                <a:cs typeface="Arial" pitchFamily="34" charset="0"/>
              </a:rPr>
              <a:t>7.4.</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7: "</a:t>
            </a:r>
            <a:r>
              <a:rPr lang="en-US" altLang="zh-CN" sz="1400" i="1" dirty="0" smtClean="0">
                <a:latin typeface="Arial" pitchFamily="34" charset="0"/>
                <a:cs typeface="Arial" pitchFamily="34" charset="0"/>
              </a:rPr>
              <a:t>Architecture</a:t>
            </a:r>
            <a:r>
              <a:rPr lang="en-US" altLang="zh-CN" sz="1400" dirty="0" smtClean="0">
                <a:latin typeface="Arial" pitchFamily="34" charset="0"/>
                <a:cs typeface="Arial" pitchFamily="34" charset="0"/>
              </a:rPr>
              <a:t>": 5.</a:t>
            </a:r>
          </a:p>
          <a:p>
            <a:pPr lvl="0"/>
            <a:endParaRPr lang="en-US" altLang="zh-CN" sz="1400" dirty="0" smtClean="0">
              <a:latin typeface="Arial" pitchFamily="34" charset="0"/>
              <a:cs typeface="Arial" pitchFamily="34" charset="0"/>
            </a:endParaRPr>
          </a:p>
          <a:p>
            <a:pPr lvl="0"/>
            <a:r>
              <a:rPr lang="en-US" altLang="zh-CN" sz="1400" dirty="0" smtClean="0">
                <a:latin typeface="Arial" pitchFamily="34" charset="0"/>
                <a:cs typeface="Arial" pitchFamily="34" charset="0"/>
              </a:rPr>
              <a:t>8: "</a:t>
            </a:r>
            <a:r>
              <a:rPr lang="en-GB" altLang="zh-CN" sz="1400" i="1" dirty="0" smtClean="0">
                <a:latin typeface="Arial" pitchFamily="34" charset="0"/>
                <a:cs typeface="Arial" pitchFamily="34" charset="0"/>
              </a:rPr>
              <a:t>E2E management procedures (mobile network)</a:t>
            </a:r>
            <a:r>
              <a:rPr lang="en-GB" altLang="zh-CN" sz="1400" dirty="0" smtClean="0">
                <a:latin typeface="Arial" pitchFamily="34" charset="0"/>
                <a:cs typeface="Arial" pitchFamily="34" charset="0"/>
              </a:rPr>
              <a:t>" means the end-to-end procedures for NFV management (of mobile networks), including the interactions among all the relevant management entities (OSS/BSS/NM, EM, NFVO, VNFM, VIM) and VNF/PNF, and if needed it will include the interactions between VNFs/PNFs too.</a:t>
            </a:r>
          </a:p>
          <a:p>
            <a:pPr lvl="0"/>
            <a:endParaRPr lang="en-GB" altLang="zh-CN" sz="1400" dirty="0" smtClean="0">
              <a:latin typeface="Arial" pitchFamily="34" charset="0"/>
              <a:cs typeface="Arial" pitchFamily="34" charset="0"/>
            </a:endParaRPr>
          </a:p>
          <a:p>
            <a:r>
              <a:rPr lang="en-GB" sz="1400" dirty="0" smtClean="0"/>
              <a:t>9: An interface has two elements: protocol and information. There are interface(s), e.g. NFVO-VNFM where 3GPP is secondary on protocol but primary on information (if the information is related to a) information model of 3GPP-defined-nodes, b) PM and FM data of 3GPP-defined-nodes or c) Mobile NSs (which is not the currently ETSI defined NS)).</a:t>
            </a:r>
            <a:endParaRPr lang="en-US" altLang="zh-CN"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3200" dirty="0" smtClean="0">
                <a:solidFill>
                  <a:srgbClr val="FF0000"/>
                </a:solidFill>
                <a:latin typeface="+mj-lt"/>
                <a:ea typeface="+mj-ea"/>
                <a:cs typeface="+mj-cs"/>
              </a:rPr>
              <a:t>VNF PM &amp; FM flows</a:t>
            </a:r>
            <a:endParaRPr lang="zh-CN" altLang="en-US" sz="3200" dirty="0">
              <a:solidFill>
                <a:srgbClr val="FF0000"/>
              </a:solidFill>
              <a:latin typeface="+mj-lt"/>
              <a:ea typeface="+mj-ea"/>
              <a:cs typeface="+mj-cs"/>
            </a:endParaRPr>
          </a:p>
        </p:txBody>
      </p:sp>
      <p:pic>
        <p:nvPicPr>
          <p:cNvPr id="1026" name="Picture 2"/>
          <p:cNvPicPr>
            <a:picLocks noChangeAspect="1" noChangeArrowheads="1"/>
          </p:cNvPicPr>
          <p:nvPr/>
        </p:nvPicPr>
        <p:blipFill>
          <a:blip r:embed="rId2" cstate="print"/>
          <a:srcRect/>
          <a:stretch>
            <a:fillRect/>
          </a:stretch>
        </p:blipFill>
        <p:spPr bwMode="auto">
          <a:xfrm>
            <a:off x="0" y="1028500"/>
            <a:ext cx="9143999" cy="53586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731838"/>
          </a:xfrm>
        </p:spPr>
        <p:txBody>
          <a:bodyPr>
            <a:normAutofit/>
          </a:bodyPr>
          <a:lstStyle/>
          <a:p>
            <a:pPr lvl="0"/>
            <a:r>
              <a:rPr lang="en-US" dirty="0" smtClean="0"/>
              <a:t>Discussion on </a:t>
            </a:r>
            <a:r>
              <a:rPr lang="en-US" altLang="zh-CN" dirty="0" smtClean="0"/>
              <a:t>PM &amp; FM flows</a:t>
            </a:r>
            <a:r>
              <a:rPr lang="en-US" dirty="0" smtClean="0"/>
              <a:t> </a:t>
            </a:r>
            <a:endParaRPr lang="en-US" dirty="0"/>
          </a:p>
        </p:txBody>
      </p:sp>
      <p:sp>
        <p:nvSpPr>
          <p:cNvPr id="3" name="Content Placeholder 2"/>
          <p:cNvSpPr>
            <a:spLocks noGrp="1"/>
          </p:cNvSpPr>
          <p:nvPr>
            <p:ph idx="1"/>
          </p:nvPr>
        </p:nvSpPr>
        <p:spPr>
          <a:xfrm>
            <a:off x="382134" y="1146412"/>
            <a:ext cx="8434317" cy="5254388"/>
          </a:xfrm>
        </p:spPr>
        <p:txBody>
          <a:bodyPr>
            <a:noAutofit/>
          </a:bodyPr>
          <a:lstStyle/>
          <a:p>
            <a:pPr lvl="0"/>
            <a:r>
              <a:rPr lang="en-GB" sz="2400" dirty="0" smtClean="0"/>
              <a:t>Identify the purpose/motivation why VNFM/NFVO would need to receive VNF FM (Flow-1). </a:t>
            </a:r>
          </a:p>
          <a:p>
            <a:r>
              <a:rPr lang="en-GB" sz="2400" dirty="0" smtClean="0"/>
              <a:t>Identify the purpose/motivation why OSS/BSS would need to receive NS FM (Flow-6). </a:t>
            </a:r>
          </a:p>
          <a:p>
            <a:pPr lvl="0"/>
            <a:r>
              <a:rPr lang="en-GB" sz="2400" dirty="0" smtClean="0"/>
              <a:t>Identify the purpose/motivation why VNFM/NFVO would need to receive VNF PM (Flow-1). </a:t>
            </a:r>
          </a:p>
          <a:p>
            <a:r>
              <a:rPr lang="en-GB" sz="2400" dirty="0" smtClean="0"/>
              <a:t>Identify the purpose/motivation why OSS/BSS would need to receive NS PM (Flow-6). </a:t>
            </a:r>
          </a:p>
          <a:p>
            <a:endParaRPr lang="en-GB" sz="2400" dirty="0" smtClean="0"/>
          </a:p>
        </p:txBody>
      </p:sp>
    </p:spTree>
    <p:extLst>
      <p:ext uri="{BB962C8B-B14F-4D97-AF65-F5344CB8AC3E}">
        <p14:creationId xmlns:p14="http://schemas.microsoft.com/office/powerpoint/2010/main" xmlns="" val="67648937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3200" dirty="0" smtClean="0">
                <a:solidFill>
                  <a:srgbClr val="FF0000"/>
                </a:solidFill>
                <a:latin typeface="+mj-lt"/>
                <a:ea typeface="+mj-ea"/>
                <a:cs typeface="+mj-cs"/>
              </a:rPr>
              <a:t>Considerations on cooperation process</a:t>
            </a:r>
          </a:p>
        </p:txBody>
      </p:sp>
      <p:sp>
        <p:nvSpPr>
          <p:cNvPr id="7" name="Content Placeholder 5"/>
          <p:cNvSpPr txBox="1">
            <a:spLocks/>
          </p:cNvSpPr>
          <p:nvPr/>
        </p:nvSpPr>
        <p:spPr bwMode="auto">
          <a:xfrm>
            <a:off x="372239" y="1092200"/>
            <a:ext cx="8492972" cy="5540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sz="2000" b="0" i="0" u="none" strike="noStrike" kern="0" cap="none" spc="0" normalizeH="0" baseline="0" noProof="0" dirty="0" smtClean="0">
                <a:ln>
                  <a:noFill/>
                </a:ln>
                <a:solidFill>
                  <a:schemeClr val="tx1"/>
                </a:solidFill>
                <a:effectLst/>
                <a:uLnTx/>
                <a:uFillTx/>
                <a:latin typeface="+mn-lt"/>
                <a:cs typeface="+mn-cs"/>
              </a:rPr>
              <a:t>Each SDO keeps their responsibility</a:t>
            </a:r>
            <a:r>
              <a:rPr lang="en-GB" sz="2000" kern="0" noProof="0" dirty="0" smtClean="0">
                <a:latin typeface="+mn-lt"/>
                <a:cs typeface="+mn-cs"/>
              </a:rPr>
              <a:t>, i.e.</a:t>
            </a:r>
            <a:r>
              <a:rPr lang="en-GB" sz="2000" kern="0" dirty="0" smtClean="0">
                <a:latin typeface="+mn-lt"/>
                <a:cs typeface="+mn-cs"/>
              </a:rPr>
              <a:t> no change in responsibility due to virtualisation. </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lang="en-GB" sz="2000" kern="0" dirty="0" smtClean="0">
              <a:latin typeface="+mn-lt"/>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sz="2000" kern="0" dirty="0" smtClean="0">
                <a:latin typeface="+mn-lt"/>
                <a:cs typeface="+mn-cs"/>
              </a:rPr>
              <a:t>ETSI NFV is responsible for virtualisation, 3GPP is responsible for mobile networks etc.</a:t>
            </a:r>
            <a:endParaRPr kumimoji="0" lang="en-GB" sz="2000" b="0" i="0" u="none" strike="noStrike" kern="0" cap="none" spc="0" normalizeH="0" baseline="0" noProof="0" dirty="0" smtClean="0">
              <a:ln>
                <a:noFill/>
              </a:ln>
              <a:solidFill>
                <a:schemeClr val="tx1"/>
              </a:solidFill>
              <a:effectLst/>
              <a:uLnTx/>
              <a:uFillTx/>
              <a:latin typeface="+mn-lt"/>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sz="2000" b="0" i="0" u="none" strike="noStrike" kern="0" cap="none" spc="0" normalizeH="0" baseline="0" noProof="0" dirty="0" smtClean="0">
              <a:ln>
                <a:noFill/>
              </a:ln>
              <a:solidFill>
                <a:schemeClr val="tx1"/>
              </a:solidFill>
              <a:effectLst/>
              <a:uLnTx/>
              <a:uFillTx/>
              <a:latin typeface="+mn-lt"/>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sz="2000" b="0" i="0" u="none" strike="noStrike" kern="0" cap="none" spc="0" normalizeH="0" baseline="0" noProof="0" dirty="0" smtClean="0">
                <a:ln>
                  <a:noFill/>
                </a:ln>
                <a:solidFill>
                  <a:schemeClr val="tx1"/>
                </a:solidFill>
                <a:effectLst/>
                <a:uLnTx/>
                <a:uFillTx/>
                <a:latin typeface="+mn-lt"/>
                <a:cs typeface="+mn-cs"/>
              </a:rPr>
              <a:t>Identify the areas where</a:t>
            </a:r>
            <a:r>
              <a:rPr kumimoji="0" lang="en-GB" sz="2000" b="0" i="0" u="none" strike="noStrike" kern="0" cap="none" spc="0" normalizeH="0" noProof="0" dirty="0" smtClean="0">
                <a:ln>
                  <a:noFill/>
                </a:ln>
                <a:solidFill>
                  <a:schemeClr val="tx1"/>
                </a:solidFill>
                <a:effectLst/>
                <a:uLnTx/>
                <a:uFillTx/>
                <a:latin typeface="+mn-lt"/>
                <a:cs typeface="+mn-cs"/>
              </a:rPr>
              <a:t> responsibilities from different SDOs touches each other so that cooperation is needed (restrict list to high priority items)</a:t>
            </a:r>
            <a:r>
              <a:rPr kumimoji="0" lang="en-GB" sz="2000" b="0" i="0" u="none" strike="noStrike" kern="0" cap="none" spc="0" normalizeH="0" baseline="0" noProof="0" dirty="0" smtClean="0">
                <a:ln>
                  <a:noFill/>
                </a:ln>
                <a:solidFill>
                  <a:schemeClr val="tx1"/>
                </a:solidFill>
                <a:effectLst/>
                <a:uLnTx/>
                <a:uFillTx/>
                <a:latin typeface="+mn-lt"/>
                <a:cs typeface="+mn-cs"/>
              </a:rPr>
              <a:t>. </a:t>
            </a:r>
          </a:p>
          <a:p>
            <a:pPr marL="342900" indent="-342900" eaLnBrk="0" hangingPunct="0">
              <a:spcBef>
                <a:spcPct val="20000"/>
              </a:spcBef>
              <a:buBlip>
                <a:blip r:embed="rId2"/>
              </a:buBlip>
              <a:defRPr/>
            </a:pPr>
            <a:endParaRPr lang="en-GB" sz="2000" kern="0" dirty="0" smtClean="0">
              <a:latin typeface="+mn-lt"/>
              <a:cs typeface="+mn-cs"/>
            </a:endParaRPr>
          </a:p>
          <a:p>
            <a:pPr marL="342900" indent="-342900" eaLnBrk="0" hangingPunct="0">
              <a:spcBef>
                <a:spcPct val="20000"/>
              </a:spcBef>
              <a:buBlip>
                <a:blip r:embed="rId2"/>
              </a:buBlip>
              <a:defRPr/>
            </a:pPr>
            <a:r>
              <a:rPr lang="en-GB" sz="2000" kern="0" dirty="0" smtClean="0">
                <a:latin typeface="+mn-lt"/>
                <a:cs typeface="+mn-cs"/>
              </a:rPr>
              <a:t>Per area, agree on involved SDOs and define responsibilities (</a:t>
            </a:r>
            <a:r>
              <a:rPr lang="en-GB" sz="2000" kern="0" dirty="0" smtClean="0">
                <a:solidFill>
                  <a:prstClr val="black"/>
                </a:solidFill>
                <a:latin typeface="+mn-lt"/>
              </a:rPr>
              <a:t>Primary, Secondary, Information)</a:t>
            </a:r>
            <a:r>
              <a:rPr lang="en-GB" sz="2000" kern="0" dirty="0" smtClean="0">
                <a:latin typeface="+mn-lt"/>
                <a:cs typeface="+mn-cs"/>
              </a:rPr>
              <a:t>.</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sz="2000" b="0" i="0" u="none" strike="noStrike" kern="0" cap="none" spc="0" normalizeH="0" baseline="0" noProof="0" dirty="0" smtClean="0">
              <a:ln>
                <a:noFill/>
              </a:ln>
              <a:solidFill>
                <a:schemeClr val="tx1"/>
              </a:solidFill>
              <a:effectLst/>
              <a:uLnTx/>
              <a:uFillTx/>
              <a:latin typeface="+mn-lt"/>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sz="2000" b="0" i="0" u="none" strike="noStrike" kern="0" cap="none" spc="0" normalizeH="0" baseline="0" noProof="0" dirty="0" smtClean="0">
                <a:ln>
                  <a:noFill/>
                </a:ln>
                <a:solidFill>
                  <a:schemeClr val="tx1"/>
                </a:solidFill>
                <a:effectLst/>
                <a:uLnTx/>
                <a:uFillTx/>
                <a:latin typeface="+mn-lt"/>
                <a:cs typeface="+mn-cs"/>
              </a:rPr>
              <a:t>Establish</a:t>
            </a:r>
            <a:r>
              <a:rPr kumimoji="0" lang="en-GB" sz="2000" b="0" i="0" u="none" strike="noStrike" kern="0" cap="none" spc="0" normalizeH="0" noProof="0" dirty="0" smtClean="0">
                <a:ln>
                  <a:noFill/>
                </a:ln>
                <a:solidFill>
                  <a:schemeClr val="tx1"/>
                </a:solidFill>
                <a:effectLst/>
                <a:uLnTx/>
                <a:uFillTx/>
                <a:latin typeface="+mn-lt"/>
                <a:cs typeface="+mn-cs"/>
              </a:rPr>
              <a:t> </a:t>
            </a:r>
            <a:r>
              <a:rPr kumimoji="0" lang="en-GB" sz="2000" b="0" i="0" u="none" strike="noStrike" kern="0" cap="none" spc="0" normalizeH="0" noProof="0" dirty="0" smtClean="0">
                <a:ln>
                  <a:noFill/>
                </a:ln>
                <a:solidFill>
                  <a:schemeClr val="tx1"/>
                </a:solidFill>
                <a:effectLst/>
                <a:uLnTx/>
                <a:uFillTx/>
                <a:latin typeface="+mn-lt"/>
                <a:cs typeface="+mn-cs"/>
              </a:rPr>
              <a:t>direct communication </a:t>
            </a:r>
            <a:r>
              <a:rPr kumimoji="0" lang="en-GB" sz="2000" b="0" i="0" u="none" strike="noStrike" kern="0" cap="none" spc="0" normalizeH="0" noProof="0" smtClean="0">
                <a:ln>
                  <a:noFill/>
                </a:ln>
                <a:solidFill>
                  <a:schemeClr val="tx1"/>
                </a:solidFill>
                <a:effectLst/>
                <a:uLnTx/>
                <a:uFillTx/>
                <a:latin typeface="+mn-lt"/>
                <a:cs typeface="+mn-cs"/>
              </a:rPr>
              <a:t>channel via limited </a:t>
            </a:r>
            <a:r>
              <a:rPr kumimoji="0" lang="en-GB" sz="2000" b="0" i="0" u="none" strike="noStrike" kern="0" cap="none" spc="0" normalizeH="0" noProof="0" dirty="0" smtClean="0">
                <a:ln>
                  <a:noFill/>
                </a:ln>
                <a:solidFill>
                  <a:schemeClr val="tx1"/>
                </a:solidFill>
                <a:effectLst/>
                <a:uLnTx/>
                <a:uFillTx/>
                <a:latin typeface="+mn-lt"/>
                <a:cs typeface="+mn-cs"/>
              </a:rPr>
              <a:t>size Joint Working Groups.</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lang="en-GB" sz="2000" kern="0" baseline="0" dirty="0" smtClean="0">
              <a:latin typeface="+mn-lt"/>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sz="2000" kern="0" baseline="0" dirty="0" smtClean="0">
                <a:latin typeface="+mn-lt"/>
                <a:cs typeface="+mn-cs"/>
              </a:rPr>
              <a:t>Based on agreements on way forward done at this</a:t>
            </a:r>
            <a:r>
              <a:rPr lang="en-GB" sz="2000" kern="0" dirty="0" smtClean="0">
                <a:latin typeface="+mn-lt"/>
                <a:cs typeface="+mn-cs"/>
              </a:rPr>
              <a:t> meeting, a more detailed cooperation process will be drafted if needed.</a:t>
            </a:r>
            <a:endParaRPr lang="en-GB" sz="2000" kern="0" baseline="0" dirty="0" smtClean="0">
              <a:latin typeface="+mn-lt"/>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smtClean="0"/>
              <a:t>Annex</a:t>
            </a:r>
            <a:endParaRPr lang="en-GB" dirty="0"/>
          </a:p>
        </p:txBody>
      </p:sp>
      <p:sp>
        <p:nvSpPr>
          <p:cNvPr id="6" name="Content Placeholder 5"/>
          <p:cNvSpPr>
            <a:spLocks noGrp="1"/>
          </p:cNvSpPr>
          <p:nvPr>
            <p:ph idx="1"/>
          </p:nvPr>
        </p:nvSpPr>
        <p:spPr>
          <a:xfrm>
            <a:off x="379141" y="1146412"/>
            <a:ext cx="8423666" cy="5172501"/>
          </a:xfrm>
        </p:spPr>
        <p:txBody>
          <a:bodyPr/>
          <a:lstStyle/>
          <a:p>
            <a:r>
              <a:rPr lang="en-GB" sz="2400" dirty="0" smtClean="0"/>
              <a:t>E2E procedure flows for mobile networks</a:t>
            </a:r>
          </a:p>
          <a:p>
            <a:pPr lvl="1"/>
            <a:r>
              <a:rPr lang="en-US" dirty="0" smtClean="0"/>
              <a:t>VNF instantiation &amp; termination flows (examples)</a:t>
            </a:r>
            <a:endParaRPr lang="en-US" altLang="zh-CN" dirty="0" smtClean="0"/>
          </a:p>
          <a:p>
            <a:pPr lvl="1"/>
            <a:r>
              <a:rPr lang="en-GB" dirty="0" smtClean="0"/>
              <a:t>VNF expansion &amp; contraction flows </a:t>
            </a:r>
            <a:r>
              <a:rPr lang="en-US" dirty="0" smtClean="0"/>
              <a:t>(examples)</a:t>
            </a:r>
            <a:endParaRPr lang="en-US" altLang="zh-CN" dirty="0" smtClean="0"/>
          </a:p>
          <a:p>
            <a:endParaRPr lang="en-GB" sz="2000" dirty="0" smtClean="0"/>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smtClean="0"/>
              <a:t>Contents</a:t>
            </a:r>
            <a:endParaRPr lang="en-GB" dirty="0"/>
          </a:p>
        </p:txBody>
      </p:sp>
      <p:sp>
        <p:nvSpPr>
          <p:cNvPr id="6" name="Content Placeholder 5"/>
          <p:cNvSpPr>
            <a:spLocks noGrp="1"/>
          </p:cNvSpPr>
          <p:nvPr>
            <p:ph idx="1"/>
          </p:nvPr>
        </p:nvSpPr>
        <p:spPr>
          <a:xfrm>
            <a:off x="379141" y="1146412"/>
            <a:ext cx="8423666" cy="5172501"/>
          </a:xfrm>
        </p:spPr>
        <p:txBody>
          <a:bodyPr/>
          <a:lstStyle/>
          <a:p>
            <a:r>
              <a:rPr lang="en-GB" sz="2400" dirty="0" smtClean="0"/>
              <a:t>Introduction of 3GPP SA5</a:t>
            </a:r>
          </a:p>
          <a:p>
            <a:r>
              <a:rPr lang="en-GB" sz="2400" dirty="0" smtClean="0"/>
              <a:t>Objectives of the 3GPP SA5 study on NFV</a:t>
            </a:r>
          </a:p>
          <a:p>
            <a:r>
              <a:rPr lang="en-GB" sz="2400" dirty="0" smtClean="0"/>
              <a:t>Current status of the 3GPP SA5 study on NFV</a:t>
            </a:r>
          </a:p>
          <a:p>
            <a:r>
              <a:rPr lang="en-US" altLang="zh-CN" sz="2400" dirty="0" smtClean="0"/>
              <a:t>Contents of the 3GPP SA5 study </a:t>
            </a:r>
            <a:r>
              <a:rPr lang="en-GB" sz="2400" dirty="0" smtClean="0"/>
              <a:t>on NFV</a:t>
            </a:r>
            <a:endParaRPr lang="en-US" altLang="zh-CN" sz="2400" dirty="0" smtClean="0"/>
          </a:p>
          <a:p>
            <a:r>
              <a:rPr lang="en-US" altLang="zh-CN" sz="2400" dirty="0" smtClean="0"/>
              <a:t>Alignment of ETSI NFV Terms and 3GPP SA5 Terms</a:t>
            </a:r>
          </a:p>
          <a:p>
            <a:r>
              <a:rPr lang="en-GB" sz="2400" dirty="0" smtClean="0"/>
              <a:t>Mixed network management architecture </a:t>
            </a:r>
          </a:p>
          <a:p>
            <a:r>
              <a:rPr lang="en-US" sz="2400" dirty="0" smtClean="0"/>
              <a:t>An ensemble in one network deployment example</a:t>
            </a:r>
          </a:p>
          <a:p>
            <a:r>
              <a:rPr lang="en-GB" sz="2400" dirty="0" smtClean="0"/>
              <a:t>Possible areas for involvement of 3GPP SA5</a:t>
            </a:r>
          </a:p>
          <a:p>
            <a:pPr marL="342900" lvl="1" indent="-342900">
              <a:buClrTx/>
              <a:buBlip>
                <a:blip r:embed="rId3"/>
              </a:buBlip>
            </a:pPr>
            <a:r>
              <a:rPr lang="en-US" altLang="zh-CN" dirty="0" smtClean="0"/>
              <a:t>VNF PM &amp; FM flows</a:t>
            </a:r>
          </a:p>
          <a:p>
            <a:r>
              <a:rPr lang="en-US" sz="2400" dirty="0" smtClean="0"/>
              <a:t>Considerations on cooperation process</a:t>
            </a:r>
          </a:p>
          <a:p>
            <a:r>
              <a:rPr lang="en-GB" sz="2400" dirty="0" smtClean="0"/>
              <a:t>Annex: E2E procedure flows for mobile networks</a:t>
            </a:r>
          </a:p>
          <a:p>
            <a:endParaRPr lang="en-GB" sz="2000" dirty="0" smtClean="0"/>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3200" dirty="0" smtClean="0">
                <a:solidFill>
                  <a:srgbClr val="FF0000"/>
                </a:solidFill>
                <a:latin typeface="+mj-lt"/>
                <a:ea typeface="+mj-ea"/>
                <a:cs typeface="+mj-cs"/>
              </a:rPr>
              <a:t>E2E VNF instantiation flows (examples)</a:t>
            </a:r>
            <a:endParaRPr lang="zh-CN" altLang="en-US" sz="3200" dirty="0">
              <a:solidFill>
                <a:srgbClr val="FF0000"/>
              </a:solidFill>
              <a:latin typeface="+mj-lt"/>
              <a:ea typeface="+mj-ea"/>
              <a:cs typeface="+mj-cs"/>
            </a:endParaRPr>
          </a:p>
        </p:txBody>
      </p:sp>
      <p:sp>
        <p:nvSpPr>
          <p:cNvPr id="9" name="TextBox 8"/>
          <p:cNvSpPr txBox="1"/>
          <p:nvPr/>
        </p:nvSpPr>
        <p:spPr>
          <a:xfrm>
            <a:off x="262890" y="6240780"/>
            <a:ext cx="3958135" cy="246221"/>
          </a:xfrm>
          <a:prstGeom prst="rect">
            <a:avLst/>
          </a:prstGeom>
          <a:noFill/>
        </p:spPr>
        <p:txBody>
          <a:bodyPr wrap="none" rtlCol="0">
            <a:spAutoFit/>
          </a:bodyPr>
          <a:lstStyle/>
          <a:p>
            <a:r>
              <a:rPr lang="en-GB" altLang="zh-CN" dirty="0" smtClean="0"/>
              <a:t>Figure 7.3.1-1 VNF instantiation with resources allocated by VNFM</a:t>
            </a:r>
            <a:endParaRPr lang="zh-CN" altLang="en-US" dirty="0"/>
          </a:p>
        </p:txBody>
      </p:sp>
      <p:pic>
        <p:nvPicPr>
          <p:cNvPr id="12292" name="Picture 4"/>
          <p:cNvPicPr>
            <a:picLocks noChangeAspect="1" noChangeArrowheads="1"/>
          </p:cNvPicPr>
          <p:nvPr/>
        </p:nvPicPr>
        <p:blipFill>
          <a:blip r:embed="rId2" cstate="print"/>
          <a:srcRect/>
          <a:stretch>
            <a:fillRect/>
          </a:stretch>
        </p:blipFill>
        <p:spPr bwMode="auto">
          <a:xfrm>
            <a:off x="4592994" y="1028720"/>
            <a:ext cx="4411980" cy="5189220"/>
          </a:xfrm>
          <a:prstGeom prst="rect">
            <a:avLst/>
          </a:prstGeom>
          <a:noFill/>
          <a:ln w="9525">
            <a:solidFill>
              <a:schemeClr val="tx1"/>
            </a:solidFill>
            <a:miter lim="800000"/>
            <a:headEnd/>
            <a:tailEnd/>
          </a:ln>
        </p:spPr>
      </p:pic>
      <p:sp>
        <p:nvSpPr>
          <p:cNvPr id="11" name="TextBox 10"/>
          <p:cNvSpPr txBox="1"/>
          <p:nvPr/>
        </p:nvSpPr>
        <p:spPr>
          <a:xfrm>
            <a:off x="4777740" y="6246019"/>
            <a:ext cx="3950120" cy="400110"/>
          </a:xfrm>
          <a:prstGeom prst="rect">
            <a:avLst/>
          </a:prstGeom>
          <a:noFill/>
        </p:spPr>
        <p:txBody>
          <a:bodyPr wrap="none" rtlCol="0">
            <a:spAutoFit/>
          </a:bodyPr>
          <a:lstStyle/>
          <a:p>
            <a:r>
              <a:rPr lang="en-US" altLang="zh-CN" dirty="0" smtClean="0"/>
              <a:t>Figure 7.3.1-2 VNF instantiation with resources allocated by NFVO</a:t>
            </a:r>
          </a:p>
          <a:p>
            <a:endParaRPr lang="zh-CN" altLang="en-US" dirty="0"/>
          </a:p>
        </p:txBody>
      </p:sp>
      <p:pic>
        <p:nvPicPr>
          <p:cNvPr id="1027" name="Picture 3"/>
          <p:cNvPicPr>
            <a:picLocks noChangeAspect="1" noChangeArrowheads="1"/>
          </p:cNvPicPr>
          <p:nvPr/>
        </p:nvPicPr>
        <p:blipFill>
          <a:blip r:embed="rId3" cstate="print"/>
          <a:srcRect/>
          <a:stretch>
            <a:fillRect/>
          </a:stretch>
        </p:blipFill>
        <p:spPr bwMode="auto">
          <a:xfrm>
            <a:off x="123825" y="1019175"/>
            <a:ext cx="4324350" cy="5219700"/>
          </a:xfrm>
          <a:prstGeom prst="rect">
            <a:avLst/>
          </a:prstGeom>
          <a:noFill/>
          <a:ln w="3175">
            <a:solidFill>
              <a:schemeClr val="tx1"/>
            </a:solid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en-US" altLang="zh-CN" sz="3200" dirty="0" smtClean="0">
                <a:solidFill>
                  <a:srgbClr val="FF0000"/>
                </a:solidFill>
                <a:latin typeface="+mj-lt"/>
                <a:ea typeface="+mj-ea"/>
                <a:cs typeface="+mj-cs"/>
              </a:rPr>
              <a:t>E2E VNF termination flows (examples)</a:t>
            </a:r>
            <a:endParaRPr lang="zh-CN" altLang="en-US" sz="3200" dirty="0">
              <a:solidFill>
                <a:srgbClr val="FF0000"/>
              </a:solidFill>
              <a:latin typeface="+mj-lt"/>
              <a:ea typeface="+mj-ea"/>
              <a:cs typeface="+mj-cs"/>
            </a:endParaRPr>
          </a:p>
        </p:txBody>
      </p:sp>
      <p:pic>
        <p:nvPicPr>
          <p:cNvPr id="12290" name="Picture 2"/>
          <p:cNvPicPr>
            <a:picLocks noChangeAspect="1" noChangeArrowheads="1"/>
          </p:cNvPicPr>
          <p:nvPr/>
        </p:nvPicPr>
        <p:blipFill>
          <a:blip r:embed="rId2" cstate="print"/>
          <a:srcRect/>
          <a:stretch>
            <a:fillRect/>
          </a:stretch>
        </p:blipFill>
        <p:spPr bwMode="auto">
          <a:xfrm>
            <a:off x="182880" y="1040130"/>
            <a:ext cx="4091940" cy="5006340"/>
          </a:xfrm>
          <a:prstGeom prst="rect">
            <a:avLst/>
          </a:prstGeom>
          <a:noFill/>
          <a:ln w="9525">
            <a:solidFill>
              <a:schemeClr val="tx1"/>
            </a:solidFill>
            <a:miter lim="800000"/>
            <a:headEnd/>
            <a:tailEnd/>
          </a:ln>
        </p:spPr>
      </p:pic>
      <p:sp>
        <p:nvSpPr>
          <p:cNvPr id="7" name="TextBox 6"/>
          <p:cNvSpPr txBox="1"/>
          <p:nvPr/>
        </p:nvSpPr>
        <p:spPr>
          <a:xfrm>
            <a:off x="480060" y="6115050"/>
            <a:ext cx="3441968" cy="246221"/>
          </a:xfrm>
          <a:prstGeom prst="rect">
            <a:avLst/>
          </a:prstGeom>
          <a:noFill/>
        </p:spPr>
        <p:txBody>
          <a:bodyPr wrap="none" rtlCol="0">
            <a:spAutoFit/>
          </a:bodyPr>
          <a:lstStyle/>
          <a:p>
            <a:r>
              <a:rPr lang="en-US" altLang="zh-CN" dirty="0" smtClean="0"/>
              <a:t>Figure 7.3.x-1 Termination request is sent from NM to EM</a:t>
            </a:r>
            <a:endParaRPr lang="zh-CN" altLang="en-US" dirty="0"/>
          </a:p>
        </p:txBody>
      </p:sp>
      <p:pic>
        <p:nvPicPr>
          <p:cNvPr id="33793" name="Picture 1"/>
          <p:cNvPicPr>
            <a:picLocks noChangeAspect="1" noChangeArrowheads="1"/>
          </p:cNvPicPr>
          <p:nvPr/>
        </p:nvPicPr>
        <p:blipFill>
          <a:blip r:embed="rId3" cstate="print"/>
          <a:srcRect/>
          <a:stretch>
            <a:fillRect/>
          </a:stretch>
        </p:blipFill>
        <p:spPr bwMode="auto">
          <a:xfrm>
            <a:off x="4514850" y="1040130"/>
            <a:ext cx="4354830" cy="4994910"/>
          </a:xfrm>
          <a:prstGeom prst="rect">
            <a:avLst/>
          </a:prstGeom>
          <a:noFill/>
          <a:ln w="9525">
            <a:solidFill>
              <a:schemeClr val="tx1"/>
            </a:solidFill>
            <a:miter lim="800000"/>
            <a:headEnd/>
            <a:tailEnd/>
          </a:ln>
        </p:spPr>
      </p:pic>
      <p:sp>
        <p:nvSpPr>
          <p:cNvPr id="8" name="TextBox 7"/>
          <p:cNvSpPr txBox="1"/>
          <p:nvPr/>
        </p:nvSpPr>
        <p:spPr>
          <a:xfrm>
            <a:off x="4606290" y="6103620"/>
            <a:ext cx="4046301" cy="246221"/>
          </a:xfrm>
          <a:prstGeom prst="rect">
            <a:avLst/>
          </a:prstGeom>
          <a:noFill/>
        </p:spPr>
        <p:txBody>
          <a:bodyPr wrap="none" rtlCol="0">
            <a:spAutoFit/>
          </a:bodyPr>
          <a:lstStyle/>
          <a:p>
            <a:r>
              <a:rPr lang="en-US" altLang="zh-CN" dirty="0" smtClean="0"/>
              <a:t>Figure 7.3.x-2 Termination request is sent from NM directly to NFVO</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0" y="0"/>
            <a:ext cx="7779223"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2800" dirty="0" smtClean="0">
                <a:solidFill>
                  <a:srgbClr val="FF0000"/>
                </a:solidFill>
                <a:latin typeface="+mj-lt"/>
                <a:ea typeface="+mj-ea"/>
                <a:cs typeface="+mj-cs"/>
              </a:rPr>
              <a:t>E2E VNF expansion &amp; contraction flows </a:t>
            </a:r>
            <a:r>
              <a:rPr lang="en-US" altLang="zh-CN" sz="2800" dirty="0" smtClean="0">
                <a:solidFill>
                  <a:srgbClr val="FF0000"/>
                </a:solidFill>
                <a:latin typeface="+mj-lt"/>
              </a:rPr>
              <a:t>(examples)</a:t>
            </a:r>
            <a:endParaRPr lang="zh-CN" altLang="en-US" sz="2800" dirty="0">
              <a:solidFill>
                <a:srgbClr val="FF0000"/>
              </a:solidFill>
              <a:latin typeface="+mj-lt"/>
              <a:ea typeface="+mj-ea"/>
              <a:cs typeface="+mj-cs"/>
            </a:endParaRPr>
          </a:p>
        </p:txBody>
      </p:sp>
      <p:pic>
        <p:nvPicPr>
          <p:cNvPr id="11265" name="Picture 1"/>
          <p:cNvPicPr>
            <a:picLocks noChangeAspect="1" noChangeArrowheads="1"/>
          </p:cNvPicPr>
          <p:nvPr/>
        </p:nvPicPr>
        <p:blipFill>
          <a:blip r:embed="rId2" cstate="print"/>
          <a:srcRect/>
          <a:stretch>
            <a:fillRect/>
          </a:stretch>
        </p:blipFill>
        <p:spPr bwMode="auto">
          <a:xfrm>
            <a:off x="102872" y="1085850"/>
            <a:ext cx="4347076" cy="4869180"/>
          </a:xfrm>
          <a:prstGeom prst="rect">
            <a:avLst/>
          </a:prstGeom>
          <a:noFill/>
          <a:ln w="9525">
            <a:solidFill>
              <a:schemeClr val="tx1"/>
            </a:solidFill>
            <a:miter lim="800000"/>
            <a:headEnd/>
            <a:tailEnd/>
          </a:ln>
        </p:spPr>
      </p:pic>
      <p:pic>
        <p:nvPicPr>
          <p:cNvPr id="11266" name="Picture 2"/>
          <p:cNvPicPr>
            <a:picLocks noChangeAspect="1" noChangeArrowheads="1"/>
          </p:cNvPicPr>
          <p:nvPr/>
        </p:nvPicPr>
        <p:blipFill>
          <a:blip r:embed="rId3" cstate="print"/>
          <a:srcRect/>
          <a:stretch>
            <a:fillRect/>
          </a:stretch>
        </p:blipFill>
        <p:spPr bwMode="auto">
          <a:xfrm>
            <a:off x="4572000" y="1062990"/>
            <a:ext cx="4423410" cy="4766310"/>
          </a:xfrm>
          <a:prstGeom prst="rect">
            <a:avLst/>
          </a:prstGeom>
          <a:noFill/>
          <a:ln w="9525">
            <a:noFill/>
            <a:miter lim="800000"/>
            <a:headEnd/>
            <a:tailEnd/>
          </a:ln>
        </p:spPr>
      </p:pic>
      <p:sp>
        <p:nvSpPr>
          <p:cNvPr id="8" name="TextBox 7"/>
          <p:cNvSpPr txBox="1"/>
          <p:nvPr/>
        </p:nvSpPr>
        <p:spPr>
          <a:xfrm>
            <a:off x="4806303" y="6035040"/>
            <a:ext cx="4342856" cy="246221"/>
          </a:xfrm>
          <a:prstGeom prst="rect">
            <a:avLst/>
          </a:prstGeom>
          <a:noFill/>
        </p:spPr>
        <p:txBody>
          <a:bodyPr wrap="none" rtlCol="0">
            <a:spAutoFit/>
          </a:bodyPr>
          <a:lstStyle/>
          <a:p>
            <a:r>
              <a:rPr lang="en-US" altLang="zh-CN" dirty="0" smtClean="0"/>
              <a:t>Figure 7.3.X-2: VNF instance contraction procedure triggered by NM/EM</a:t>
            </a:r>
            <a:endParaRPr lang="zh-CN" altLang="en-US" dirty="0"/>
          </a:p>
        </p:txBody>
      </p:sp>
      <p:sp>
        <p:nvSpPr>
          <p:cNvPr id="9" name="TextBox 8"/>
          <p:cNvSpPr txBox="1"/>
          <p:nvPr/>
        </p:nvSpPr>
        <p:spPr>
          <a:xfrm>
            <a:off x="228600" y="6035040"/>
            <a:ext cx="4371710" cy="246221"/>
          </a:xfrm>
          <a:prstGeom prst="rect">
            <a:avLst/>
          </a:prstGeom>
          <a:noFill/>
        </p:spPr>
        <p:txBody>
          <a:bodyPr wrap="none" rtlCol="0">
            <a:spAutoFit/>
          </a:bodyPr>
          <a:lstStyle/>
          <a:p>
            <a:r>
              <a:rPr lang="en-GB" altLang="zh-CN" dirty="0" smtClean="0"/>
              <a:t>Figure 7.3.X-1: VNF instance expansion procedure triggered by NM/EM</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uzzle-210785_640.jpg"/>
          <p:cNvPicPr>
            <a:picLocks noChangeAspect="1"/>
          </p:cNvPicPr>
          <p:nvPr/>
        </p:nvPicPr>
        <p:blipFill>
          <a:blip r:embed="rId2" cstate="print"/>
          <a:stretch>
            <a:fillRect/>
          </a:stretch>
        </p:blipFill>
        <p:spPr>
          <a:xfrm>
            <a:off x="1187356" y="1569491"/>
            <a:ext cx="6660108" cy="4804013"/>
          </a:xfrm>
          <a:prstGeom prst="rect">
            <a:avLst/>
          </a:prstGeom>
        </p:spPr>
      </p:pic>
      <p:sp>
        <p:nvSpPr>
          <p:cNvPr id="2" name="标题 1"/>
          <p:cNvSpPr>
            <a:spLocks noGrp="1"/>
          </p:cNvSpPr>
          <p:nvPr>
            <p:ph type="title"/>
          </p:nvPr>
        </p:nvSpPr>
        <p:spPr/>
        <p:txBody>
          <a:bodyPr/>
          <a:lstStyle/>
          <a:p>
            <a:r>
              <a:rPr lang="en-GB" altLang="zh-CN" sz="5400" dirty="0" smtClean="0"/>
              <a:t>Thank you!</a:t>
            </a:r>
            <a:endParaRPr lang="zh-CN" altLang="en-US" sz="5400" dirty="0"/>
          </a:p>
        </p:txBody>
      </p:sp>
      <p:sp>
        <p:nvSpPr>
          <p:cNvPr id="6" name="TextBox 5"/>
          <p:cNvSpPr txBox="1"/>
          <p:nvPr/>
        </p:nvSpPr>
        <p:spPr>
          <a:xfrm>
            <a:off x="3753135" y="3483592"/>
            <a:ext cx="1419366" cy="830997"/>
          </a:xfrm>
          <a:prstGeom prst="rect">
            <a:avLst/>
          </a:prstGeom>
          <a:noFill/>
        </p:spPr>
        <p:txBody>
          <a:bodyPr wrap="square" rtlCol="0">
            <a:spAutoFit/>
          </a:bodyPr>
          <a:lstStyle/>
          <a:p>
            <a:pPr algn="ctr"/>
            <a:r>
              <a:rPr lang="en-US" altLang="zh-CN" sz="2400" b="1" dirty="0" smtClean="0">
                <a:solidFill>
                  <a:schemeClr val="bg1"/>
                </a:solidFill>
              </a:rPr>
              <a:t>ETSI ISG NFV</a:t>
            </a:r>
            <a:endParaRPr lang="zh-CN" altLang="en-US" sz="2400" b="1" dirty="0">
              <a:solidFill>
                <a:schemeClr val="bg1"/>
              </a:solidFill>
            </a:endParaRPr>
          </a:p>
        </p:txBody>
      </p:sp>
      <p:sp>
        <p:nvSpPr>
          <p:cNvPr id="7" name="TextBox 6"/>
          <p:cNvSpPr txBox="1"/>
          <p:nvPr/>
        </p:nvSpPr>
        <p:spPr>
          <a:xfrm>
            <a:off x="3002890" y="2538104"/>
            <a:ext cx="1084784" cy="830997"/>
          </a:xfrm>
          <a:prstGeom prst="rect">
            <a:avLst/>
          </a:prstGeom>
          <a:noFill/>
        </p:spPr>
        <p:txBody>
          <a:bodyPr wrap="none" rtlCol="0">
            <a:spAutoFit/>
          </a:bodyPr>
          <a:lstStyle/>
          <a:p>
            <a:pPr algn="ctr"/>
            <a:r>
              <a:rPr lang="en-US" altLang="zh-CN" sz="2400" b="1" dirty="0" smtClean="0">
                <a:solidFill>
                  <a:schemeClr val="bg1"/>
                </a:solidFill>
              </a:rPr>
              <a:t>3GPP </a:t>
            </a:r>
          </a:p>
          <a:p>
            <a:pPr algn="ctr"/>
            <a:r>
              <a:rPr lang="en-US" altLang="zh-CN" sz="2400" b="1" dirty="0" smtClean="0">
                <a:solidFill>
                  <a:schemeClr val="bg1"/>
                </a:solidFill>
              </a:rPr>
              <a:t>SA5</a:t>
            </a:r>
            <a:endParaRPr lang="zh-CN" altLang="en-US" sz="2400" b="1" dirty="0">
              <a:solidFill>
                <a:schemeClr val="bg1"/>
              </a:solidFill>
            </a:endParaRPr>
          </a:p>
        </p:txBody>
      </p:sp>
      <p:sp>
        <p:nvSpPr>
          <p:cNvPr id="8" name="TextBox 7"/>
          <p:cNvSpPr txBox="1"/>
          <p:nvPr/>
        </p:nvSpPr>
        <p:spPr>
          <a:xfrm>
            <a:off x="4745441" y="2656954"/>
            <a:ext cx="1244251" cy="461665"/>
          </a:xfrm>
          <a:prstGeom prst="rect">
            <a:avLst/>
          </a:prstGeom>
          <a:noFill/>
        </p:spPr>
        <p:txBody>
          <a:bodyPr wrap="none" rtlCol="0">
            <a:spAutoFit/>
          </a:bodyPr>
          <a:lstStyle/>
          <a:p>
            <a:pPr algn="ctr"/>
            <a:r>
              <a:rPr lang="en-US" altLang="zh-CN" sz="2400" b="1" dirty="0" smtClean="0">
                <a:solidFill>
                  <a:schemeClr val="bg1"/>
                </a:solidFill>
              </a:rPr>
              <a:t>OPNFV</a:t>
            </a:r>
            <a:endParaRPr lang="zh-CN" altLang="en-US" sz="2400" b="1" dirty="0">
              <a:solidFill>
                <a:schemeClr val="bg1"/>
              </a:solidFill>
            </a:endParaRPr>
          </a:p>
        </p:txBody>
      </p:sp>
      <p:sp>
        <p:nvSpPr>
          <p:cNvPr id="9" name="TextBox 8"/>
          <p:cNvSpPr txBox="1"/>
          <p:nvPr/>
        </p:nvSpPr>
        <p:spPr>
          <a:xfrm>
            <a:off x="2311939" y="3480182"/>
            <a:ext cx="1141659" cy="830997"/>
          </a:xfrm>
          <a:prstGeom prst="rect">
            <a:avLst/>
          </a:prstGeom>
          <a:noFill/>
        </p:spPr>
        <p:txBody>
          <a:bodyPr wrap="square" rtlCol="0">
            <a:spAutoFit/>
          </a:bodyPr>
          <a:lstStyle/>
          <a:p>
            <a:pPr algn="ctr"/>
            <a:r>
              <a:rPr lang="en-US" altLang="zh-CN" sz="2400" b="1" dirty="0" smtClean="0">
                <a:solidFill>
                  <a:schemeClr val="bg1"/>
                </a:solidFill>
              </a:rPr>
              <a:t>TM </a:t>
            </a:r>
          </a:p>
          <a:p>
            <a:pPr algn="ctr"/>
            <a:r>
              <a:rPr lang="en-US" altLang="zh-CN" sz="2400" b="1" dirty="0" smtClean="0">
                <a:solidFill>
                  <a:schemeClr val="bg1"/>
                </a:solidFill>
              </a:rPr>
              <a:t>Forum</a:t>
            </a:r>
            <a:endParaRPr lang="zh-CN" altLang="en-US" sz="2400" b="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3GPP SA5 Telecom Management ToR</a:t>
            </a:r>
            <a:endParaRPr lang="zh-CN" altLang="en-US" dirty="0"/>
          </a:p>
        </p:txBody>
      </p:sp>
      <p:sp>
        <p:nvSpPr>
          <p:cNvPr id="3" name="Content Placeholder 2"/>
          <p:cNvSpPr>
            <a:spLocks noGrp="1"/>
          </p:cNvSpPr>
          <p:nvPr>
            <p:ph idx="1"/>
          </p:nvPr>
        </p:nvSpPr>
        <p:spPr/>
        <p:txBody>
          <a:bodyPr/>
          <a:lstStyle/>
          <a:p>
            <a:r>
              <a:rPr lang="en-GB" sz="2000" dirty="0" smtClean="0"/>
              <a:t>SA WG5 will specify the requirements, architecture and solutions for provisioning and management of the network (RAN, CN, IMS) and its services. The WG will define charging solutions in alignment with the related charging requirements developed by the relevant WGs, and will specify the architecture and protocols for charging of the network and its services.</a:t>
            </a:r>
          </a:p>
          <a:p>
            <a:endParaRPr lang="en-GB" sz="2000" dirty="0" smtClean="0"/>
          </a:p>
          <a:p>
            <a:r>
              <a:rPr lang="en-GB" sz="2000" dirty="0" smtClean="0"/>
              <a:t>The WG will ensure its work is also applicable to the management and charging of converged networks, and potentially applicable to fixed networks. The WG will coordinate with other 3GPP WGs and all relevant SDOs to achieve the specification work pertinent to the provisioning, charging and management of the network and its services.</a:t>
            </a:r>
            <a:endParaRPr lang="en-GB" altLang="zh-CN" sz="2000" dirty="0" smtClean="0"/>
          </a:p>
          <a:p>
            <a:endParaRPr lang="en-GB" altLang="zh-CN" sz="2000" dirty="0" smtClean="0"/>
          </a:p>
          <a:p>
            <a:pPr algn="ctr">
              <a:buNone/>
            </a:pPr>
            <a:r>
              <a:rPr lang="en-US" altLang="zh-CN" sz="1800" dirty="0" smtClean="0">
                <a:hlinkClick r:id="rId2"/>
              </a:rPr>
              <a:t>http://www.3gpp.org/Specifications-groups/sa-plenary/56-sa5-telecom-management</a:t>
            </a:r>
            <a:r>
              <a:rPr lang="en-US" altLang="zh-CN" sz="1800" dirty="0" smtClean="0"/>
              <a:t> </a:t>
            </a:r>
          </a:p>
          <a:p>
            <a:endParaRPr lang="zh-CN" altLang="en-US" dirty="0"/>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315913" y="1006475"/>
            <a:ext cx="8505825" cy="5272088"/>
          </a:xfrm>
        </p:spPr>
        <p:txBody>
          <a:bodyPr/>
          <a:lstStyle/>
          <a:p>
            <a:pPr>
              <a:lnSpc>
                <a:spcPct val="90000"/>
              </a:lnSpc>
              <a:spcBef>
                <a:spcPct val="10000"/>
              </a:spcBef>
            </a:pPr>
            <a:r>
              <a:rPr lang="en-GB" altLang="zh-CN" sz="2400" dirty="0" smtClean="0">
                <a:cs typeface="Times New Roman" pitchFamily="18" charset="0"/>
              </a:rPr>
              <a:t>SA5		</a:t>
            </a:r>
            <a:endParaRPr lang="en-GB" altLang="zh-CN" sz="24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Christian Toche (Huawei)	 		Chair 	since 08/2005</a:t>
            </a:r>
            <a:br>
              <a:rPr lang="en-GB" altLang="zh-CN" sz="2000" dirty="0" smtClean="0">
                <a:cs typeface="Times New Roman" pitchFamily="18" charset="0"/>
              </a:rPr>
            </a:br>
            <a:r>
              <a:rPr lang="en-GB" altLang="zh-CN" sz="2000" dirty="0" smtClean="0">
                <a:cs typeface="Times New Roman" pitchFamily="18" charset="0"/>
              </a:rPr>
              <a:t>Jean-Michel Cornily (Orange)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8/2013</a:t>
            </a:r>
            <a:br>
              <a:rPr lang="en-GB" altLang="zh-CN" sz="2000" dirty="0" smtClean="0">
                <a:cs typeface="Times New Roman" pitchFamily="18" charset="0"/>
              </a:rPr>
            </a:br>
            <a:r>
              <a:rPr lang="en-GB" altLang="zh-CN" sz="2000" dirty="0" smtClean="0">
                <a:cs typeface="Times New Roman" pitchFamily="18" charset="0"/>
              </a:rPr>
              <a:t>Thomas Tovinger (Ericsson) 			VC 	s</a:t>
            </a:r>
            <a:r>
              <a:rPr lang="en-GB" sz="2000" dirty="0" smtClean="0">
                <a:ea typeface="宋体" pitchFamily="2" charset="-122"/>
                <a:cs typeface="Times New Roman" pitchFamily="18" charset="0"/>
              </a:rPr>
              <a:t>ince 0</a:t>
            </a:r>
            <a:r>
              <a:rPr lang="en-GB" altLang="zh-CN" sz="2000" dirty="0" smtClean="0">
                <a:cs typeface="Times New Roman" pitchFamily="18" charset="0"/>
              </a:rPr>
              <a:t>8/2007</a:t>
            </a:r>
            <a:br>
              <a:rPr lang="en-GB" altLang="zh-CN" sz="2000" dirty="0" smtClean="0">
                <a:cs typeface="Times New Roman" pitchFamily="18" charset="0"/>
              </a:rPr>
            </a:br>
            <a:endParaRPr lang="en-GB" altLang="zh-CN" sz="8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Charging Sub-Working Group (SWG)</a:t>
            </a:r>
          </a:p>
          <a:p>
            <a:pPr>
              <a:lnSpc>
                <a:spcPct val="90000"/>
              </a:lnSpc>
              <a:buFontTx/>
              <a:buNone/>
            </a:pPr>
            <a:r>
              <a:rPr lang="en-GB" altLang="zh-CN" sz="2000" dirty="0" smtClean="0">
                <a:cs typeface="Times New Roman" pitchFamily="18" charset="0"/>
              </a:rPr>
              <a:t>	Maryse Gardella (Alcatel-Lucent)		Chair	since 08/2013</a:t>
            </a:r>
            <a:br>
              <a:rPr lang="en-GB" altLang="zh-CN" sz="2000" dirty="0" smtClean="0">
                <a:cs typeface="Times New Roman" pitchFamily="18" charset="0"/>
              </a:rPr>
            </a:br>
            <a:r>
              <a:rPr lang="en-GB" altLang="zh-CN" sz="2000" dirty="0" smtClean="0">
                <a:cs typeface="Times New Roman" pitchFamily="18" charset="0"/>
              </a:rPr>
              <a:t>David Shrader (Ericsson)			VC	since 08/2013 </a:t>
            </a:r>
            <a:br>
              <a:rPr lang="en-GB" altLang="zh-CN" sz="2000" dirty="0" smtClean="0">
                <a:cs typeface="Times New Roman" pitchFamily="18" charset="0"/>
              </a:rPr>
            </a:br>
            <a:r>
              <a:rPr lang="en-GB" altLang="zh-CN" sz="2000" dirty="0" smtClean="0">
                <a:cs typeface="Times New Roman" pitchFamily="18" charset="0"/>
              </a:rPr>
              <a:t>Li Li (Huawei)					VC	since 08/2014</a:t>
            </a:r>
            <a:r>
              <a:rPr lang="en-GB" altLang="zh-CN" sz="2000" dirty="0" smtClean="0">
                <a:solidFill>
                  <a:srgbClr val="FF0000"/>
                </a:solidFill>
                <a:cs typeface="Times New Roman" pitchFamily="18" charset="0"/>
              </a:rPr>
              <a:t/>
            </a:r>
            <a:br>
              <a:rPr lang="en-GB" altLang="zh-CN" sz="2000" dirty="0" smtClean="0">
                <a:solidFill>
                  <a:srgbClr val="FF0000"/>
                </a:solidFill>
                <a:cs typeface="Times New Roman" pitchFamily="18" charset="0"/>
              </a:rPr>
            </a:br>
            <a:endParaRPr lang="en-GB" altLang="zh-CN" sz="20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OAM&amp;P Sub-Working Group (SWG)</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Yizhi Yao (</a:t>
            </a:r>
            <a:r>
              <a:rPr lang="en-GB" sz="2000" dirty="0" smtClean="0">
                <a:ea typeface="宋体" pitchFamily="2" charset="-122"/>
                <a:cs typeface="Times New Roman" pitchFamily="18" charset="0"/>
              </a:rPr>
              <a:t>Nokia Networks</a:t>
            </a:r>
            <a:r>
              <a:rPr lang="en-GB" altLang="zh-CN" sz="2000" dirty="0" smtClean="0">
                <a:cs typeface="Times New Roman" pitchFamily="18" charset="0"/>
              </a:rPr>
              <a:t>)		</a:t>
            </a:r>
            <a:r>
              <a:rPr lang="en-GB" altLang="zh-CN" sz="2000" b="1" dirty="0" smtClean="0">
                <a:solidFill>
                  <a:srgbClr val="FF0000"/>
                </a:solidFill>
                <a:cs typeface="Times New Roman" pitchFamily="18" charset="0"/>
              </a:rPr>
              <a:t>	</a:t>
            </a:r>
            <a:r>
              <a:rPr lang="en-GB" altLang="zh-CN" sz="2000" dirty="0" smtClean="0">
                <a:cs typeface="Times New Roman" pitchFamily="18" charset="0"/>
              </a:rPr>
              <a:t>Chair</a:t>
            </a:r>
            <a:r>
              <a:rPr lang="en-GB" altLang="zh-CN" sz="2000" b="1" dirty="0" smtClean="0">
                <a:solidFill>
                  <a:srgbClr val="FF0000"/>
                </a:solidFill>
                <a:cs typeface="Times New Roman" pitchFamily="18" charset="0"/>
              </a:rPr>
              <a:t>	</a:t>
            </a:r>
            <a:r>
              <a:rPr lang="en-GB" altLang="zh-CN" sz="2000" dirty="0" smtClean="0">
                <a:cs typeface="Times New Roman" pitchFamily="18" charset="0"/>
              </a:rPr>
              <a:t>s</a:t>
            </a:r>
            <a:r>
              <a:rPr lang="en-GB" sz="2000" dirty="0" smtClean="0">
                <a:ea typeface="宋体" pitchFamily="2" charset="-122"/>
                <a:cs typeface="Times New Roman" pitchFamily="18" charset="0"/>
              </a:rPr>
              <a:t>ince 01</a:t>
            </a:r>
            <a:r>
              <a:rPr lang="en-GB" altLang="zh-CN" sz="2000" dirty="0" smtClean="0">
                <a:cs typeface="Times New Roman" pitchFamily="18" charset="0"/>
              </a:rPr>
              <a:t>/2013</a:t>
            </a:r>
            <a:br>
              <a:rPr lang="en-GB" altLang="zh-CN" sz="2000" dirty="0" smtClean="0">
                <a:cs typeface="Times New Roman" pitchFamily="18" charset="0"/>
              </a:rPr>
            </a:br>
            <a:endParaRPr lang="en-GB" altLang="zh-CN" sz="2000" dirty="0" smtClean="0">
              <a:cs typeface="Times New Roman" pitchFamily="18" charset="0"/>
            </a:endParaRPr>
          </a:p>
          <a:p>
            <a:pPr>
              <a:lnSpc>
                <a:spcPct val="90000"/>
              </a:lnSpc>
            </a:pPr>
            <a:r>
              <a:rPr lang="en-GB" altLang="zh-CN" sz="2400" dirty="0" smtClean="0">
                <a:cs typeface="Times New Roman" pitchFamily="18" charset="0"/>
              </a:rPr>
              <a:t>Converged Management Sub-Working Group (SWG) </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Thomas Tovinger (Ericsson) 			Chair	since </a:t>
            </a:r>
            <a:r>
              <a:rPr lang="en-GB" sz="2000" dirty="0" smtClean="0">
                <a:ea typeface="宋体" pitchFamily="2" charset="-122"/>
                <a:cs typeface="Times New Roman" pitchFamily="18" charset="0"/>
              </a:rPr>
              <a:t>08</a:t>
            </a:r>
            <a:r>
              <a:rPr lang="en-GB" altLang="zh-CN" sz="2000" dirty="0" smtClean="0">
                <a:cs typeface="Times New Roman" pitchFamily="18" charset="0"/>
              </a:rPr>
              <a:t>/2013</a:t>
            </a:r>
            <a:br>
              <a:rPr lang="en-GB" altLang="zh-CN" sz="2000" dirty="0" smtClean="0">
                <a:cs typeface="Times New Roman" pitchFamily="18" charset="0"/>
              </a:rPr>
            </a:br>
            <a:r>
              <a:rPr lang="en-GB" altLang="zh-CN" sz="2000" dirty="0" smtClean="0">
                <a:cs typeface="Times New Roman" pitchFamily="18" charset="0"/>
              </a:rPr>
              <a:t>Lan Zou (</a:t>
            </a:r>
            <a:r>
              <a:rPr lang="en-GB" sz="2000" dirty="0" smtClean="0">
                <a:ea typeface="宋体" pitchFamily="2" charset="-122"/>
                <a:cs typeface="Times New Roman" pitchFamily="18" charset="0"/>
              </a:rPr>
              <a:t>Huawei</a:t>
            </a:r>
            <a:r>
              <a:rPr lang="en-GB" altLang="zh-CN" sz="2000" dirty="0" smtClean="0">
                <a:cs typeface="Times New Roman" pitchFamily="18" charset="0"/>
              </a:rPr>
              <a:t>)		</a:t>
            </a:r>
            <a:r>
              <a:rPr lang="en-GB" altLang="zh-CN" sz="2000" b="1" dirty="0" smtClean="0">
                <a:cs typeface="Times New Roman" pitchFamily="18" charset="0"/>
              </a:rPr>
              <a:t>	</a:t>
            </a:r>
            <a:r>
              <a:rPr lang="en-GB" altLang="zh-CN" sz="2000" dirty="0" smtClean="0">
                <a:cs typeface="Times New Roman" pitchFamily="18" charset="0"/>
              </a:rPr>
              <a:t>	VC</a:t>
            </a:r>
            <a:r>
              <a:rPr lang="en-GB" altLang="zh-CN" sz="2000" b="1" dirty="0" smtClean="0">
                <a:cs typeface="Times New Roman" pitchFamily="18" charset="0"/>
              </a:rPr>
              <a:t>	</a:t>
            </a:r>
            <a:r>
              <a:rPr lang="en-GB" altLang="zh-CN" sz="2000" dirty="0" smtClean="0">
                <a:cs typeface="Times New Roman" pitchFamily="18" charset="0"/>
              </a:rPr>
              <a:t>s</a:t>
            </a:r>
            <a:r>
              <a:rPr lang="en-GB" sz="2000" dirty="0" smtClean="0">
                <a:ea typeface="宋体" pitchFamily="2" charset="-122"/>
                <a:cs typeface="Times New Roman" pitchFamily="18" charset="0"/>
              </a:rPr>
              <a:t>ince 05</a:t>
            </a:r>
            <a:r>
              <a:rPr lang="en-GB" altLang="zh-CN" sz="2000" dirty="0" smtClean="0">
                <a:cs typeface="Times New Roman" pitchFamily="18" charset="0"/>
              </a:rPr>
              <a:t>/2012</a:t>
            </a:r>
            <a:endParaRPr lang="en-GB" altLang="zh-CN" sz="20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
            </a:r>
            <a:br>
              <a:rPr lang="en-GB" altLang="zh-CN" sz="2000" dirty="0" smtClean="0">
                <a:cs typeface="Times New Roman" pitchFamily="18" charset="0"/>
              </a:rPr>
            </a:br>
            <a:endParaRPr lang="en-AU" sz="2000" dirty="0" smtClean="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457200" y="361597"/>
            <a:ext cx="6834188" cy="692150"/>
          </a:xfrm>
        </p:spPr>
        <p:txBody>
          <a:bodyPr/>
          <a:lstStyle/>
          <a:p>
            <a:r>
              <a:rPr lang="en-GB" dirty="0" smtClean="0"/>
              <a:t>3GPP SA5 leadership</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50" y="228600"/>
            <a:ext cx="7372160" cy="1143000"/>
          </a:xfrm>
        </p:spPr>
        <p:txBody>
          <a:bodyPr/>
          <a:lstStyle/>
          <a:p>
            <a:r>
              <a:rPr lang="en-GB" altLang="zh-CN" dirty="0" smtClean="0"/>
              <a:t>Objectives of the 3GPP SA5 study on NFV</a:t>
            </a:r>
            <a:endParaRPr lang="en-GB" dirty="0"/>
          </a:p>
        </p:txBody>
      </p:sp>
      <p:sp>
        <p:nvSpPr>
          <p:cNvPr id="6" name="Content Placeholder 5"/>
          <p:cNvSpPr>
            <a:spLocks noGrp="1"/>
          </p:cNvSpPr>
          <p:nvPr>
            <p:ph idx="1"/>
          </p:nvPr>
        </p:nvSpPr>
        <p:spPr>
          <a:xfrm>
            <a:off x="296883" y="1104899"/>
            <a:ext cx="8577242" cy="5538271"/>
          </a:xfrm>
        </p:spPr>
        <p:txBody>
          <a:bodyPr/>
          <a:lstStyle/>
          <a:p>
            <a:r>
              <a:rPr lang="en-GB" sz="1600" dirty="0" smtClean="0"/>
              <a:t>Study the use cases and concepts for the network management of virtualized networks, taking into account the relevant use cases from ETSI NFV ISG.</a:t>
            </a:r>
          </a:p>
          <a:p>
            <a:r>
              <a:rPr lang="en-GB" sz="1600" dirty="0" smtClean="0"/>
              <a:t>Analyse and classify the scenarios when all or some instances of 3GPP-defined network elements in a subsystem/domain are virtualized (i.e. respectively </a:t>
            </a:r>
            <a:r>
              <a:rPr lang="en-GB" sz="1600" i="1" dirty="0" smtClean="0"/>
              <a:t>fully virtualized networks</a:t>
            </a:r>
            <a:r>
              <a:rPr lang="en-GB" sz="1600" dirty="0" smtClean="0"/>
              <a:t> and </a:t>
            </a:r>
            <a:r>
              <a:rPr lang="en-GB" sz="1600" i="1" dirty="0" smtClean="0"/>
              <a:t>mixed networks</a:t>
            </a:r>
            <a:r>
              <a:rPr lang="en-GB" sz="1600" dirty="0" smtClean="0"/>
              <a:t>)</a:t>
            </a:r>
          </a:p>
          <a:p>
            <a:r>
              <a:rPr lang="en-GB" sz="1600" dirty="0" smtClean="0"/>
              <a:t>Identify the requirements for potential solutions to the scenarios above. Study whether or not a single management system for mixed networks is required.</a:t>
            </a:r>
          </a:p>
          <a:p>
            <a:r>
              <a:rPr lang="en-GB" sz="1600" dirty="0" smtClean="0"/>
              <a:t>Identify the potential impacts on the existing 3GPP Management reference model.</a:t>
            </a:r>
          </a:p>
          <a:p>
            <a:r>
              <a:rPr lang="en-GB" sz="1600" dirty="0" smtClean="0"/>
              <a:t>Analyse the existing 3GPP Management reference model, interfaces, protocols and procedures to determine what can be re-used, adapted or extended, and whether new IRPs are needed.</a:t>
            </a:r>
          </a:p>
          <a:p>
            <a:r>
              <a:rPr lang="en-GB" sz="1600" dirty="0" smtClean="0"/>
              <a:t>Propose enhancements or extensions to the 3GPP Management reference model, if an impact is foreseen. If needed, solution(s) for a single management system for mixed networks should be studied.</a:t>
            </a:r>
          </a:p>
          <a:p>
            <a:r>
              <a:rPr lang="en-GB" sz="1600" dirty="0" smtClean="0"/>
              <a:t>Provide recommendations for the normative work, based on the result of the analyses and the potentially identified impacts, enhancements or extensions.</a:t>
            </a:r>
          </a:p>
          <a:p>
            <a:r>
              <a:rPr lang="en-GB" sz="1600" dirty="0" smtClean="0"/>
              <a:t>SA5 will take in account the work done by ETSI NFV ISG and cooperate with ETSI NFV ISG as necessary.</a:t>
            </a:r>
          </a:p>
          <a:p>
            <a:r>
              <a:rPr lang="en-GB" sz="1600" dirty="0" smtClean="0"/>
              <a:t>Study Item Description: </a:t>
            </a:r>
            <a:r>
              <a:rPr lang="en-GB" sz="1600" dirty="0" smtClean="0">
                <a:hlinkClick r:id="rId3"/>
              </a:rPr>
              <a:t>http://www.3gpp.org/ftp/TSG_SA/TSG_SA/TSGS_64/Docs/SP-140398.zip</a:t>
            </a:r>
            <a:endParaRPr lang="en-GB" sz="1600" dirty="0" smtClean="0"/>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Status of the 3GPP SA5 study on NFV</a:t>
            </a:r>
            <a:endParaRPr lang="en-GB" dirty="0"/>
          </a:p>
        </p:txBody>
      </p:sp>
      <p:sp>
        <p:nvSpPr>
          <p:cNvPr id="6" name="Content Placeholder 5"/>
          <p:cNvSpPr>
            <a:spLocks noGrp="1"/>
          </p:cNvSpPr>
          <p:nvPr>
            <p:ph idx="1"/>
          </p:nvPr>
        </p:nvSpPr>
        <p:spPr>
          <a:xfrm>
            <a:off x="372239" y="1092200"/>
            <a:ext cx="8492972" cy="5384800"/>
          </a:xfrm>
        </p:spPr>
        <p:txBody>
          <a:bodyPr/>
          <a:lstStyle/>
          <a:p>
            <a:r>
              <a:rPr lang="en-GB" sz="2000" dirty="0" smtClean="0"/>
              <a:t>The output of the study is recorded in a Technical Report: TR 32.842. </a:t>
            </a:r>
          </a:p>
          <a:p>
            <a:endParaRPr lang="en-GB" sz="2000" dirty="0" smtClean="0"/>
          </a:p>
          <a:p>
            <a:r>
              <a:rPr lang="en-GB" sz="2000" dirty="0" smtClean="0"/>
              <a:t>The target for delivery of TR 32.842 is June 2015.</a:t>
            </a:r>
          </a:p>
          <a:p>
            <a:endParaRPr lang="en-GB" sz="2000" dirty="0" smtClean="0"/>
          </a:p>
          <a:p>
            <a:r>
              <a:rPr lang="en-GB" sz="2000" dirty="0" smtClean="0"/>
              <a:t>The latest version of the draft TR 32.842 is v0.4.0 (February 2015). </a:t>
            </a:r>
          </a:p>
          <a:p>
            <a:endParaRPr lang="en-GB" sz="2000" dirty="0" smtClean="0"/>
          </a:p>
          <a:p>
            <a:r>
              <a:rPr lang="en-GB" sz="2000" dirty="0" smtClean="0"/>
              <a:t>The TR 32.842 will be sent for information to TSG SA#67 (March 11-13 2015).</a:t>
            </a:r>
          </a:p>
          <a:p>
            <a:endParaRPr lang="en-GB" sz="2000" dirty="0" smtClean="0"/>
          </a:p>
          <a:p>
            <a:r>
              <a:rPr lang="en-GB" sz="2000" dirty="0" smtClean="0"/>
              <a:t>The TR 32.842 will provide recommendations for normative work to be started after June 2015.</a:t>
            </a:r>
          </a:p>
          <a:p>
            <a:endParaRPr lang="en-GB" sz="2000" dirty="0" smtClean="0"/>
          </a:p>
          <a:p>
            <a:endParaRPr lang="en-GB" sz="2000" dirty="0" smtClean="0">
              <a:hlinkClick r:id="rId3"/>
            </a:endParaRPr>
          </a:p>
          <a:p>
            <a:pPr algn="ctr">
              <a:buNone/>
            </a:pPr>
            <a:r>
              <a:rPr lang="en-GB" sz="2000" dirty="0" smtClean="0">
                <a:hlinkClick r:id="rId4"/>
              </a:rPr>
              <a:t>http://www.3gpp.org/DynaReport/32842.htm</a:t>
            </a:r>
            <a:r>
              <a:rPr lang="en-GB" sz="2000" dirty="0" smtClean="0"/>
              <a:t> </a:t>
            </a: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Contents of the 3GPP SA5 study on NFV</a:t>
            </a:r>
            <a:endParaRPr lang="en-GB" dirty="0"/>
          </a:p>
        </p:txBody>
      </p:sp>
      <p:sp>
        <p:nvSpPr>
          <p:cNvPr id="6" name="Content Placeholder 5"/>
          <p:cNvSpPr>
            <a:spLocks noGrp="1"/>
          </p:cNvSpPr>
          <p:nvPr>
            <p:ph idx="1"/>
          </p:nvPr>
        </p:nvSpPr>
        <p:spPr>
          <a:xfrm>
            <a:off x="0" y="1023960"/>
            <a:ext cx="4708477" cy="5649796"/>
          </a:xfrm>
        </p:spPr>
        <p:txBody>
          <a:bodyPr/>
          <a:lstStyle/>
          <a:p>
            <a:r>
              <a:rPr lang="en-GB" sz="1600" b="1" dirty="0" smtClean="0"/>
              <a:t>Fault Management for NFV</a:t>
            </a:r>
          </a:p>
          <a:p>
            <a:pPr lvl="1"/>
            <a:r>
              <a:rPr lang="en-GB" sz="1600" dirty="0" smtClean="0"/>
              <a:t>Failure management when VNF detects VNF failure</a:t>
            </a:r>
          </a:p>
          <a:p>
            <a:pPr lvl="1"/>
            <a:r>
              <a:rPr lang="en-GB" sz="1600" dirty="0" smtClean="0"/>
              <a:t>Failure management when the alarm is generated by NFVI</a:t>
            </a:r>
          </a:p>
          <a:p>
            <a:pPr lvl="1"/>
            <a:r>
              <a:rPr lang="en-GB" sz="1600" dirty="0" smtClean="0"/>
              <a:t>Failure management when the EM detects VNF failure</a:t>
            </a:r>
          </a:p>
          <a:p>
            <a:pPr lvl="1"/>
            <a:r>
              <a:rPr lang="en-GB" sz="1600" dirty="0" smtClean="0"/>
              <a:t>Failure management when the alarm is generated by VNFC</a:t>
            </a:r>
          </a:p>
          <a:p>
            <a:pPr lvl="1"/>
            <a:r>
              <a:rPr lang="en-GB" sz="1600" dirty="0" smtClean="0"/>
              <a:t>Notification of VNFCs impacted due to scheduled NFVI maintenance</a:t>
            </a:r>
            <a:endParaRPr lang="en-US" sz="1600" dirty="0" smtClean="0"/>
          </a:p>
          <a:p>
            <a:pPr lvl="1"/>
            <a:r>
              <a:rPr lang="en-GB" sz="1600" dirty="0" smtClean="0"/>
              <a:t>VM failure is detected by VNF application</a:t>
            </a:r>
            <a:endParaRPr lang="en-US" sz="1600" dirty="0" smtClean="0"/>
          </a:p>
          <a:p>
            <a:pPr lvl="1"/>
            <a:r>
              <a:rPr lang="en-GB" altLang="zh-CN" sz="1600" dirty="0" smtClean="0"/>
              <a:t>VNF snapshot capture</a:t>
            </a:r>
            <a:endParaRPr lang="en-GB" sz="1600" dirty="0" smtClean="0"/>
          </a:p>
          <a:p>
            <a:r>
              <a:rPr lang="en-GB" sz="1600" b="1" dirty="0" smtClean="0"/>
              <a:t>Configuration Management for NFV</a:t>
            </a:r>
          </a:p>
          <a:p>
            <a:pPr lvl="1"/>
            <a:r>
              <a:rPr lang="en-GB" sz="1600" dirty="0" smtClean="0"/>
              <a:t>VNF instantiation and configuration for mixed network</a:t>
            </a:r>
          </a:p>
          <a:p>
            <a:pPr lvl="1"/>
            <a:r>
              <a:rPr lang="en-GB" sz="1600" dirty="0" smtClean="0"/>
              <a:t>NFV configuration management</a:t>
            </a:r>
          </a:p>
          <a:p>
            <a:pPr lvl="1"/>
            <a:r>
              <a:rPr lang="en-GB" sz="1600" dirty="0" smtClean="0"/>
              <a:t>VNF configuration management by EM in mixed network </a:t>
            </a:r>
          </a:p>
          <a:p>
            <a:pPr lvl="1"/>
            <a:r>
              <a:rPr lang="en-GB" sz="1600" dirty="0" smtClean="0"/>
              <a:t>Automatic re-connection of eNBs after lifecycle management of </a:t>
            </a:r>
            <a:r>
              <a:rPr lang="en-GB" sz="1600" dirty="0" err="1" smtClean="0"/>
              <a:t>vMME</a:t>
            </a:r>
            <a:endParaRPr lang="en-GB" sz="1600" dirty="0" smtClean="0"/>
          </a:p>
        </p:txBody>
      </p:sp>
      <p:sp>
        <p:nvSpPr>
          <p:cNvPr id="4" name="Content Placeholder 5"/>
          <p:cNvSpPr txBox="1">
            <a:spLocks/>
          </p:cNvSpPr>
          <p:nvPr/>
        </p:nvSpPr>
        <p:spPr bwMode="auto">
          <a:xfrm>
            <a:off x="4558352" y="1012588"/>
            <a:ext cx="4339988" cy="56497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3"/>
              </a:buBlip>
              <a:tabLst/>
              <a:defRPr/>
            </a:pPr>
            <a:r>
              <a:rPr kumimoji="0" lang="en-GB" altLang="zh-CN" sz="1600" b="1" i="0" u="none" strike="noStrike" kern="0" cap="none" spc="0" normalizeH="0" baseline="0" noProof="0" dirty="0" smtClean="0">
                <a:ln>
                  <a:noFill/>
                </a:ln>
                <a:solidFill>
                  <a:schemeClr val="tx1"/>
                </a:solidFill>
                <a:effectLst/>
                <a:uLnTx/>
                <a:uFillTx/>
                <a:latin typeface="+mn-lt"/>
                <a:ea typeface="+mn-ea"/>
                <a:cs typeface="+mn-cs"/>
              </a:rPr>
              <a:t>Performance Management for NFV</a:t>
            </a:r>
          </a:p>
          <a:p>
            <a:pPr marL="742950" lvl="1" indent="-285750" eaLnBrk="0" hangingPunct="0">
              <a:spcBef>
                <a:spcPct val="20000"/>
              </a:spcBef>
              <a:buClr>
                <a:srgbClr val="C00000"/>
              </a:buClr>
              <a:buFont typeface="Arial" charset="0"/>
              <a:buChar char="•"/>
              <a:defRPr/>
            </a:pPr>
            <a:r>
              <a:rPr lang="en-US" altLang="zh-CN" sz="1600" kern="0" dirty="0" smtClean="0">
                <a:latin typeface="+mn-lt"/>
              </a:rPr>
              <a:t>VNF performance measurements reporting to EM</a:t>
            </a:r>
            <a:endParaRPr kumimoji="0" lang="en-GB" altLang="zh-CN" sz="1600" b="0" i="0" u="none" strike="noStrike" kern="0" cap="none" spc="0" normalizeH="0" baseline="0" noProof="0" dirty="0" smtClean="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3"/>
              </a:buBlip>
              <a:tabLst/>
              <a:defRPr/>
            </a:pPr>
            <a:r>
              <a:rPr kumimoji="0" lang="en-GB" altLang="zh-CN" sz="1600" b="1" i="0" u="none" strike="noStrike" kern="0" cap="none" spc="0" normalizeH="0" baseline="0" noProof="0" dirty="0" smtClean="0">
                <a:ln>
                  <a:noFill/>
                </a:ln>
                <a:solidFill>
                  <a:schemeClr val="tx1"/>
                </a:solidFill>
                <a:effectLst/>
                <a:uLnTx/>
                <a:uFillTx/>
                <a:latin typeface="+mn-lt"/>
                <a:ea typeface="+mn-ea"/>
                <a:cs typeface="+mn-cs"/>
              </a:rPr>
              <a:t>Core Network Lifecycle Management for NFV</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Instantiation of core network service </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Network Service instance scaling</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Network Service instance update due to VNF instance modification</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Termination of core network service</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VNF package on-boarding</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VNF package enable</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VNF package disable</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VNF package update</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VNF expansion</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VNF contraction</a:t>
            </a:r>
          </a:p>
          <a:p>
            <a:pPr marL="742950" lvl="1" indent="-285750" eaLnBrk="0" hangingPunct="0">
              <a:spcBef>
                <a:spcPct val="20000"/>
              </a:spcBef>
              <a:buClr>
                <a:srgbClr val="C00000"/>
              </a:buClr>
              <a:buFont typeface="Arial" charset="0"/>
              <a:buChar char="•"/>
              <a:defRPr/>
            </a:pPr>
            <a:r>
              <a:rPr lang="en-US" altLang="zh-CN" sz="1600" kern="0" dirty="0" smtClean="0">
                <a:latin typeface="+mn-lt"/>
              </a:rPr>
              <a:t>Termination of Core VNF instance</a:t>
            </a:r>
          </a:p>
          <a:p>
            <a:pPr marL="342900" lvl="0" indent="-342900" eaLnBrk="0" hangingPunct="0">
              <a:spcBef>
                <a:spcPct val="20000"/>
              </a:spcBef>
              <a:buBlip>
                <a:blip r:embed="rId3"/>
              </a:buBlip>
              <a:defRPr/>
            </a:pPr>
            <a:r>
              <a:rPr lang="en-GB" altLang="zh-CN" sz="1600" b="1" kern="0" dirty="0" smtClean="0">
                <a:latin typeface="+mn-lt"/>
              </a:rPr>
              <a:t>Other use cases</a:t>
            </a:r>
          </a:p>
          <a:p>
            <a:pPr marL="742950" lvl="1" indent="-285750" eaLnBrk="0" hangingPunct="0">
              <a:spcBef>
                <a:spcPct val="20000"/>
              </a:spcBef>
              <a:buClr>
                <a:srgbClr val="C00000"/>
              </a:buClr>
              <a:buFont typeface="Arial" charset="0"/>
              <a:buChar char="•"/>
              <a:defRPr/>
            </a:pPr>
            <a:r>
              <a:rPr lang="en-US" altLang="zh-CN" sz="1600" kern="0" dirty="0" smtClean="0">
                <a:latin typeface="+mn-lt"/>
              </a:rPr>
              <a:t>Information collection prior to capacity expansion</a:t>
            </a:r>
          </a:p>
          <a:p>
            <a:pPr marL="742950" lvl="1" indent="-285750" eaLnBrk="0" hangingPunct="0">
              <a:spcBef>
                <a:spcPct val="20000"/>
              </a:spcBef>
              <a:buClr>
                <a:srgbClr val="C00000"/>
              </a:buClr>
              <a:buFont typeface="Arial" charset="0"/>
              <a:buChar char="•"/>
              <a:defRPr/>
            </a:pPr>
            <a:endParaRPr lang="en-US" altLang="zh-CN" sz="1600" kern="0" dirty="0" smtClean="0">
              <a:latin typeface="+mn-lt"/>
            </a:endParaRPr>
          </a:p>
          <a:p>
            <a:pPr marL="742950" lvl="1" indent="-285750" eaLnBrk="0" hangingPunct="0">
              <a:spcBef>
                <a:spcPct val="20000"/>
              </a:spcBef>
              <a:buClr>
                <a:srgbClr val="C00000"/>
              </a:buClr>
              <a:buFont typeface="Arial" charset="0"/>
              <a:buChar char="•"/>
              <a:defRPr/>
            </a:pPr>
            <a:endParaRPr lang="en-US" altLang="zh-CN" sz="1600" kern="0" dirty="0" smtClean="0">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endParaRPr kumimoji="0" lang="en-GB" altLang="zh-CN" sz="1600" b="0" i="0" u="none" strike="noStrike" kern="0" cap="none" spc="0" normalizeH="0" baseline="0" noProof="0" dirty="0" smtClean="0">
              <a:ln>
                <a:noFill/>
              </a:ln>
              <a:solidFill>
                <a:schemeClr val="tx1"/>
              </a:solidFill>
              <a:effectLst/>
              <a:uLnTx/>
              <a:uFillTx/>
              <a:latin typeface="+mn-lt"/>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3200" dirty="0" smtClean="0">
                <a:solidFill>
                  <a:srgbClr val="FF0000"/>
                </a:solidFill>
                <a:latin typeface="+mj-lt"/>
                <a:ea typeface="+mj-ea"/>
                <a:cs typeface="+mj-cs"/>
              </a:rPr>
              <a:t>Mixed network management architecture </a:t>
            </a:r>
            <a:endParaRPr lang="zh-CN" altLang="en-US" sz="3200" dirty="0">
              <a:solidFill>
                <a:srgbClr val="FF0000"/>
              </a:solidFill>
              <a:latin typeface="+mj-lt"/>
              <a:ea typeface="+mj-ea"/>
              <a:cs typeface="+mj-cs"/>
            </a:endParaRPr>
          </a:p>
        </p:txBody>
      </p:sp>
      <p:sp>
        <p:nvSpPr>
          <p:cNvPr id="8" name="矩形 7"/>
          <p:cNvSpPr/>
          <p:nvPr/>
        </p:nvSpPr>
        <p:spPr>
          <a:xfrm>
            <a:off x="1677427" y="5929410"/>
            <a:ext cx="6144550" cy="492443"/>
          </a:xfrm>
          <a:prstGeom prst="rect">
            <a:avLst/>
          </a:prstGeom>
        </p:spPr>
        <p:txBody>
          <a:bodyPr wrap="square">
            <a:spAutoFit/>
          </a:bodyPr>
          <a:lstStyle/>
          <a:p>
            <a:pPr marL="342900" indent="-342900">
              <a:buClrTx/>
            </a:pPr>
            <a:endParaRPr lang="en-GB" altLang="zh-CN" dirty="0" smtClean="0"/>
          </a:p>
          <a:p>
            <a:pPr marL="342900" indent="-342900"/>
            <a:r>
              <a:rPr lang="en-GB" altLang="zh-CN" sz="1600" b="1" dirty="0" smtClean="0"/>
              <a:t>Figure 7.1-1 from draft TR 32.842 (work in progress)</a:t>
            </a:r>
            <a:endParaRPr lang="zh-CN" altLang="en-US" sz="1400" dirty="0"/>
          </a:p>
        </p:txBody>
      </p:sp>
      <p:sp>
        <p:nvSpPr>
          <p:cNvPr id="7170" name="AutoShape 2" descr="imap://christian%2Etoche%40gmail%2Ecom@imap.googlemail.com:993/fetch%3EUID%3E/INBOX%3E16546?part=1.1&amp;type=image/jpeg&amp;filename=NFV%20Arch-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2" name="AutoShape 4" descr="imap://christian%2Etoche%40gmail%2Ecom@imap.googlemail.com:993/fetch%3EUID%3E/INBOX%3E16546?part=1.1&amp;type=image/jpeg&amp;filename=NFV%20Arch-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7173" name="Picture 5"/>
          <p:cNvPicPr>
            <a:picLocks noChangeAspect="1" noChangeArrowheads="1"/>
          </p:cNvPicPr>
          <p:nvPr/>
        </p:nvPicPr>
        <p:blipFill>
          <a:blip r:embed="rId3" cstate="print"/>
          <a:srcRect/>
          <a:stretch>
            <a:fillRect/>
          </a:stretch>
        </p:blipFill>
        <p:spPr bwMode="auto">
          <a:xfrm>
            <a:off x="378824" y="800817"/>
            <a:ext cx="8334102" cy="52246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2800" dirty="0" smtClean="0">
                <a:solidFill>
                  <a:srgbClr val="FF0000"/>
                </a:solidFill>
                <a:latin typeface="+mj-lt"/>
                <a:ea typeface="+mj-ea"/>
                <a:cs typeface="+mj-cs"/>
              </a:rPr>
              <a:t>An ensemble in one network deployment example</a:t>
            </a:r>
            <a:endParaRPr lang="zh-CN" altLang="en-US" sz="2800" dirty="0">
              <a:solidFill>
                <a:srgbClr val="FF0000"/>
              </a:solidFill>
              <a:latin typeface="+mj-lt"/>
              <a:ea typeface="+mj-ea"/>
              <a:cs typeface="+mj-cs"/>
            </a:endParaRPr>
          </a:p>
        </p:txBody>
      </p:sp>
      <p:pic>
        <p:nvPicPr>
          <p:cNvPr id="1026" name="Picture 2"/>
          <p:cNvPicPr>
            <a:picLocks noChangeAspect="1" noChangeArrowheads="1"/>
          </p:cNvPicPr>
          <p:nvPr/>
        </p:nvPicPr>
        <p:blipFill>
          <a:blip r:embed="rId2" cstate="print"/>
          <a:srcRect/>
          <a:stretch>
            <a:fillRect/>
          </a:stretch>
        </p:blipFill>
        <p:spPr bwMode="auto">
          <a:xfrm>
            <a:off x="0" y="2006221"/>
            <a:ext cx="5463540" cy="4086313"/>
          </a:xfrm>
          <a:prstGeom prst="rect">
            <a:avLst/>
          </a:prstGeom>
          <a:noFill/>
          <a:ln w="9525">
            <a:noFill/>
            <a:miter lim="800000"/>
            <a:headEnd/>
            <a:tailEnd/>
          </a:ln>
        </p:spPr>
      </p:pic>
      <p:sp>
        <p:nvSpPr>
          <p:cNvPr id="7" name="矩形 6"/>
          <p:cNvSpPr/>
          <p:nvPr/>
        </p:nvSpPr>
        <p:spPr>
          <a:xfrm>
            <a:off x="397831" y="1066281"/>
            <a:ext cx="5006682" cy="954107"/>
          </a:xfrm>
          <a:prstGeom prst="rect">
            <a:avLst/>
          </a:prstGeom>
        </p:spPr>
        <p:txBody>
          <a:bodyPr wrap="square">
            <a:spAutoFit/>
          </a:bodyPr>
          <a:lstStyle/>
          <a:p>
            <a:pPr>
              <a:buFont typeface="Wingdings" pitchFamily="2" charset="2"/>
              <a:buChar char="Ø"/>
            </a:pPr>
            <a:r>
              <a:rPr lang="en-US" altLang="zh-CN" sz="1400" dirty="0" smtClean="0">
                <a:latin typeface="+mn-lt"/>
                <a:cs typeface="Arial" pitchFamily="34" charset="0"/>
              </a:rPr>
              <a:t>This ensemble includes EM, VNFM, PNF and VNF as one package. </a:t>
            </a:r>
          </a:p>
          <a:p>
            <a:pPr>
              <a:buFont typeface="Wingdings" pitchFamily="2" charset="2"/>
              <a:buChar char="Ø"/>
            </a:pPr>
            <a:endParaRPr lang="en-US" altLang="zh-CN" sz="1400" dirty="0" smtClean="0">
              <a:latin typeface="+mn-lt"/>
              <a:cs typeface="Arial" pitchFamily="34" charset="0"/>
            </a:endParaRPr>
          </a:p>
          <a:p>
            <a:pPr>
              <a:buFont typeface="Wingdings" pitchFamily="2" charset="2"/>
              <a:buChar char="Ø"/>
            </a:pPr>
            <a:r>
              <a:rPr lang="en-US" altLang="zh-CN" sz="1400" dirty="0" smtClean="0">
                <a:latin typeface="+mn-lt"/>
                <a:cs typeface="Arial" pitchFamily="34" charset="0"/>
              </a:rPr>
              <a:t>The package of this ensemble is provided by the same vendor as shown in the following figure. </a:t>
            </a:r>
            <a:endParaRPr lang="zh-CN" altLang="en-US" sz="1400" dirty="0">
              <a:latin typeface="+mn-lt"/>
              <a:cs typeface="Arial" pitchFamily="34" charset="0"/>
            </a:endParaRPr>
          </a:p>
        </p:txBody>
      </p:sp>
      <p:sp>
        <p:nvSpPr>
          <p:cNvPr id="10" name="矩形 9"/>
          <p:cNvSpPr/>
          <p:nvPr/>
        </p:nvSpPr>
        <p:spPr>
          <a:xfrm>
            <a:off x="5536896" y="1004235"/>
            <a:ext cx="3566160" cy="5478423"/>
          </a:xfrm>
          <a:prstGeom prst="rect">
            <a:avLst/>
          </a:prstGeom>
        </p:spPr>
        <p:txBody>
          <a:bodyPr wrap="square">
            <a:spAutoFit/>
          </a:bodyPr>
          <a:lstStyle/>
          <a:p>
            <a:pPr lvl="0">
              <a:buFont typeface="Wingdings" pitchFamily="2" charset="2"/>
              <a:buChar char="Ø"/>
            </a:pPr>
            <a:r>
              <a:rPr lang="en-IE" altLang="zh-CN" sz="1400" dirty="0" smtClean="0">
                <a:latin typeface="+mn-lt"/>
                <a:cs typeface="Arial" pitchFamily="34" charset="0"/>
              </a:rPr>
              <a:t>Provide fast time to market implementation and simplify interoperability provisioning and testing in multiple vendors environment. </a:t>
            </a:r>
          </a:p>
          <a:p>
            <a:pPr lvl="0">
              <a:buFont typeface="Wingdings" pitchFamily="2" charset="2"/>
              <a:buChar char="Ø"/>
            </a:pPr>
            <a:endParaRPr lang="zh-CN" altLang="zh-CN" sz="1400" dirty="0" smtClean="0">
              <a:latin typeface="+mn-lt"/>
              <a:cs typeface="Arial" pitchFamily="34" charset="0"/>
            </a:endParaRPr>
          </a:p>
          <a:p>
            <a:pPr lvl="0">
              <a:buFont typeface="Wingdings" pitchFamily="2" charset="2"/>
              <a:buChar char="Ø"/>
            </a:pPr>
            <a:r>
              <a:rPr lang="en-IE" altLang="zh-CN" sz="1400" dirty="0" smtClean="0">
                <a:latin typeface="+mn-lt"/>
                <a:cs typeface="Arial" pitchFamily="34" charset="0"/>
              </a:rPr>
              <a:t>Provide a migration path which minimizes the level of disruption of service when introducing virtualized entities (functional blocks) into operator’s networks, whereby existing network management processes and tools can be reused.</a:t>
            </a:r>
          </a:p>
          <a:p>
            <a:pPr lvl="0">
              <a:buFont typeface="Wingdings" pitchFamily="2" charset="2"/>
              <a:buChar char="Ø"/>
            </a:pPr>
            <a:endParaRPr lang="zh-CN" altLang="zh-CN" sz="1400" dirty="0" smtClean="0">
              <a:latin typeface="+mn-lt"/>
              <a:cs typeface="Arial" pitchFamily="34" charset="0"/>
            </a:endParaRPr>
          </a:p>
          <a:p>
            <a:pPr lvl="0">
              <a:buFont typeface="Wingdings" pitchFamily="2" charset="2"/>
              <a:buChar char="Ø"/>
            </a:pPr>
            <a:r>
              <a:rPr lang="en-GB" altLang="zh-CN" sz="1400" dirty="0" smtClean="0">
                <a:latin typeface="+mn-lt"/>
                <a:cs typeface="Arial" pitchFamily="34" charset="0"/>
              </a:rPr>
              <a:t>Assembling EM with VNFM would allow the use of the same set of network management processes and tools to manage non-virtualized and virtualized network functions.</a:t>
            </a:r>
          </a:p>
          <a:p>
            <a:pPr lvl="0">
              <a:buFont typeface="Wingdings" pitchFamily="2" charset="2"/>
              <a:buChar char="Ø"/>
            </a:pPr>
            <a:endParaRPr lang="zh-CN" altLang="zh-CN" sz="1400" dirty="0" smtClean="0">
              <a:latin typeface="+mn-lt"/>
              <a:cs typeface="Arial" pitchFamily="34" charset="0"/>
            </a:endParaRPr>
          </a:p>
          <a:p>
            <a:pPr lvl="0">
              <a:buFont typeface="Wingdings" pitchFamily="2" charset="2"/>
              <a:buChar char="Ø"/>
            </a:pPr>
            <a:r>
              <a:rPr lang="en-GB" altLang="zh-CN" sz="1400" dirty="0" smtClean="0">
                <a:latin typeface="+mn-lt"/>
                <a:cs typeface="Arial" pitchFamily="34" charset="0"/>
              </a:rPr>
              <a:t>Assembling EM, VNFM, VNF and NE (PNF) would allow leveraging vendor’s expertise on assembling existing EM and NE to coordinate with the new required VNF and VNFM functionality.</a:t>
            </a:r>
          </a:p>
          <a:p>
            <a:pPr lvl="0">
              <a:buFont typeface="Wingdings" pitchFamily="2" charset="2"/>
              <a:buChar char="Ø"/>
            </a:pPr>
            <a:endParaRPr lang="zh-CN" altLang="zh-CN" sz="1400" dirty="0" smtClean="0">
              <a:latin typeface="+mn-lt"/>
              <a:cs typeface="Arial" pitchFamily="34" charset="0"/>
            </a:endParaRPr>
          </a:p>
          <a:p>
            <a:pPr lvl="0">
              <a:buFont typeface="Wingdings" pitchFamily="2" charset="2"/>
              <a:buChar char="Ø"/>
            </a:pPr>
            <a:r>
              <a:rPr lang="en-GB" altLang="zh-CN" sz="1400" dirty="0" smtClean="0">
                <a:latin typeface="+mn-lt"/>
                <a:cs typeface="Arial" pitchFamily="34" charset="0"/>
              </a:rPr>
              <a:t>Support of this ensemble would focus towards interoperability of one vendor’s VNFM with other vendors VIMs and NFVOs. </a:t>
            </a:r>
            <a:endParaRPr lang="zh-CN" altLang="zh-CN" sz="1400" dirty="0">
              <a:latin typeface="+mn-lt"/>
              <a:cs typeface="Arial" pitchFamily="34" charset="0"/>
            </a:endParaRPr>
          </a:p>
        </p:txBody>
      </p:sp>
      <p:sp>
        <p:nvSpPr>
          <p:cNvPr id="11" name="矩形 10"/>
          <p:cNvSpPr/>
          <p:nvPr/>
        </p:nvSpPr>
        <p:spPr>
          <a:xfrm>
            <a:off x="456233" y="6182443"/>
            <a:ext cx="4784508" cy="307777"/>
          </a:xfrm>
          <a:prstGeom prst="rect">
            <a:avLst/>
          </a:prstGeom>
        </p:spPr>
        <p:txBody>
          <a:bodyPr wrap="square">
            <a:spAutoFit/>
          </a:bodyPr>
          <a:lstStyle/>
          <a:p>
            <a:pPr>
              <a:buFont typeface="Wingdings" pitchFamily="2" charset="2"/>
              <a:buChar char="Ø"/>
            </a:pPr>
            <a:r>
              <a:rPr lang="en-US" altLang="zh-CN" sz="1400" dirty="0" smtClean="0">
                <a:latin typeface="+mn-lt"/>
                <a:cs typeface="Arial" pitchFamily="34" charset="0"/>
              </a:rPr>
              <a:t>More ensembles will be addressed in future meetings.</a:t>
            </a:r>
            <a:endParaRPr lang="zh-CN" altLang="en-US" sz="1400" dirty="0">
              <a:latin typeface="+mn-lt"/>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27508</TotalTime>
  <Words>2308</Words>
  <Application>Microsoft Office PowerPoint</Application>
  <PresentationFormat>On-screen Show (4:3)</PresentationFormat>
  <Paragraphs>293</Paragraphs>
  <Slides>23</Slides>
  <Notes>11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3GPP SA5 status on NFV</vt:lpstr>
      <vt:lpstr>Contents</vt:lpstr>
      <vt:lpstr>3GPP SA5 Telecom Management ToR</vt:lpstr>
      <vt:lpstr>3GPP SA5 leadership</vt:lpstr>
      <vt:lpstr>Objectives of the 3GPP SA5 study on NFV</vt:lpstr>
      <vt:lpstr>Status of the 3GPP SA5 study on NFV</vt:lpstr>
      <vt:lpstr>Contents of the 3GPP SA5 study on NFV</vt:lpstr>
      <vt:lpstr>Slide 8</vt:lpstr>
      <vt:lpstr>Slide 9</vt:lpstr>
      <vt:lpstr>Slide 10</vt:lpstr>
      <vt:lpstr>Slide 11</vt:lpstr>
      <vt:lpstr>Possible areas for involvement of SA5 (1/3)</vt:lpstr>
      <vt:lpstr>Possible areas for involvement of SA5 (2/3)</vt:lpstr>
      <vt:lpstr>Possible areas for involvement of SA5 (3/3)</vt:lpstr>
      <vt:lpstr>Notes</vt:lpstr>
      <vt:lpstr>Slide 16</vt:lpstr>
      <vt:lpstr>Discussion on PM &amp; FM flows </vt:lpstr>
      <vt:lpstr>Slide 18</vt:lpstr>
      <vt:lpstr>Annex</vt:lpstr>
      <vt:lpstr>Slide 20</vt:lpstr>
      <vt:lpstr>Slide 21</vt:lpstr>
      <vt:lpstr>Slide 22</vt:lpstr>
      <vt:lpstr>Thank you!</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SA5 - ETSI NFV cooperation</dc:title>
  <dc:creator>SA5 chairman</dc:creator>
  <cp:lastModifiedBy>Christian Toche</cp:lastModifiedBy>
  <cp:revision>1482</cp:revision>
  <dcterms:created xsi:type="dcterms:W3CDTF">2008-08-30T09:32:10Z</dcterms:created>
  <dcterms:modified xsi:type="dcterms:W3CDTF">2015-02-26T17:02:46Z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(14)WAQ64niKuh66HLdFXzq3YjKQFvL4mJl37BzsqJSPOyc3oXmvWiXXCHgvW4zFpQlMQcBt3rap_x000d_
nzK24qZZ/Eo1KWf51K2YBKpdLH4yZdNtB7tv4uxkHiezoL7s2voZbXxxvgpXaJ+wiVFl8MHi_x000d_
CaePkTdBd23qzxyglbBmXQxpcRQ/cZP7xI6pOJHZw95msOzTXLtFl0sSw7bnv1yPr63xIKAB_x000d_
MhKd3W+JW323HA6St8</vt:lpwstr>
  </property>
  <property fmtid="{D5CDD505-2E9C-101B-9397-08002B2CF9AE}" pid="3" name="_ms_pID_725343_00">
    <vt:lpwstr>_ms_pID_725343</vt:lpwstr>
  </property>
  <property fmtid="{D5CDD505-2E9C-101B-9397-08002B2CF9AE}" pid="4" name="_ms_pID_7253431">
    <vt:lpwstr>JwZeK7x/CQoj/MSKuAubVGazlcG+Nr2/8B42qp2pTiAMwL+6JEUZi1_x000d_
HQFvsdVBCfFZq3P37v4c1VRvePH7F5dOubDw0FvL292o9gAMk8i61SXqP+7efy753wrjgWWE_x000d_
g2sxR2eUl6FIREVrcVNVrdz3xwCBtWRrWzy+t3PdcQj70EPpoY29oLO4TaPd5SEgfxgeNxAU_x000d_
fX7yIXU8gjizhzWvy7sGMgnA7GuXEw63tLF1</vt:lpwstr>
  </property>
  <property fmtid="{D5CDD505-2E9C-101B-9397-08002B2CF9AE}" pid="5" name="_ms_pID_7253431_00">
    <vt:lpwstr>_ms_pID_7253431</vt:lpwstr>
  </property>
  <property fmtid="{D5CDD505-2E9C-101B-9397-08002B2CF9AE}" pid="6" name="_ms_pID_7253432">
    <vt:lpwstr>sTB+46PnB9W9Z27x12557U+KXzIQhdSM+CDR_x000d_
PhjEvRyyZKgCixXuMgRd/wgC85UoOO8A6MO4FwsRFyLOTe5GllSf50tDyU6ag7zeEMvZueEB_x000d_
drvBfr0PWfuKWJS0Tj+mcXsL8KQZJC/2YqQ+LPCn/LCXlJdtjuiAbBRlinNoJ2XvxO/KP9+X_x000d_
iZ9mO3Q7Ql+O0KrIOXdGOti+0lFvchlkJEmaC0MtAas+Amh64oGEla</vt:lpwstr>
  </property>
  <property fmtid="{D5CDD505-2E9C-101B-9397-08002B2CF9AE}" pid="7" name="_ms_pID_7253433">
    <vt:lpwstr>tkHwC4CE0CI2IrXzgy_x000d_
tNiqBQvP1gY8e64Rs0YhlEFj6nWX3zIT3+y+KQov9dI4OCGcjwR4YMRAicNWBu5zSWQQp3tO_x000d_
VExIunYnSS6YjE5sdoRKDqkcLMrafwF5kZplXr8QRCnKZ+wz5ERn5ye3RYOQpvtCl4hNPpv2_x000d_
qRYJWn1Q2hRtzLBhjSZpvt/rLQNrUNtfBiRTKguGqSVFFxtWOB1nPEVm7xU9u62oWeBN8G+q</vt:lpwstr>
  </property>
  <property fmtid="{D5CDD505-2E9C-101B-9397-08002B2CF9AE}" pid="8" name="_ms_pID_7253434">
    <vt:lpwstr>_x000d_
Y4MXfq9GBg7aamL7/TDIjiBcHTVv48NmtfdPma52vOlF2QzPM+i+L6epRXdPyIl46V05/v3M_x000d_
V+75nqMHmrmtKxk1OhsRz+Xaxx7K2I7VM0a/OYkRPcK86NxrnPDixi/u/5K6dtCYhVik10b9_x000d_
xccVU4uHRNOyfVemKUtkvTKjJZtmQbRgPN0/1ciNEnIu6VqtTjSIKC4tUtY5VKE9s3sNxRrs_x000d_
yp1aAr/vRXjbq33F</vt:lpwstr>
  </property>
  <property fmtid="{D5CDD505-2E9C-101B-9397-08002B2CF9AE}" pid="9" name="_ms_pID_7253435">
    <vt:lpwstr>ekvlzvvOcsJ3nSOjJAl/Dyi4vnvOkhg4l0bWb51IZbgSQar70sTPGL9J_x000d_
FhgrOG1893RFDdP0ocpPOMB0u5hzUptzi/oBv8gHyZ0sxFjpBEJE42tujBCQlqPusGL5OwAU_x000d_
25re9whAPA3VvB0+WrbzGe8WmRVJ8/BA+ER1vS1aQCJUlXpjgeOH0ea3mfzsyEMlMp6pzW0j_x000d_
SJ6nCJdK8j6nXjg7UGlowIBcWRTXruaoHl</vt:lpwstr>
  </property>
  <property fmtid="{D5CDD505-2E9C-101B-9397-08002B2CF9AE}" pid="10" name="_ms_pID_7253436">
    <vt:lpwstr>mrlY2sYZtXXR4o/Ursq6wx2lmFD+yu46OaGkoV_x000d_
IJNq5mZqqwK/IK0MA4lSNM0H3bNePkU3H6/cGDByJ8pNOXChB3R8EsWAcWIHF2cM5SXg1HgK_x000d_
SC9SU/oQLDd6NsTj5wXKR0X/fPZ3oEvEkzvu0j+hWdrRkHxR2Fq4GeetJiSJtCi8rDFiN7Na_x000d_
nDaK+uLQMQx56ov9fCFi/Y8qkN12MeW5TRXuK2a4TEShZvMFOv44</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rjCcuJgj9ncffjS0U1Kt_x000d_
RdElunvZeOnvZn29zWtPXbjvOS3gp1EsItqRhApyLOJPPayhbr2FGsKyBPtexDDCoWTToIG5_x000d_
HG6duJHgJCssB+tp2G6dE8AmjkSqIHuJsmjCpWym4ra1rZlI7zeZxG/bKadGuXtS8N+CxQp2_x000d_
GNDjc0Mw6xLNrS08dmxAJQ/QpG8K+RMj4Gvjz/wrxmzw+nXuACzk+hm4vlHto4ImVsAHX0</vt:lpwstr>
  </property>
  <property fmtid="{D5CDD505-2E9C-101B-9397-08002B2CF9AE}" pid="17" name="_ms_pID_7253437_00">
    <vt:lpwstr>_ms_pID_7253437</vt:lpwstr>
  </property>
  <property fmtid="{D5CDD505-2E9C-101B-9397-08002B2CF9AE}" pid="18" name="_ms_pID_7253438">
    <vt:lpwstr>Nr_x000d_
WkEfgJLbs9GuOeIi2sIWSKyS8u70w4ZPsJ9TcCNc8/lVstsDc133lJ9T007J9B5xfpz6fYqT_x000d_
n/Gjva4aUlAVbZgHYwYOUKY8uHle9yfDhCDMU3brm0af64O1Wg0MgIPnYf59dmiyqtFi9CbY_x000d_
ZUkKLlMxNRVspOWhqwC6OaZcUuEAfZIVXfw2vv7Z5s4O0OM4CCCUCBNVHYwODO4GxTyZ17XT_x000d_
W4+av4o0C/ZFGb</vt:lpwstr>
  </property>
  <property fmtid="{D5CDD505-2E9C-101B-9397-08002B2CF9AE}" pid="19" name="_ms_pID_7253438_00">
    <vt:lpwstr>_ms_pID_7253438</vt:lpwstr>
  </property>
  <property fmtid="{D5CDD505-2E9C-101B-9397-08002B2CF9AE}" pid="20" name="_ms_pID_7253439">
    <vt:lpwstr>rPSDmgaslubwKxa4cryiK36/VMxB7VNOZHkREuVUaPPie7rtoe/j4vUIYE_x000d_
Ir8FW7U6wLoBBUf6CO4XB8/hpBQNMVqurdgLWYbr1oOV2wiA3xnOtfqPFPCizkze14SU4Dk7_x000d_
I4XwRFD77Oxi8j8QHNWWZRhMcMtvakeYUQXpjK/gQj4MSJMJ5GbBDPPvuzmxVo/DkTvIDWkY_x000d_
Wu17z8loyxubQdK4WNc4BBzfJSnOQQDf</vt:lpwstr>
  </property>
  <property fmtid="{D5CDD505-2E9C-101B-9397-08002B2CF9AE}" pid="21" name="_ms_pID_7253439_00">
    <vt:lpwstr>_ms_pID_7253439</vt:lpwstr>
  </property>
  <property fmtid="{D5CDD505-2E9C-101B-9397-08002B2CF9AE}" pid="22" name="_ms_pID_72534310">
    <vt:lpwstr>lKcWkm2dxdaahuxQ6FaX0YSP0L84pXl795to1Mzm_x000d_
7/O7ofENwbAvCF2Twan4Z0x5MP+/TdigVfAFuTcx5oQMz9CTTc2l3HlJ0jFn//T0afaeIv71_x000d_
0hp1FtoeBAePV5bOyWFEje4YyCgEoDRwWA6JFSldlV1SixPb4PfTJ5ktRb13+WvI3L/8elP8_x000d_
ZL2rT3JMm79rN8OqRPSnj9ZwOAiBA5mNBPlv0XNsl4J5iZHI3n</vt:lpwstr>
  </property>
  <property fmtid="{D5CDD505-2E9C-101B-9397-08002B2CF9AE}" pid="23" name="_ms_pID_72534310_00">
    <vt:lpwstr>_ms_pID_72534310</vt:lpwstr>
  </property>
  <property fmtid="{D5CDD505-2E9C-101B-9397-08002B2CF9AE}" pid="24" name="_ms_pID_72534311">
    <vt:lpwstr>jSqYpK4SD0/IkYexRTtGlN_x000d_
j7iwBrp8PFW83Ke7G+Vuh5ULQQlZ7rOx7YoZUanwaNtJo6r3/PRDc6B+JSicUgnx4logkOY9_x000d_
XatBvXrC0oQR/TmuhTAihHjhOucNcFMQUGsQdOO8X83tAw1uApYtUyYOx6UBezFwIKjTolc3_x000d_
gkyU5SicEL9TNV9tGikerfNsoNIjdWAvmin9j2dDysH+uvMRkyWAxM/P+IT9fn8UO1tH</vt:lpwstr>
  </property>
  <property fmtid="{D5CDD505-2E9C-101B-9397-08002B2CF9AE}" pid="25" name="_ms_pID_72534311_00">
    <vt:lpwstr>_ms_pID_72534311</vt:lpwstr>
  </property>
  <property fmtid="{D5CDD505-2E9C-101B-9397-08002B2CF9AE}" pid="26" name="_ms_pID_72534312">
    <vt:lpwstr>ea2y_x000d_
AjVvYWb3h7sBWWU5R4BbsVhzWKkzFI6kTJf2A05CYo5f3zGbHIBlK9LS2n5asgt/3yd2nikw_x000d_
JmvTCuTjQfyCZheU2Hwws6nfVxgHM3rfaIQXAC4qKgYlUi8BkH7d4jOZxi7LngISW9+dtTtv_x000d_
ZnBn13fDPLmPUu/QFGyBupPjpdQNpC9z9FVypTdROoD0Xt+jkCiNHalNrRnfmb7Yu5/Mzg1x_x000d_
thOF+zRiD3Kt</vt:lpwstr>
  </property>
  <property fmtid="{D5CDD505-2E9C-101B-9397-08002B2CF9AE}" pid="27" name="_ms_pID_72534312_00">
    <vt:lpwstr>_ms_pID_72534312</vt:lpwstr>
  </property>
  <property fmtid="{D5CDD505-2E9C-101B-9397-08002B2CF9AE}" pid="28" name="_ms_pID_72534313">
    <vt:lpwstr>Loc1iQmy2kWMQ2poRz4lXf8iDtsBYSzd+1AKsCvybqco4FPJDbGEwiGz27eO_x000d_
EGAFzD7zT6+dvR3eclvv46gZejPUYtObZHox469MHt7RuYTN/oHw6aojFkjEPkkxCRXnDD8g_x000d_
zz16ZqalCwYwyufpJPHaaLYXws5uRHf2ssWBlWjXZGU7pw6GlPGo9w==</vt:lpwstr>
  </property>
  <property fmtid="{D5CDD505-2E9C-101B-9397-08002B2CF9AE}" pid="29" name="_ms_pID_72534313_00">
    <vt:lpwstr>_ms_pID_72534313</vt:lpwstr>
  </property>
  <property fmtid="{D5CDD505-2E9C-101B-9397-08002B2CF9AE}" pid="30" name="_new_ms_pID_72543">
    <vt:lpwstr>(3)8imstwOgBWmTX/lgMCkxMB29EOjjkEGN7iteU9CUrhVAlsWEmcbXsgWHy+XlmUwlYttzNXKL
WkoXy64u2tCup/KiETTKPmaGwxfmzLGWLwXsUpXzac5ITBc5U/hIzIO22ZGAbA+xFOGWetJE
uNDjI4UK+iLyOkMX6U8ewwzgM1TdHVv8ePj5z2/SPFeuvO8MN2nCoOsc7hGM0OG8lxamgzmd
e2F4e5z1KuD1gmV9hA</vt:lpwstr>
  </property>
  <property fmtid="{D5CDD505-2E9C-101B-9397-08002B2CF9AE}" pid="31" name="_new_ms_pID_72543_00">
    <vt:lpwstr>_new_ms_pID_72543</vt:lpwstr>
  </property>
  <property fmtid="{D5CDD505-2E9C-101B-9397-08002B2CF9AE}" pid="32" name="_new_ms_pID_725431">
    <vt:lpwstr>f2RP/K41wFxuuEIp7B9oaDD7QgLFzHiO1BsHxLHo6iTy1/wNN67fVT
hM5r8hr+UzCol3MzZJdI5stSZ+CYAFGF3qo+YVvUzhh4IA2WpHYL5C2LOdVHUndS/jUqKH5K
lg4OM2u05bJyixe6oNjpQJUnnjizWRnpOx0yySeWFLe+wHvXCRFrbAAnWH9OT+36jGlviA1N
tW6APxCT+/ctLCKCBi/iuCuVpDaa+vknqzse</vt:lpwstr>
  </property>
  <property fmtid="{D5CDD505-2E9C-101B-9397-08002B2CF9AE}" pid="33" name="_new_ms_pID_725431_00">
    <vt:lpwstr>_new_ms_pID_725431</vt:lpwstr>
  </property>
  <property fmtid="{D5CDD505-2E9C-101B-9397-08002B2CF9AE}" pid="34" name="_new_ms_pID_725432">
    <vt:lpwstr>i0QidNjmia0CswXFrva+92HY3t3jW9UWGTiB
VmyoIZFA651VUXemZNApM3DP4vxmmCqbdC/GS66qtCjAtrQB06s=</vt:lpwstr>
  </property>
  <property fmtid="{D5CDD505-2E9C-101B-9397-08002B2CF9AE}" pid="35" name="_new_ms_pID_725432_00">
    <vt:lpwstr>_new_ms_pID_725432</vt:lpwstr>
  </property>
  <property fmtid="{D5CDD505-2E9C-101B-9397-08002B2CF9AE}" pid="36" name="sflag">
    <vt:lpwstr>1424826666</vt:lpwstr>
  </property>
</Properties>
</file>