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7"/>
  </p:notesMasterIdLst>
  <p:handoutMasterIdLst>
    <p:handoutMasterId r:id="rId8"/>
  </p:handoutMasterIdLst>
  <p:sldIdLst>
    <p:sldId id="717" r:id="rId2"/>
    <p:sldId id="728" r:id="rId3"/>
    <p:sldId id="730" r:id="rId4"/>
    <p:sldId id="729" r:id="rId5"/>
    <p:sldId id="731" r:id="rId6"/>
  </p:sldIdLst>
  <p:sldSz cx="9144000" cy="6858000" type="screen4x3"/>
  <p:notesSz cx="6794500" cy="9906000"/>
  <p:custDataLst>
    <p:tags r:id="rId9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4D4D4D"/>
    <a:srgbClr val="DDDDDD"/>
    <a:srgbClr val="FFCC00"/>
    <a:srgbClr val="FFFFFF"/>
    <a:srgbClr val="969696"/>
    <a:srgbClr val="FFCCCC"/>
    <a:srgbClr val="CC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4" autoAdjust="0"/>
    <p:restoredTop sz="94746" autoAdjust="0"/>
  </p:normalViewPr>
  <p:slideViewPr>
    <p:cSldViewPr snapToGrid="0">
      <p:cViewPr>
        <p:scale>
          <a:sx n="100" d="100"/>
          <a:sy n="100" d="100"/>
        </p:scale>
        <p:origin x="-204" y="1002"/>
      </p:cViewPr>
      <p:guideLst>
        <p:guide orient="horz" pos="1485"/>
        <p:guide orient="horz" pos="1911"/>
        <p:guide orient="horz" pos="2566"/>
        <p:guide orient="horz" pos="4020"/>
        <p:guide orient="horz" pos="824"/>
        <p:guide pos="1033"/>
        <p:guide pos="4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t" anchorCtr="0" compatLnSpc="1">
            <a:prstTxWarp prst="textNoShape">
              <a:avLst/>
            </a:prstTxWarp>
          </a:bodyPr>
          <a:lstStyle>
            <a:lvl1pPr defTabSz="954259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079" y="0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t" anchorCtr="0" compatLnSpc="1">
            <a:prstTxWarp prst="textNoShape">
              <a:avLst/>
            </a:prstTxWarp>
          </a:bodyPr>
          <a:lstStyle>
            <a:lvl1pPr algn="r" defTabSz="954259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8518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b" anchorCtr="0" compatLnSpc="1">
            <a:prstTxWarp prst="textNoShape">
              <a:avLst/>
            </a:prstTxWarp>
          </a:bodyPr>
          <a:lstStyle>
            <a:lvl1pPr defTabSz="954259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079" y="9408518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b" anchorCtr="0" compatLnSpc="1">
            <a:prstTxWarp prst="textNoShape">
              <a:avLst/>
            </a:prstTxWarp>
          </a:bodyPr>
          <a:lstStyle>
            <a:lvl1pPr algn="r" defTabSz="954259">
              <a:defRPr sz="1300"/>
            </a:lvl1pPr>
          </a:lstStyle>
          <a:p>
            <a:pPr>
              <a:defRPr/>
            </a:pPr>
            <a:fld id="{D87F6EAE-9C2A-4C2A-BAC2-E1B73F5AE612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t" anchorCtr="0" compatLnSpc="1">
            <a:prstTxWarp prst="textNoShape">
              <a:avLst/>
            </a:prstTxWarp>
          </a:bodyPr>
          <a:lstStyle>
            <a:lvl1pPr defTabSz="954259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079" y="0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t" anchorCtr="0" compatLnSpc="1">
            <a:prstTxWarp prst="textNoShape">
              <a:avLst/>
            </a:prstTxWarp>
          </a:bodyPr>
          <a:lstStyle>
            <a:lvl1pPr algn="r" defTabSz="954259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735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71" y="4705039"/>
            <a:ext cx="5434358" cy="4458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Click to edit Master text styles</a:t>
            </a:r>
          </a:p>
          <a:p>
            <a:pPr lvl="1"/>
            <a:r>
              <a:rPr lang="de-DE" noProof="0" smtClean="0"/>
              <a:t>Second level</a:t>
            </a:r>
          </a:p>
          <a:p>
            <a:pPr lvl="2"/>
            <a:r>
              <a:rPr lang="de-DE" noProof="0" smtClean="0"/>
              <a:t>Third level</a:t>
            </a:r>
          </a:p>
          <a:p>
            <a:pPr lvl="3"/>
            <a:r>
              <a:rPr lang="de-DE" noProof="0" smtClean="0"/>
              <a:t>Fourth level</a:t>
            </a:r>
          </a:p>
          <a:p>
            <a:pPr lvl="4"/>
            <a:r>
              <a:rPr lang="de-DE" noProof="0" smtClean="0"/>
              <a:t>Fifth level</a:t>
            </a:r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8518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b" anchorCtr="0" compatLnSpc="1">
            <a:prstTxWarp prst="textNoShape">
              <a:avLst/>
            </a:prstTxWarp>
          </a:bodyPr>
          <a:lstStyle>
            <a:lvl1pPr defTabSz="954259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079" y="9408518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b" anchorCtr="0" compatLnSpc="1">
            <a:prstTxWarp prst="textNoShape">
              <a:avLst/>
            </a:prstTxWarp>
          </a:bodyPr>
          <a:lstStyle>
            <a:lvl1pPr algn="r" defTabSz="954259">
              <a:defRPr sz="1300"/>
            </a:lvl1pPr>
          </a:lstStyle>
          <a:p>
            <a:pPr>
              <a:defRPr/>
            </a:pPr>
            <a:fld id="{EA3A9974-0A1C-40E7-A383-B6A3783E7E3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png"/><Relationship Id="rId4" Type="http://schemas.openxmlformats.org/officeDocument/2006/relationships/oleObject" Target="../embeddings/Microsoft_Office_PowerPoint_97-2003-Pr_sentation1.ppt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6786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526786" r:id="rId4" imgW="0" imgH="0" progId="PowerPoint.Show.8">
              <p:embed/>
            </p:oleObj>
          </a:graphicData>
        </a:graphic>
      </p:graphicFrame>
      <p:sp>
        <p:nvSpPr>
          <p:cNvPr id="15267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" y="3644900"/>
            <a:ext cx="8532813" cy="2287588"/>
          </a:xfrm>
          <a:solidFill>
            <a:schemeClr val="bg1"/>
          </a:solidFill>
        </p:spPr>
        <p:txBody>
          <a:bodyPr lIns="205200" tIns="126000" rIns="0" bIns="0"/>
          <a:lstStyle>
            <a:lvl1pPr>
              <a:defRPr sz="44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1526788" name="Picture 4" descr="T_Label_3C_li_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943600"/>
            <a:ext cx="8534400" cy="609600"/>
          </a:xfrm>
          <a:prstGeom prst="rect">
            <a:avLst/>
          </a:prstGeom>
          <a:noFill/>
        </p:spPr>
      </p:pic>
      <p:sp>
        <p:nvSpPr>
          <p:cNvPr id="15267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318125"/>
            <a:ext cx="8532813" cy="633413"/>
          </a:xfrm>
          <a:solidFill>
            <a:schemeClr val="bg1"/>
          </a:solidFill>
        </p:spPr>
        <p:txBody>
          <a:bodyPr lIns="223200" tIns="18000" rIns="0" bIns="0"/>
          <a:lstStyle>
            <a:lvl1pPr marL="0" indent="0">
              <a:buFont typeface="Wingdings" pitchFamily="2" charset="2"/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15267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60925" y="404813"/>
            <a:ext cx="3598863" cy="144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2"/>
                </a:solidFill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1526792" name="Rectangle 8"/>
          <p:cNvSpPr>
            <a:spLocks noGrp="1" noChangeArrowheads="1"/>
          </p:cNvSpPr>
          <p:nvPr>
            <p:ph type="sldNum" sz="quarter" idx="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78BD96A-D6CF-439A-AD18-3387A5BE4877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9DDCD48-9C42-4077-B05C-9697766FB9A8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3025" y="260350"/>
            <a:ext cx="2032000" cy="56832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3850" y="260350"/>
            <a:ext cx="5946775" cy="56832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FC15FB0-5C38-4B8E-9B71-0BB3087CF95D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40C1B08-D6F0-4179-BD6A-F8B9FB8D27FC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DBB2C18-0F10-455C-896A-746C14268190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773238"/>
            <a:ext cx="3989388" cy="4170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5638" y="1773238"/>
            <a:ext cx="3989387" cy="4170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CD6ACC4-5D1E-4A7F-92B5-055B7480F292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F687F75-EAF6-4E9C-B41C-E1601DB81893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27E37B9-8308-40E3-A648-30B419E98B64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A8CCB99-E5F6-4F2E-A2BD-5F20A17ED74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3733EE5-426B-42A8-BF3E-448AAB6C1AF8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ED39CF9-ED5B-4517-AC75-1C42CC5176E9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62" name="Rectangle 2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323850" y="1773238"/>
            <a:ext cx="8131175" cy="417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Textmasterformate durch Klicken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  <p:sp>
        <p:nvSpPr>
          <p:cNvPr id="1525763" name="Rectangle 3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323850" y="260350"/>
            <a:ext cx="8129588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Titelmasterformat durch Kicken bearbeiten</a:t>
            </a:r>
          </a:p>
        </p:txBody>
      </p:sp>
      <p:sp>
        <p:nvSpPr>
          <p:cNvPr id="1525764" name="Rectangle 4"/>
          <p:cNvSpPr>
            <a:spLocks noGrp="1" noChangeArrowheads="1"/>
          </p:cNvSpPr>
          <p:nvPr>
            <p:ph type="sldNum" sz="quarter" idx="4"/>
            <p:custDataLst>
              <p:tags r:id="rId16"/>
            </p:custDataLst>
          </p:nvPr>
        </p:nvSpPr>
        <p:spPr bwMode="auto">
          <a:xfrm>
            <a:off x="8091488" y="6526213"/>
            <a:ext cx="7191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latin typeface="+mn-lt"/>
              </a:defRPr>
            </a:lvl1pPr>
          </a:lstStyle>
          <a:p>
            <a:fld id="{2A31C5E8-04A4-41DA-B84A-AAF559B82826}" type="slidenum">
              <a:rPr lang="en-US"/>
              <a:pPr/>
              <a:t>‹Nr.›</a:t>
            </a:fld>
            <a:endParaRPr lang="en-US"/>
          </a:p>
        </p:txBody>
      </p:sp>
      <p:graphicFrame>
        <p:nvGraphicFramePr>
          <p:cNvPr id="1525765" name="Rectangle 5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1525765" name="think-cell Slide" r:id="rId17" imgW="0" imgH="0" progId="">
              <p:embed/>
            </p:oleObj>
          </a:graphicData>
        </a:graphic>
      </p:graphicFrame>
      <p:sp>
        <p:nvSpPr>
          <p:cNvPr id="1525766" name="Rectangle 6"/>
          <p:cNvSpPr>
            <a:spLocks noChangeArrowheads="1"/>
          </p:cNvSpPr>
          <p:nvPr/>
        </p:nvSpPr>
        <p:spPr bwMode="auto">
          <a:xfrm>
            <a:off x="-304800" y="2454275"/>
            <a:ext cx="179387" cy="179388"/>
          </a:xfrm>
          <a:prstGeom prst="rect">
            <a:avLst/>
          </a:prstGeom>
          <a:solidFill>
            <a:srgbClr val="94D1E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67" name="Rectangle 7"/>
          <p:cNvSpPr>
            <a:spLocks noChangeArrowheads="1"/>
          </p:cNvSpPr>
          <p:nvPr/>
        </p:nvSpPr>
        <p:spPr bwMode="auto">
          <a:xfrm>
            <a:off x="-304800" y="1916113"/>
            <a:ext cx="179387" cy="179387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68" name="Rectangle 8"/>
          <p:cNvSpPr>
            <a:spLocks noChangeArrowheads="1"/>
          </p:cNvSpPr>
          <p:nvPr/>
        </p:nvSpPr>
        <p:spPr bwMode="auto">
          <a:xfrm>
            <a:off x="-304800" y="2095500"/>
            <a:ext cx="179387" cy="179388"/>
          </a:xfrm>
          <a:prstGeom prst="rect">
            <a:avLst/>
          </a:prstGeom>
          <a:solidFill>
            <a:srgbClr val="C6DBF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69" name="Rectangle 9"/>
          <p:cNvSpPr>
            <a:spLocks noChangeArrowheads="1"/>
          </p:cNvSpPr>
          <p:nvPr/>
        </p:nvSpPr>
        <p:spPr bwMode="auto">
          <a:xfrm>
            <a:off x="-304800" y="2274888"/>
            <a:ext cx="179387" cy="179387"/>
          </a:xfrm>
          <a:prstGeom prst="rect">
            <a:avLst/>
          </a:prstGeom>
          <a:solidFill>
            <a:srgbClr val="94BAE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0" name="Rectangle 10"/>
          <p:cNvSpPr>
            <a:spLocks noChangeArrowheads="1"/>
          </p:cNvSpPr>
          <p:nvPr/>
        </p:nvSpPr>
        <p:spPr bwMode="auto">
          <a:xfrm>
            <a:off x="-304800" y="2628900"/>
            <a:ext cx="179387" cy="179388"/>
          </a:xfrm>
          <a:prstGeom prst="rect">
            <a:avLst/>
          </a:prstGeom>
          <a:solidFill>
            <a:srgbClr val="2865A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1" name="Rectangle 11"/>
          <p:cNvSpPr>
            <a:spLocks noChangeArrowheads="1"/>
          </p:cNvSpPr>
          <p:nvPr/>
        </p:nvSpPr>
        <p:spPr bwMode="auto">
          <a:xfrm>
            <a:off x="-304800" y="2808288"/>
            <a:ext cx="179387" cy="179387"/>
          </a:xfrm>
          <a:prstGeom prst="rect">
            <a:avLst/>
          </a:prstGeom>
          <a:solidFill>
            <a:srgbClr val="17377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2" name="Rectangle 12"/>
          <p:cNvSpPr>
            <a:spLocks noChangeArrowheads="1"/>
          </p:cNvSpPr>
          <p:nvPr/>
        </p:nvSpPr>
        <p:spPr bwMode="auto">
          <a:xfrm>
            <a:off x="-304800" y="2987675"/>
            <a:ext cx="179387" cy="179388"/>
          </a:xfrm>
          <a:prstGeom prst="rect">
            <a:avLst/>
          </a:prstGeom>
          <a:solidFill>
            <a:srgbClr val="0F233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3" name="Rectangle 13"/>
          <p:cNvSpPr>
            <a:spLocks noChangeArrowheads="1"/>
          </p:cNvSpPr>
          <p:nvPr/>
        </p:nvSpPr>
        <p:spPr bwMode="auto">
          <a:xfrm>
            <a:off x="-304800" y="3152775"/>
            <a:ext cx="179387" cy="179388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5000"/>
              </a:lnSpc>
              <a:buFont typeface="Wingdings" pitchFamily="2" charset="2"/>
              <a:buNone/>
            </a:pPr>
            <a:endParaRPr lang="en-US" sz="1600">
              <a:solidFill>
                <a:srgbClr val="0F2339"/>
              </a:solidFill>
              <a:latin typeface="Tele-GroteskNor" pitchFamily="2" charset="0"/>
            </a:endParaRPr>
          </a:p>
        </p:txBody>
      </p:sp>
      <p:sp>
        <p:nvSpPr>
          <p:cNvPr id="1525774" name="Rectangle 14"/>
          <p:cNvSpPr>
            <a:spLocks noChangeArrowheads="1"/>
          </p:cNvSpPr>
          <p:nvPr/>
        </p:nvSpPr>
        <p:spPr bwMode="auto">
          <a:xfrm>
            <a:off x="-304800" y="793750"/>
            <a:ext cx="179387" cy="17938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5" name="Rectangle 15"/>
          <p:cNvSpPr>
            <a:spLocks noChangeArrowheads="1"/>
          </p:cNvSpPr>
          <p:nvPr/>
        </p:nvSpPr>
        <p:spPr bwMode="auto">
          <a:xfrm>
            <a:off x="-304800" y="255588"/>
            <a:ext cx="179387" cy="17938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6" name="Rectangle 16"/>
          <p:cNvSpPr>
            <a:spLocks noChangeArrowheads="1"/>
          </p:cNvSpPr>
          <p:nvPr/>
        </p:nvSpPr>
        <p:spPr bwMode="auto">
          <a:xfrm>
            <a:off x="-304800" y="434975"/>
            <a:ext cx="179387" cy="1793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7" name="Rectangle 17"/>
          <p:cNvSpPr>
            <a:spLocks noChangeArrowheads="1"/>
          </p:cNvSpPr>
          <p:nvPr/>
        </p:nvSpPr>
        <p:spPr bwMode="auto">
          <a:xfrm>
            <a:off x="-304800" y="614363"/>
            <a:ext cx="179387" cy="1793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8" name="Rectangle 18"/>
          <p:cNvSpPr>
            <a:spLocks noChangeArrowheads="1"/>
          </p:cNvSpPr>
          <p:nvPr/>
        </p:nvSpPr>
        <p:spPr bwMode="auto">
          <a:xfrm>
            <a:off x="-304800" y="968375"/>
            <a:ext cx="179387" cy="17938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9" name="Rectangle 19"/>
          <p:cNvSpPr>
            <a:spLocks noChangeArrowheads="1"/>
          </p:cNvSpPr>
          <p:nvPr/>
        </p:nvSpPr>
        <p:spPr bwMode="auto">
          <a:xfrm>
            <a:off x="-304800" y="1147763"/>
            <a:ext cx="179387" cy="179387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pic>
        <p:nvPicPr>
          <p:cNvPr id="1525780" name="Picture 20" descr="T_Label_3C_li_XL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07975" y="6019800"/>
            <a:ext cx="8534400" cy="5302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hf hdr="0" ft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2pPr>
      <a:lvl3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3pPr>
      <a:lvl4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4pPr>
      <a:lvl5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5pPr>
      <a:lvl6pPr marL="457200"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6pPr>
      <a:lvl7pPr marL="914400"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7pPr>
      <a:lvl8pPr marL="1371600"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8pPr>
      <a:lvl9pPr marL="1828800"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SzPct val="5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SzPct val="5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SzPct val="5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SzPct val="5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SzPct val="5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992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Offline Charging Architecture</a:t>
            </a:r>
            <a:endParaRPr lang="en-GB" dirty="0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Scenarios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considered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Problem Description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current</a:t>
            </a:r>
            <a:r>
              <a:rPr lang="de-DE" dirty="0" smtClean="0"/>
              <a:t> 3GPP offline </a:t>
            </a:r>
            <a:r>
              <a:rPr lang="de-DE" dirty="0" err="1" smtClean="0"/>
              <a:t>charging</a:t>
            </a:r>
            <a:r>
              <a:rPr lang="de-DE" dirty="0" smtClean="0"/>
              <a:t> </a:t>
            </a:r>
            <a:r>
              <a:rPr lang="de-DE" dirty="0" err="1" smtClean="0"/>
              <a:t>architecture</a:t>
            </a:r>
            <a:r>
              <a:rPr lang="de-DE" dirty="0" smtClean="0"/>
              <a:t> </a:t>
            </a:r>
            <a:r>
              <a:rPr lang="de-DE" dirty="0" err="1" smtClean="0"/>
              <a:t>implies</a:t>
            </a:r>
            <a:r>
              <a:rPr lang="de-DE" dirty="0" smtClean="0"/>
              <a:t> </a:t>
            </a:r>
            <a:r>
              <a:rPr lang="de-DE" dirty="0" err="1" smtClean="0"/>
              <a:t>costly</a:t>
            </a:r>
            <a:r>
              <a:rPr lang="de-DE" dirty="0" smtClean="0"/>
              <a:t>, </a:t>
            </a:r>
            <a:r>
              <a:rPr lang="de-DE" dirty="0" err="1" smtClean="0"/>
              <a:t>high</a:t>
            </a:r>
            <a:r>
              <a:rPr lang="de-DE" dirty="0" smtClean="0"/>
              <a:t> </a:t>
            </a:r>
            <a:r>
              <a:rPr lang="de-DE" dirty="0" err="1" smtClean="0"/>
              <a:t>correlation</a:t>
            </a:r>
            <a:r>
              <a:rPr lang="de-DE" dirty="0" smtClean="0"/>
              <a:t> </a:t>
            </a:r>
            <a:r>
              <a:rPr lang="de-DE" dirty="0" err="1" smtClean="0"/>
              <a:t>effort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CDRs</a:t>
            </a:r>
          </a:p>
          <a:p>
            <a:r>
              <a:rPr lang="de-DE" dirty="0" smtClean="0"/>
              <a:t>offline </a:t>
            </a:r>
            <a:r>
              <a:rPr lang="de-DE" dirty="0" err="1" smtClean="0"/>
              <a:t>charging</a:t>
            </a:r>
            <a:r>
              <a:rPr lang="de-DE" dirty="0" smtClean="0"/>
              <a:t> </a:t>
            </a:r>
            <a:r>
              <a:rPr lang="de-DE" dirty="0" err="1" smtClean="0"/>
              <a:t>scenario</a:t>
            </a:r>
            <a:r>
              <a:rPr lang="de-DE" dirty="0" smtClean="0"/>
              <a:t> </a:t>
            </a:r>
            <a:r>
              <a:rPr lang="de-DE" dirty="0" err="1" smtClean="0"/>
              <a:t>may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based</a:t>
            </a:r>
            <a:r>
              <a:rPr lang="de-DE" dirty="0" smtClean="0"/>
              <a:t> on S-CSCF CDR </a:t>
            </a:r>
            <a:r>
              <a:rPr lang="de-DE" dirty="0" err="1" smtClean="0"/>
              <a:t>parameter</a:t>
            </a:r>
            <a:r>
              <a:rPr lang="de-DE" dirty="0" smtClean="0"/>
              <a:t> </a:t>
            </a:r>
            <a:r>
              <a:rPr lang="de-DE" dirty="0" err="1" smtClean="0"/>
              <a:t>Application</a:t>
            </a:r>
            <a:r>
              <a:rPr lang="de-DE" dirty="0" smtClean="0"/>
              <a:t> Server </a:t>
            </a:r>
            <a:r>
              <a:rPr lang="de-DE" dirty="0" err="1" smtClean="0"/>
              <a:t>Involvement</a:t>
            </a:r>
            <a:r>
              <a:rPr lang="de-DE" dirty="0" smtClean="0"/>
              <a:t>.</a:t>
            </a:r>
            <a:br>
              <a:rPr lang="de-DE" dirty="0" smtClean="0"/>
            </a:br>
            <a:r>
              <a:rPr lang="de-DE" dirty="0" err="1" smtClean="0"/>
              <a:t>This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derived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Application</a:t>
            </a:r>
            <a:r>
              <a:rPr lang="de-DE" dirty="0" smtClean="0"/>
              <a:t> Server </a:t>
            </a:r>
            <a:r>
              <a:rPr lang="de-DE" dirty="0" err="1" smtClean="0"/>
              <a:t>subscription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  <a:r>
              <a:rPr lang="de-DE" dirty="0" err="1" smtClean="0"/>
              <a:t>within</a:t>
            </a:r>
            <a:r>
              <a:rPr lang="de-DE" dirty="0" smtClean="0"/>
              <a:t> </a:t>
            </a:r>
            <a:r>
              <a:rPr lang="de-DE" dirty="0" err="1" smtClean="0"/>
              <a:t>iFCs</a:t>
            </a:r>
            <a:r>
              <a:rPr lang="de-DE" dirty="0" smtClean="0"/>
              <a:t>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en-US" dirty="0" smtClean="0"/>
              <a:t>determines only the need to forward SIP requests to Application Servers. This AS </a:t>
            </a:r>
            <a:r>
              <a:rPr lang="en-US" b="1" dirty="0" smtClean="0"/>
              <a:t>could</a:t>
            </a:r>
            <a:r>
              <a:rPr lang="en-US" dirty="0" smtClean="0"/>
              <a:t> provide accounting information.</a:t>
            </a:r>
          </a:p>
          <a:p>
            <a:r>
              <a:rPr lang="de-DE" dirty="0" err="1" smtClean="0"/>
              <a:t>instead</a:t>
            </a:r>
            <a:r>
              <a:rPr lang="de-DE" dirty="0" smtClean="0"/>
              <a:t> </a:t>
            </a:r>
            <a:r>
              <a:rPr lang="de-DE" dirty="0" err="1" smtClean="0"/>
              <a:t>seperate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  <a:r>
              <a:rPr lang="de-DE" dirty="0" err="1" smtClean="0"/>
              <a:t>shall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exchanged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recorded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each</a:t>
            </a:r>
            <a:r>
              <a:rPr lang="de-DE" dirty="0" smtClean="0"/>
              <a:t> </a:t>
            </a:r>
            <a:r>
              <a:rPr lang="de-DE" dirty="0" err="1" smtClean="0"/>
              <a:t>involved</a:t>
            </a:r>
            <a:r>
              <a:rPr lang="de-DE" dirty="0" smtClean="0"/>
              <a:t> </a:t>
            </a:r>
            <a:r>
              <a:rPr lang="de-DE" dirty="0" err="1" smtClean="0"/>
              <a:t>applications</a:t>
            </a:r>
            <a:r>
              <a:rPr lang="de-DE" dirty="0" smtClean="0"/>
              <a:t>, </a:t>
            </a:r>
            <a:r>
              <a:rPr lang="de-DE" dirty="0" err="1" smtClean="0"/>
              <a:t>if</a:t>
            </a:r>
            <a:r>
              <a:rPr lang="de-DE" dirty="0" smtClean="0"/>
              <a:t> </a:t>
            </a:r>
            <a:r>
              <a:rPr lang="de-DE" dirty="0" err="1" smtClean="0"/>
              <a:t>accounting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  <a:r>
              <a:rPr lang="de-DE" b="1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provided</a:t>
            </a:r>
            <a:r>
              <a:rPr lang="de-DE" dirty="0" smtClean="0"/>
              <a:t>.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C1B08-D6F0-4179-BD6A-F8B9FB8D27F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Scenario 1: </a:t>
            </a:r>
            <a:r>
              <a:rPr lang="de-DE" dirty="0" err="1" smtClean="0"/>
              <a:t>MMTel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C1B08-D6F0-4179-BD6A-F8B9FB8D27FC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1550338" name="Object 2"/>
          <p:cNvGraphicFramePr>
            <a:graphicFrameLocks noChangeAspect="1"/>
          </p:cNvGraphicFramePr>
          <p:nvPr/>
        </p:nvGraphicFramePr>
        <p:xfrm>
          <a:off x="691755" y="2748082"/>
          <a:ext cx="6581775" cy="1628775"/>
        </p:xfrm>
        <a:graphic>
          <a:graphicData uri="http://schemas.openxmlformats.org/presentationml/2006/ole">
            <p:oleObj spid="_x0000_s1579010" name="Visio" r:id="rId3" imgW="8649037" imgH="1767536" progId="Visio.Drawing.11">
              <p:embed/>
            </p:oleObj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409575" y="1362075"/>
            <a:ext cx="77477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1400" dirty="0" smtClean="0"/>
              <a:t> </a:t>
            </a:r>
            <a:r>
              <a:rPr lang="de-DE" sz="1400" dirty="0" err="1" smtClean="0"/>
              <a:t>Vast</a:t>
            </a:r>
            <a:r>
              <a:rPr lang="de-DE" sz="1400" dirty="0" smtClean="0"/>
              <a:t> </a:t>
            </a:r>
            <a:r>
              <a:rPr lang="de-DE" sz="1400" dirty="0" err="1" smtClean="0"/>
              <a:t>majority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users</a:t>
            </a:r>
            <a:r>
              <a:rPr lang="de-DE" sz="1400" dirty="0" smtClean="0"/>
              <a:t> </a:t>
            </a:r>
            <a:r>
              <a:rPr lang="de-DE" sz="1400" dirty="0" err="1" smtClean="0"/>
              <a:t>A</a:t>
            </a:r>
            <a:r>
              <a:rPr lang="de-DE" sz="1400" baseline="-25000" dirty="0" err="1" smtClean="0"/>
              <a:t>basic</a:t>
            </a:r>
            <a:r>
              <a:rPr lang="de-DE" sz="1400" baseline="-25000" dirty="0" smtClean="0"/>
              <a:t> </a:t>
            </a:r>
            <a:r>
              <a:rPr lang="de-DE" sz="1400" dirty="0" smtClean="0"/>
              <a:t> </a:t>
            </a:r>
            <a:r>
              <a:rPr lang="de-DE" sz="1400" dirty="0" err="1" smtClean="0"/>
              <a:t>are</a:t>
            </a:r>
            <a:r>
              <a:rPr lang="de-DE" sz="1400" dirty="0" smtClean="0"/>
              <a:t> </a:t>
            </a:r>
            <a:r>
              <a:rPr lang="de-DE" sz="1400" dirty="0" err="1" smtClean="0"/>
              <a:t>only</a:t>
            </a:r>
            <a:r>
              <a:rPr lang="de-DE" sz="1400" dirty="0" smtClean="0"/>
              <a:t> </a:t>
            </a:r>
            <a:r>
              <a:rPr lang="de-DE" sz="1400" dirty="0" err="1" smtClean="0"/>
              <a:t>subscribed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Multimedia </a:t>
            </a:r>
            <a:r>
              <a:rPr lang="de-DE" sz="1400" dirty="0" err="1" smtClean="0"/>
              <a:t>Telephony</a:t>
            </a:r>
            <a:r>
              <a:rPr lang="de-DE" sz="1400" dirty="0" smtClean="0"/>
              <a:t> Service (TS 22.173)</a:t>
            </a:r>
          </a:p>
          <a:p>
            <a:pPr>
              <a:buFont typeface="Arial" pitchFamily="34" charset="0"/>
              <a:buChar char="•"/>
            </a:pPr>
            <a:r>
              <a:rPr lang="de-DE" sz="1400" dirty="0" smtClean="0"/>
              <a:t> ‚Calling Party </a:t>
            </a:r>
            <a:r>
              <a:rPr lang="de-DE" sz="1400" dirty="0" err="1" smtClean="0"/>
              <a:t>Pays</a:t>
            </a:r>
            <a:r>
              <a:rPr lang="de-DE" sz="1400" dirty="0" smtClean="0"/>
              <a:t>‘ </a:t>
            </a:r>
            <a:r>
              <a:rPr lang="de-DE" sz="1400" dirty="0" err="1" smtClean="0"/>
              <a:t>charging</a:t>
            </a:r>
            <a:r>
              <a:rPr lang="de-DE" sz="1400" dirty="0" smtClean="0"/>
              <a:t> model </a:t>
            </a:r>
            <a:r>
              <a:rPr lang="de-DE" sz="1400" dirty="0" err="1" smtClean="0"/>
              <a:t>is</a:t>
            </a:r>
            <a:r>
              <a:rPr lang="de-DE" sz="1400" dirty="0" smtClean="0"/>
              <a:t> </a:t>
            </a:r>
            <a:r>
              <a:rPr lang="de-DE" sz="1400" dirty="0" err="1" smtClean="0"/>
              <a:t>applicable</a:t>
            </a:r>
            <a:r>
              <a:rPr lang="de-DE" sz="1400" dirty="0" smtClean="0"/>
              <a:t> (TS 22.115)</a:t>
            </a:r>
          </a:p>
          <a:p>
            <a:pPr>
              <a:buFont typeface="Arial" pitchFamily="34" charset="0"/>
              <a:buChar char="•"/>
            </a:pPr>
            <a:r>
              <a:rPr lang="de-DE" sz="1400" dirty="0" smtClean="0"/>
              <a:t> </a:t>
            </a:r>
            <a:r>
              <a:rPr lang="de-DE" sz="1400" dirty="0" err="1" smtClean="0"/>
              <a:t>MMTel</a:t>
            </a:r>
            <a:r>
              <a:rPr lang="de-DE" sz="1400" dirty="0" smtClean="0"/>
              <a:t> AS CDR </a:t>
            </a:r>
            <a:r>
              <a:rPr lang="de-DE" sz="1400" dirty="0" err="1" smtClean="0"/>
              <a:t>provide</a:t>
            </a:r>
            <a:r>
              <a:rPr lang="de-DE" sz="1400" dirty="0" smtClean="0"/>
              <a:t> </a:t>
            </a:r>
            <a:r>
              <a:rPr lang="de-DE" sz="1400" dirty="0" err="1" smtClean="0"/>
              <a:t>sufficient</a:t>
            </a:r>
            <a:r>
              <a:rPr lang="de-DE" sz="1400" dirty="0" smtClean="0"/>
              <a:t> </a:t>
            </a:r>
            <a:r>
              <a:rPr lang="de-DE" sz="1400" dirty="0" err="1" smtClean="0"/>
              <a:t>accounting</a:t>
            </a:r>
            <a:r>
              <a:rPr lang="de-DE" sz="1400" dirty="0" smtClean="0"/>
              <a:t> </a:t>
            </a:r>
            <a:r>
              <a:rPr lang="de-DE" sz="1400" dirty="0" err="1" smtClean="0"/>
              <a:t>information</a:t>
            </a:r>
            <a:endParaRPr lang="de-DE" sz="1400" dirty="0" smtClean="0"/>
          </a:p>
          <a:p>
            <a:pPr>
              <a:buFont typeface="Arial" pitchFamily="34" charset="0"/>
              <a:buChar char="•"/>
            </a:pPr>
            <a:r>
              <a:rPr lang="de-DE" sz="1400" dirty="0" smtClean="0"/>
              <a:t> Still </a:t>
            </a:r>
            <a:r>
              <a:rPr lang="de-DE" sz="1400" dirty="0" err="1" smtClean="0"/>
              <a:t>high</a:t>
            </a:r>
            <a:r>
              <a:rPr lang="de-DE" sz="1400" dirty="0" smtClean="0"/>
              <a:t> </a:t>
            </a:r>
            <a:r>
              <a:rPr lang="de-DE" sz="1400" dirty="0" err="1" smtClean="0"/>
              <a:t>effort</a:t>
            </a:r>
            <a:r>
              <a:rPr lang="de-DE" sz="1400" dirty="0" smtClean="0"/>
              <a:t> </a:t>
            </a:r>
            <a:r>
              <a:rPr lang="de-DE" sz="1400" dirty="0" err="1" smtClean="0"/>
              <a:t>as</a:t>
            </a:r>
            <a:r>
              <a:rPr lang="de-DE" sz="1400" dirty="0" smtClean="0"/>
              <a:t> 3GPP offline </a:t>
            </a:r>
            <a:r>
              <a:rPr lang="de-DE" sz="1400" dirty="0" err="1" smtClean="0"/>
              <a:t>charging</a:t>
            </a:r>
            <a:r>
              <a:rPr lang="de-DE" sz="1400" dirty="0" smtClean="0"/>
              <a:t> </a:t>
            </a:r>
            <a:r>
              <a:rPr lang="de-DE" sz="1400" dirty="0" err="1" smtClean="0"/>
              <a:t>architecture</a:t>
            </a:r>
            <a:r>
              <a:rPr lang="de-DE" sz="1400" dirty="0" smtClean="0"/>
              <a:t> </a:t>
            </a:r>
            <a:r>
              <a:rPr lang="de-DE" sz="1400" dirty="0" err="1" smtClean="0"/>
              <a:t>requires</a:t>
            </a:r>
            <a:r>
              <a:rPr lang="de-DE" sz="1400" dirty="0" smtClean="0"/>
              <a:t> </a:t>
            </a:r>
            <a:r>
              <a:rPr lang="de-DE" sz="1400" dirty="0" err="1" smtClean="0"/>
              <a:t>correlation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at</a:t>
            </a:r>
            <a:r>
              <a:rPr lang="de-DE" sz="1400" dirty="0" smtClean="0"/>
              <a:t> least 2 CDRs.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571500" y="4667250"/>
            <a:ext cx="68339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1400" dirty="0" smtClean="0"/>
              <a:t> Determination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charging</a:t>
            </a:r>
            <a:r>
              <a:rPr lang="de-DE" sz="1400" dirty="0" smtClean="0"/>
              <a:t> </a:t>
            </a:r>
            <a:r>
              <a:rPr lang="de-DE" sz="1400" dirty="0" err="1" smtClean="0"/>
              <a:t>scenario</a:t>
            </a:r>
            <a:r>
              <a:rPr lang="de-DE" sz="1400" dirty="0" smtClean="0"/>
              <a:t> </a:t>
            </a:r>
            <a:r>
              <a:rPr lang="de-DE" sz="1400" dirty="0" err="1" smtClean="0"/>
              <a:t>is</a:t>
            </a:r>
            <a:r>
              <a:rPr lang="de-DE" sz="1400" dirty="0" smtClean="0"/>
              <a:t> </a:t>
            </a:r>
            <a:r>
              <a:rPr lang="de-DE" sz="1400" dirty="0" err="1" smtClean="0"/>
              <a:t>feasable</a:t>
            </a:r>
            <a:r>
              <a:rPr lang="de-DE" sz="1400" dirty="0" smtClean="0"/>
              <a:t> </a:t>
            </a:r>
            <a:r>
              <a:rPr lang="de-DE" sz="1400" dirty="0" err="1" smtClean="0"/>
              <a:t>based</a:t>
            </a:r>
            <a:r>
              <a:rPr lang="de-DE" sz="1400" dirty="0" smtClean="0"/>
              <a:t> on S-CSCF CDR </a:t>
            </a:r>
            <a:r>
              <a:rPr lang="de-DE" sz="1400" dirty="0" err="1" smtClean="0"/>
              <a:t>parameter</a:t>
            </a:r>
            <a:r>
              <a:rPr lang="de-DE" sz="1400" dirty="0" smtClean="0"/>
              <a:t> </a:t>
            </a:r>
            <a:br>
              <a:rPr lang="de-DE" sz="1400" dirty="0" smtClean="0"/>
            </a:br>
            <a:r>
              <a:rPr lang="de-DE" sz="1400" dirty="0" smtClean="0"/>
              <a:t>  </a:t>
            </a:r>
            <a:r>
              <a:rPr lang="de-DE" sz="1400" dirty="0" err="1" smtClean="0"/>
              <a:t>Application</a:t>
            </a:r>
            <a:r>
              <a:rPr lang="de-DE" sz="1400" dirty="0" smtClean="0"/>
              <a:t> Servers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Scenario 2: </a:t>
            </a:r>
            <a:r>
              <a:rPr lang="de-DE" dirty="0" err="1" smtClean="0"/>
              <a:t>TelCo</a:t>
            </a:r>
            <a:r>
              <a:rPr lang="de-DE" dirty="0" smtClean="0"/>
              <a:t> VPN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C1B08-D6F0-4179-BD6A-F8B9FB8D27FC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1550338" name="Object 2"/>
          <p:cNvGraphicFramePr>
            <a:graphicFrameLocks noChangeAspect="1"/>
          </p:cNvGraphicFramePr>
          <p:nvPr/>
        </p:nvGraphicFramePr>
        <p:xfrm>
          <a:off x="867396" y="3333298"/>
          <a:ext cx="6581775" cy="1628775"/>
        </p:xfrm>
        <a:graphic>
          <a:graphicData uri="http://schemas.openxmlformats.org/presentationml/2006/ole">
            <p:oleObj spid="_x0000_s1564674" name="Visio" r:id="rId3" imgW="8649037" imgH="1767536" progId="Visio.Drawing.11">
              <p:embed/>
            </p:oleObj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409575" y="1362075"/>
            <a:ext cx="7261732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1400" dirty="0" err="1" smtClean="0"/>
              <a:t>Minor</a:t>
            </a:r>
            <a:r>
              <a:rPr lang="de-DE" sz="1400" dirty="0" smtClean="0"/>
              <a:t> </a:t>
            </a:r>
            <a:r>
              <a:rPr lang="de-DE" sz="1400" dirty="0" err="1" smtClean="0"/>
              <a:t>group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users</a:t>
            </a:r>
            <a:r>
              <a:rPr lang="de-DE" sz="1400" dirty="0" smtClean="0"/>
              <a:t> </a:t>
            </a:r>
            <a:r>
              <a:rPr lang="de-DE" sz="1400" dirty="0" err="1" smtClean="0"/>
              <a:t>A</a:t>
            </a:r>
            <a:r>
              <a:rPr lang="de-DE" sz="1400" baseline="-25000" dirty="0" err="1" smtClean="0"/>
              <a:t>vpn</a:t>
            </a:r>
            <a:r>
              <a:rPr lang="de-DE" sz="1400" dirty="0" smtClean="0"/>
              <a:t> </a:t>
            </a:r>
            <a:r>
              <a:rPr lang="de-DE" sz="1400" dirty="0" err="1" smtClean="0"/>
              <a:t>are</a:t>
            </a:r>
            <a:r>
              <a:rPr lang="de-DE" sz="1400" dirty="0" smtClean="0"/>
              <a:t> </a:t>
            </a:r>
            <a:r>
              <a:rPr lang="de-DE" sz="1400" dirty="0" err="1" smtClean="0"/>
              <a:t>subscribed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Multimedia </a:t>
            </a:r>
            <a:r>
              <a:rPr lang="de-DE" sz="1400" dirty="0" err="1" smtClean="0"/>
              <a:t>Telephony</a:t>
            </a:r>
            <a:r>
              <a:rPr lang="de-DE" sz="1400" dirty="0" smtClean="0"/>
              <a:t> Service (TS 22.173)</a:t>
            </a:r>
            <a:br>
              <a:rPr lang="de-DE" sz="1400" dirty="0" smtClean="0"/>
            </a:br>
            <a:r>
              <a:rPr lang="de-DE" sz="1400" dirty="0" smtClean="0"/>
              <a:t> </a:t>
            </a:r>
            <a:r>
              <a:rPr lang="de-DE" sz="1400" dirty="0" err="1" smtClean="0"/>
              <a:t>and</a:t>
            </a:r>
            <a:r>
              <a:rPr lang="de-DE" sz="1400" dirty="0" smtClean="0"/>
              <a:t> </a:t>
            </a:r>
            <a:r>
              <a:rPr lang="de-DE" sz="1400" dirty="0" err="1" smtClean="0"/>
              <a:t>additionally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VPN Service.</a:t>
            </a:r>
          </a:p>
          <a:p>
            <a:pPr>
              <a:buFont typeface="Arial" pitchFamily="34" charset="0"/>
              <a:buChar char="•"/>
            </a:pPr>
            <a:r>
              <a:rPr lang="de-DE" sz="1400" dirty="0" smtClean="0"/>
              <a:t> VPN Service </a:t>
            </a:r>
            <a:r>
              <a:rPr lang="de-DE" sz="1400" dirty="0" err="1" smtClean="0"/>
              <a:t>enables</a:t>
            </a:r>
            <a:r>
              <a:rPr lang="de-DE" sz="1400" dirty="0" smtClean="0"/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de-DE" sz="1400" dirty="0" smtClean="0"/>
              <a:t> Private </a:t>
            </a:r>
            <a:r>
              <a:rPr lang="de-DE" sz="1400" dirty="0" err="1" smtClean="0"/>
              <a:t>Numbering</a:t>
            </a:r>
            <a:r>
              <a:rPr lang="de-DE" sz="1400" dirty="0" smtClean="0"/>
              <a:t> Plan (User, VPN-</a:t>
            </a:r>
            <a:r>
              <a:rPr lang="de-DE" sz="1400" dirty="0" err="1" smtClean="0"/>
              <a:t>specific</a:t>
            </a:r>
            <a:r>
              <a:rPr lang="de-DE" sz="1400" dirty="0" smtClean="0"/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de-DE" sz="1400" dirty="0" smtClean="0"/>
              <a:t> </a:t>
            </a:r>
            <a:r>
              <a:rPr lang="de-DE" sz="1400" dirty="0" err="1" smtClean="0"/>
              <a:t>Charging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session</a:t>
            </a:r>
            <a:r>
              <a:rPr lang="de-DE" sz="1400" dirty="0" smtClean="0"/>
              <a:t> </a:t>
            </a:r>
            <a:r>
              <a:rPr lang="de-DE" sz="1400" dirty="0" err="1" smtClean="0"/>
              <a:t>and</a:t>
            </a:r>
            <a:r>
              <a:rPr lang="de-DE" sz="1400" dirty="0" smtClean="0"/>
              <a:t> </a:t>
            </a:r>
            <a:r>
              <a:rPr lang="de-DE" sz="1400" dirty="0" err="1" smtClean="0"/>
              <a:t>service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3</a:t>
            </a:r>
            <a:r>
              <a:rPr lang="de-DE" sz="1400" baseline="30000" dirty="0" smtClean="0"/>
              <a:t>rd</a:t>
            </a:r>
            <a:r>
              <a:rPr lang="de-DE" sz="1400" dirty="0" smtClean="0"/>
              <a:t> </a:t>
            </a:r>
            <a:r>
              <a:rPr lang="de-DE" sz="1400" dirty="0" err="1" smtClean="0"/>
              <a:t>party</a:t>
            </a:r>
            <a:r>
              <a:rPr lang="de-DE" sz="1400" dirty="0" smtClean="0"/>
              <a:t> („VPN </a:t>
            </a:r>
            <a:r>
              <a:rPr lang="de-DE" sz="1400" dirty="0" err="1" smtClean="0"/>
              <a:t>owner</a:t>
            </a:r>
            <a:r>
              <a:rPr lang="de-DE" sz="1400" dirty="0" smtClean="0"/>
              <a:t>“) (TS 22.115)</a:t>
            </a:r>
          </a:p>
          <a:p>
            <a:pPr>
              <a:buFont typeface="Arial" pitchFamily="34" charset="0"/>
              <a:buChar char="•"/>
            </a:pPr>
            <a:r>
              <a:rPr lang="de-DE" sz="1400" dirty="0" smtClean="0"/>
              <a:t> </a:t>
            </a:r>
            <a:r>
              <a:rPr lang="de-DE" sz="1400" dirty="0" err="1" smtClean="0"/>
              <a:t>Both</a:t>
            </a:r>
            <a:r>
              <a:rPr lang="de-DE" sz="1400" dirty="0" smtClean="0"/>
              <a:t> </a:t>
            </a:r>
            <a:r>
              <a:rPr lang="de-DE" sz="1400" dirty="0" err="1" smtClean="0"/>
              <a:t>MMTel</a:t>
            </a:r>
            <a:r>
              <a:rPr lang="de-DE" sz="1400" dirty="0" smtClean="0"/>
              <a:t> AS </a:t>
            </a:r>
            <a:r>
              <a:rPr lang="de-DE" sz="1400" dirty="0" err="1" smtClean="0"/>
              <a:t>and</a:t>
            </a:r>
            <a:r>
              <a:rPr lang="de-DE" sz="1400" dirty="0" smtClean="0"/>
              <a:t> VPN AS </a:t>
            </a:r>
            <a:r>
              <a:rPr lang="de-DE" sz="1400" dirty="0" err="1" smtClean="0"/>
              <a:t>provide</a:t>
            </a:r>
            <a:r>
              <a:rPr lang="de-DE" sz="1400" dirty="0" smtClean="0"/>
              <a:t> </a:t>
            </a:r>
            <a:r>
              <a:rPr lang="de-DE" sz="1400" dirty="0" err="1" smtClean="0"/>
              <a:t>accounting</a:t>
            </a:r>
            <a:r>
              <a:rPr lang="de-DE" sz="1400" dirty="0" smtClean="0"/>
              <a:t>-relevant </a:t>
            </a:r>
            <a:r>
              <a:rPr lang="de-DE" sz="1400" dirty="0" err="1" smtClean="0"/>
              <a:t>information</a:t>
            </a:r>
            <a:r>
              <a:rPr lang="de-DE" sz="14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de-DE" sz="1400" dirty="0" smtClean="0"/>
              <a:t> High </a:t>
            </a:r>
            <a:r>
              <a:rPr lang="de-DE" sz="1400" dirty="0" err="1" smtClean="0"/>
              <a:t>effort</a:t>
            </a:r>
            <a:r>
              <a:rPr lang="de-DE" sz="1400" dirty="0" smtClean="0"/>
              <a:t> </a:t>
            </a:r>
            <a:r>
              <a:rPr lang="de-DE" sz="1400" dirty="0" err="1" smtClean="0"/>
              <a:t>as</a:t>
            </a:r>
            <a:r>
              <a:rPr lang="de-DE" sz="1400" dirty="0" smtClean="0"/>
              <a:t> 3GPP offline </a:t>
            </a:r>
            <a:r>
              <a:rPr lang="de-DE" sz="1400" dirty="0" err="1" smtClean="0"/>
              <a:t>charging</a:t>
            </a:r>
            <a:r>
              <a:rPr lang="de-DE" sz="1400" dirty="0" smtClean="0"/>
              <a:t> </a:t>
            </a:r>
            <a:r>
              <a:rPr lang="de-DE" sz="1400" dirty="0" err="1" smtClean="0"/>
              <a:t>architecture</a:t>
            </a:r>
            <a:r>
              <a:rPr lang="de-DE" sz="1400" dirty="0" smtClean="0"/>
              <a:t> </a:t>
            </a:r>
            <a:r>
              <a:rPr lang="de-DE" sz="1400" dirty="0" err="1" smtClean="0"/>
              <a:t>requires</a:t>
            </a:r>
            <a:r>
              <a:rPr lang="de-DE" sz="1400" dirty="0" smtClean="0"/>
              <a:t> </a:t>
            </a:r>
            <a:r>
              <a:rPr lang="de-DE" sz="1400" dirty="0" err="1" smtClean="0"/>
              <a:t>correlation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at</a:t>
            </a:r>
            <a:r>
              <a:rPr lang="de-DE" sz="1400" dirty="0" smtClean="0"/>
              <a:t> least 3 CDRs.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71500" y="5133975"/>
            <a:ext cx="68339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1400" dirty="0" smtClean="0"/>
              <a:t> Determination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charging</a:t>
            </a:r>
            <a:r>
              <a:rPr lang="de-DE" sz="1400" dirty="0" smtClean="0"/>
              <a:t> </a:t>
            </a:r>
            <a:r>
              <a:rPr lang="de-DE" sz="1400" dirty="0" err="1" smtClean="0"/>
              <a:t>scenario</a:t>
            </a:r>
            <a:r>
              <a:rPr lang="de-DE" sz="1400" dirty="0" smtClean="0"/>
              <a:t> </a:t>
            </a:r>
            <a:r>
              <a:rPr lang="de-DE" sz="1400" dirty="0" err="1" smtClean="0"/>
              <a:t>is</a:t>
            </a:r>
            <a:r>
              <a:rPr lang="de-DE" sz="1400" dirty="0" smtClean="0"/>
              <a:t> </a:t>
            </a:r>
            <a:r>
              <a:rPr lang="de-DE" sz="1400" dirty="0" err="1" smtClean="0"/>
              <a:t>feasable</a:t>
            </a:r>
            <a:r>
              <a:rPr lang="de-DE" sz="1400" dirty="0" smtClean="0"/>
              <a:t> </a:t>
            </a:r>
            <a:r>
              <a:rPr lang="de-DE" sz="1400" dirty="0" err="1" smtClean="0"/>
              <a:t>based</a:t>
            </a:r>
            <a:r>
              <a:rPr lang="de-DE" sz="1400" dirty="0" smtClean="0"/>
              <a:t> on S-CSCF CDR </a:t>
            </a:r>
            <a:r>
              <a:rPr lang="de-DE" sz="1400" dirty="0" err="1" smtClean="0"/>
              <a:t>parameter</a:t>
            </a:r>
            <a:r>
              <a:rPr lang="de-DE" sz="1400" dirty="0" smtClean="0"/>
              <a:t> </a:t>
            </a:r>
            <a:br>
              <a:rPr lang="de-DE" sz="1400" dirty="0" smtClean="0"/>
            </a:br>
            <a:r>
              <a:rPr lang="de-DE" sz="1400" dirty="0" smtClean="0"/>
              <a:t>  </a:t>
            </a:r>
            <a:r>
              <a:rPr lang="de-DE" sz="1400" dirty="0" err="1" smtClean="0"/>
              <a:t>Application</a:t>
            </a:r>
            <a:r>
              <a:rPr lang="de-DE" sz="1400" dirty="0" smtClean="0"/>
              <a:t> Servers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Scenario 3: Enhanced Multimedia </a:t>
            </a:r>
            <a:r>
              <a:rPr lang="de-DE" dirty="0" err="1" smtClean="0"/>
              <a:t>Telephony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C1B08-D6F0-4179-BD6A-F8B9FB8D27FC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1550338" name="Object 2"/>
          <p:cNvGraphicFramePr>
            <a:graphicFrameLocks noChangeAspect="1"/>
          </p:cNvGraphicFramePr>
          <p:nvPr/>
        </p:nvGraphicFramePr>
        <p:xfrm>
          <a:off x="850900" y="3200400"/>
          <a:ext cx="6154738" cy="1647825"/>
        </p:xfrm>
        <a:graphic>
          <a:graphicData uri="http://schemas.openxmlformats.org/presentationml/2006/ole">
            <p:oleObj spid="_x0000_s1580034" name="Visio" r:id="rId3" imgW="8087180" imgH="1786989" progId="Visio.Drawing.11">
              <p:embed/>
            </p:oleObj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409575" y="1362075"/>
            <a:ext cx="7467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1400" dirty="0" smtClean="0"/>
              <a:t> User </a:t>
            </a:r>
            <a:r>
              <a:rPr lang="de-DE" sz="1400" dirty="0" err="1" smtClean="0"/>
              <a:t>A</a:t>
            </a:r>
            <a:r>
              <a:rPr lang="de-DE" sz="1400" baseline="-25000" dirty="0" err="1" smtClean="0"/>
              <a:t>emt</a:t>
            </a:r>
            <a:r>
              <a:rPr lang="de-DE" sz="1400" dirty="0" smtClean="0"/>
              <a:t> </a:t>
            </a:r>
            <a:r>
              <a:rPr lang="de-DE" sz="1400" dirty="0" err="1" smtClean="0"/>
              <a:t>is</a:t>
            </a:r>
            <a:r>
              <a:rPr lang="de-DE" sz="1400" dirty="0" smtClean="0"/>
              <a:t> </a:t>
            </a:r>
            <a:r>
              <a:rPr lang="de-DE" sz="1400" dirty="0" err="1" smtClean="0"/>
              <a:t>subscribed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Multimedia </a:t>
            </a:r>
            <a:r>
              <a:rPr lang="de-DE" sz="1400" dirty="0" err="1" smtClean="0"/>
              <a:t>Telephony</a:t>
            </a:r>
            <a:r>
              <a:rPr lang="de-DE" sz="1400" dirty="0" smtClean="0"/>
              <a:t> Service (TS 22.173)</a:t>
            </a:r>
          </a:p>
          <a:p>
            <a:pPr>
              <a:buFont typeface="Arial" pitchFamily="34" charset="0"/>
              <a:buChar char="•"/>
            </a:pPr>
            <a:r>
              <a:rPr lang="de-DE" sz="1400" dirty="0" smtClean="0"/>
              <a:t> </a:t>
            </a:r>
            <a:r>
              <a:rPr lang="de-DE" sz="1400" dirty="0" err="1" smtClean="0"/>
              <a:t>Additionally</a:t>
            </a:r>
            <a:r>
              <a:rPr lang="de-DE" sz="1400" dirty="0" smtClean="0"/>
              <a:t> User </a:t>
            </a:r>
            <a:r>
              <a:rPr lang="de-DE" sz="1400" dirty="0" err="1" smtClean="0"/>
              <a:t>A</a:t>
            </a:r>
            <a:r>
              <a:rPr lang="de-DE" sz="1400" baseline="-25000" dirty="0" err="1" smtClean="0"/>
              <a:t>emt</a:t>
            </a:r>
            <a:r>
              <a:rPr lang="de-DE" sz="1400" dirty="0" smtClean="0"/>
              <a:t> </a:t>
            </a:r>
            <a:r>
              <a:rPr lang="de-DE" sz="1400" dirty="0" err="1" smtClean="0"/>
              <a:t>is</a:t>
            </a:r>
            <a:r>
              <a:rPr lang="de-DE" sz="1400" dirty="0" smtClean="0"/>
              <a:t> </a:t>
            </a:r>
            <a:r>
              <a:rPr lang="de-DE" sz="1400" dirty="0" err="1" smtClean="0"/>
              <a:t>subscribed</a:t>
            </a:r>
            <a:r>
              <a:rPr lang="de-DE" sz="1400" dirty="0" smtClean="0"/>
              <a:t> </a:t>
            </a:r>
            <a:r>
              <a:rPr lang="de-DE" sz="1400" dirty="0" err="1" smtClean="0"/>
              <a:t>to</a:t>
            </a:r>
            <a:r>
              <a:rPr lang="de-DE" sz="1400" dirty="0" smtClean="0"/>
              <a:t> EMT Service. </a:t>
            </a:r>
            <a:r>
              <a:rPr lang="de-DE" sz="1400" dirty="0" err="1" smtClean="0"/>
              <a:t>Here</a:t>
            </a:r>
            <a:r>
              <a:rPr lang="de-DE" sz="1400" dirty="0" smtClean="0"/>
              <a:t> </a:t>
            </a:r>
            <a:r>
              <a:rPr lang="de-DE" sz="1400" dirty="0" err="1" smtClean="0"/>
              <a:t>tailored</a:t>
            </a:r>
            <a:r>
              <a:rPr lang="de-DE" sz="1400" dirty="0" smtClean="0"/>
              <a:t> </a:t>
            </a:r>
            <a:r>
              <a:rPr lang="de-DE" sz="1400" dirty="0" err="1" smtClean="0"/>
              <a:t>services</a:t>
            </a:r>
            <a:r>
              <a:rPr lang="de-DE" sz="1400" dirty="0" smtClean="0"/>
              <a:t> </a:t>
            </a:r>
            <a:r>
              <a:rPr lang="de-DE" sz="1400" dirty="0" err="1" smtClean="0"/>
              <a:t>are</a:t>
            </a:r>
            <a:r>
              <a:rPr lang="de-DE" sz="1400" dirty="0" smtClean="0"/>
              <a:t> </a:t>
            </a:r>
            <a:r>
              <a:rPr lang="de-DE" sz="1400" dirty="0" err="1" smtClean="0"/>
              <a:t>applied</a:t>
            </a:r>
            <a:r>
              <a:rPr lang="de-DE" sz="1400" dirty="0" smtClean="0"/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de-DE" sz="1400" dirty="0" smtClean="0"/>
              <a:t> App1: </a:t>
            </a:r>
            <a:r>
              <a:rPr lang="de-DE" sz="1400" dirty="0" err="1" smtClean="0"/>
              <a:t>Filtering</a:t>
            </a:r>
            <a:r>
              <a:rPr lang="de-DE" sz="1400" dirty="0" smtClean="0"/>
              <a:t>/</a:t>
            </a:r>
            <a:r>
              <a:rPr lang="de-DE" sz="1400" dirty="0" err="1" smtClean="0"/>
              <a:t>manipulation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costumer-specific</a:t>
            </a:r>
            <a:r>
              <a:rPr lang="de-DE" sz="1400" dirty="0" smtClean="0"/>
              <a:t> </a:t>
            </a:r>
            <a:r>
              <a:rPr lang="de-DE" sz="1400" dirty="0" err="1" smtClean="0"/>
              <a:t>headers</a:t>
            </a:r>
            <a:endParaRPr lang="de-DE" sz="1400" dirty="0" smtClean="0"/>
          </a:p>
          <a:p>
            <a:pPr lvl="1">
              <a:buFont typeface="Arial" pitchFamily="34" charset="0"/>
              <a:buChar char="•"/>
            </a:pPr>
            <a:r>
              <a:rPr lang="de-DE" sz="1400" dirty="0" smtClean="0"/>
              <a:t> App2: </a:t>
            </a:r>
            <a:r>
              <a:rPr lang="de-DE" sz="1400" dirty="0" err="1" smtClean="0"/>
              <a:t>Tailored</a:t>
            </a:r>
            <a:r>
              <a:rPr lang="de-DE" sz="1400" dirty="0" smtClean="0"/>
              <a:t> </a:t>
            </a:r>
            <a:r>
              <a:rPr lang="de-DE" sz="1400" dirty="0" err="1" smtClean="0"/>
              <a:t>implementation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call</a:t>
            </a:r>
            <a:r>
              <a:rPr lang="de-DE" sz="1400" dirty="0" smtClean="0"/>
              <a:t> </a:t>
            </a:r>
            <a:r>
              <a:rPr lang="de-DE" sz="1400" dirty="0" err="1" smtClean="0"/>
              <a:t>transfer</a:t>
            </a:r>
            <a:r>
              <a:rPr lang="de-DE" sz="1400" dirty="0" smtClean="0"/>
              <a:t> (</a:t>
            </a:r>
            <a:r>
              <a:rPr lang="de-DE" sz="1400" dirty="0" err="1" smtClean="0"/>
              <a:t>soap</a:t>
            </a:r>
            <a:r>
              <a:rPr lang="de-DE" sz="1400" dirty="0" smtClean="0"/>
              <a:t> i/f </a:t>
            </a:r>
            <a:r>
              <a:rPr lang="de-DE" sz="1400" dirty="0" err="1" smtClean="0"/>
              <a:t>instead</a:t>
            </a:r>
            <a:r>
              <a:rPr lang="de-DE" sz="1400" dirty="0" smtClean="0"/>
              <a:t> </a:t>
            </a:r>
            <a:r>
              <a:rPr lang="de-DE" sz="1400" dirty="0" err="1" smtClean="0"/>
              <a:t>sip</a:t>
            </a:r>
            <a:r>
              <a:rPr lang="de-DE" sz="1400" dirty="0" smtClean="0"/>
              <a:t> REFER)</a:t>
            </a:r>
          </a:p>
          <a:p>
            <a:pPr>
              <a:buFont typeface="Arial" pitchFamily="34" charset="0"/>
              <a:buChar char="•"/>
            </a:pPr>
            <a:r>
              <a:rPr lang="de-DE" sz="1400" dirty="0" smtClean="0"/>
              <a:t> In </a:t>
            </a:r>
            <a:r>
              <a:rPr lang="de-DE" sz="1400" dirty="0" err="1" smtClean="0"/>
              <a:t>case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involvement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App1, </a:t>
            </a:r>
            <a:r>
              <a:rPr lang="de-DE" sz="1400" dirty="0" err="1" smtClean="0"/>
              <a:t>MMTel</a:t>
            </a:r>
            <a:r>
              <a:rPr lang="de-DE" sz="1400" dirty="0" smtClean="0"/>
              <a:t> AS </a:t>
            </a:r>
            <a:r>
              <a:rPr lang="de-DE" sz="1400" dirty="0" err="1" smtClean="0"/>
              <a:t>provide</a:t>
            </a:r>
            <a:r>
              <a:rPr lang="de-DE" sz="1400" dirty="0" smtClean="0"/>
              <a:t> </a:t>
            </a:r>
            <a:r>
              <a:rPr lang="de-DE" sz="1400" dirty="0" err="1" smtClean="0"/>
              <a:t>sufficient</a:t>
            </a:r>
            <a:r>
              <a:rPr lang="de-DE" sz="1400" dirty="0" smtClean="0"/>
              <a:t> </a:t>
            </a:r>
            <a:r>
              <a:rPr lang="de-DE" sz="1400" dirty="0" err="1" smtClean="0"/>
              <a:t>accounting</a:t>
            </a:r>
            <a:r>
              <a:rPr lang="de-DE" sz="1400" dirty="0" smtClean="0"/>
              <a:t> </a:t>
            </a:r>
            <a:r>
              <a:rPr lang="de-DE" sz="1400" dirty="0" err="1" smtClean="0"/>
              <a:t>information</a:t>
            </a:r>
            <a:endParaRPr lang="de-DE" sz="1400" dirty="0" smtClean="0"/>
          </a:p>
          <a:p>
            <a:pPr>
              <a:buFont typeface="Arial" pitchFamily="34" charset="0"/>
              <a:buChar char="•"/>
            </a:pPr>
            <a:r>
              <a:rPr lang="de-DE" sz="1400" dirty="0" smtClean="0"/>
              <a:t> In </a:t>
            </a:r>
            <a:r>
              <a:rPr lang="de-DE" sz="1400" dirty="0" err="1" smtClean="0"/>
              <a:t>case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involvement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App2, </a:t>
            </a:r>
            <a:r>
              <a:rPr lang="de-DE" sz="1400" dirty="0" err="1" smtClean="0"/>
              <a:t>accounting</a:t>
            </a:r>
            <a:r>
              <a:rPr lang="de-DE" sz="1400" dirty="0" smtClean="0"/>
              <a:t> </a:t>
            </a:r>
            <a:r>
              <a:rPr lang="de-DE" sz="1400" dirty="0" err="1" smtClean="0"/>
              <a:t>information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both</a:t>
            </a:r>
            <a:r>
              <a:rPr lang="de-DE" sz="1400" dirty="0" smtClean="0"/>
              <a:t> </a:t>
            </a:r>
            <a:r>
              <a:rPr lang="de-DE" sz="1400" dirty="0" err="1" smtClean="0"/>
              <a:t>services</a:t>
            </a:r>
            <a:r>
              <a:rPr lang="de-DE" sz="1400" dirty="0" smtClean="0"/>
              <a:t> must </a:t>
            </a:r>
            <a:r>
              <a:rPr lang="de-DE" sz="1400" dirty="0" err="1" smtClean="0"/>
              <a:t>be</a:t>
            </a:r>
            <a:r>
              <a:rPr lang="de-DE" sz="1400" dirty="0" smtClean="0"/>
              <a:t> </a:t>
            </a:r>
            <a:r>
              <a:rPr lang="de-DE" sz="1400" dirty="0" err="1" smtClean="0"/>
              <a:t>correlated</a:t>
            </a:r>
            <a:endParaRPr lang="de-DE" sz="1400" dirty="0" smtClean="0"/>
          </a:p>
        </p:txBody>
      </p:sp>
      <p:sp>
        <p:nvSpPr>
          <p:cNvPr id="6" name="Textfeld 5"/>
          <p:cNvSpPr txBox="1"/>
          <p:nvPr/>
        </p:nvSpPr>
        <p:spPr>
          <a:xfrm>
            <a:off x="685800" y="5295900"/>
            <a:ext cx="72586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DE" sz="1400" dirty="0" smtClean="0"/>
              <a:t> Determination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charging</a:t>
            </a:r>
            <a:r>
              <a:rPr lang="de-DE" sz="1400" dirty="0" smtClean="0"/>
              <a:t> </a:t>
            </a:r>
            <a:r>
              <a:rPr lang="de-DE" sz="1400" dirty="0" err="1" smtClean="0"/>
              <a:t>scenario</a:t>
            </a:r>
            <a:r>
              <a:rPr lang="de-DE" sz="1400" dirty="0" smtClean="0"/>
              <a:t> </a:t>
            </a:r>
            <a:r>
              <a:rPr lang="de-DE" sz="1400" dirty="0" err="1" smtClean="0"/>
              <a:t>is</a:t>
            </a:r>
            <a:r>
              <a:rPr lang="de-DE" sz="1400" dirty="0" smtClean="0"/>
              <a:t> NOT </a:t>
            </a:r>
            <a:r>
              <a:rPr lang="de-DE" sz="1400" dirty="0" err="1" smtClean="0"/>
              <a:t>feasable</a:t>
            </a:r>
            <a:r>
              <a:rPr lang="de-DE" sz="1400" dirty="0" smtClean="0"/>
              <a:t> </a:t>
            </a:r>
            <a:r>
              <a:rPr lang="de-DE" sz="1400" dirty="0" err="1" smtClean="0"/>
              <a:t>based</a:t>
            </a:r>
            <a:r>
              <a:rPr lang="de-DE" sz="1400" dirty="0" smtClean="0"/>
              <a:t> on S-CSCF CDR </a:t>
            </a:r>
            <a:r>
              <a:rPr lang="de-DE" sz="1400" dirty="0" err="1" smtClean="0"/>
              <a:t>parameter</a:t>
            </a:r>
            <a:r>
              <a:rPr lang="de-DE" sz="1400" dirty="0" smtClean="0"/>
              <a:t> </a:t>
            </a:r>
            <a:br>
              <a:rPr lang="de-DE" sz="1400" dirty="0" smtClean="0"/>
            </a:br>
            <a:r>
              <a:rPr lang="de-DE" sz="1400" dirty="0" smtClean="0"/>
              <a:t>  </a:t>
            </a:r>
            <a:r>
              <a:rPr lang="de-DE" sz="1400" dirty="0" err="1" smtClean="0"/>
              <a:t>Application</a:t>
            </a:r>
            <a:r>
              <a:rPr lang="de-DE" sz="1400" dirty="0" smtClean="0"/>
              <a:t> Servers Information.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6160&quot;&gt;&lt;version val=&quot;17971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mruColor&gt;&lt;m_vecMRU length=&quot;1&quot;&gt;&lt;elem m_fUsage=&quot;4.09510000000000040000E+000&quot;&gt;&lt;m_ppcolschidx val=&quot;0&quot;/&gt;&lt;m_rgb r=&quot;ff&quot; g=&quot;99&quot; b=&quot;cc&quot;/&gt;&lt;/elem&gt;&lt;/m_vecMRU&gt;&lt;/m_mruColor&gt;&lt;m_agendatheme&gt;&lt;m_aagendaitemprops&gt;&lt;elem&gt;&lt;m_bVisible val=&quot;1&quot;/&gt;&lt;m_font&gt;&lt;m_bBold val=&quot;1&quot;/&gt;&lt;/m_font&gt;&lt;m_colFont&gt;&lt;m_ppcolschidx val=&quot;2&quot;/&gt;&lt;/m_colFont&gt;&lt;m_fill&gt;&lt;m_bVisible val=&quot;0&quot;/&gt;&lt;/m_fill&gt;&lt;m_linestyle&gt;&lt;m_bVisible val=&quot;1&quot;/&gt;&lt;m_nWeight val=&quot;6&quot;/&gt;&lt;m_col&gt;&lt;m_ppcolschidx val=&quot;2&quot;/&gt;&lt;/m_col&gt;&lt;m_msolinedashstyle val=&quot;1&quot;/&gt;&lt;m_msoarrowheadstyleBegin val=&quot;1&quot;/&gt;&lt;m_msoarrowheadstyleEnd val=&quot;1&quot;/&gt;&lt;/m_linestyle&gt;&lt;/elem&gt;&lt;elem&gt;&lt;m_bVisible val=&quot;1&quot;/&gt;&lt;m_font&gt;&lt;m_bBold val=&quot;1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1&quot;/&gt;&lt;m_font&gt;&lt;m_bBold val=&quot;0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1&quot;/&gt;&lt;m_font&gt;&lt;m_bBold val=&quot;1&quot;/&gt;&lt;/m_font&gt;&lt;m_colFont&gt;&lt;m_ppcolschidx val=&quot;2&quot;/&gt;&lt;/m_colFont&gt;&lt;m_fill&gt;&lt;m_bVisible val=&quot;0&quot;/&gt;&lt;/m_fill&gt;&lt;m_linestyle&gt;&lt;m_bVisible val=&quot;1&quot;/&gt;&lt;m_nWeight val=&quot;6&quot;/&gt;&lt;m_col&gt;&lt;m_ppcolschidx val=&quot;2&quot;/&gt;&lt;/m_col&gt;&lt;m_msolinedashstyle val=&quot;1&quot;/&gt;&lt;m_msoarrowheadstyleBegin val=&quot;1&quot;/&gt;&lt;m_msoarrowheadstyleEnd val=&quot;1&quot;/&gt;&lt;/m_linestyle&gt;&lt;/elem&gt;&lt;elem&gt;&lt;m_bVisible val=&quot;1&quot;/&gt;&lt;m_font&gt;&lt;m_bBold val=&quot;0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1&quot;/&gt;&lt;m_font&gt;&lt;m_bBold val=&quot;0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1&quot;/&gt;&lt;m_font&gt;&lt;m_bBold val=&quot;0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1&quot;/&gt;&lt;m_font&gt;&lt;m_bBold val=&quot;0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0&quot;/&gt;&lt;/elem&gt;&lt;elem&gt;&lt;m_bVisible val=&quot;1&quot;/&gt;&lt;m_font&gt;&lt;m_bBold val=&quot;0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0&quot;/&gt;&lt;/elem&gt;&lt;/m_aagendaitemprops&gt;&lt;m_linestyleTopBottomLine&gt;&lt;m_bVisible val=&quot;0&quot;/&gt;&lt;/m_linestyleTopBottomLine&gt;&lt;/m_agendatheme&gt;&lt;m_mapectfillschemeMRU&gt;&lt;key val=&quot;3&quot;/&gt;&lt;elem&gt;&lt;m_nPartnerID val=&quot;762&quot;/&gt;&lt;m_nIndex val=&quot;1&quot;/&gt;&lt;/elem&gt;&lt;/m_mapectfillschemeMRU&gt;&lt;m_eweekdayFirstOfWeek val=&quot;2&quot;/&gt;&lt;m_eweekdayFirstOfWorkweek val=&quot;2&quot;/&gt;&lt;m_eweekdayFirstOfWeekend val=&quot;7&quot;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/&gt;&lt;/CDefaultPrec&gt;&lt;/root&gt;"/>
  <p:tag name="THINKCELLUNDODONOTDELETE" val="276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lZRrDV7bECg1PEvtVkxS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HMMZ0HUkkSBPyYgb4gRl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qwA01zjL0qoTjBli1Qca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qwA01zjL0qoTjBli1Qcaw"/>
</p:tagLst>
</file>

<file path=ppt/theme/theme1.xml><?xml version="1.0" encoding="utf-8"?>
<a:theme xmlns:a="http://schemas.openxmlformats.org/drawingml/2006/main" name="Telekom">
  <a:themeElements>
    <a:clrScheme name="blank 9">
      <a:dk1>
        <a:srgbClr val="000000"/>
      </a:dk1>
      <a:lt1>
        <a:srgbClr val="FFFFFF"/>
      </a:lt1>
      <a:dk2>
        <a:srgbClr val="E20074"/>
      </a:dk2>
      <a:lt2>
        <a:srgbClr val="666666"/>
      </a:lt2>
      <a:accent1>
        <a:srgbClr val="DEDEDE"/>
      </a:accent1>
      <a:accent2>
        <a:srgbClr val="64B9E4"/>
      </a:accent2>
      <a:accent3>
        <a:srgbClr val="FFFFFF"/>
      </a:accent3>
      <a:accent4>
        <a:srgbClr val="000000"/>
      </a:accent4>
      <a:accent5>
        <a:srgbClr val="ECECEC"/>
      </a:accent5>
      <a:accent6>
        <a:srgbClr val="5AA7CF"/>
      </a:accent6>
      <a:hlink>
        <a:srgbClr val="408F9A"/>
      </a:hlink>
      <a:folHlink>
        <a:srgbClr val="427BAB"/>
      </a:folHlink>
    </a:clrScheme>
    <a:fontScheme name="blank">
      <a:majorFont>
        <a:latin typeface="Tele-GroteskNor"/>
        <a:ea typeface=""/>
        <a:cs typeface="Arial"/>
      </a:majorFont>
      <a:minorFont>
        <a:latin typeface="Tele-GroteskNor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8">
        <a:dk1>
          <a:srgbClr val="000000"/>
        </a:dk1>
        <a:lt1>
          <a:srgbClr val="FFFFFF"/>
        </a:lt1>
        <a:dk2>
          <a:srgbClr val="E20074"/>
        </a:dk2>
        <a:lt2>
          <a:srgbClr val="999999"/>
        </a:lt2>
        <a:accent1>
          <a:srgbClr val="DEDEDE"/>
        </a:accent1>
        <a:accent2>
          <a:srgbClr val="64B9E4"/>
        </a:accent2>
        <a:accent3>
          <a:srgbClr val="FFFFFF"/>
        </a:accent3>
        <a:accent4>
          <a:srgbClr val="000000"/>
        </a:accent4>
        <a:accent5>
          <a:srgbClr val="ECECEC"/>
        </a:accent5>
        <a:accent6>
          <a:srgbClr val="5AA7CF"/>
        </a:accent6>
        <a:hlink>
          <a:srgbClr val="408F9A"/>
        </a:hlink>
        <a:folHlink>
          <a:srgbClr val="427BA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9">
        <a:dk1>
          <a:srgbClr val="000000"/>
        </a:dk1>
        <a:lt1>
          <a:srgbClr val="FFFFFF"/>
        </a:lt1>
        <a:dk2>
          <a:srgbClr val="E20074"/>
        </a:dk2>
        <a:lt2>
          <a:srgbClr val="666666"/>
        </a:lt2>
        <a:accent1>
          <a:srgbClr val="DEDEDE"/>
        </a:accent1>
        <a:accent2>
          <a:srgbClr val="64B9E4"/>
        </a:accent2>
        <a:accent3>
          <a:srgbClr val="FFFFFF"/>
        </a:accent3>
        <a:accent4>
          <a:srgbClr val="000000"/>
        </a:accent4>
        <a:accent5>
          <a:srgbClr val="ECECEC"/>
        </a:accent5>
        <a:accent6>
          <a:srgbClr val="5AA7CF"/>
        </a:accent6>
        <a:hlink>
          <a:srgbClr val="408F9A"/>
        </a:hlink>
        <a:folHlink>
          <a:srgbClr val="427BA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Telekom</Template>
  <TotalTime>0</TotalTime>
  <Words>244</Words>
  <Application>Microsoft Office PowerPoint</Application>
  <PresentationFormat>Bildschirmpräsentation 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3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Telekom</vt:lpstr>
      <vt:lpstr>think-cell Slide</vt:lpstr>
      <vt:lpstr>Microsoft Office PowerPoint 97-2003-Präsentation</vt:lpstr>
      <vt:lpstr>Visio</vt:lpstr>
      <vt:lpstr>Offline Charging Architecture</vt:lpstr>
      <vt:lpstr>Problem Description</vt:lpstr>
      <vt:lpstr>Scenario 1: MMTel</vt:lpstr>
      <vt:lpstr>Scenario 2: TelCo VPN</vt:lpstr>
      <vt:lpstr>Scenario 3: Enhanced Multimedia Telephony</vt:lpstr>
    </vt:vector>
  </TitlesOfParts>
  <Company>Deutsche Telekom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Charging Architecture</dc:title>
  <dc:creator>A3832968</dc:creator>
  <cp:lastModifiedBy>S5-145270</cp:lastModifiedBy>
  <cp:revision>136</cp:revision>
  <dcterms:created xsi:type="dcterms:W3CDTF">2014-06-20T10:36:14Z</dcterms:created>
  <dcterms:modified xsi:type="dcterms:W3CDTF">2014-11-07T12:17:08Z</dcterms:modified>
</cp:coreProperties>
</file>