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7" r:id="rId5"/>
    <p:sldId id="258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7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t>06.05.2012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Benefits of Multi-SDO 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06-05-2012</a:t>
            </a:r>
            <a:endParaRPr lang="en-US" dirty="0" smtClean="0"/>
          </a:p>
          <a:p>
            <a:r>
              <a:rPr lang="en-US" dirty="0" smtClean="0"/>
              <a:t>Draft </a:t>
            </a:r>
            <a:r>
              <a:rPr lang="en-US" dirty="0" smtClean="0"/>
              <a:t>v03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825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Participants, Scope</a:t>
            </a:r>
            <a:r>
              <a:rPr lang="en-US" dirty="0" smtClean="0"/>
              <a:t>, Objective </a:t>
            </a:r>
            <a:r>
              <a:rPr lang="en-US" dirty="0" smtClean="0"/>
              <a:t>&amp; </a:t>
            </a:r>
            <a:r>
              <a:rPr lang="en-US" dirty="0" smtClean="0"/>
              <a:t>Tasks</a:t>
            </a:r>
          </a:p>
          <a:p>
            <a:r>
              <a:rPr lang="en-US" dirty="0" smtClean="0"/>
              <a:t>Status </a:t>
            </a:r>
            <a:r>
              <a:rPr lang="en-US" dirty="0" smtClean="0"/>
              <a:t>&amp; </a:t>
            </a:r>
            <a:r>
              <a:rPr lang="en-US" dirty="0" smtClean="0"/>
              <a:t>Progress</a:t>
            </a:r>
          </a:p>
          <a:p>
            <a:r>
              <a:rPr lang="en-US" dirty="0" smtClean="0"/>
              <a:t>Key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548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Participants, Scope, Objective &amp; Tasks 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Participating organisations</a:t>
            </a:r>
            <a:r>
              <a:rPr lang="en-GB" dirty="0" smtClean="0"/>
              <a:t>: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Scope:</a:t>
            </a:r>
          </a:p>
          <a:p>
            <a:pPr lvl="1"/>
            <a:r>
              <a:rPr lang="en-GB" dirty="0" smtClean="0"/>
              <a:t>Facilitate </a:t>
            </a:r>
            <a:r>
              <a:rPr lang="en-GB" dirty="0"/>
              <a:t>the standardization of management interfaces required for converged management of fixed and mobile networks. </a:t>
            </a:r>
            <a:endParaRPr lang="en-GB" dirty="0" smtClean="0"/>
          </a:p>
          <a:p>
            <a:pPr lvl="1"/>
            <a:r>
              <a:rPr lang="en-GB" dirty="0" smtClean="0"/>
              <a:t>Included </a:t>
            </a:r>
            <a:r>
              <a:rPr lang="en-GB" dirty="0"/>
              <a:t>are EMS-NMS interfaces and NMS-NMS interfaces. </a:t>
            </a:r>
            <a:endParaRPr lang="en-GB" dirty="0" smtClean="0"/>
          </a:p>
          <a:p>
            <a:pPr lvl="1"/>
            <a:r>
              <a:rPr lang="en-GB" dirty="0" smtClean="0"/>
              <a:t>NGMN </a:t>
            </a:r>
            <a:r>
              <a:rPr lang="en-GB" dirty="0"/>
              <a:t>NGCOR </a:t>
            </a:r>
            <a:r>
              <a:rPr lang="en-GB" dirty="0" smtClean="0"/>
              <a:t>requirements </a:t>
            </a:r>
            <a:r>
              <a:rPr lang="en-GB" dirty="0"/>
              <a:t>document is considered to be an important source of requirements for the </a:t>
            </a:r>
            <a:r>
              <a:rPr lang="en-GB" dirty="0" smtClean="0"/>
              <a:t>collaboration;</a:t>
            </a:r>
          </a:p>
          <a:p>
            <a:pPr lvl="1"/>
            <a:r>
              <a:rPr lang="en-GB" dirty="0" smtClean="0"/>
              <a:t>Any requirements </a:t>
            </a:r>
            <a:r>
              <a:rPr lang="en-GB" dirty="0"/>
              <a:t>provided by other organisations will also be considered as potential inputs for the cooperation</a:t>
            </a:r>
            <a:r>
              <a:rPr lang="en-GB" dirty="0" smtClean="0"/>
              <a:t>.</a:t>
            </a:r>
          </a:p>
          <a:p>
            <a:r>
              <a:rPr lang="en-GB" dirty="0" smtClean="0"/>
              <a:t>Objective:</a:t>
            </a:r>
          </a:p>
          <a:p>
            <a:pPr lvl="1"/>
            <a:r>
              <a:rPr lang="en-GB" dirty="0" smtClean="0"/>
              <a:t>Support </a:t>
            </a:r>
            <a:r>
              <a:rPr lang="en-GB" dirty="0"/>
              <a:t>the industry in creating a consistent and comprehensive set of standards for the interfaces which are in </a:t>
            </a:r>
            <a:r>
              <a:rPr lang="en-GB" dirty="0" smtClean="0"/>
              <a:t>scope.</a:t>
            </a:r>
          </a:p>
          <a:p>
            <a:r>
              <a:rPr lang="en-GB" dirty="0" smtClean="0"/>
              <a:t>Tasks:</a:t>
            </a:r>
          </a:p>
          <a:p>
            <a:pPr lvl="1"/>
            <a:r>
              <a:rPr lang="en-GB" dirty="0" smtClean="0"/>
              <a:t>Coordination </a:t>
            </a:r>
            <a:r>
              <a:rPr lang="en-GB" dirty="0"/>
              <a:t>of the generation and/or harmonization of specifications which are in </a:t>
            </a:r>
            <a:r>
              <a:rPr lang="en-GB" dirty="0" smtClean="0"/>
              <a:t>scope; </a:t>
            </a:r>
          </a:p>
          <a:p>
            <a:pPr lvl="1"/>
            <a:r>
              <a:rPr lang="en-GB" dirty="0" smtClean="0"/>
              <a:t>Addressing </a:t>
            </a:r>
            <a:r>
              <a:rPr lang="en-GB" dirty="0"/>
              <a:t>and resolving technical issues that are on the border of the responsibility areas of the participating </a:t>
            </a:r>
            <a:r>
              <a:rPr lang="en-GB" dirty="0" smtClean="0"/>
              <a:t>IG/SDOs.</a:t>
            </a:r>
          </a:p>
          <a:p>
            <a:pPr lvl="1"/>
            <a:endParaRPr lang="en-GB" dirty="0" smtClean="0"/>
          </a:p>
          <a:p>
            <a:endParaRPr lang="en-US" dirty="0"/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467544" y="6858000"/>
            <a:ext cx="8395107" cy="358895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GB" sz="1600" dirty="0" smtClean="0"/>
          </a:p>
          <a:p>
            <a:endParaRPr lang="en-GB" sz="1400" b="1" dirty="0" smtClean="0"/>
          </a:p>
          <a:p>
            <a:endParaRPr lang="en-GB" sz="1400" b="1" dirty="0" smtClean="0"/>
          </a:p>
          <a:p>
            <a:endParaRPr lang="en-GB" sz="1200" dirty="0"/>
          </a:p>
        </p:txBody>
      </p:sp>
      <p:pic>
        <p:nvPicPr>
          <p:cNvPr id="5" name="Grafik 10" descr="3gpp 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75" y="1844824"/>
            <a:ext cx="611188" cy="34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1" descr="itu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765" y="1775023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551" b="18919"/>
          <a:stretch>
            <a:fillRect/>
          </a:stretch>
        </p:blipFill>
        <p:spPr bwMode="auto">
          <a:xfrm>
            <a:off x="7020272" y="1758063"/>
            <a:ext cx="928687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74161"/>
            <a:ext cx="8382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599" y="1851142"/>
            <a:ext cx="6000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942" y="1874161"/>
            <a:ext cx="80803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041" y="1946182"/>
            <a:ext cx="1071562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000" y="1844824"/>
            <a:ext cx="557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5" descr="etsi2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472" y="1844824"/>
            <a:ext cx="857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P:\Templates_logos_fonts\NGMN Logos\NGMN Logo big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844822"/>
            <a:ext cx="856308" cy="48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788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&amp; Progress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Open letter by major operators: ”Position paper on cooperation between 3GPP and TM Forum, 2010”</a:t>
            </a:r>
          </a:p>
          <a:p>
            <a:r>
              <a:rPr lang="en-US" sz="2000" dirty="0" smtClean="0"/>
              <a:t>Successful set-up of joint working group of TMF and 3GPP continued; </a:t>
            </a:r>
          </a:p>
          <a:p>
            <a:r>
              <a:rPr lang="en-GB" sz="2000" dirty="0"/>
              <a:t>Agreement on a federation framework enabling network management models from multiple organizations to be used together for the purpose of End-to-End management;</a:t>
            </a:r>
          </a:p>
          <a:p>
            <a:r>
              <a:rPr lang="en-GB" sz="2000" dirty="0"/>
              <a:t>Building on harmonisation work done by Joint Working Group of TM Forum and 3GPP </a:t>
            </a:r>
            <a:r>
              <a:rPr lang="en-GB" sz="2000" dirty="0" smtClean="0"/>
              <a:t>(JWG) on </a:t>
            </a:r>
            <a:r>
              <a:rPr lang="en-GB" sz="2000" dirty="0"/>
              <a:t>model alignment and fault management harmonisation; </a:t>
            </a:r>
          </a:p>
          <a:p>
            <a:r>
              <a:rPr lang="en-GB" sz="2000" dirty="0"/>
              <a:t>Driven by operator requirements from NGCOR with the shared objective to reduce integration and operations costs;</a:t>
            </a:r>
          </a:p>
          <a:p>
            <a:r>
              <a:rPr lang="en-GB" sz="2000" dirty="0"/>
              <a:t>Regular meetings of </a:t>
            </a:r>
            <a:r>
              <a:rPr lang="en-GB" sz="2000" dirty="0" smtClean="0"/>
              <a:t>Multi-SDO </a:t>
            </a:r>
            <a:r>
              <a:rPr lang="en-GB" sz="2000" dirty="0"/>
              <a:t>(2x/year</a:t>
            </a:r>
            <a:r>
              <a:rPr lang="en-GB" sz="2000" dirty="0" smtClean="0"/>
              <a:t>): </a:t>
            </a:r>
            <a:r>
              <a:rPr lang="en-GB" sz="2000" dirty="0"/>
              <a:t>NGMN as facilitator; Steering Group on working level in between to synchronize progress of work;</a:t>
            </a:r>
          </a:p>
          <a:p>
            <a:r>
              <a:rPr lang="en-GB" sz="2000" dirty="0"/>
              <a:t>Agreement on 2 joint project proposals; work will start in June 2012:</a:t>
            </a:r>
          </a:p>
          <a:p>
            <a:pPr lvl="1"/>
            <a:r>
              <a:rPr lang="en-GB" sz="1600" dirty="0"/>
              <a:t>Converged Management Model Alignment (Phase 2)</a:t>
            </a:r>
          </a:p>
          <a:p>
            <a:pPr lvl="1"/>
            <a:r>
              <a:rPr lang="en-GB" sz="1600" dirty="0"/>
              <a:t>Converged Management PM Interface definitions</a:t>
            </a:r>
          </a:p>
          <a:p>
            <a:r>
              <a:rPr lang="en-GB" sz="2000" dirty="0"/>
              <a:t>Showcase at NGMN IC&amp;E 2012, San Francisco;</a:t>
            </a:r>
          </a:p>
          <a:p>
            <a:r>
              <a:rPr lang="en-GB" sz="2000" dirty="0"/>
              <a:t>Next MultiSDO meeting in 28/29 November 2012, Frankfurt/Germany;</a:t>
            </a:r>
          </a:p>
          <a:p>
            <a:endParaRPr lang="en-US" sz="2000" dirty="0" smtClean="0"/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970323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Benefits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sz="2100" dirty="0"/>
              <a:t>The outputs of Resource Model Alignment (RMA) JWG and Fault Management Harmonization (FMH) JWG significantly contribute to the reduction of integration and operations </a:t>
            </a:r>
            <a:r>
              <a:rPr lang="en-US" sz="2100" dirty="0" smtClean="0"/>
              <a:t>costs,  and will improve process automation and reduce time to market. </a:t>
            </a:r>
            <a:endParaRPr lang="en-GB" sz="2100" dirty="0"/>
          </a:p>
          <a:p>
            <a:pPr lvl="0"/>
            <a:r>
              <a:rPr lang="en-US" sz="2100" dirty="0" smtClean="0"/>
              <a:t>Resource Model </a:t>
            </a:r>
            <a:r>
              <a:rPr lang="en-US" sz="2100" dirty="0"/>
              <a:t>Alignment allows a federation of models: </a:t>
            </a:r>
            <a:endParaRPr lang="en-GB" sz="2100" dirty="0"/>
          </a:p>
          <a:p>
            <a:pPr lvl="1"/>
            <a:r>
              <a:rPr lang="en-GB" sz="2100" dirty="0"/>
              <a:t>Enable models from several organizations to be used together for the purpose of end-to-end management;</a:t>
            </a:r>
          </a:p>
          <a:p>
            <a:pPr lvl="1"/>
            <a:r>
              <a:rPr lang="en-US" sz="2100" dirty="0"/>
              <a:t>SDOs will be able to use the same Model Repertoire providing a unified modeling methodology based on a common usage of UML; </a:t>
            </a:r>
            <a:endParaRPr lang="en-GB" sz="2100" dirty="0"/>
          </a:p>
          <a:p>
            <a:pPr lvl="0"/>
            <a:r>
              <a:rPr lang="en-US" sz="2100" dirty="0"/>
              <a:t>Fault Management Harmonization </a:t>
            </a:r>
            <a:r>
              <a:rPr lang="en-US" sz="2100" dirty="0" smtClean="0"/>
              <a:t>improves </a:t>
            </a:r>
            <a:r>
              <a:rPr lang="en-GB" sz="2100" dirty="0"/>
              <a:t>semantic alignment: </a:t>
            </a:r>
          </a:p>
          <a:p>
            <a:pPr lvl="1"/>
            <a:r>
              <a:rPr lang="en-GB" sz="2100" dirty="0"/>
              <a:t>Alignment of the meaning of data structure (or data elements) as well as operational capabilities (instructions) on information level; </a:t>
            </a:r>
          </a:p>
          <a:p>
            <a:pPr lvl="1"/>
            <a:r>
              <a:rPr lang="en-GB" sz="2100" dirty="0"/>
              <a:t>Does allow different encoding on protocol-level of data structures (or data elements) and instructions to be transferred over an interface; </a:t>
            </a:r>
          </a:p>
          <a:p>
            <a:pPr lvl="1"/>
            <a:r>
              <a:rPr lang="en-GB" sz="2100" dirty="0"/>
              <a:t>Advantages: Applications, databases and user-interfaces can rely on working with the semantically identical data structures (or data elements) and operational capabilities even if information is transferred over interfaces using different encodings; </a:t>
            </a:r>
          </a:p>
          <a:p>
            <a:pPr lvl="0"/>
            <a:r>
              <a:rPr lang="en-US" sz="2100" dirty="0"/>
              <a:t>Improve process automation:</a:t>
            </a:r>
            <a:endParaRPr lang="en-GB" sz="2100" dirty="0"/>
          </a:p>
          <a:p>
            <a:pPr lvl="1"/>
            <a:r>
              <a:rPr lang="en-US" sz="2100" dirty="0"/>
              <a:t> Model Repertoire is a first step to automation</a:t>
            </a:r>
            <a:endParaRPr lang="en-GB" sz="2100" dirty="0"/>
          </a:p>
          <a:p>
            <a:pPr lvl="0"/>
            <a:r>
              <a:rPr lang="en-US" sz="2100" dirty="0"/>
              <a:t>Reduce time to market:</a:t>
            </a:r>
            <a:endParaRPr lang="en-GB" sz="2100" dirty="0"/>
          </a:p>
          <a:p>
            <a:pPr lvl="1"/>
            <a:r>
              <a:rPr lang="en-US" sz="2100" dirty="0"/>
              <a:t>Less integration steps</a:t>
            </a:r>
            <a:endParaRPr lang="en-GB" sz="2100" dirty="0"/>
          </a:p>
          <a:p>
            <a:pPr marL="457200" lvl="1" indent="0">
              <a:buNone/>
            </a:pPr>
            <a:endParaRPr lang="en-US" sz="14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9167367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Bildschirmpräsentation (4:3)</PresentationFormat>
  <Paragraphs>49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Larissa-Design</vt:lpstr>
      <vt:lpstr>Benefits of Multi-SDO </vt:lpstr>
      <vt:lpstr>Overview</vt:lpstr>
      <vt:lpstr>Participants, Scope, Objective &amp; Tasks </vt:lpstr>
      <vt:lpstr>Status &amp; Progress</vt:lpstr>
      <vt:lpstr>Key Benefits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Benefits of Multi-SDO</dc:title>
  <dc:creator>LAWOFFICE</dc:creator>
  <cp:lastModifiedBy>LAWOFFICE</cp:lastModifiedBy>
  <cp:revision>11</cp:revision>
  <dcterms:created xsi:type="dcterms:W3CDTF">2012-04-24T11:43:07Z</dcterms:created>
  <dcterms:modified xsi:type="dcterms:W3CDTF">2012-05-06T15:02:44Z</dcterms:modified>
</cp:coreProperties>
</file>