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sldIdLst>
    <p:sldId id="257" r:id="rId2"/>
    <p:sldId id="290" r:id="rId3"/>
    <p:sldId id="293" r:id="rId4"/>
    <p:sldId id="288" r:id="rId5"/>
    <p:sldId id="289" r:id="rId6"/>
    <p:sldId id="294" r:id="rId7"/>
    <p:sldId id="291" r:id="rId8"/>
    <p:sldId id="292" r:id="rId9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5050"/>
    <a:srgbClr val="FFFFCC"/>
    <a:srgbClr val="FFCC00"/>
    <a:srgbClr val="CCCCFF"/>
    <a:srgbClr val="FFFF99"/>
    <a:srgbClr val="FFCCFF"/>
    <a:srgbClr val="FF99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267" autoAdjust="0"/>
    <p:restoredTop sz="94660"/>
  </p:normalViewPr>
  <p:slideViewPr>
    <p:cSldViewPr>
      <p:cViewPr varScale="1">
        <p:scale>
          <a:sx n="78" d="100"/>
          <a:sy n="78" d="100"/>
        </p:scale>
        <p:origin x="-9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6"/>
    </p:cViewPr>
  </p:sorterViewPr>
  <p:notesViewPr>
    <p:cSldViewPr>
      <p:cViewPr varScale="1">
        <p:scale>
          <a:sx n="77" d="100"/>
          <a:sy n="77" d="100"/>
        </p:scale>
        <p:origin x="-219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Arial" charset="0"/>
                <a:ea typeface="ＭＳ Ｐゴシック" pitchFamily="50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Arial" charset="0"/>
                <a:ea typeface="ＭＳ Ｐゴシック" pitchFamily="50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649603FC-8073-4D3E-8674-0211DDA7A931}" type="slidenum">
              <a:rPr lang="en-US" altLang="ja-JP"/>
              <a:pPr eaLnBrk="0" hangingPunct="0"/>
              <a:t>1</a:t>
            </a:fld>
            <a:endParaRPr lang="en-US" altLang="ja-JP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GB" smtClean="0">
              <a:ea typeface="ＭＳ Ｐ明朝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mtClean="0">
              <a:ea typeface="ＭＳ Ｐ明朝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mtClean="0">
              <a:ea typeface="ＭＳ Ｐ明朝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mtClean="0">
              <a:ea typeface="ＭＳ Ｐ明朝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mtClean="0">
              <a:ea typeface="ＭＳ Ｐ明朝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mtClean="0">
              <a:ea typeface="ＭＳ Ｐ明朝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mtClean="0">
              <a:ea typeface="ＭＳ Ｐ明朝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mtClean="0">
              <a:ea typeface="ＭＳ Ｐ明朝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2E9B5-0208-414F-A1C4-7D17D246666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53006-7286-46BA-A369-8594343239F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02CAE-C05F-4A36-8954-AC06442078E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76BC2-5341-46AE-AA18-93BF4F7129A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1AD15-7DA8-45B5-AE04-87FBAA194F0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B1FEB-3618-4A84-8256-3E033C475A2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CDFD6-53EF-4C4A-BB03-C06E7C1750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E2B04-1F90-42D2-9AB5-1483406A0CE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E0FB6-E42C-41D9-AA22-FC77AB5F8EC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BDD9D-225F-4265-9F6C-AE65423D130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82FEB-0E1A-4092-993A-B44179E6970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altLang="ja-JP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492875"/>
            <a:ext cx="395288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17E23EC3-4F4D-4A11-8CB4-4E4B508D7F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altLang="ja-JP">
                <a:solidFill>
                  <a:schemeClr val="bg1"/>
                </a:solidFill>
                <a:ea typeface="ＭＳ Ｐゴシック" pitchFamily="50" charset="-128"/>
                <a:cs typeface="+mn-cs"/>
              </a:rPr>
              <a:t>© 3GPP 2009     Mobile World Congress, Barcelona, 19</a:t>
            </a:r>
            <a:r>
              <a:rPr lang="en-GB" altLang="ja-JP" baseline="30000">
                <a:solidFill>
                  <a:schemeClr val="bg1"/>
                </a:solidFill>
                <a:ea typeface="ＭＳ Ｐゴシック" pitchFamily="50" charset="-128"/>
                <a:cs typeface="+mn-cs"/>
              </a:rPr>
              <a:t>th</a:t>
            </a:r>
            <a:r>
              <a:rPr lang="en-GB" altLang="ja-JP">
                <a:solidFill>
                  <a:schemeClr val="bg1"/>
                </a:solidFill>
                <a:ea typeface="ＭＳ Ｐゴシック" pitchFamily="50" charset="-128"/>
                <a:cs typeface="+mn-cs"/>
              </a:rPr>
              <a:t> February 2009</a:t>
            </a:r>
          </a:p>
        </p:txBody>
      </p:sp>
      <p:pic>
        <p:nvPicPr>
          <p:cNvPr id="1033" name="Picture 8" descr="green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6" descr="3GPP_TM_RD.jp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ja-JP">
                <a:solidFill>
                  <a:schemeClr val="bg1"/>
                </a:solidFill>
              </a:rPr>
              <a:t>© 3GPP 2009     &lt;RP-100508 Progress of SON in RAN3&gt;</a:t>
            </a:r>
          </a:p>
        </p:txBody>
      </p:sp>
      <p:sp>
        <p:nvSpPr>
          <p:cNvPr id="4110" name="Slide Number Placeholder 4"/>
          <p:cNvSpPr txBox="1">
            <a:spLocks noGrp="1"/>
          </p:cNvSpPr>
          <p:nvPr/>
        </p:nvSpPr>
        <p:spPr bwMode="auto">
          <a:xfrm>
            <a:off x="7429500" y="6215063"/>
            <a:ext cx="395288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3B1657E8-90BC-4033-A77C-97BE54FFA3F1}" type="slidenum">
              <a:rPr lang="ja-JP" altLang="en-GB" sz="1100">
                <a:solidFill>
                  <a:schemeClr val="bg1"/>
                </a:solidFill>
                <a:ea typeface="ＭＳ Ｐゴシック" pitchFamily="50" charset="-128"/>
                <a:cs typeface="+mn-cs"/>
              </a:rPr>
              <a:pPr>
                <a:defRPr/>
              </a:pPr>
              <a:t>‹#›</a:t>
            </a:fld>
            <a:endParaRPr lang="en-GB" altLang="ja-JP" sz="1100" dirty="0">
              <a:solidFill>
                <a:schemeClr val="bg1"/>
              </a:solidFill>
              <a:ea typeface="ＭＳ Ｐゴシック" pitchFamily="50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46/Docs/RP-091401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ran/TSG_RAN/TSGR_46/Docs/RP-091439.zip" TargetMode="External"/><Relationship Id="rId4" Type="http://schemas.openxmlformats.org/officeDocument/2006/relationships/hyperlink" Target="http://www.3gpp.org/ftp/tsg_ran/TSG_RAN/TSGR_46/Docs/RP-091423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46/Docs/RP-091401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smtClean="0"/>
              <a:t>Progress of SON in RAN3 </a:t>
            </a:r>
            <a:endParaRPr lang="en-US" altLang="ja-JP" sz="4400" smtClean="0">
              <a:ea typeface="ＭＳ Ｐゴシック"/>
              <a:cs typeface="ＭＳ Ｐゴシック"/>
            </a:endParaRPr>
          </a:p>
        </p:txBody>
      </p:sp>
      <p:sp>
        <p:nvSpPr>
          <p:cNvPr id="4099" name="Rectangle 11"/>
          <p:cNvSpPr>
            <a:spLocks/>
          </p:cNvSpPr>
          <p:nvPr/>
        </p:nvSpPr>
        <p:spPr bwMode="auto">
          <a:xfrm>
            <a:off x="285750" y="214313"/>
            <a:ext cx="407193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sz="2300" dirty="0">
                <a:latin typeface="+mj-lt"/>
                <a:ea typeface="ＭＳ Ｐゴシック" pitchFamily="50" charset="-128"/>
                <a:cs typeface="+mn-cs"/>
              </a:rPr>
              <a:t>RAN3-SA5 session on SON</a:t>
            </a:r>
            <a:endParaRPr lang="en-US" sz="2300" dirty="0">
              <a:latin typeface="+mj-lt"/>
              <a:ea typeface="ＭＳ Ｐゴシック" pitchFamily="50" charset="-128"/>
              <a:cs typeface="+mn-cs"/>
            </a:endParaRPr>
          </a:p>
          <a:p>
            <a:pPr eaLnBrk="0" hangingPunct="0">
              <a:defRPr/>
            </a:pPr>
            <a:r>
              <a:rPr lang="en-US" altLang="ja-JP" sz="2300" dirty="0">
                <a:latin typeface="+mj-lt"/>
                <a:ea typeface="ＭＳ Ｐゴシック" pitchFamily="50" charset="-128"/>
                <a:cs typeface="+mn-cs"/>
              </a:rPr>
              <a:t>January 20, 2010 </a:t>
            </a:r>
            <a:r>
              <a:rPr lang="ja-JP" altLang="en-GB" sz="2300">
                <a:latin typeface="+mj-lt"/>
                <a:ea typeface="ＭＳ Ｐゴシック" pitchFamily="50" charset="-128"/>
                <a:cs typeface="+mn-cs"/>
              </a:rPr>
              <a:t/>
            </a:r>
            <a:br>
              <a:rPr lang="ja-JP" altLang="en-GB" sz="2300">
                <a:latin typeface="+mj-lt"/>
                <a:ea typeface="ＭＳ Ｐゴシック" pitchFamily="50" charset="-128"/>
                <a:cs typeface="+mn-cs"/>
              </a:rPr>
            </a:br>
            <a:r>
              <a:rPr lang="es-ES" altLang="ja-JP" sz="2300" dirty="0">
                <a:latin typeface="+mj-lt"/>
                <a:ea typeface="ＭＳ Ｐゴシック" pitchFamily="50" charset="-128"/>
                <a:cs typeface="+mn-cs"/>
              </a:rPr>
              <a:t>Valencia, </a:t>
            </a:r>
            <a:r>
              <a:rPr lang="es-ES" altLang="ja-JP" sz="2300" dirty="0" err="1">
                <a:latin typeface="+mj-lt"/>
                <a:ea typeface="ＭＳ Ｐゴシック" pitchFamily="50" charset="-128"/>
                <a:cs typeface="+mn-cs"/>
              </a:rPr>
              <a:t>Spain</a:t>
            </a:r>
            <a:endParaRPr lang="en-GB" sz="2300" dirty="0">
              <a:latin typeface="+mj-lt"/>
              <a:ea typeface="ＭＳ Ｐゴシック" pitchFamily="50" charset="-128"/>
              <a:cs typeface="+mn-cs"/>
            </a:endParaRPr>
          </a:p>
        </p:txBody>
      </p:sp>
      <p:sp>
        <p:nvSpPr>
          <p:cNvPr id="14339" name="Rectangle 12"/>
          <p:cNvSpPr>
            <a:spLocks noGrp="1"/>
          </p:cNvSpPr>
          <p:nvPr>
            <p:ph type="subTitle" idx="1"/>
          </p:nvPr>
        </p:nvSpPr>
        <p:spPr>
          <a:xfrm>
            <a:off x="1411288" y="3886200"/>
            <a:ext cx="6400800" cy="1752600"/>
          </a:xfrm>
        </p:spPr>
        <p:txBody>
          <a:bodyPr/>
          <a:lstStyle/>
          <a:p>
            <a:r>
              <a:rPr lang="en-US" altLang="ja-JP" smtClean="0">
                <a:ea typeface="ＭＳ Ｐゴシック"/>
                <a:cs typeface="ＭＳ Ｐゴシック"/>
              </a:rPr>
              <a:t>Dino Flore</a:t>
            </a:r>
          </a:p>
          <a:p>
            <a:r>
              <a:rPr lang="en-US" altLang="ja-JP" smtClean="0">
                <a:ea typeface="ＭＳ Ｐゴシック"/>
                <a:cs typeface="ＭＳ Ｐゴシック"/>
              </a:rPr>
              <a:t>RAN3 Chairman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 Rel-9 Progress on SON</a:t>
            </a:r>
          </a:p>
          <a:p>
            <a:pPr>
              <a:buFontTx/>
              <a:buNone/>
            </a:pPr>
            <a:r>
              <a:rPr lang="en-US" i="1" smtClean="0"/>
              <a:t> </a:t>
            </a:r>
          </a:p>
          <a:p>
            <a:r>
              <a:rPr lang="en-US" smtClean="0"/>
              <a:t> Rel-10 Objectives on 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0755613-5FE1-44CC-83A9-D3C163015B3E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Rel-9 Progress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 SON functionalities developed in Rel-9:</a:t>
            </a:r>
          </a:p>
          <a:p>
            <a:pPr lvl="1"/>
            <a:r>
              <a:rPr lang="en-US" smtClean="0"/>
              <a:t> Mobility Load Balancing (MLB)</a:t>
            </a:r>
          </a:p>
          <a:p>
            <a:pPr lvl="1"/>
            <a:r>
              <a:rPr lang="en-US" smtClean="0"/>
              <a:t> Mobility Robustness Optimization (MRO)</a:t>
            </a:r>
          </a:p>
          <a:p>
            <a:pPr lvl="1"/>
            <a:r>
              <a:rPr lang="en-US" smtClean="0"/>
              <a:t> RACH optimization</a:t>
            </a:r>
          </a:p>
          <a:p>
            <a:pPr lvl="1"/>
            <a:r>
              <a:rPr lang="en-US" smtClean="0"/>
              <a:t> Energy saving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DBF626-E8B0-4065-B210-B52C75523C56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Rel-9 Progress: MLB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en-US" dirty="0" smtClean="0"/>
              <a:t>Intra-RAT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/>
              <a:t>Introduced the </a:t>
            </a:r>
            <a:r>
              <a:rPr lang="en-GB" i="1" dirty="0" smtClean="0"/>
              <a:t>Composite Available Capacity </a:t>
            </a:r>
            <a:r>
              <a:rPr lang="en-GB" dirty="0" smtClean="0"/>
              <a:t>concept allowing neighbor eNBs to exchange the overall available resource level over X2 </a:t>
            </a:r>
            <a:endParaRPr lang="en-US" dirty="0" smtClean="0"/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/>
              <a:t>Introduced framework for mobility parameters negotiation over X2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dirty="0" smtClean="0"/>
              <a:t>The functionality allows an eNB to communicate/request a change of mobilty parameters from/to its neighbors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GB" dirty="0" smtClean="0"/>
              <a:t>New X2-AP procedure: </a:t>
            </a:r>
            <a:r>
              <a:rPr lang="en-GB" i="1" dirty="0" smtClean="0"/>
              <a:t>Mobility Settings Change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Inter-RAT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/>
              <a:t>Working assumption to use RIM to exchange load information across RATs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dirty="0" smtClean="0"/>
              <a:t>Pending GERAN2/CT4/SA2 assessment on the feasibility of the approach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/>
              <a:t>For exchanges from E-UTRAN to GERAN/UTRAN the LTE load definition should be the same as for the intra-RAT case (</a:t>
            </a:r>
            <a:r>
              <a:rPr lang="en-US" i="1" dirty="0" smtClean="0"/>
              <a:t>Composite Available Capacity</a:t>
            </a:r>
            <a:r>
              <a:rPr lang="en-US" dirty="0" smtClean="0"/>
              <a:t>)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dirty="0" smtClean="0"/>
              <a:t>Extension needed to RIM container (GERAN2)</a:t>
            </a:r>
          </a:p>
          <a:p>
            <a:pPr lvl="2">
              <a:buFont typeface="Arial" pitchFamily="34" charset="0"/>
              <a:buChar char="•"/>
              <a:defRPr/>
            </a:pPr>
            <a:endParaRPr lang="en-US" dirty="0" smtClean="0"/>
          </a:p>
          <a:p>
            <a:pPr lvl="1"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C54DFE-6BC0-4962-964C-89574FF56513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Rel-9 Progress: MRO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38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US" dirty="0" smtClean="0"/>
              <a:t> Introduced framework that allows neighbor eNBs to exchange information related to RLFs that occurred due to </a:t>
            </a:r>
            <a:r>
              <a:rPr lang="en-US" i="1" dirty="0" smtClean="0"/>
              <a:t>Too Early Handovers</a:t>
            </a:r>
            <a:r>
              <a:rPr lang="en-US" dirty="0" smtClean="0"/>
              <a:t>, </a:t>
            </a:r>
            <a:r>
              <a:rPr lang="en-US" i="1" dirty="0" smtClean="0"/>
              <a:t>Too Late Handovers</a:t>
            </a:r>
            <a:r>
              <a:rPr lang="en-US" dirty="0" smtClean="0"/>
              <a:t> or </a:t>
            </a:r>
            <a:r>
              <a:rPr lang="en-US" i="1" dirty="0" smtClean="0"/>
              <a:t>Handover to Wrong Cell</a:t>
            </a:r>
            <a:endParaRPr lang="en-US" dirty="0" smtClean="0"/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/>
              <a:t>Two new X2-AP procedures: </a:t>
            </a:r>
            <a:r>
              <a:rPr lang="en-GB" i="1" dirty="0" smtClean="0"/>
              <a:t>Radio Link Failure Indication</a:t>
            </a:r>
            <a:r>
              <a:rPr lang="en-GB" dirty="0" smtClean="0"/>
              <a:t>, </a:t>
            </a:r>
            <a:r>
              <a:rPr lang="en-GB" i="1" dirty="0" smtClean="0"/>
              <a:t>Handover Report</a:t>
            </a:r>
            <a:endParaRPr lang="en-US" dirty="0" smtClean="0"/>
          </a:p>
          <a:p>
            <a:pPr>
              <a:buFontTx/>
              <a:buNone/>
              <a:defRPr/>
            </a:pPr>
            <a:r>
              <a:rPr lang="en-US" dirty="0" smtClean="0"/>
              <a:t> </a:t>
            </a:r>
          </a:p>
          <a:p>
            <a:pPr>
              <a:defRPr/>
            </a:pPr>
            <a:r>
              <a:rPr lang="en-US" dirty="0" smtClean="0"/>
              <a:t>This detection mechanism is carried out through the following procedures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/>
              <a:t>[</a:t>
            </a:r>
            <a:r>
              <a:rPr lang="en-US" b="1" dirty="0" smtClean="0"/>
              <a:t>Too Late HO</a:t>
            </a:r>
            <a:r>
              <a:rPr lang="en-US" dirty="0" smtClean="0"/>
              <a:t>] If the UE attempts to re-establish the radio link at eNB B after a RLF at eNB A then eNB B may report this RLF event to eNB A by means of the RLF Indication Procedure.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/>
              <a:t>[</a:t>
            </a:r>
            <a:r>
              <a:rPr lang="en-US" b="1" dirty="0" smtClean="0"/>
              <a:t>Too Early HO</a:t>
            </a:r>
            <a:r>
              <a:rPr lang="en-US" dirty="0" smtClean="0"/>
              <a:t>] eNB B may send a HANDOVER REPORT message indicating a Too Early HO event to eNB A when eNB B receives an RLF Indication from eNB A and if eNB B has sent the UE Context Release message to eNB A related to the completion of an incoming HO for the same UE within the last Tstore_UE_cntxt seconds.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/>
              <a:t>[</a:t>
            </a:r>
            <a:r>
              <a:rPr lang="en-US" b="1" dirty="0" smtClean="0"/>
              <a:t>HO to Wrong Cell</a:t>
            </a:r>
            <a:r>
              <a:rPr lang="en-US" dirty="0" smtClean="0"/>
              <a:t>] eNB B may send a HANDOVER REPORT message indicating a HO To Wrong Cell event to eNB A when eNB B receives an RLF Indication from eNB C, and if eNB B has sent the UE Context Release message to eNB A related to the completion of an incoming HO for the same UE within the last Tstore_UE_cntxt seconds.  The indication may also be sent if eNB B and eNB C are the same and the RLF report is internal to this eNB</a:t>
            </a:r>
          </a:p>
          <a:p>
            <a:pPr lvl="1">
              <a:buFont typeface="Arial" pitchFamily="34" charset="0"/>
              <a:buChar char="•"/>
              <a:defRPr/>
            </a:pPr>
            <a:endParaRPr lang="en-US" dirty="0" smtClean="0"/>
          </a:p>
          <a:p>
            <a:pPr>
              <a:buFontTx/>
              <a:buNone/>
              <a:defRPr/>
            </a:pPr>
            <a:endParaRPr lang="en-US" dirty="0" smtClean="0"/>
          </a:p>
          <a:p>
            <a:pPr lvl="1">
              <a:buFont typeface="Arial" pitchFamily="34" charset="0"/>
              <a:buChar char="•"/>
              <a:defRPr/>
            </a:pPr>
            <a:endParaRPr lang="en-US" dirty="0" smtClean="0"/>
          </a:p>
          <a:p>
            <a:pPr lvl="1">
              <a:buFont typeface="Arial" pitchFamily="34" charset="0"/>
              <a:buNone/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94975E-1C51-4D94-9D36-B113C5B5D232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Rel-9 Progress: RACH optimization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en-US" dirty="0" smtClean="0"/>
              <a:t> RACH optimization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/>
              <a:t>Signaling support was introduced to allow </a:t>
            </a:r>
            <a:r>
              <a:rPr lang="en-GB" dirty="0" smtClean="0"/>
              <a:t>neighbor eNBs to </a:t>
            </a:r>
            <a:r>
              <a:rPr lang="en-US" dirty="0" smtClean="0"/>
              <a:t>exchange their used P</a:t>
            </a:r>
            <a:r>
              <a:rPr lang="en-GB" dirty="0" smtClean="0"/>
              <a:t>RACH resources</a:t>
            </a:r>
            <a:r>
              <a:rPr lang="en-US" dirty="0" smtClean="0"/>
              <a:t> over X2</a:t>
            </a:r>
            <a:endParaRPr lang="en-GB" dirty="0" smtClean="0"/>
          </a:p>
          <a:p>
            <a:pPr lvl="2">
              <a:buFont typeface="Arial" pitchFamily="34" charset="0"/>
              <a:buChar char="•"/>
              <a:defRPr/>
            </a:pPr>
            <a:r>
              <a:rPr lang="en-GB" dirty="0" smtClean="0"/>
              <a:t>RACH resources, including frequency and root sequences, </a:t>
            </a:r>
            <a:r>
              <a:rPr lang="en-US" dirty="0" smtClean="0"/>
              <a:t>should not be used in neighbor eNBs to avoid interference and </a:t>
            </a:r>
            <a:r>
              <a:rPr lang="en-GB" dirty="0" smtClean="0"/>
              <a:t>RACH collisions 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GB" dirty="0" smtClean="0"/>
              <a:t>No new procedure needed</a:t>
            </a:r>
          </a:p>
          <a:p>
            <a:pPr lvl="3">
              <a:buFont typeface="Arial" pitchFamily="34" charset="0"/>
              <a:buChar char="–"/>
              <a:defRPr/>
            </a:pPr>
            <a:r>
              <a:rPr lang="en-GB" dirty="0" smtClean="0"/>
              <a:t>New IEs added to X2 Setup and eNB Configuration Update procedure</a:t>
            </a:r>
          </a:p>
          <a:p>
            <a:pPr lvl="3">
              <a:buFont typeface="Arial" pitchFamily="34" charset="0"/>
              <a:buChar char="–"/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Energy saving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/>
              <a:t>Introduced a mechanism in UTRAN that allows an RNC to gradually swith‐on/off the cell TX (without deleting the cell configuration)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dirty="0" smtClean="0"/>
              <a:t>Mechansim to be used to switch‐on/off capacity booster cells depending on network load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/>
              <a:t>Similar discussion took place for LTE but no conclusion was reached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dirty="0" smtClean="0"/>
              <a:t>Discussion postponed to next quarter</a:t>
            </a:r>
          </a:p>
          <a:p>
            <a:pPr lvl="3">
              <a:buFont typeface="Arial" pitchFamily="34" charset="0"/>
              <a:buChar char="–"/>
              <a:defRPr/>
            </a:pPr>
            <a:endParaRPr lang="en-US" dirty="0" smtClean="0"/>
          </a:p>
          <a:p>
            <a:pPr lvl="3">
              <a:buFont typeface="Arial" pitchFamily="34" charset="0"/>
              <a:buChar char="–"/>
              <a:defRPr/>
            </a:pPr>
            <a:endParaRPr lang="en-US" dirty="0" smtClean="0"/>
          </a:p>
          <a:p>
            <a:pPr lvl="3">
              <a:buFont typeface="Arial" pitchFamily="34" charset="0"/>
              <a:buChar char="–"/>
              <a:defRPr/>
            </a:pPr>
            <a:endParaRPr lang="en-US" dirty="0" smtClean="0"/>
          </a:p>
          <a:p>
            <a:pPr>
              <a:buFontTx/>
              <a:buNone/>
              <a:defRPr/>
            </a:pPr>
            <a:endParaRPr lang="en-US" dirty="0" smtClean="0"/>
          </a:p>
          <a:p>
            <a:pPr>
              <a:buFontTx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97B254-A8E2-41D1-843E-0626CFB73F47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RAN WIs on SON for Rel-10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en-US" dirty="0" smtClean="0"/>
              <a:t> [DRAFT] SON WI (</a:t>
            </a:r>
            <a:r>
              <a:rPr lang="en-GB" u="sng" dirty="0" smtClean="0">
                <a:hlinkClick r:id="rId3"/>
              </a:rPr>
              <a:t>RP-091401</a:t>
            </a:r>
            <a:r>
              <a:rPr lang="en-GB" u="sng" dirty="0" smtClean="0"/>
              <a:t>)</a:t>
            </a:r>
            <a:endParaRPr lang="en-US" dirty="0" smtClean="0"/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/>
              <a:t>LTE only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/>
              <a:t>Status: postponed to RAN#47</a:t>
            </a:r>
            <a:endParaRPr lang="en-GB" dirty="0" smtClean="0"/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/>
              <a:t>Leadership: RAN3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MDT WI (</a:t>
            </a:r>
            <a:r>
              <a:rPr lang="en-GB" u="sng" dirty="0" smtClean="0">
                <a:hlinkClick r:id="rId4"/>
              </a:rPr>
              <a:t>RP-091423</a:t>
            </a:r>
            <a:r>
              <a:rPr lang="en-US" dirty="0" smtClean="0"/>
              <a:t>): 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/>
              <a:t>LTE and HSPA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/>
              <a:t>Status: Approved in RAN#46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/>
              <a:t>Leadership: RAN2 (secondary responsibility for RAN3)</a:t>
            </a:r>
          </a:p>
          <a:p>
            <a:pPr lvl="1">
              <a:buFont typeface="Arial" pitchFamily="34" charset="0"/>
              <a:buChar char="•"/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 Energy saving WI (</a:t>
            </a:r>
            <a:r>
              <a:rPr lang="en-GB" u="sng" dirty="0" smtClean="0">
                <a:hlinkClick r:id="rId5"/>
              </a:rPr>
              <a:t>RP-091439</a:t>
            </a:r>
            <a:r>
              <a:rPr lang="en-GB" dirty="0" smtClean="0"/>
              <a:t>)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/>
              <a:t>HSPA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/>
              <a:t>Status: Approved in RAN#46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/>
              <a:t>Leadeship: RAN1 (secondary responsibility for RAN3)</a:t>
            </a:r>
          </a:p>
          <a:p>
            <a:pPr>
              <a:buFontTx/>
              <a:buNone/>
              <a:defRPr/>
            </a:pPr>
            <a:endParaRPr lang="en-US" dirty="0" smtClean="0"/>
          </a:p>
          <a:p>
            <a:pPr lvl="2">
              <a:buFont typeface="Arial" pitchFamily="34" charset="0"/>
              <a:buChar char="•"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8EC52B-8918-404F-8C80-7077EEF29CFD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Rel-10 SON WI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GB" dirty="0" smtClean="0"/>
              <a:t> Proposed Objectives (from </a:t>
            </a:r>
            <a:r>
              <a:rPr lang="en-GB" u="sng" dirty="0" smtClean="0">
                <a:hlinkClick r:id="rId3"/>
              </a:rPr>
              <a:t>RP-091401</a:t>
            </a:r>
            <a:r>
              <a:rPr lang="en-GB" dirty="0" smtClean="0"/>
              <a:t>):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/>
              <a:t>Coverage and Capacity Optimisation (CCO)</a:t>
            </a:r>
            <a:endParaRPr lang="en-US" dirty="0" smtClean="0"/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/>
              <a:t>Mobility Robustness Optimisation (MRO) enhancements</a:t>
            </a:r>
            <a:endParaRPr lang="en-US" dirty="0" smtClean="0"/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/>
              <a:t>Mobility Load Balancing (MLB) enhancements</a:t>
            </a:r>
            <a:endParaRPr lang="en-US" dirty="0" smtClean="0"/>
          </a:p>
          <a:p>
            <a:pPr lvl="2">
              <a:buFont typeface="Arial" pitchFamily="34" charset="0"/>
              <a:buNone/>
              <a:defRPr/>
            </a:pPr>
            <a:r>
              <a:rPr lang="en-GB" dirty="0" smtClean="0"/>
              <a:t>	</a:t>
            </a:r>
            <a:r>
              <a:rPr lang="en-GB" i="1" dirty="0" smtClean="0"/>
              <a:t>NOTE: the enhancements are meant mainly for load information and inter-RAT solution. Any other improvements in the MLB solution must first be proven to be needed for correct operability of the MLB.</a:t>
            </a:r>
            <a:endParaRPr lang="en-US" i="1" dirty="0" smtClean="0"/>
          </a:p>
          <a:p>
            <a:pPr lvl="1">
              <a:buFont typeface="Arial" pitchFamily="34" charset="0"/>
              <a:buChar char="•"/>
              <a:defRPr/>
            </a:pPr>
            <a:r>
              <a:rPr lang="en-GB" dirty="0" smtClean="0"/>
              <a:t>Including HeNBs into the SON framework of MLB and MRO</a:t>
            </a:r>
            <a:endParaRPr lang="en-US" dirty="0" smtClean="0"/>
          </a:p>
          <a:p>
            <a:pPr lvl="2">
              <a:buFont typeface="Arial" pitchFamily="34" charset="0"/>
              <a:buNone/>
              <a:defRPr/>
            </a:pPr>
            <a:r>
              <a:rPr lang="en-GB" dirty="0" smtClean="0"/>
              <a:t>	</a:t>
            </a:r>
            <a:r>
              <a:rPr lang="en-GB" i="1" dirty="0" smtClean="0"/>
              <a:t>NOTE:where appropriate, the solutions for HeNBs should be based on the solutions for macro. However, applicability and feasibility of these solutions in femto world must be proved first</a:t>
            </a:r>
            <a:r>
              <a:rPr lang="en-GB" dirty="0" smtClean="0"/>
              <a:t>.</a:t>
            </a:r>
            <a:endParaRPr lang="en-US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ED12CE-2242-4E19-9EC4-B85703E24463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8887</TotalTime>
  <Words>641</Words>
  <Application>Microsoft Office PowerPoint</Application>
  <PresentationFormat>On-screen Show (4:3)</PresentationFormat>
  <Paragraphs>84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ＭＳ Ｐゴシック</vt:lpstr>
      <vt:lpstr>Calibri</vt:lpstr>
      <vt:lpstr>ＭＳ Ｐ明朝</vt:lpstr>
      <vt:lpstr>Office Theme</vt:lpstr>
      <vt:lpstr>Progress of SON in RAN3 </vt:lpstr>
      <vt:lpstr>Outline</vt:lpstr>
      <vt:lpstr>Rel-9 Progress</vt:lpstr>
      <vt:lpstr>Rel-9 Progress: MLB </vt:lpstr>
      <vt:lpstr>Rel-9 Progress: MRO</vt:lpstr>
      <vt:lpstr>Rel-9 Progress: RACH optimization</vt:lpstr>
      <vt:lpstr>RAN WIs on SON for Rel-10</vt:lpstr>
      <vt:lpstr>Rel-10 SON WI</vt:lpstr>
    </vt:vector>
  </TitlesOfParts>
  <Company>NTT DoCoMo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SA #44    SP-090438 Oranjestad, ARUBA, 1 – 4 June 2009</dc:title>
  <dc:creator>NTT DOCOMO</dc:creator>
  <cp:lastModifiedBy>zumerle</cp:lastModifiedBy>
  <cp:revision>148</cp:revision>
  <dcterms:created xsi:type="dcterms:W3CDTF">2009-06-02T04:11:18Z</dcterms:created>
  <dcterms:modified xsi:type="dcterms:W3CDTF">2010-01-20T13:20:41Z</dcterms:modified>
</cp:coreProperties>
</file>