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2147480978" r:id="rId3"/>
    <p:sldId id="2147480974" r:id="rId4"/>
    <p:sldId id="2147480981" r:id="rId5"/>
    <p:sldId id="2147480982" r:id="rId6"/>
    <p:sldId id="2147480973" r:id="rId7"/>
    <p:sldId id="2147480979" r:id="rId8"/>
    <p:sldId id="2147480983" r:id="rId9"/>
    <p:sldId id="2147480980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0000FF"/>
    <a:srgbClr val="E9EDF4"/>
    <a:srgbClr val="FF3300"/>
    <a:srgbClr val="B1D254"/>
    <a:srgbClr val="62A14D"/>
    <a:srgbClr val="000000"/>
    <a:srgbClr val="C6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82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2/21/2025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2/21/2025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SA5#159, Sophia-Antipolis, France, 17 - 21 February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S5-250029 SA5#159, Sophia-Antipolis, France, 17 - 21 February 2025</a:t>
            </a: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4">
            <a:extLst>
              <a:ext uri="{FF2B5EF4-FFF2-40B4-BE49-F238E27FC236}">
                <a16:creationId xmlns:a16="http://schemas.microsoft.com/office/drawing/2014/main" id="{668A8194-19A7-400A-BFD7-B968ACC276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D4B3ED-34C8-408E-8E62-F8AF31AE40A9}"/>
              </a:ext>
            </a:extLst>
          </p:cNvPr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S5-250799, SA5#159,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Sophia-Antipolis, France, 17 - 21 February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3gpp.org/ftp/tsg_sa/TSG_SA/TSGS_100_Taipei_2023-06/Docs/SP-230746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3gpp.org/ftp/tsg_sa/TSG_SA/TSGS_100_Taipei_2023-06/Docs/SP-230746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 Zou, 3GPP SA5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063263" y="1575657"/>
            <a:ext cx="7478584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altLang="zh-CN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SA5 Rel-20 5G-Advanced topics</a:t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8C80E6B-0F26-45FB-9386-5EC467CA1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sz="3600" dirty="0"/>
              <a:t>Collection of topic list</a:t>
            </a:r>
            <a:endParaRPr lang="zh-CN" altLang="en-US" sz="3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A28D33-7758-4786-9023-BA974AC5CFB2}"/>
              </a:ext>
            </a:extLst>
          </p:cNvPr>
          <p:cNvSpPr/>
          <p:nvPr/>
        </p:nvSpPr>
        <p:spPr>
          <a:xfrm>
            <a:off x="205048" y="1213657"/>
            <a:ext cx="618743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1	AIML management enhancement		OAM Prime</a:t>
            </a:r>
          </a:p>
          <a:p>
            <a:r>
              <a:rPr lang="en-US" altLang="zh-CN" sz="1200" dirty="0"/>
              <a:t>2	Intent driven management enhancement		OAM Prime</a:t>
            </a:r>
          </a:p>
          <a:p>
            <a:r>
              <a:rPr lang="en-US" altLang="zh-CN" sz="1200" dirty="0"/>
              <a:t>3	MDA enhancement			OAM Prime</a:t>
            </a:r>
          </a:p>
          <a:p>
            <a:r>
              <a:rPr lang="en-US" altLang="zh-CN" sz="1200" dirty="0"/>
              <a:t>4	CCL enhancement			OAM Prime</a:t>
            </a:r>
          </a:p>
          <a:p>
            <a:r>
              <a:rPr lang="en-US" altLang="zh-CN" sz="1200" dirty="0"/>
              <a:t>5	NDT enhancement			OAM Prime</a:t>
            </a:r>
          </a:p>
          <a:p>
            <a:r>
              <a:rPr lang="en-US" altLang="zh-CN" sz="1200" dirty="0"/>
              <a:t>6	Knowledge-assisted management/Semantics – Based Network Management					OAM Prime</a:t>
            </a:r>
          </a:p>
          <a:p>
            <a:r>
              <a:rPr lang="en-US" altLang="zh-CN" sz="1200" dirty="0"/>
              <a:t>7	CMO 				OAM Prime</a:t>
            </a:r>
          </a:p>
          <a:p>
            <a:r>
              <a:rPr lang="en-US" altLang="zh-CN" sz="1200" dirty="0"/>
              <a:t>8	SBMA enhancement			OAM Prime</a:t>
            </a:r>
          </a:p>
          <a:p>
            <a:r>
              <a:rPr lang="en-US" altLang="zh-CN" sz="1200" dirty="0"/>
              <a:t>9	MADCOL/Data Management		OAM Prime</a:t>
            </a:r>
          </a:p>
          <a:p>
            <a:r>
              <a:rPr lang="en-US" altLang="zh-CN" sz="1200" dirty="0"/>
              <a:t>10	Trace/MDT/</a:t>
            </a:r>
            <a:r>
              <a:rPr lang="en-US" altLang="zh-CN" sz="1200" dirty="0" err="1"/>
              <a:t>QoE</a:t>
            </a:r>
            <a:r>
              <a:rPr lang="en-US" altLang="zh-CN" sz="1200" dirty="0"/>
              <a:t>/SON enhancement		OAM Prime</a:t>
            </a:r>
          </a:p>
          <a:p>
            <a:r>
              <a:rPr lang="en-US" altLang="zh-CN" sz="1200" dirty="0"/>
              <a:t>11	Security Monitoring			OAM Prime</a:t>
            </a:r>
          </a:p>
          <a:p>
            <a:r>
              <a:rPr lang="en-US" altLang="zh-CN" sz="1200" dirty="0"/>
              <a:t>12	</a:t>
            </a:r>
            <a:r>
              <a:rPr lang="en-US" altLang="zh-CN" sz="1200" dirty="0" err="1"/>
              <a:t>Mexpo</a:t>
            </a:r>
            <a:r>
              <a:rPr lang="en-US" altLang="zh-CN" sz="1200" dirty="0"/>
              <a:t> enhancement			OAM Prime</a:t>
            </a:r>
          </a:p>
          <a:p>
            <a:r>
              <a:rPr lang="en-US" altLang="zh-CN" sz="1200" dirty="0"/>
              <a:t>13	Energy efficiency enhancement		OAM Prime</a:t>
            </a:r>
          </a:p>
          <a:p>
            <a:r>
              <a:rPr lang="en-US" altLang="zh-CN" sz="1200" dirty="0"/>
              <a:t>14	NTN management enhancement		Network support</a:t>
            </a:r>
          </a:p>
          <a:p>
            <a:r>
              <a:rPr lang="en-US" altLang="zh-CN" sz="1200" dirty="0"/>
              <a:t>15	</a:t>
            </a:r>
            <a:r>
              <a:rPr lang="en-US" altLang="zh-CN" sz="1200" dirty="0" err="1"/>
              <a:t>AIoT</a:t>
            </a:r>
            <a:r>
              <a:rPr lang="en-US" altLang="zh-CN" sz="1200" dirty="0"/>
              <a:t> management			Network support</a:t>
            </a:r>
          </a:p>
          <a:p>
            <a:r>
              <a:rPr lang="en-US" altLang="zh-CN" sz="1200" dirty="0"/>
              <a:t>16	ISAC management			Network support</a:t>
            </a:r>
          </a:p>
          <a:p>
            <a:r>
              <a:rPr lang="en-US" altLang="zh-CN" sz="1200" dirty="0"/>
              <a:t>17	NWDAFM				Network support</a:t>
            </a:r>
          </a:p>
          <a:p>
            <a:r>
              <a:rPr lang="en-US" altLang="zh-CN" sz="1200" dirty="0"/>
              <a:t>18	XR management			Network support</a:t>
            </a:r>
          </a:p>
          <a:p>
            <a:r>
              <a:rPr lang="en-US" altLang="zh-CN" sz="1200" dirty="0"/>
              <a:t>19	Management of Network Sharing Phase 4	Network support</a:t>
            </a:r>
          </a:p>
          <a:p>
            <a:r>
              <a:rPr lang="en-US" altLang="zh-CN" sz="1200" dirty="0"/>
              <a:t>20	</a:t>
            </a:r>
            <a:r>
              <a:rPr lang="en-US" altLang="zh-CN" sz="1200" dirty="0" err="1"/>
              <a:t>AdNRM</a:t>
            </a:r>
            <a:r>
              <a:rPr lang="en-US" altLang="zh-CN" sz="1200" dirty="0"/>
              <a:t>				Network support</a:t>
            </a:r>
          </a:p>
          <a:p>
            <a:r>
              <a:rPr lang="en-US" altLang="zh-CN" sz="1200" dirty="0"/>
              <a:t>21	PM/KPI				Network support</a:t>
            </a:r>
          </a:p>
          <a:p>
            <a:r>
              <a:rPr lang="en-US" altLang="zh-CN" sz="1200" dirty="0"/>
              <a:t>22	Vehicle Mounted Relays management		Network support</a:t>
            </a:r>
          </a:p>
          <a:p>
            <a:r>
              <a:rPr lang="en-US" altLang="zh-CN" sz="1200" dirty="0"/>
              <a:t>23	Management of WAB			Network support</a:t>
            </a:r>
          </a:p>
          <a:p>
            <a:r>
              <a:rPr lang="en-US" altLang="zh-CN" sz="1200" dirty="0"/>
              <a:t>24	Management and SON for 5G </a:t>
            </a:r>
            <a:r>
              <a:rPr lang="en-US" altLang="zh-CN" sz="1200" dirty="0" err="1"/>
              <a:t>Femto</a:t>
            </a:r>
            <a:r>
              <a:rPr lang="en-US" altLang="zh-CN" sz="1200" dirty="0"/>
              <a:t>		Network support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69BA04-AA04-4174-80BB-CB947D67EFAF}"/>
              </a:ext>
            </a:extLst>
          </p:cNvPr>
          <p:cNvSpPr/>
          <p:nvPr/>
        </p:nvSpPr>
        <p:spPr>
          <a:xfrm>
            <a:off x="6517176" y="1213657"/>
            <a:ext cx="546977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1 Charging reliability enhancement (failure handling)	CH Prime</a:t>
            </a:r>
          </a:p>
          <a:p>
            <a:r>
              <a:rPr lang="en-US" altLang="zh-CN" sz="1200" dirty="0"/>
              <a:t>2 Inter CHF communication continuation		CH Prime</a:t>
            </a:r>
          </a:p>
          <a:p>
            <a:r>
              <a:rPr lang="en-US" altLang="zh-CN" sz="1200" dirty="0"/>
              <a:t>3 Charging profile enhancement		CH Prime</a:t>
            </a:r>
          </a:p>
          <a:p>
            <a:r>
              <a:rPr lang="en-US" altLang="zh-CN" sz="1200" dirty="0"/>
              <a:t>4 CCS architecture evolution		CH Prime</a:t>
            </a:r>
          </a:p>
          <a:p>
            <a:r>
              <a:rPr lang="en-US" altLang="zh-CN" sz="1200" dirty="0"/>
              <a:t>5 5GSAT_Ph4 charging 			Network support</a:t>
            </a:r>
          </a:p>
          <a:p>
            <a:r>
              <a:rPr lang="en-US" altLang="zh-CN" sz="1200" dirty="0"/>
              <a:t>6 AIML charging			Network support</a:t>
            </a:r>
          </a:p>
          <a:p>
            <a:r>
              <a:rPr lang="en-US" altLang="zh-CN" sz="1200" dirty="0"/>
              <a:t>7 </a:t>
            </a:r>
            <a:r>
              <a:rPr lang="en-US" altLang="zh-CN" sz="1200" dirty="0" err="1"/>
              <a:t>AIoT</a:t>
            </a:r>
            <a:r>
              <a:rPr lang="en-US" altLang="zh-CN" sz="1200" dirty="0"/>
              <a:t> charging  			Network support</a:t>
            </a:r>
          </a:p>
          <a:p>
            <a:r>
              <a:rPr lang="en-US" altLang="zh-CN" sz="1200" dirty="0"/>
              <a:t>8 ISAC charging			Network support</a:t>
            </a:r>
          </a:p>
          <a:p>
            <a:r>
              <a:rPr lang="en-US" altLang="zh-CN" sz="1200" dirty="0"/>
              <a:t>9 EE charging - continuation		Network support</a:t>
            </a:r>
          </a:p>
          <a:p>
            <a:r>
              <a:rPr lang="en-US" altLang="zh-CN" sz="1200" dirty="0"/>
              <a:t>10 NG_RTC charging -continuation		Network support</a:t>
            </a:r>
          </a:p>
          <a:p>
            <a:r>
              <a:rPr lang="en-US" altLang="zh-CN" sz="1200" dirty="0"/>
              <a:t>11 5G </a:t>
            </a:r>
            <a:r>
              <a:rPr lang="en-US" altLang="zh-CN" sz="1200" dirty="0" err="1"/>
              <a:t>Femto</a:t>
            </a:r>
            <a:r>
              <a:rPr lang="en-US" altLang="zh-CN" sz="1200" dirty="0"/>
              <a:t> + WAB Charging		Network support</a:t>
            </a:r>
          </a:p>
          <a:p>
            <a:r>
              <a:rPr lang="en-US" altLang="zh-CN" sz="1200" dirty="0"/>
              <a:t>12 CAPCH				Network support</a:t>
            </a:r>
          </a:p>
          <a:p>
            <a:r>
              <a:rPr lang="en-US" altLang="zh-CN" sz="1200" dirty="0"/>
              <a:t>13 UASCH				Network support</a:t>
            </a:r>
          </a:p>
        </p:txBody>
      </p:sp>
    </p:spTree>
    <p:extLst>
      <p:ext uri="{BB962C8B-B14F-4D97-AF65-F5344CB8AC3E}">
        <p14:creationId xmlns:p14="http://schemas.microsoft.com/office/powerpoint/2010/main" val="130634706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>
            <a:extLst>
              <a:ext uri="{FF2B5EF4-FFF2-40B4-BE49-F238E27FC236}">
                <a16:creationId xmlns:a16="http://schemas.microsoft.com/office/drawing/2014/main" id="{9A1DCB32-8CD3-43F4-A95D-DE77F84D385C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5G-A candidate topics</a:t>
            </a: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2E216C89-B86E-4220-BCBE-8F2D682BF4B3}"/>
              </a:ext>
            </a:extLst>
          </p:cNvPr>
          <p:cNvSpPr txBox="1">
            <a:spLocks/>
          </p:cNvSpPr>
          <p:nvPr/>
        </p:nvSpPr>
        <p:spPr bwMode="auto">
          <a:xfrm>
            <a:off x="8350174" y="6315163"/>
            <a:ext cx="3749039" cy="48013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400" b="1" dirty="0">
                <a:solidFill>
                  <a:srgbClr val="0000FF"/>
                </a:solidFill>
              </a:rPr>
              <a:t>See SP-250168 for the consolidated list.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pic>
        <p:nvPicPr>
          <p:cNvPr id="16" name="Picture 1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4924993E-F232-4B48-8EEE-9CA6EB689D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graphicFrame>
        <p:nvGraphicFramePr>
          <p:cNvPr id="17" name="Content Placeholder 3">
            <a:extLst>
              <a:ext uri="{FF2B5EF4-FFF2-40B4-BE49-F238E27FC236}">
                <a16:creationId xmlns:a16="http://schemas.microsoft.com/office/drawing/2014/main" id="{4016F4D4-C64A-4BF9-B7A0-01A57B6513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058959"/>
              </p:ext>
            </p:extLst>
          </p:nvPr>
        </p:nvGraphicFramePr>
        <p:xfrm>
          <a:off x="269157" y="1270717"/>
          <a:ext cx="11653686" cy="4687824"/>
        </p:xfrm>
        <a:graphic>
          <a:graphicData uri="http://schemas.openxmlformats.org/drawingml/2006/table">
            <a:tbl>
              <a:tblPr firstRow="1" firstCol="1" bandRow="1"/>
              <a:tblGrid>
                <a:gridCol w="411571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3395082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2721935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  <a:gridCol w="2544725">
                  <a:extLst>
                    <a:ext uri="{9D8B030D-6E8A-4147-A177-3AD203B41FA5}">
                      <a16:colId xmlns:a16="http://schemas.microsoft.com/office/drawing/2014/main" val="2166377609"/>
                    </a:ext>
                  </a:extLst>
                </a:gridCol>
                <a:gridCol w="2580373">
                  <a:extLst>
                    <a:ext uri="{9D8B030D-6E8A-4147-A177-3AD203B41FA5}">
                      <a16:colId xmlns:a16="http://schemas.microsoft.com/office/drawing/2014/main" val="2582493778"/>
                    </a:ext>
                  </a:extLst>
                </a:gridCol>
              </a:tblGrid>
              <a:tr h="3750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OAM Prime Topics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</a:t>
                      </a:r>
                      <a:r>
                        <a:rPr lang="en-US" altLang="zh-CN" sz="16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OAM </a:t>
                      </a:r>
                      <a:r>
                        <a:rPr lang="en-GB" sz="16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Topics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77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6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sz="16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Prime Topics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6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altLang="zh-CN" sz="16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altLang="zh-CN" sz="16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Support</a:t>
                      </a:r>
                      <a:r>
                        <a:rPr lang="en-GB" altLang="zh-CN" sz="16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GB" altLang="zh-CN" sz="16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Topics</a:t>
                      </a:r>
                      <a:endParaRPr lang="en-GB" sz="1600" b="1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3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management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ISAC management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/>
                        <a:t>Charging reliability enhancement (failure handling)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charging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3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NTN management enhancement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300" dirty="0"/>
                        <a:t>Inter CHF communication continuation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AIoT</a:t>
                      </a:r>
                      <a:r>
                        <a:rPr lang="en-GB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charging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3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Intent driven management enhancement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AIoT</a:t>
                      </a:r>
                      <a:r>
                        <a:rPr lang="en-GB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management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1300" dirty="0"/>
                    </a:p>
                    <a:p>
                      <a:r>
                        <a:rPr lang="en-US" altLang="zh-CN" sz="1300" dirty="0"/>
                        <a:t>Charging profile enhancement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5GSAT_Ph4 charging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00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3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Management and SON for 5G </a:t>
                      </a:r>
                      <a:r>
                        <a:rPr lang="en-US" altLang="zh-CN" sz="13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endParaRPr lang="en-GB" altLang="zh-CN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300" dirty="0"/>
                        <a:t>CCS architecture evolution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 </a:t>
                      </a:r>
                      <a:r>
                        <a:rPr lang="en-US" altLang="zh-CN" sz="13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r>
                        <a:rPr lang="en-US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+ WAB Charging</a:t>
                      </a:r>
                      <a:endParaRPr lang="en-US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3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PM/KPI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CAPCH</a:t>
                      </a:r>
                      <a:endParaRPr lang="en-US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3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SBMA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AdNRM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 charging -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00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3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Cloud-native management and orchestration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NWDAFM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NG_RTC charging –continuation</a:t>
                      </a:r>
                    </a:p>
                    <a:p>
                      <a:r>
                        <a:rPr lang="en-US" altLang="zh-CN" sz="1300" dirty="0"/>
                        <a:t>ISAC charging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3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/>
                        <a:t>MDA enhancement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Management of Network Sharing Phase 4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/>
                        <a:t>Knowledge-assisted management/Semantics – Based Network Management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/>
                        <a:t>XR management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32289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 err="1"/>
                        <a:t>Mexpo</a:t>
                      </a:r>
                      <a:r>
                        <a:rPr lang="en-US" altLang="zh-CN" sz="1300" dirty="0"/>
                        <a:t> enhancement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/>
                        <a:t>Vehicle Mounted Relays management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957137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300" dirty="0"/>
                        <a:t>MADCOL/Data Management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/>
                        <a:t>Management of WAB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885132"/>
                  </a:ext>
                </a:extLst>
              </a:tr>
              <a:tr h="1313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altLang="zh-CN" sz="1300" dirty="0"/>
                        <a:t>Trace/MDT/QoE/SON </a:t>
                      </a:r>
                      <a:r>
                        <a:rPr lang="fr-FR" altLang="zh-CN" sz="1300" dirty="0" err="1"/>
                        <a:t>enhancement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458838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13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300" dirty="0"/>
                        <a:t>Security Monitoring</a:t>
                      </a: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440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235242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0C10F3C-228E-4552-BD7D-0B489C3AB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B944569-56B9-4273-897B-4D2B9845059E}"/>
              </a:ext>
            </a:extLst>
          </p:cNvPr>
          <p:cNvSpPr txBox="1">
            <a:spLocks/>
          </p:cNvSpPr>
          <p:nvPr/>
        </p:nvSpPr>
        <p:spPr bwMode="auto">
          <a:xfrm>
            <a:off x="1480907" y="1212907"/>
            <a:ext cx="9059502" cy="443218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375871381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680C727-6588-4C5E-84C3-43CFFF4F6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TU allocation portion of 5GA part/6G part in Rel-20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9310610-C0C9-48AD-A6E2-7378930EF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1183938" cy="1037590"/>
          </a:xfrm>
        </p:spPr>
        <p:txBody>
          <a:bodyPr/>
          <a:lstStyle/>
          <a:p>
            <a:r>
              <a:rPr lang="en-US" altLang="zh-CN" sz="2800" dirty="0"/>
              <a:t>SA5 has discussed the following 3 options for </a:t>
            </a:r>
            <a:r>
              <a:rPr lang="en-US" altLang="zh-CN" dirty="0"/>
              <a:t>TU allocation portion of 5GA part/6G part in Rel-20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58F0A9B-F0A5-441E-91CD-B086AB7529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419423"/>
              </p:ext>
            </p:extLst>
          </p:nvPr>
        </p:nvGraphicFramePr>
        <p:xfrm>
          <a:off x="2197042" y="2617470"/>
          <a:ext cx="6936858" cy="1623060"/>
        </p:xfrm>
        <a:graphic>
          <a:graphicData uri="http://schemas.openxmlformats.org/drawingml/2006/table">
            <a:tbl>
              <a:tblPr/>
              <a:tblGrid>
                <a:gridCol w="2640482">
                  <a:extLst>
                    <a:ext uri="{9D8B030D-6E8A-4147-A177-3AD203B41FA5}">
                      <a16:colId xmlns:a16="http://schemas.microsoft.com/office/drawing/2014/main" val="87291981"/>
                    </a:ext>
                  </a:extLst>
                </a:gridCol>
                <a:gridCol w="2148188">
                  <a:extLst>
                    <a:ext uri="{9D8B030D-6E8A-4147-A177-3AD203B41FA5}">
                      <a16:colId xmlns:a16="http://schemas.microsoft.com/office/drawing/2014/main" val="259899410"/>
                    </a:ext>
                  </a:extLst>
                </a:gridCol>
                <a:gridCol w="2148188">
                  <a:extLst>
                    <a:ext uri="{9D8B030D-6E8A-4147-A177-3AD203B41FA5}">
                      <a16:colId xmlns:a16="http://schemas.microsoft.com/office/drawing/2014/main" val="3861879389"/>
                    </a:ext>
                  </a:extLst>
                </a:gridCol>
              </a:tblGrid>
              <a:tr h="19812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 allocation portion of 5GA part/6G part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311315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No. of supporting companies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69715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018235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1/3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2/3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416723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2/3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1/3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83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456468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FB6C559-893C-42D5-A113-F0E30115F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SA5 Rel-20 5GA Content Definition steps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3956C52-E358-4F0F-A5CC-AB6E52CA1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782" y="112124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400" b="1" dirty="0">
                <a:latin typeface="Söhne"/>
              </a:rPr>
              <a:t>Discussion and Guidance for Rel-20 5GA Scope</a:t>
            </a:r>
            <a:r>
              <a:rPr lang="en-US" sz="14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400" dirty="0">
                <a:latin typeface="Söhne"/>
              </a:rPr>
              <a:t>The potential topics include a list of </a:t>
            </a:r>
            <a:r>
              <a:rPr lang="en-US" sz="1400" b="1" dirty="0">
                <a:latin typeface="Söhne"/>
              </a:rPr>
              <a:t>prime</a:t>
            </a:r>
            <a:r>
              <a:rPr lang="en-US" sz="1400" dirty="0">
                <a:latin typeface="Söhne"/>
              </a:rPr>
              <a:t> and </a:t>
            </a:r>
            <a:r>
              <a:rPr lang="en-US" sz="1400" b="1" dirty="0">
                <a:latin typeface="Söhne"/>
              </a:rPr>
              <a:t>supporting </a:t>
            </a:r>
            <a:r>
              <a:rPr lang="en-US" sz="1400" dirty="0">
                <a:latin typeface="Söhne"/>
              </a:rPr>
              <a:t>topics for SA5 Rel-20 5GA. </a:t>
            </a:r>
          </a:p>
          <a:p>
            <a:pPr lvl="1"/>
            <a:r>
              <a:rPr lang="en-US" sz="1400" dirty="0">
                <a:latin typeface="Söhne"/>
              </a:rPr>
              <a:t>Max# of SID/WID for OAM/CH Rel-20 is 15/10 and TU allocation portion of 5GA part/6G part in Rel-20 estimates will be taken into account.</a:t>
            </a:r>
          </a:p>
          <a:p>
            <a:pPr marL="457188" lvl="1" indent="0">
              <a:buNone/>
            </a:pPr>
            <a:r>
              <a:rPr lang="en-US" altLang="en-US" sz="1400" dirty="0"/>
              <a:t>Note: one feature made up of SI+WI is counted as one item</a:t>
            </a:r>
            <a:endParaRPr lang="en-US" sz="1400" dirty="0">
              <a:latin typeface="Söhne"/>
            </a:endParaRP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400" b="1" dirty="0">
                <a:latin typeface="Söhne"/>
              </a:rPr>
              <a:t>Moderated Email Discussions</a:t>
            </a:r>
            <a:r>
              <a:rPr lang="en-US" altLang="zh-CN" sz="1400" dirty="0"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400" b="1" dirty="0">
                <a:latin typeface="Söhne"/>
              </a:rPr>
              <a:t>Approval of Selected Rel-20 5GA SID/WID (first package)</a:t>
            </a:r>
            <a:r>
              <a:rPr lang="en-US" altLang="zh-CN" sz="1400" dirty="0"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400" dirty="0" err="1">
                <a:latin typeface="Söhne"/>
              </a:rPr>
              <a:t>Rapporteurship</a:t>
            </a:r>
            <a:r>
              <a:rPr lang="en-US" altLang="zh-CN" sz="1400" dirty="0">
                <a:latin typeface="Söhne"/>
              </a:rPr>
              <a:t> (see </a:t>
            </a:r>
            <a:r>
              <a:rPr lang="en-US" altLang="zh-CN" sz="1400" dirty="0">
                <a:latin typeface="Söhne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400" dirty="0"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400" b="1" dirty="0">
                <a:latin typeface="Söhne"/>
              </a:rPr>
              <a:t>WG commences Rel-20 5GA SI/WI Work</a:t>
            </a:r>
            <a:r>
              <a:rPr lang="en-US" altLang="zh-CN" sz="1400" dirty="0"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400" b="1" dirty="0">
                <a:latin typeface="Söhne"/>
              </a:rPr>
              <a:t>Final Approval of Rel-20 5GA SID/WID (second package)</a:t>
            </a:r>
            <a:r>
              <a:rPr lang="en-US" altLang="zh-CN" sz="1400" dirty="0">
                <a:latin typeface="Söhne"/>
              </a:rPr>
              <a:t>: This represents the second and final step in the approval process for the Rel-20 5GA content definition. Companies may submit additional SID/WID to SA5#166/#167 for WG agreement. SA5 targets to submit the second package of WID/SIs to SA#112 for approval. The Rel-20 5GA SID/WID for approval at this step should be mainly the network support features to Rel-20 work in RAN and SA. SID/WID for approval should follow the guidance on </a:t>
            </a:r>
            <a:r>
              <a:rPr lang="en-US" altLang="zh-CN" sz="1400" dirty="0" err="1">
                <a:latin typeface="Söhne"/>
              </a:rPr>
              <a:t>Rapporteurship</a:t>
            </a:r>
            <a:r>
              <a:rPr lang="en-US" altLang="zh-CN" sz="1400" dirty="0">
                <a:latin typeface="Söhne"/>
              </a:rPr>
              <a:t> (see </a:t>
            </a:r>
            <a:r>
              <a:rPr lang="en-US" altLang="zh-CN" sz="1400" dirty="0">
                <a:latin typeface="Söhne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400" dirty="0">
                <a:latin typeface="Söhne"/>
              </a:rPr>
              <a:t>). </a:t>
            </a:r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30409BCE-0EF4-4150-BB6F-4C3B9CFCC0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5820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CA266-E917-4B2C-9C3B-13DA953CD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37314-41A2-40E7-9D38-003F97EC25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082" y="1128087"/>
            <a:ext cx="11184467" cy="1066474"/>
          </a:xfrm>
        </p:spPr>
        <p:txBody>
          <a:bodyPr/>
          <a:lstStyle/>
          <a:p>
            <a:r>
              <a:rPr lang="en-US" altLang="zh-CN" sz="2000" dirty="0"/>
              <a:t>Propose to endorse “SA5 Rel-20 5G-A candidate topics” in slide 3 as starting point for Rel-20 preparation work.</a:t>
            </a:r>
          </a:p>
          <a:p>
            <a:r>
              <a:rPr lang="en-US" altLang="zh-CN" sz="2000" dirty="0"/>
              <a:t>The following topics are agreed to start Moderated Email Discussions after SA5#159:</a:t>
            </a:r>
          </a:p>
          <a:p>
            <a:pPr marL="457188" lvl="2" indent="0" eaLnBrk="1" fontAlgn="ctr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43" lvl="1" eaLnBrk="1" fontAlgn="ctr" hangingPunct="1">
              <a:spcBef>
                <a:spcPts val="0"/>
              </a:spcBef>
              <a:spcAft>
                <a:spcPts val="0"/>
              </a:spcAft>
            </a:pPr>
            <a:endParaRPr lang="en-US" altLang="zh-CN" sz="1600" kern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43" lvl="1" eaLnBrk="1" fontAlgn="ctr" hangingPunct="1">
              <a:spcBef>
                <a:spcPts val="0"/>
              </a:spcBef>
              <a:spcAft>
                <a:spcPts val="0"/>
              </a:spcAft>
            </a:pPr>
            <a:endParaRPr lang="zh-CN" altLang="zh-CN" sz="1600" kern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zh-CN" alt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31DBCF-D9A4-4438-B7E0-8A02DB43B5C8}"/>
              </a:ext>
            </a:extLst>
          </p:cNvPr>
          <p:cNvSpPr/>
          <p:nvPr/>
        </p:nvSpPr>
        <p:spPr>
          <a:xfrm>
            <a:off x="598082" y="2271087"/>
            <a:ext cx="533789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/>
              <a:t>OAM topics: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AIML management enhancement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Energy efficiency enhancement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Intent driven management enhancement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NDT enhancement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CCL enhancement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SBMA enhancement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Cloud-native management and orchestration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MDA enhancement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Knowledge-assisted management/Semantics – Based Network Management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 err="1"/>
              <a:t>Mexpo</a:t>
            </a:r>
            <a:r>
              <a:rPr lang="en-US" altLang="zh-CN" sz="1400" dirty="0"/>
              <a:t> enhancement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MADCOL/Data Management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Trace/MDT/</a:t>
            </a:r>
            <a:r>
              <a:rPr lang="en-US" altLang="zh-CN" sz="1400" dirty="0" err="1"/>
              <a:t>QoE</a:t>
            </a:r>
            <a:r>
              <a:rPr lang="en-US" altLang="zh-CN" sz="1400" dirty="0"/>
              <a:t>/SON enhancement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Security Monitoring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ISAC management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400" dirty="0"/>
              <a:t>NWDAFM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E2FC44-B38F-4C9F-914C-B316DE318748}"/>
              </a:ext>
            </a:extLst>
          </p:cNvPr>
          <p:cNvSpPr/>
          <p:nvPr/>
        </p:nvSpPr>
        <p:spPr>
          <a:xfrm>
            <a:off x="6395878" y="2271087"/>
            <a:ext cx="4619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/>
              <a:t>CH topics:</a:t>
            </a:r>
          </a:p>
          <a:p>
            <a:r>
              <a:rPr lang="en-US" altLang="zh-CN" sz="1400" dirty="0"/>
              <a:t>1. Charging reliability enhancement (failure handling)</a:t>
            </a:r>
          </a:p>
          <a:p>
            <a:r>
              <a:rPr lang="en-US" altLang="zh-CN" sz="1400" dirty="0"/>
              <a:t>2. CAPCH</a:t>
            </a:r>
          </a:p>
        </p:txBody>
      </p:sp>
    </p:spTree>
    <p:extLst>
      <p:ext uri="{BB962C8B-B14F-4D97-AF65-F5344CB8AC3E}">
        <p14:creationId xmlns:p14="http://schemas.microsoft.com/office/powerpoint/2010/main" val="347072650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DE048-217D-4D15-A282-909A198DE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059" y="2369288"/>
            <a:ext cx="9103784" cy="1143000"/>
          </a:xfrm>
        </p:spPr>
        <p:txBody>
          <a:bodyPr/>
          <a:lstStyle/>
          <a:p>
            <a:r>
              <a:rPr lang="en-US" altLang="zh-CN" dirty="0"/>
              <a:t>Thank you!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272088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F2DCB07-E40C-4A50-8C32-98F245DA9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 Rel-20 5GA Content Definition steps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491E8A0-829F-4BA4-BAC0-853197D67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7968" y="1443894"/>
            <a:ext cx="9539416" cy="4777155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Discussion and Guidance for Rel-20 5GA Scope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content proposals for Rel-20 5GA will be discussed during the SA Rel-20 5GA Workshop, and overall guidance will be provided to the SA WGs on Rel-20 5GA topics.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This guidance will include a list of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core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and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miscellaneous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topics for Rel-20 5GA. The core topics have garnered significant interest based on numerous presentations, while the miscellaneous topics have been presented in a limited number of instances. The level of detail is yet to be determined.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The WG's capacity including Max# of SID/WID and TU budget estimates will be taken into account.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Moderated Email Discussions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Working Group may organize Moderated Email Discussions to develop SID/WID details corresponding to the Rel-20 5GA topics identified in the Core/Miscellaneous list. The focus will be on defining technical objectives, work tasks, and estimated budgets for each task. These discussions can occur in either Q1 or Q2 or both.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Approval of Selected Rel-20 5GA SID/WID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marks the first step in the approval process for Rel-20 5GA content. The WG may submit the SID/WID to SA#107 for approval. Ideally, the Rel-20 5GA SID/WID for approval at this step should have no dependencies on RAN.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Part of WG capacity will be assigned during the first step approval process.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WG commences Rel-20 5GA SI/WI Work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After the approval of the SID/WID at SA#107, the Working Group can start working on the approved SID/WID during their Q2 meetings.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Final Approval of Rel-20 5GA Package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represents the second and final step in the approval process for the Rel-20 5GA content definition. The WG can submit the Rel-20 5GA SID/WID to SA#108 for approval.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Further prioritization, if necessary, will be handled based on WG capacity. </a:t>
            </a:r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6A3384F-C109-4A1B-8DF9-AD9C096578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CE7D61-48E5-4DF0-AAD6-EC632395B80A}"/>
              </a:ext>
            </a:extLst>
          </p:cNvPr>
          <p:cNvSpPr txBox="1"/>
          <p:nvPr/>
        </p:nvSpPr>
        <p:spPr>
          <a:xfrm rot="20489727">
            <a:off x="3382358" y="3549998"/>
            <a:ext cx="4294765" cy="25391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Ref: SP-241738 SA Rel-20 5G-Advanced Content Definition Process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37998930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7833</TotalTime>
  <Words>1677</Words>
  <Application>Microsoft Office PowerPoint</Application>
  <PresentationFormat>Widescreen</PresentationFormat>
  <Paragraphs>172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 </vt:lpstr>
      <vt:lpstr>Qualcomm Office Regular</vt:lpstr>
      <vt:lpstr>Söhne</vt:lpstr>
      <vt:lpstr>等线</vt:lpstr>
      <vt:lpstr>宋体</vt:lpstr>
      <vt:lpstr>Arial</vt:lpstr>
      <vt:lpstr>Calibri</vt:lpstr>
      <vt:lpstr>Times New Roman</vt:lpstr>
      <vt:lpstr>Office Theme</vt:lpstr>
      <vt:lpstr>PowerPoint Presentation</vt:lpstr>
      <vt:lpstr>Collection of topic list</vt:lpstr>
      <vt:lpstr>PowerPoint Presentation</vt:lpstr>
      <vt:lpstr>SA5 Rel-20 capacity summary </vt:lpstr>
      <vt:lpstr>TU allocation portion of 5GA part/6G part in Rel-20</vt:lpstr>
      <vt:lpstr>SA5 Rel-20 5GA Content Definition steps</vt:lpstr>
      <vt:lpstr>Proposal</vt:lpstr>
      <vt:lpstr>Thank you!</vt:lpstr>
      <vt:lpstr>SA Rel-20 5GA Content Definition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0221</cp:lastModifiedBy>
  <cp:revision>297</cp:revision>
  <dcterms:created xsi:type="dcterms:W3CDTF">2008-08-30T09:32:10Z</dcterms:created>
  <dcterms:modified xsi:type="dcterms:W3CDTF">2025-02-21T12:07:21Z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