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2147480960" r:id="rId3"/>
    <p:sldId id="2147480961" r:id="rId4"/>
    <p:sldId id="2147480968" r:id="rId5"/>
    <p:sldId id="2147480962" r:id="rId6"/>
    <p:sldId id="2147480963" r:id="rId7"/>
    <p:sldId id="2147480964" r:id="rId8"/>
    <p:sldId id="2147480969" r:id="rId9"/>
    <p:sldId id="2147480965" r:id="rId10"/>
    <p:sldId id="2147480966" r:id="rId11"/>
    <p:sldId id="866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1005" y="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2/16/2025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2/16/2025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SA5 5GA workshop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– 16 Jan 2025, Online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‹Nr.›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329543" y="4637682"/>
            <a:ext cx="6400800" cy="163320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Deutsche Telekom AG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63263" y="1575657"/>
            <a:ext cx="7478584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Deutsche Telekom’s 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en-US" altLang="zh-CN" dirty="0"/>
              <a:t>Collaboration, alignment and synchronization of topics with other SDOs and open source projects. </a:t>
            </a:r>
            <a:br>
              <a:rPr lang="en-US" altLang="zh-CN" dirty="0"/>
            </a:br>
            <a:r>
              <a:rPr lang="en-US" altLang="zh-CN" dirty="0"/>
              <a:t>In addition, these groups should be supported, if relevant.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E. g. ETSI groups, ITU, GSMA, CAMARA and ORAN (for example modelling, SMO aspects, …) …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AI/ML topics</a:t>
            </a:r>
            <a:br>
              <a:rPr lang="en-US" altLang="zh-CN" dirty="0"/>
            </a:br>
            <a:endParaRPr lang="en-US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57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TU </a:t>
            </a:r>
            <a:r>
              <a:rPr lang="de-DE" altLang="de-DE" b="1" dirty="0" err="1">
                <a:solidFill>
                  <a:schemeClr val="tx1"/>
                </a:solidFill>
              </a:rPr>
              <a:t>allocation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r>
              <a:rPr lang="en-US" altLang="zh-CN" dirty="0"/>
              <a:t>The focus should be on the 5GA part since the 6G work is only just beginning.</a:t>
            </a:r>
          </a:p>
          <a:p>
            <a:pPr lvl="1"/>
            <a:r>
              <a:rPr lang="en-US" altLang="zh-CN" dirty="0"/>
              <a:t>2/3 TU for 5GA</a:t>
            </a:r>
            <a:endParaRPr lang="en-US" altLang="zh-CN" dirty="0">
              <a:solidFill>
                <a:srgbClr val="374151"/>
              </a:solidFill>
            </a:endParaRPr>
          </a:p>
          <a:p>
            <a:pPr lvl="1"/>
            <a:r>
              <a:rPr lang="de-DE" altLang="zh-CN" dirty="0"/>
              <a:t>1/3 TU </a:t>
            </a:r>
            <a:r>
              <a:rPr lang="de-DE" altLang="zh-CN" dirty="0" err="1"/>
              <a:t>for</a:t>
            </a:r>
            <a:r>
              <a:rPr lang="de-DE" altLang="zh-CN" dirty="0"/>
              <a:t> 6G</a:t>
            </a:r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00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r>
              <a:rPr lang="en-US" altLang="zh-CN" dirty="0"/>
              <a:t>Following topics and aspects are important and could be treated during the Rel. 20 time frame.</a:t>
            </a:r>
            <a:br>
              <a:rPr lang="en-US" altLang="zh-CN" dirty="0"/>
            </a:br>
            <a:r>
              <a:rPr lang="en-US" altLang="zh-CN" dirty="0"/>
              <a:t>It is not a detailed and exhaustive list.</a:t>
            </a:r>
            <a:br>
              <a:rPr lang="en-US" altLang="zh-CN" dirty="0"/>
            </a:br>
            <a:r>
              <a:rPr lang="en-US" altLang="zh-CN" dirty="0"/>
              <a:t>The topics and aspects listed below refer to the management and orchestration theme.</a:t>
            </a:r>
          </a:p>
          <a:p>
            <a:pPr marL="0" indent="0">
              <a:buNone/>
            </a:pPr>
            <a:endParaRPr lang="en-US" altLang="zh-CN" dirty="0"/>
          </a:p>
          <a:p>
            <a:pPr lvl="1"/>
            <a:r>
              <a:rPr lang="en-US" altLang="zh-CN" dirty="0"/>
              <a:t>Simplification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Architectures incl. interfaces/APIs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Services and NW functions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Lightweight approaches</a:t>
            </a:r>
          </a:p>
          <a:p>
            <a:pPr marL="914377" lvl="2" indent="0">
              <a:buNone/>
            </a:pPr>
            <a:endParaRPr lang="de-DE" altLang="zh-CN" dirty="0"/>
          </a:p>
          <a:p>
            <a:pPr lvl="2"/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de-DE" altLang="zh-CN" dirty="0" err="1"/>
              <a:t>Scaling</a:t>
            </a:r>
            <a:endParaRPr lang="de-DE" altLang="zh-CN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 err="1"/>
              <a:t>Regarding</a:t>
            </a:r>
            <a:r>
              <a:rPr lang="de-DE" altLang="zh-CN" dirty="0"/>
              <a:t> </a:t>
            </a:r>
          </a:p>
          <a:p>
            <a:pPr lvl="3"/>
            <a:r>
              <a:rPr lang="de-DE" altLang="zh-CN" dirty="0"/>
              <a:t>Solutions</a:t>
            </a:r>
          </a:p>
          <a:p>
            <a:pPr lvl="3"/>
            <a:r>
              <a:rPr lang="de-DE" altLang="zh-CN" dirty="0" err="1"/>
              <a:t>Architectures</a:t>
            </a:r>
            <a:r>
              <a:rPr lang="de-DE" altLang="zh-CN" dirty="0"/>
              <a:t> incl. </a:t>
            </a:r>
            <a:r>
              <a:rPr lang="de-DE" altLang="zh-CN" dirty="0" err="1"/>
              <a:t>interfaces</a:t>
            </a:r>
            <a:r>
              <a:rPr lang="de-DE" altLang="zh-CN" dirty="0"/>
              <a:t>/APIs</a:t>
            </a:r>
          </a:p>
          <a:p>
            <a:pPr lvl="3"/>
            <a:r>
              <a:rPr lang="de-DE" altLang="zh-CN" dirty="0"/>
              <a:t>Services, Network </a:t>
            </a:r>
            <a:r>
              <a:rPr lang="de-DE" altLang="zh-CN" dirty="0" err="1"/>
              <a:t>Functions</a:t>
            </a:r>
            <a:endParaRPr lang="de-DE" altLang="zh-CN" dirty="0"/>
          </a:p>
          <a:p>
            <a:pPr lvl="3"/>
            <a:endParaRPr lang="de-DE" altLang="zh-CN" dirty="0"/>
          </a:p>
          <a:p>
            <a:pPr lvl="1"/>
            <a:r>
              <a:rPr lang="en-US" altLang="zh-CN" dirty="0"/>
              <a:t>Near real-time and real-time considerations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Architectures incl. interfaces/APIs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Management and orchestration services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Decision and mitigation activities</a:t>
            </a:r>
          </a:p>
          <a:p>
            <a:pPr marL="457188" lvl="1" indent="0">
              <a:buNone/>
            </a:pPr>
            <a:endParaRPr lang="de-DE" altLang="zh-CN" dirty="0"/>
          </a:p>
          <a:p>
            <a:pPr lvl="2"/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18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de-DE" altLang="zh-CN" dirty="0"/>
              <a:t>Knowledge management</a:t>
            </a:r>
          </a:p>
          <a:p>
            <a:pPr lvl="2"/>
            <a:r>
              <a:rPr lang="de-DE" altLang="zh-CN" dirty="0"/>
              <a:t>Knowledge </a:t>
            </a:r>
            <a:r>
              <a:rPr lang="de-DE" altLang="zh-CN" dirty="0" err="1"/>
              <a:t>models</a:t>
            </a:r>
            <a:endParaRPr lang="de-DE" altLang="zh-CN" dirty="0"/>
          </a:p>
          <a:p>
            <a:pPr lvl="2"/>
            <a:r>
              <a:rPr lang="de-DE" altLang="zh-CN" dirty="0"/>
              <a:t>Knowledge </a:t>
            </a:r>
            <a:r>
              <a:rPr lang="de-DE" altLang="zh-CN" dirty="0" err="1"/>
              <a:t>graphs</a:t>
            </a:r>
            <a:endParaRPr lang="de-DE" altLang="zh-CN" dirty="0"/>
          </a:p>
          <a:p>
            <a:pPr lvl="2"/>
            <a:r>
              <a:rPr lang="de-DE" altLang="zh-CN" dirty="0"/>
              <a:t>Knowledge </a:t>
            </a:r>
            <a:r>
              <a:rPr lang="de-DE" altLang="zh-CN" dirty="0" err="1"/>
              <a:t>connected</a:t>
            </a:r>
            <a:r>
              <a:rPr lang="de-DE" altLang="zh-CN" dirty="0"/>
              <a:t> </a:t>
            </a:r>
            <a:r>
              <a:rPr lang="de-DE" altLang="zh-CN" dirty="0" err="1"/>
              <a:t>with</a:t>
            </a:r>
            <a:r>
              <a:rPr lang="de-DE" altLang="zh-CN" dirty="0"/>
              <a:t> </a:t>
            </a:r>
            <a:r>
              <a:rPr lang="de-DE" altLang="zh-CN" dirty="0" err="1"/>
              <a:t>several</a:t>
            </a:r>
            <a:r>
              <a:rPr lang="de-DE" altLang="zh-CN" dirty="0"/>
              <a:t> </a:t>
            </a:r>
            <a:r>
              <a:rPr lang="de-DE" altLang="zh-CN" dirty="0" err="1"/>
              <a:t>areas</a:t>
            </a:r>
            <a:r>
              <a:rPr lang="de-DE" altLang="zh-CN" dirty="0"/>
              <a:t> e. g. </a:t>
            </a:r>
            <a:r>
              <a:rPr lang="de-DE" altLang="zh-CN" dirty="0" err="1"/>
              <a:t>Closed</a:t>
            </a:r>
            <a:r>
              <a:rPr lang="de-DE" altLang="zh-CN" dirty="0"/>
              <a:t> Loops (CL)</a:t>
            </a:r>
          </a:p>
          <a:p>
            <a:pPr marL="914377" lvl="2" indent="0">
              <a:buNone/>
            </a:pPr>
            <a:endParaRPr lang="de-DE" altLang="zh-CN" dirty="0"/>
          </a:p>
          <a:p>
            <a:pPr lvl="1"/>
            <a:r>
              <a:rPr lang="de-DE" altLang="zh-CN" dirty="0"/>
              <a:t>Data Treatment</a:t>
            </a:r>
          </a:p>
          <a:p>
            <a:pPr lvl="2"/>
            <a:r>
              <a:rPr lang="de-DE" altLang="zh-CN" dirty="0"/>
              <a:t>Data </a:t>
            </a:r>
            <a:r>
              <a:rPr lang="de-DE" altLang="zh-CN" dirty="0" err="1"/>
              <a:t>consistency</a:t>
            </a:r>
            <a:endParaRPr lang="de-DE" altLang="zh-CN" dirty="0"/>
          </a:p>
          <a:p>
            <a:pPr lvl="2"/>
            <a:r>
              <a:rPr lang="de-DE" altLang="zh-CN" dirty="0"/>
              <a:t>Data </a:t>
            </a:r>
            <a:r>
              <a:rPr lang="de-DE" altLang="zh-CN" dirty="0" err="1"/>
              <a:t>integrity</a:t>
            </a:r>
            <a:endParaRPr lang="de-DE" altLang="zh-CN" dirty="0"/>
          </a:p>
          <a:p>
            <a:pPr lvl="2"/>
            <a:r>
              <a:rPr lang="de-DE" altLang="zh-CN" dirty="0"/>
              <a:t>Data and AI</a:t>
            </a:r>
          </a:p>
          <a:p>
            <a:pPr lvl="2"/>
            <a:r>
              <a:rPr lang="de-DE" altLang="zh-CN" dirty="0" err="1"/>
              <a:t>Robustness</a:t>
            </a:r>
            <a:r>
              <a:rPr lang="de-DE" altLang="zh-CN" dirty="0"/>
              <a:t> of </a:t>
            </a:r>
            <a:r>
              <a:rPr lang="de-DE" altLang="zh-CN" dirty="0" err="1"/>
              <a:t>models</a:t>
            </a:r>
            <a:endParaRPr lang="de-DE" altLang="zh-CN" dirty="0"/>
          </a:p>
          <a:p>
            <a:pPr lvl="2"/>
            <a:r>
              <a:rPr lang="de-DE" altLang="zh-CN" dirty="0" err="1"/>
              <a:t>Exposure</a:t>
            </a:r>
            <a:r>
              <a:rPr lang="de-DE" altLang="zh-CN" dirty="0"/>
              <a:t> of </a:t>
            </a:r>
            <a:r>
              <a:rPr lang="de-DE" altLang="zh-CN" dirty="0" err="1"/>
              <a:t>data</a:t>
            </a:r>
            <a:r>
              <a:rPr lang="de-DE" altLang="zh-CN" dirty="0"/>
              <a:t> internal and external (e. g. </a:t>
            </a:r>
            <a:r>
              <a:rPr lang="de-DE" altLang="zh-CN" dirty="0" err="1"/>
              <a:t>to</a:t>
            </a:r>
            <a:r>
              <a:rPr lang="de-DE" altLang="zh-CN" dirty="0"/>
              <a:t> </a:t>
            </a:r>
            <a:r>
              <a:rPr lang="de-DE" altLang="zh-CN" dirty="0" err="1"/>
              <a:t>third</a:t>
            </a:r>
            <a:r>
              <a:rPr lang="de-DE" altLang="zh-CN" dirty="0"/>
              <a:t> </a:t>
            </a:r>
            <a:r>
              <a:rPr lang="de-DE" altLang="zh-CN" dirty="0" err="1"/>
              <a:t>parties</a:t>
            </a:r>
            <a:r>
              <a:rPr lang="de-DE" altLang="zh-CN" dirty="0"/>
              <a:t>)</a:t>
            </a:r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1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990356"/>
          </a:xfrm>
        </p:spPr>
        <p:txBody>
          <a:bodyPr/>
          <a:lstStyle/>
          <a:p>
            <a:pPr lvl="1"/>
            <a:r>
              <a:rPr lang="en-US" altLang="zh-CN" dirty="0"/>
              <a:t>AI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Alignment of terms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Common E2E AI Operations framework incl. LCM (Life Cycle Management)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LLMs, SLMs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AI based services and functions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Customer support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AI/ML use for various topics (e. g. AI and conflict management, …)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AI Act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374151"/>
                </a:solidFill>
              </a:rPr>
              <a:t>AI and Data</a:t>
            </a:r>
          </a:p>
          <a:p>
            <a:pPr marL="914377" lvl="2" indent="0">
              <a:buNone/>
            </a:pPr>
            <a:endParaRPr lang="en-US" altLang="zh-CN" dirty="0">
              <a:solidFill>
                <a:srgbClr val="374151"/>
              </a:solidFill>
            </a:endParaRPr>
          </a:p>
          <a:p>
            <a:pPr lvl="1"/>
            <a:r>
              <a:rPr lang="de-DE" altLang="zh-CN" dirty="0"/>
              <a:t>AI </a:t>
            </a:r>
            <a:r>
              <a:rPr lang="de-DE" altLang="zh-CN" dirty="0" err="1"/>
              <a:t>Agents</a:t>
            </a:r>
            <a:r>
              <a:rPr lang="de-DE" altLang="zh-CN" dirty="0"/>
              <a:t> </a:t>
            </a:r>
          </a:p>
          <a:p>
            <a:pPr lvl="2"/>
            <a:r>
              <a:rPr lang="de-DE" altLang="zh-CN" dirty="0"/>
              <a:t>Concept</a:t>
            </a:r>
          </a:p>
          <a:p>
            <a:pPr lvl="2"/>
            <a:r>
              <a:rPr lang="de-DE" altLang="zh-CN" dirty="0"/>
              <a:t>Communication </a:t>
            </a:r>
            <a:r>
              <a:rPr lang="de-DE" altLang="zh-CN" dirty="0" err="1"/>
              <a:t>between</a:t>
            </a:r>
            <a:r>
              <a:rPr lang="de-DE" altLang="zh-CN" dirty="0"/>
              <a:t> AI </a:t>
            </a:r>
            <a:r>
              <a:rPr lang="de-DE" altLang="zh-CN" dirty="0" err="1"/>
              <a:t>Agents</a:t>
            </a:r>
            <a:endParaRPr lang="de-DE" altLang="zh-CN" dirty="0"/>
          </a:p>
          <a:p>
            <a:pPr marL="914377" lvl="2" indent="0">
              <a:buNone/>
            </a:pPr>
            <a:endParaRPr lang="de-DE" altLang="zh-CN" dirty="0"/>
          </a:p>
          <a:p>
            <a:pPr marL="914377" lvl="2" indent="0">
              <a:buNone/>
            </a:pPr>
            <a:endParaRPr lang="de-DE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6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de-DE" altLang="zh-CN" dirty="0"/>
              <a:t>Support of E2E Automation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 err="1"/>
              <a:t>Closd</a:t>
            </a:r>
            <a:r>
              <a:rPr lang="de-DE" altLang="zh-CN" dirty="0"/>
              <a:t> loop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 err="1"/>
              <a:t>Intent-based</a:t>
            </a:r>
            <a:endParaRPr lang="de-DE" altLang="zh-CN" dirty="0"/>
          </a:p>
          <a:p>
            <a:pPr marL="914377" lvl="2" indent="0">
              <a:buNone/>
            </a:pPr>
            <a:endParaRPr lang="de-DE" altLang="zh-CN" dirty="0"/>
          </a:p>
          <a:p>
            <a:pPr lvl="1"/>
            <a:r>
              <a:rPr lang="de-DE" altLang="zh-CN" dirty="0" err="1"/>
              <a:t>Autonomous</a:t>
            </a:r>
            <a:r>
              <a:rPr lang="de-DE" altLang="zh-CN" dirty="0"/>
              <a:t> Networks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 err="1"/>
              <a:t>Concepts</a:t>
            </a:r>
            <a:endParaRPr lang="de-DE" altLang="zh-CN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/>
              <a:t>Solutions</a:t>
            </a:r>
          </a:p>
          <a:p>
            <a:pPr marL="914377" lvl="2" indent="0">
              <a:buNone/>
            </a:pPr>
            <a:endParaRPr lang="de-DE" altLang="zh-CN" dirty="0"/>
          </a:p>
          <a:p>
            <a:pPr lvl="1"/>
            <a:r>
              <a:rPr lang="de-DE" altLang="zh-CN" dirty="0"/>
              <a:t>Energy Efficiency (EE)/Energy </a:t>
            </a:r>
            <a:r>
              <a:rPr lang="de-DE" altLang="zh-CN" dirty="0" err="1"/>
              <a:t>Saving</a:t>
            </a:r>
            <a:r>
              <a:rPr lang="de-DE" altLang="zh-CN" dirty="0"/>
              <a:t> (ES)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>
                <a:solidFill>
                  <a:srgbClr val="374151"/>
                </a:solidFill>
              </a:rPr>
              <a:t>More </a:t>
            </a:r>
            <a:r>
              <a:rPr lang="de-DE" altLang="zh-CN" dirty="0" err="1">
                <a:solidFill>
                  <a:srgbClr val="374151"/>
                </a:solidFill>
              </a:rPr>
              <a:t>precise</a:t>
            </a:r>
            <a:r>
              <a:rPr lang="de-DE" altLang="zh-CN" dirty="0">
                <a:solidFill>
                  <a:srgbClr val="374151"/>
                </a:solidFill>
              </a:rPr>
              <a:t> and </a:t>
            </a:r>
            <a:r>
              <a:rPr lang="de-DE" altLang="zh-CN" dirty="0" err="1">
                <a:solidFill>
                  <a:srgbClr val="374151"/>
                </a:solidFill>
              </a:rPr>
              <a:t>enhanced</a:t>
            </a:r>
            <a:r>
              <a:rPr lang="de-DE" altLang="zh-CN" dirty="0">
                <a:solidFill>
                  <a:srgbClr val="374151"/>
                </a:solidFill>
              </a:rPr>
              <a:t> </a:t>
            </a:r>
            <a:r>
              <a:rPr lang="de-DE" altLang="zh-CN" dirty="0" err="1">
                <a:solidFill>
                  <a:srgbClr val="374151"/>
                </a:solidFill>
              </a:rPr>
              <a:t>measurmenets</a:t>
            </a:r>
            <a:r>
              <a:rPr lang="de-DE" altLang="zh-CN" dirty="0">
                <a:solidFill>
                  <a:srgbClr val="374151"/>
                </a:solidFill>
              </a:rPr>
              <a:t> in </a:t>
            </a:r>
            <a:r>
              <a:rPr lang="de-DE" altLang="zh-CN" dirty="0" err="1">
                <a:solidFill>
                  <a:srgbClr val="374151"/>
                </a:solidFill>
              </a:rPr>
              <a:t>the</a:t>
            </a:r>
            <a:r>
              <a:rPr lang="de-DE" altLang="zh-CN" dirty="0">
                <a:solidFill>
                  <a:srgbClr val="374151"/>
                </a:solidFill>
              </a:rPr>
              <a:t> NFV </a:t>
            </a:r>
            <a:r>
              <a:rPr lang="de-DE" altLang="zh-CN" dirty="0" err="1">
                <a:solidFill>
                  <a:srgbClr val="374151"/>
                </a:solidFill>
              </a:rPr>
              <a:t>context</a:t>
            </a:r>
            <a:endParaRPr lang="de-DE" altLang="zh-CN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>
                <a:solidFill>
                  <a:srgbClr val="374151"/>
                </a:solidFill>
              </a:rPr>
              <a:t> EE/ES and AI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>
                <a:solidFill>
                  <a:srgbClr val="374151"/>
                </a:solidFill>
              </a:rPr>
              <a:t>Dynamic Energy management</a:t>
            </a:r>
          </a:p>
          <a:p>
            <a:pPr marL="457188" lvl="1" indent="0">
              <a:buNone/>
            </a:pPr>
            <a:endParaRPr lang="en-GB" altLang="zh-CN" dirty="0">
              <a:solidFill>
                <a:srgbClr val="374151"/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8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de-DE" altLang="zh-CN" dirty="0">
                <a:solidFill>
                  <a:srgbClr val="374151"/>
                </a:solidFill>
              </a:rPr>
              <a:t>NDTs (Network Digital Twins)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>
                <a:solidFill>
                  <a:srgbClr val="374151"/>
                </a:solidFill>
              </a:rPr>
              <a:t>Management and </a:t>
            </a:r>
            <a:r>
              <a:rPr lang="de-DE" altLang="zh-CN" dirty="0" err="1">
                <a:solidFill>
                  <a:srgbClr val="374151"/>
                </a:solidFill>
              </a:rPr>
              <a:t>orchestration</a:t>
            </a:r>
            <a:r>
              <a:rPr lang="de-DE" altLang="zh-CN" dirty="0">
                <a:solidFill>
                  <a:srgbClr val="374151"/>
                </a:solidFill>
              </a:rPr>
              <a:t> of NDTs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>
                <a:solidFill>
                  <a:srgbClr val="374151"/>
                </a:solidFill>
              </a:rPr>
              <a:t>Use </a:t>
            </a:r>
            <a:r>
              <a:rPr lang="de-DE" altLang="zh-CN" dirty="0" err="1">
                <a:solidFill>
                  <a:srgbClr val="374151"/>
                </a:solidFill>
              </a:rPr>
              <a:t>to</a:t>
            </a:r>
            <a:r>
              <a:rPr lang="de-DE" altLang="zh-CN" dirty="0">
                <a:solidFill>
                  <a:srgbClr val="374151"/>
                </a:solidFill>
              </a:rPr>
              <a:t> support management and </a:t>
            </a:r>
            <a:r>
              <a:rPr lang="de-DE" altLang="zh-CN" dirty="0" err="1">
                <a:solidFill>
                  <a:srgbClr val="374151"/>
                </a:solidFill>
              </a:rPr>
              <a:t>orchestration</a:t>
            </a:r>
            <a:r>
              <a:rPr lang="de-DE" altLang="zh-CN" dirty="0">
                <a:solidFill>
                  <a:srgbClr val="374151"/>
                </a:solidFill>
              </a:rPr>
              <a:t> </a:t>
            </a:r>
            <a:r>
              <a:rPr lang="de-DE" altLang="zh-CN" dirty="0" err="1">
                <a:solidFill>
                  <a:srgbClr val="374151"/>
                </a:solidFill>
              </a:rPr>
              <a:t>tasks</a:t>
            </a:r>
            <a:r>
              <a:rPr lang="de-DE" altLang="zh-CN" dirty="0">
                <a:solidFill>
                  <a:srgbClr val="374151"/>
                </a:solidFill>
              </a:rPr>
              <a:t> like </a:t>
            </a:r>
            <a:r>
              <a:rPr lang="de-DE" altLang="zh-CN" dirty="0" err="1">
                <a:solidFill>
                  <a:srgbClr val="374151"/>
                </a:solidFill>
              </a:rPr>
              <a:t>optimization</a:t>
            </a:r>
            <a:r>
              <a:rPr lang="de-DE" altLang="zh-CN" dirty="0">
                <a:solidFill>
                  <a:srgbClr val="374151"/>
                </a:solidFill>
              </a:rPr>
              <a:t>, root </a:t>
            </a:r>
            <a:r>
              <a:rPr lang="de-DE" altLang="zh-CN" dirty="0" err="1">
                <a:solidFill>
                  <a:srgbClr val="374151"/>
                </a:solidFill>
              </a:rPr>
              <a:t>cause</a:t>
            </a:r>
            <a:r>
              <a:rPr lang="de-DE" altLang="zh-CN" dirty="0">
                <a:solidFill>
                  <a:srgbClr val="374151"/>
                </a:solidFill>
              </a:rPr>
              <a:t> </a:t>
            </a:r>
            <a:r>
              <a:rPr lang="de-DE" altLang="zh-CN" dirty="0" err="1">
                <a:solidFill>
                  <a:srgbClr val="374151"/>
                </a:solidFill>
              </a:rPr>
              <a:t>analysis</a:t>
            </a:r>
            <a:r>
              <a:rPr lang="de-DE" altLang="zh-CN" dirty="0">
                <a:solidFill>
                  <a:srgbClr val="374151"/>
                </a:solidFill>
              </a:rPr>
              <a:t>, NW </a:t>
            </a:r>
            <a:r>
              <a:rPr lang="de-DE" altLang="zh-CN" dirty="0" err="1">
                <a:solidFill>
                  <a:srgbClr val="374151"/>
                </a:solidFill>
              </a:rPr>
              <a:t>planning</a:t>
            </a:r>
            <a:r>
              <a:rPr lang="de-DE" altLang="zh-CN" dirty="0">
                <a:solidFill>
                  <a:srgbClr val="374151"/>
                </a:solidFill>
              </a:rPr>
              <a:t>, </a:t>
            </a:r>
            <a:r>
              <a:rPr lang="de-DE" altLang="zh-CN" dirty="0" err="1">
                <a:solidFill>
                  <a:srgbClr val="374151"/>
                </a:solidFill>
              </a:rPr>
              <a:t>mitigation</a:t>
            </a:r>
            <a:r>
              <a:rPr lang="de-DE" altLang="zh-CN" dirty="0">
                <a:solidFill>
                  <a:srgbClr val="374151"/>
                </a:solidFill>
              </a:rPr>
              <a:t> of </a:t>
            </a:r>
            <a:r>
              <a:rPr lang="de-DE" altLang="zh-CN" dirty="0" err="1">
                <a:solidFill>
                  <a:srgbClr val="374151"/>
                </a:solidFill>
              </a:rPr>
              <a:t>security</a:t>
            </a:r>
            <a:r>
              <a:rPr lang="de-DE" altLang="zh-CN" dirty="0">
                <a:solidFill>
                  <a:srgbClr val="374151"/>
                </a:solidFill>
              </a:rPr>
              <a:t> </a:t>
            </a:r>
            <a:r>
              <a:rPr lang="de-DE" altLang="zh-CN" dirty="0" err="1">
                <a:solidFill>
                  <a:srgbClr val="374151"/>
                </a:solidFill>
              </a:rPr>
              <a:t>problems</a:t>
            </a:r>
            <a:endParaRPr lang="de-DE" altLang="zh-CN" dirty="0">
              <a:solidFill>
                <a:srgbClr val="374151"/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 err="1">
                <a:solidFill>
                  <a:srgbClr val="374151"/>
                </a:solidFill>
              </a:rPr>
              <a:t>Nested</a:t>
            </a:r>
            <a:r>
              <a:rPr lang="de-DE" altLang="zh-CN" dirty="0">
                <a:solidFill>
                  <a:srgbClr val="374151"/>
                </a:solidFill>
              </a:rPr>
              <a:t> NDTs</a:t>
            </a:r>
          </a:p>
          <a:p>
            <a:pPr marL="914377" lvl="2" indent="0">
              <a:buNone/>
            </a:pPr>
            <a:endParaRPr lang="de-DE" altLang="zh-CN" dirty="0">
              <a:solidFill>
                <a:srgbClr val="374151"/>
              </a:solidFill>
            </a:endParaRPr>
          </a:p>
          <a:p>
            <a:pPr lvl="1"/>
            <a:r>
              <a:rPr lang="en-US" altLang="zh-CN" dirty="0"/>
              <a:t>Cloud native related topics</a:t>
            </a:r>
          </a:p>
          <a:p>
            <a:pPr marL="457188" lvl="1" indent="0">
              <a:buNone/>
            </a:pPr>
            <a:endParaRPr lang="en-US" altLang="zh-CN" dirty="0"/>
          </a:p>
          <a:p>
            <a:pPr lvl="1"/>
            <a:r>
              <a:rPr lang="en-US" altLang="zh-CN" dirty="0"/>
              <a:t>Support of security tasks</a:t>
            </a:r>
          </a:p>
          <a:p>
            <a:pPr marL="514338" lvl="1" indent="0">
              <a:buNone/>
            </a:pPr>
            <a:endParaRPr lang="de-DE" altLang="zh-CN" dirty="0">
              <a:solidFill>
                <a:srgbClr val="374151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GB" altLang="zh-CN" dirty="0">
              <a:solidFill>
                <a:srgbClr val="374151"/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591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>
                <a:solidFill>
                  <a:schemeClr val="tx1"/>
                </a:solidFill>
              </a:rPr>
              <a:t>Possible 5GA Rel. 20 </a:t>
            </a:r>
            <a:r>
              <a:rPr lang="de-DE" altLang="de-DE" b="1" dirty="0" err="1">
                <a:solidFill>
                  <a:schemeClr val="tx1"/>
                </a:solidFill>
              </a:rPr>
              <a:t>topics</a:t>
            </a:r>
            <a:endParaRPr lang="de-DE" altLang="de-DE" b="1" dirty="0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lvl="1"/>
            <a:r>
              <a:rPr lang="en-US" altLang="zh-CN" dirty="0"/>
              <a:t>Support of proactive monitoring and the corresponding OAM reactions</a:t>
            </a:r>
          </a:p>
          <a:p>
            <a:pPr marL="457188" lvl="1" indent="0">
              <a:buNone/>
            </a:pPr>
            <a:endParaRPr lang="en-US" altLang="zh-CN" dirty="0"/>
          </a:p>
          <a:p>
            <a:pPr lvl="1"/>
            <a:r>
              <a:rPr lang="en-US" altLang="zh-CN" dirty="0"/>
              <a:t>NTN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General approach e. g. for integration and management of satellite components in the 5G architecture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/>
              <a:t>Relevant use cases and requirements</a:t>
            </a:r>
          </a:p>
          <a:p>
            <a:pPr marL="914377" lvl="2" indent="0">
              <a:buNone/>
            </a:pPr>
            <a:endParaRPr lang="en-US" altLang="zh-CN" dirty="0"/>
          </a:p>
          <a:p>
            <a:pPr lvl="1"/>
            <a:r>
              <a:rPr lang="de-DE" altLang="zh-CN" dirty="0" err="1"/>
              <a:t>Charging</a:t>
            </a:r>
            <a:r>
              <a:rPr lang="de-DE" altLang="zh-CN" dirty="0"/>
              <a:t> </a:t>
            </a:r>
            <a:r>
              <a:rPr lang="de-DE" altLang="zh-CN" dirty="0" err="1"/>
              <a:t>topics</a:t>
            </a:r>
            <a:r>
              <a:rPr lang="de-DE" altLang="zh-CN" dirty="0"/>
              <a:t>, </a:t>
            </a:r>
            <a:r>
              <a:rPr lang="de-DE" altLang="zh-CN" dirty="0" err="1"/>
              <a:t>for</a:t>
            </a:r>
            <a:r>
              <a:rPr lang="de-DE" altLang="zh-CN" dirty="0"/>
              <a:t> </a:t>
            </a:r>
            <a:r>
              <a:rPr lang="de-DE" altLang="zh-CN" dirty="0" err="1"/>
              <a:t>example</a:t>
            </a:r>
            <a:r>
              <a:rPr lang="de-DE" altLang="zh-CN" dirty="0"/>
              <a:t> </a:t>
            </a:r>
            <a:r>
              <a:rPr lang="de-DE" altLang="zh-CN" dirty="0" err="1"/>
              <a:t>related</a:t>
            </a:r>
            <a:r>
              <a:rPr lang="de-DE" altLang="zh-CN" dirty="0"/>
              <a:t> </a:t>
            </a:r>
            <a:r>
              <a:rPr lang="de-DE" altLang="zh-CN" dirty="0" err="1"/>
              <a:t>to</a:t>
            </a:r>
            <a:endParaRPr lang="de-DE" altLang="zh-CN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/>
              <a:t>AI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de-DE" altLang="zh-CN" dirty="0"/>
              <a:t>NDTs</a:t>
            </a:r>
          </a:p>
          <a:p>
            <a:pPr lvl="2"/>
            <a:endParaRPr lang="de-DE" altLang="zh-CN" dirty="0"/>
          </a:p>
          <a:p>
            <a:pPr lvl="2"/>
            <a:endParaRPr lang="en-GB" altLang="zh-CN" dirty="0"/>
          </a:p>
          <a:p>
            <a:pPr marL="0" indent="0">
              <a:buNone/>
            </a:pPr>
            <a:endParaRPr lang="en-US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07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465</Words>
  <Application>Microsoft Office PowerPoint</Application>
  <PresentationFormat>Breitbild</PresentationFormat>
  <Paragraphs>93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Arial </vt:lpstr>
      <vt:lpstr>Calibri</vt:lpstr>
      <vt:lpstr>Times New Roman</vt:lpstr>
      <vt:lpstr>Wingdings</vt:lpstr>
      <vt:lpstr>Office Theme</vt:lpstr>
      <vt:lpstr>PowerPoint-Präsentation</vt:lpstr>
      <vt:lpstr>TU allocation</vt:lpstr>
      <vt:lpstr>Possible 5GA Rel. 20 topics</vt:lpstr>
      <vt:lpstr>Possible 5GA Rel. 20 topics</vt:lpstr>
      <vt:lpstr>Possible 5GA Rel. 20 topics</vt:lpstr>
      <vt:lpstr>Possible 5GA Rel. 20 topics</vt:lpstr>
      <vt:lpstr>Possible 5GA Rel. 20 topics</vt:lpstr>
      <vt:lpstr>Possible 5GA Rel. 20 topics</vt:lpstr>
      <vt:lpstr>Possible 5GA Rel. 20 topics</vt:lpstr>
      <vt:lpstr>Possible 5GA Rel. 20 topics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Klotz, Michael; Deutsche Telekom AG</cp:lastModifiedBy>
  <cp:revision>139</cp:revision>
  <dcterms:created xsi:type="dcterms:W3CDTF">2008-08-30T09:32:10Z</dcterms:created>
  <dcterms:modified xsi:type="dcterms:W3CDTF">2025-02-17T01:16:06Z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