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6" r:id="rId4"/>
  </p:sldMasterIdLst>
  <p:notesMasterIdLst>
    <p:notesMasterId r:id="rId6"/>
  </p:notesMasterIdLst>
  <p:handoutMasterIdLst>
    <p:handoutMasterId r:id="rId14"/>
  </p:handoutMasterIdLst>
  <p:sldIdLst>
    <p:sldId id="303" r:id="rId5"/>
    <p:sldId id="16774540" r:id="rId7"/>
    <p:sldId id="16774535" r:id="rId8"/>
    <p:sldId id="16774542" r:id="rId9"/>
    <p:sldId id="16774548" r:id="rId10"/>
    <p:sldId id="16774543" r:id="rId11"/>
    <p:sldId id="16774533" r:id="rId12"/>
    <p:sldId id="866" r:id="rId13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429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6858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0287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3716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17145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0574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24003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27432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FF3300"/>
    <a:srgbClr val="62A14D"/>
    <a:srgbClr val="E9EDF4"/>
    <a:srgbClr val="000000"/>
    <a:srgbClr val="C6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678" y="96"/>
      </p:cViewPr>
      <p:guideLst>
        <p:guide orient="horz" pos="2158"/>
        <p:guide pos="383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419" y="62"/>
      </p:cViewPr>
      <p:guideLst>
        <p:guide orient="horz" pos="3125"/>
        <p:guide pos="213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commentAuthors" Target="commentAuthors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85320"/>
            <a:ext cx="77470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en-US" altLang="zh-CN" sz="1200" b="1" kern="1200" dirty="0">
                <a:solidFill>
                  <a:schemeClr val="tx1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3GPP TSG SA WG5 Meeting #159	S5-250420</a:t>
            </a:r>
            <a:endParaRPr lang="en-US" altLang="zh-CN" sz="1200" b="1" kern="1200" dirty="0">
              <a:solidFill>
                <a:schemeClr val="tx1"/>
              </a:solidFill>
              <a:latin typeface="Arial" panose="020B0604020202020204"/>
              <a:ea typeface="+mn-ea"/>
              <a:cs typeface="Arial" panose="020B0604020202020204" pitchFamily="34" charset="0"/>
            </a:endParaRPr>
          </a:p>
          <a:p>
            <a:r>
              <a:rPr lang="en-US" altLang="zh-CN" sz="1200" b="1" kern="1200" dirty="0">
                <a:solidFill>
                  <a:schemeClr val="tx1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Sophia-Antipolis, FRANCE 17 - 21 February 2025</a:t>
            </a:r>
            <a:endParaRPr lang="en-US" altLang="zh-CN" sz="1200" b="1" kern="1200" dirty="0">
              <a:solidFill>
                <a:schemeClr val="tx1"/>
              </a:solidFill>
              <a:latin typeface="Arial" panose="020B060402020202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85320"/>
            <a:ext cx="7747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3GPP TSG SA5 5GA workshop</a:t>
            </a:r>
            <a:endParaRPr lang="de-DE" sz="1200" b="1" kern="1200" dirty="0">
              <a:solidFill>
                <a:schemeClr val="tx1"/>
              </a:solidFill>
              <a:latin typeface="Arial" panose="020B0604020202020204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15 – 16 Jan 2025, Online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85320"/>
            <a:ext cx="7747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3GPP TSG SA5 5GA workshop</a:t>
            </a:r>
            <a:endParaRPr lang="de-DE" sz="1200" b="1" kern="1200" dirty="0">
              <a:solidFill>
                <a:schemeClr val="tx1"/>
              </a:solidFill>
              <a:latin typeface="Arial" panose="020B0604020202020204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15 – 16 Jan 2025, Online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6" Type="http://schemas.openxmlformats.org/officeDocument/2006/relationships/theme" Target="../theme/theme3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3" y="6373814"/>
            <a:ext cx="8225367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1" y="1454152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17551" y="6383341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200" dirty="0">
                <a:solidFill>
                  <a:schemeClr val="bg1"/>
                </a:solidFill>
              </a:rPr>
              <a:t>Input document for SA5 5G-A workshop</a:t>
            </a: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7" y="6383339"/>
            <a:ext cx="681567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</a:fld>
            <a:endParaRPr lang="en-GB" altLang="en-US" sz="1000" b="1"/>
          </a:p>
          <a:p>
            <a:pPr>
              <a:defRPr/>
            </a:pPr>
            <a:endParaRPr lang="en-GB" altLang="en-US" sz="100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2" y="3303590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</a:rPr>
              <a:t>© 3GPP 2012</a:t>
            </a:r>
            <a:endParaRPr lang="en-GB" altLang="en-US" sz="100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3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8845" y="415925"/>
            <a:ext cx="114040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3" y="6373814"/>
            <a:ext cx="8225367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1" y="1454152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17551" y="6383341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200" dirty="0">
                <a:solidFill>
                  <a:schemeClr val="bg1"/>
                </a:solidFill>
                <a:sym typeface="+mn-ea"/>
              </a:rPr>
              <a:t>Input document for SA5 5G-A workshop</a:t>
            </a: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7" y="6383339"/>
            <a:ext cx="681567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</a:fld>
            <a:endParaRPr lang="en-GB" altLang="en-US" sz="1000" b="1"/>
          </a:p>
          <a:p>
            <a:pPr>
              <a:defRPr/>
            </a:pPr>
            <a:endParaRPr lang="en-GB" altLang="en-US" sz="100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2" y="3303590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</a:rPr>
              <a:t>© 3GPP 2012</a:t>
            </a:r>
            <a:endParaRPr lang="en-GB" altLang="en-US" sz="100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3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8845" y="415925"/>
            <a:ext cx="114040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3" y="6373814"/>
            <a:ext cx="8225367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1" y="1454152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7" y="6383339"/>
            <a:ext cx="681567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</a:fld>
            <a:endParaRPr lang="en-GB" altLang="en-US" sz="1000" b="1"/>
          </a:p>
          <a:p>
            <a:pPr>
              <a:defRPr/>
            </a:pPr>
            <a:endParaRPr lang="en-GB" altLang="en-US" sz="100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2" y="3303590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</a:rPr>
              <a:t>© 3GPP 2012</a:t>
            </a:r>
            <a:endParaRPr lang="en-GB" altLang="en-US" sz="100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3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8845" y="415925"/>
            <a:ext cx="114040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3"/>
          <p:cNvSpPr txBox="1"/>
          <p:nvPr userDrawn="1"/>
        </p:nvSpPr>
        <p:spPr>
          <a:xfrm>
            <a:off x="717551" y="6383341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200" dirty="0">
                <a:solidFill>
                  <a:schemeClr val="bg1"/>
                </a:solidFill>
                <a:sym typeface="+mn-ea"/>
              </a:rPr>
              <a:t>Input document for SA5 5G-A workshop</a:t>
            </a:r>
            <a:endParaRPr lang="en-GB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895600" y="5088255"/>
            <a:ext cx="6400800" cy="63817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Source</a:t>
            </a:r>
            <a:r>
              <a:rPr lang="fr-FR" altLang="de-D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China Telecom</a:t>
            </a:r>
            <a:endParaRPr lang="fr-FR" altLang="de-D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584200" y="1575435"/>
            <a:ext cx="10468610" cy="279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5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China Telecom’s view on </a:t>
            </a:r>
            <a:endParaRPr lang="en-US" sz="5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  <a:p>
            <a:pPr algn="ctr">
              <a:defRPr/>
            </a:pPr>
            <a:r>
              <a:rPr lang="en-US" sz="5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SA5 Rel-20 </a:t>
            </a:r>
            <a:endParaRPr lang="en-US" sz="5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  <a:p>
            <a:pPr algn="ctr">
              <a:defRPr/>
            </a:pPr>
            <a:r>
              <a:rPr lang="en-US" sz="5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5G-Advanced Priorities</a:t>
            </a:r>
            <a:br>
              <a:rPr lang="en-GB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</a:b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TU suggestion</a:t>
            </a:r>
            <a:endParaRPr lang="en-US" altLang="zh-CN"/>
          </a:p>
          <a:p>
            <a:r>
              <a:rPr lang="en-US" altLang="zh-CN">
                <a:sym typeface="+mn-ea"/>
              </a:rPr>
              <a:t>Prefered Topics</a:t>
            </a:r>
            <a:endParaRPr lang="en-US" altLang="zh-CN">
              <a:sym typeface="+mn-ea"/>
            </a:endParaRPr>
          </a:p>
          <a:p>
            <a:pPr lvl="1"/>
            <a:r>
              <a:rPr lang="en-US" altLang="zh-CN"/>
              <a:t>PM_KPI</a:t>
            </a:r>
            <a:endParaRPr lang="en-US" altLang="zh-CN"/>
          </a:p>
          <a:p>
            <a:pPr lvl="1"/>
            <a:r>
              <a:rPr lang="en-US" altLang="zh-CN"/>
              <a:t>NWDAF in roaming scenario</a:t>
            </a:r>
            <a:endParaRPr lang="en-US" altLang="zh-CN"/>
          </a:p>
          <a:p>
            <a:pPr lvl="1"/>
            <a:r>
              <a:rPr lang="en-US" altLang="zh-CN">
                <a:sym typeface="+mn-ea"/>
              </a:rPr>
              <a:t>Other Prefered Topics</a:t>
            </a:r>
            <a:endParaRPr lang="en-US" altLang="zh-CN"/>
          </a:p>
        </p:txBody>
      </p:sp>
      <p:pic>
        <p:nvPicPr>
          <p:cNvPr id="4" name="Picture 1" descr="A logo with a green and black design&#10;&#10;Description automatically generated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/>
        </p:nvSpPr>
        <p:spPr>
          <a:xfrm>
            <a:off x="2018269" y="228600"/>
            <a:ext cx="7737447" cy="88350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de-DE" b="1" dirty="0">
                <a:solidFill>
                  <a:schemeClr val="tx1"/>
                </a:solidFill>
              </a:rPr>
              <a:t>Outline</a:t>
            </a:r>
            <a:endParaRPr lang="en-US" altLang="de-DE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018269" y="228600"/>
            <a:ext cx="7737447" cy="883508"/>
          </a:xfrm>
        </p:spPr>
        <p:txBody>
          <a:bodyPr/>
          <a:lstStyle/>
          <a:p>
            <a:pPr eaLnBrk="1" hangingPunct="1"/>
            <a:r>
              <a:rPr lang="de-DE" altLang="de-DE" b="1" dirty="0">
                <a:solidFill>
                  <a:schemeClr val="tx1"/>
                </a:solidFill>
              </a:rPr>
              <a:t>TU allocation portion</a:t>
            </a:r>
            <a:endParaRPr lang="de-DE" altLang="de-DE" b="1" dirty="0">
              <a:solidFill>
                <a:schemeClr val="tx1"/>
              </a:solidFill>
            </a:endParaRP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967629" y="1264140"/>
            <a:ext cx="9539416" cy="4777155"/>
          </a:xfrm>
        </p:spPr>
        <p:txBody>
          <a:bodyPr/>
          <a:lstStyle/>
          <a:p>
            <a:pPr algn="l">
              <a:buClrTx/>
              <a:buSzTx/>
              <a:buFontTx/>
              <a:buBlip>
                <a:blip r:embed="rId1"/>
              </a:buBlip>
            </a:pPr>
            <a:r>
              <a:rPr lang="en-US" altLang="zh-CN" sz="2400" dirty="0">
                <a:sym typeface="+mn-ea"/>
              </a:rPr>
              <a:t>Rel-20 will include both the 5G-A and 6G studies.</a:t>
            </a:r>
            <a:endParaRPr lang="en-US" altLang="zh-CN" sz="2400" dirty="0">
              <a:sym typeface="+mn-ea"/>
            </a:endParaRPr>
          </a:p>
          <a:p>
            <a:pPr algn="l">
              <a:buClrTx/>
              <a:buSzTx/>
              <a:buFontTx/>
              <a:buBlip>
                <a:blip r:embed="rId1"/>
              </a:buBlip>
            </a:pPr>
            <a:r>
              <a:rPr lang="en-US" altLang="zh-CN" sz="2400" dirty="0"/>
              <a:t>The industy has high expectation on both of </a:t>
            </a:r>
            <a:r>
              <a:rPr lang="en-US" altLang="zh-CN" sz="2400" dirty="0">
                <a:sym typeface="+mn-ea"/>
              </a:rPr>
              <a:t>5G-A and 6G </a:t>
            </a:r>
            <a:r>
              <a:rPr lang="en-US" altLang="zh-CN" sz="2400" dirty="0"/>
              <a:t>works of 3GPP</a:t>
            </a:r>
            <a:endParaRPr lang="en-US" altLang="zh-CN" sz="2400" dirty="0"/>
          </a:p>
          <a:p>
            <a:pPr algn="l">
              <a:buClrTx/>
              <a:buSzTx/>
              <a:buFontTx/>
              <a:buBlip>
                <a:blip r:embed="rId1"/>
              </a:buBlip>
            </a:pPr>
            <a:r>
              <a:rPr lang="en-US" altLang="zh-CN" sz="2400" dirty="0"/>
              <a:t>For 5G-A topics, they are expected to provide necessary enhancement for contents which are provided in the early releases and facing new management chanllange to adapt the market. </a:t>
            </a:r>
            <a:endParaRPr lang="en-US" altLang="zh-CN" sz="2400" dirty="0"/>
          </a:p>
          <a:p>
            <a:pPr algn="l">
              <a:buClrTx/>
              <a:buSzTx/>
              <a:buFontTx/>
              <a:buBlip>
                <a:blip r:embed="rId1"/>
              </a:buBlip>
            </a:pPr>
            <a:r>
              <a:rPr lang="en-US" altLang="zh-CN" sz="2400" dirty="0"/>
              <a:t>For 6G topics, they are expected to introduce and investigate the new opportunities in selected areas which are new or providing views different from the ones in previouse releases.</a:t>
            </a:r>
            <a:endParaRPr lang="en-US" altLang="zh-CN" sz="2400" dirty="0"/>
          </a:p>
          <a:p>
            <a:pPr algn="l">
              <a:buClrTx/>
              <a:buSzTx/>
              <a:buFontTx/>
              <a:buBlip>
                <a:blip r:embed="rId1"/>
              </a:buBlip>
            </a:pPr>
            <a:r>
              <a:rPr lang="en-US" altLang="zh-CN" sz="2400" dirty="0">
                <a:sym typeface="+mn-ea"/>
              </a:rPr>
              <a:t>The suggested TU allocation for 5G-A topics and 6G topics is 50%-50%</a:t>
            </a:r>
            <a:r>
              <a:rPr lang="en-US" altLang="zh-CN" sz="2800" dirty="0"/>
              <a:t> </a:t>
            </a:r>
            <a:endParaRPr lang="zh-CN" altLang="en-US" sz="2400" dirty="0">
              <a:ea typeface="宋体" panose="02010600030101010101" pitchFamily="2" charset="-122"/>
            </a:endParaRPr>
          </a:p>
        </p:txBody>
      </p:sp>
      <p:pic>
        <p:nvPicPr>
          <p:cNvPr id="2" name="Picture 1" descr="A logo with a green and black design&#10;&#10;Description automatically generated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869315" y="1069975"/>
            <a:ext cx="10467340" cy="4560570"/>
          </a:xfrm>
        </p:spPr>
        <p:txBody>
          <a:bodyPr/>
          <a:lstStyle/>
          <a:p>
            <a:r>
              <a:rPr lang="en-US" altLang="de-DE" dirty="0">
                <a:sym typeface="+mn-ea"/>
              </a:rPr>
              <a:t>Priority is given to topics considering practical and commercial impacts, and live network requirements.</a:t>
            </a:r>
            <a:endParaRPr lang="en-US" altLang="zh-CN" dirty="0"/>
          </a:p>
          <a:p>
            <a:r>
              <a:rPr lang="en-US" altLang="zh-CN" dirty="0"/>
              <a:t>O</a:t>
            </a:r>
            <a:r>
              <a:rPr lang="en-US" altLang="zh-CN" dirty="0" smtClean="0"/>
              <a:t>verall </a:t>
            </a:r>
            <a:r>
              <a:rPr lang="en-US" altLang="zh-CN" dirty="0"/>
              <a:t>view on SA5 Rel-20 5G-A content </a:t>
            </a:r>
            <a:endParaRPr lang="en-US" altLang="zh-CN" dirty="0"/>
          </a:p>
          <a:p>
            <a:pPr lvl="1"/>
            <a:r>
              <a:rPr lang="en-US" altLang="zh-CN" sz="2800" dirty="0"/>
              <a:t>Prefered 5G-A prime topics</a:t>
            </a:r>
            <a:endParaRPr lang="en-US" altLang="zh-CN" dirty="0" smtClean="0">
              <a:solidFill>
                <a:srgbClr val="374151"/>
              </a:solidFill>
              <a:cs typeface="+mn-ea"/>
              <a:sym typeface="+mn-ea"/>
            </a:endParaRPr>
          </a:p>
          <a:p>
            <a:pPr lvl="2" algn="l">
              <a:buClrTx/>
              <a:buSzTx/>
              <a:buFont typeface="Wingdings" panose="05000000000000000000" pitchFamily="2" charset="2"/>
              <a:buChar char="Ø"/>
            </a:pPr>
            <a:r>
              <a:rPr lang="en-US" altLang="zh-CN" sz="2400" dirty="0" smtClean="0">
                <a:solidFill>
                  <a:srgbClr val="374151"/>
                </a:solidFill>
                <a:sym typeface="+mn-ea"/>
              </a:rPr>
              <a:t>PM_KPI</a:t>
            </a:r>
            <a:endParaRPr lang="en-US" altLang="zh-CN" sz="2400" dirty="0" smtClean="0">
              <a:solidFill>
                <a:srgbClr val="374151"/>
              </a:solidFill>
              <a:sym typeface="+mn-ea"/>
            </a:endParaRPr>
          </a:p>
          <a:p>
            <a:pPr lvl="2" algn="l">
              <a:buClrTx/>
              <a:buSzTx/>
              <a:buFont typeface="Wingdings" panose="05000000000000000000" pitchFamily="2" charset="2"/>
              <a:buChar char="Ø"/>
            </a:pPr>
            <a:r>
              <a:rPr lang="en-US" altLang="zh-CN" sz="2400" dirty="0" smtClean="0">
                <a:solidFill>
                  <a:srgbClr val="374151"/>
                </a:solidFill>
                <a:cs typeface="+mn-ea"/>
                <a:sym typeface="+mn-ea"/>
              </a:rPr>
              <a:t>NWDAF, MDA and AI/ML Related Topics</a:t>
            </a:r>
            <a:endParaRPr lang="en-US" altLang="zh-CN" sz="2400" dirty="0" smtClean="0">
              <a:solidFill>
                <a:srgbClr val="374151"/>
              </a:solidFill>
              <a:sym typeface="+mn-ea"/>
            </a:endParaRPr>
          </a:p>
          <a:p>
            <a:pPr lvl="2" algn="l">
              <a:buClrTx/>
              <a:buSzTx/>
              <a:buFont typeface="Wingdings" panose="05000000000000000000" pitchFamily="2" charset="2"/>
              <a:buChar char="Ø"/>
            </a:pPr>
            <a:r>
              <a:rPr lang="en-US" altLang="zh-CN" sz="2400" dirty="0" smtClean="0">
                <a:solidFill>
                  <a:srgbClr val="374151"/>
                </a:solidFill>
                <a:cs typeface="+mn-ea"/>
                <a:sym typeface="+mn-ea"/>
              </a:rPr>
              <a:t>NTN Related Topic</a:t>
            </a:r>
            <a:endParaRPr lang="en-US" altLang="zh-CN" sz="2400" dirty="0" smtClean="0">
              <a:solidFill>
                <a:srgbClr val="374151"/>
              </a:solidFill>
              <a:cs typeface="+mn-ea"/>
              <a:sym typeface="+mn-ea"/>
            </a:endParaRPr>
          </a:p>
          <a:p>
            <a:pPr lvl="2" algn="l">
              <a:buClrTx/>
              <a:buSzTx/>
              <a:buFont typeface="Wingdings" panose="05000000000000000000" pitchFamily="2" charset="2"/>
              <a:buChar char="Ø"/>
            </a:pPr>
            <a:r>
              <a:rPr lang="en-US" altLang="zh-CN" sz="2400" dirty="0" smtClean="0">
                <a:solidFill>
                  <a:srgbClr val="374151"/>
                </a:solidFill>
                <a:cs typeface="+mn-ea"/>
                <a:sym typeface="+mn-ea"/>
              </a:rPr>
              <a:t>Network Sharing/SMS over IMS to emergency centre</a:t>
            </a:r>
            <a:endParaRPr lang="en-US" altLang="zh-CN" sz="2400" dirty="0" smtClean="0">
              <a:solidFill>
                <a:srgbClr val="374151"/>
              </a:solidFill>
              <a:cs typeface="+mn-ea"/>
              <a:sym typeface="+mn-ea"/>
            </a:endParaRPr>
          </a:p>
          <a:p>
            <a:pPr lvl="2" algn="l">
              <a:buClrTx/>
              <a:buSzTx/>
              <a:buFont typeface="Wingdings" panose="05000000000000000000" pitchFamily="2" charset="2"/>
              <a:buChar char="Ø"/>
            </a:pPr>
            <a:r>
              <a:rPr lang="en-US" altLang="zh-CN" sz="2400" dirty="0" smtClean="0">
                <a:solidFill>
                  <a:srgbClr val="374151"/>
                </a:solidFill>
                <a:cs typeface="+mn-ea"/>
                <a:sym typeface="+mn-ea"/>
              </a:rPr>
              <a:t>ISAC Related Topic</a:t>
            </a:r>
            <a:endParaRPr lang="en-US" altLang="zh-CN" sz="2400" dirty="0" smtClean="0">
              <a:solidFill>
                <a:srgbClr val="374151"/>
              </a:solidFill>
              <a:cs typeface="+mn-ea"/>
              <a:sym typeface="+mn-ea"/>
            </a:endParaRPr>
          </a:p>
          <a:p>
            <a:pPr lvl="2" algn="l">
              <a:buClrTx/>
              <a:buSzTx/>
              <a:buFont typeface="Wingdings" panose="05000000000000000000" pitchFamily="2" charset="2"/>
              <a:buChar char="Ø"/>
            </a:pPr>
            <a:r>
              <a:rPr lang="en-US" altLang="zh-CN" sz="2400" dirty="0" smtClean="0">
                <a:solidFill>
                  <a:srgbClr val="374151"/>
                </a:solidFill>
                <a:cs typeface="+mn-ea"/>
                <a:sym typeface="+mn-ea"/>
              </a:rPr>
              <a:t>Intent  Driven</a:t>
            </a:r>
            <a:endParaRPr lang="en-US" altLang="zh-CN" sz="2400" dirty="0" smtClean="0">
              <a:solidFill>
                <a:srgbClr val="374151"/>
              </a:solidFill>
              <a:cs typeface="+mn-ea"/>
            </a:endParaRPr>
          </a:p>
          <a:p>
            <a:pPr lvl="2" algn="l">
              <a:buClrTx/>
              <a:buSzTx/>
              <a:buFont typeface="Wingdings" panose="05000000000000000000" pitchFamily="2" charset="2"/>
              <a:buChar char="Ø"/>
            </a:pPr>
            <a:r>
              <a:rPr lang="en-US" altLang="zh-CN" sz="2400" dirty="0" smtClean="0">
                <a:solidFill>
                  <a:srgbClr val="374151"/>
                </a:solidFill>
                <a:cs typeface="+mn-ea"/>
              </a:rPr>
              <a:t>SON/MDT/Trace enhancement</a:t>
            </a:r>
            <a:endParaRPr lang="en-US" altLang="zh-CN" sz="2400" dirty="0" smtClean="0">
              <a:solidFill>
                <a:srgbClr val="374151"/>
              </a:solidFill>
              <a:cs typeface="+mn-ea"/>
            </a:endParaRPr>
          </a:p>
          <a:p>
            <a:pPr marL="457200" lvl="1" indent="0">
              <a:buNone/>
            </a:pP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GB" altLang="zh-CN" dirty="0"/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2" name="Picture 1" descr="A logo with a green and black design&#10;&#10;Description automatically generated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1553210" y="267970"/>
            <a:ext cx="9079230" cy="963930"/>
          </a:xfrm>
        </p:spPr>
        <p:txBody>
          <a:bodyPr/>
          <a:lstStyle/>
          <a:p>
            <a:pPr algn="ctr"/>
            <a:r>
              <a:rPr lang="en-US" altLang="zh-CN" b="1" dirty="0">
                <a:solidFill>
                  <a:schemeClr val="tx1"/>
                </a:solidFill>
              </a:rPr>
              <a:t>Overall View on SA5 Rel-20 5G-A</a:t>
            </a:r>
            <a:r>
              <a:rPr lang="en-US" altLang="zh-CN" b="1" dirty="0">
                <a:solidFill>
                  <a:schemeClr val="tx1"/>
                </a:solidFill>
                <a:highlight>
                  <a:srgbClr val="FFFF00"/>
                </a:highlight>
              </a:rPr>
              <a:t> </a:t>
            </a:r>
            <a:endParaRPr lang="en-US" altLang="zh-CN" b="1" dirty="0">
              <a:solidFill>
                <a:schemeClr val="tx1"/>
              </a:solidFill>
              <a:highlight>
                <a:srgbClr val="FFFF00"/>
              </a:highlight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ogo with a green and black design&#10;&#10;Description automatically generated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552575" y="124460"/>
            <a:ext cx="8950960" cy="1143000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US" altLang="zh-CN" b="1" dirty="0" smtClean="0">
                <a:solidFill>
                  <a:srgbClr val="374151"/>
                </a:solidFill>
                <a:sym typeface="+mn-ea"/>
              </a:rPr>
              <a:t>Enhancement on PM_KPI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1344930" y="1666875"/>
          <a:ext cx="9158605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50075"/>
                <a:gridCol w="2208530"/>
              </a:tblGrid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Potential features to be supported/discussed in Rel-20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Related WGs</a:t>
                      </a:r>
                      <a:endParaRPr lang="en-US" altLang="zh-CN"/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 dirty="0">
                          <a:sym typeface="+mn-ea"/>
                        </a:rPr>
                        <a:t>Mobile Terminated-Small Data Transmission (MT-SDT) for NR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RAN2</a:t>
                      </a:r>
                      <a:endParaRPr lang="en-US" altLang="zh-CN"/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 marL="0" lvl="1" algn="l">
                        <a:lnSpc>
                          <a:spcPct val="100000"/>
                        </a:lnSpc>
                        <a:spcBef>
                          <a:spcPts val="500"/>
                        </a:spcBef>
                        <a:buClrTx/>
                        <a:buSzTx/>
                        <a:buFontTx/>
                      </a:pPr>
                      <a:r>
                        <a:rPr lang="en-US" altLang="zh-CN" sz="1800" dirty="0">
                          <a:sym typeface="+mn-ea"/>
                        </a:rPr>
                        <a:t>NR Mobility Enhancements 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RAN2</a:t>
                      </a:r>
                      <a:endParaRPr lang="en-US" altLang="zh-CN"/>
                    </a:p>
                  </a:txBody>
                  <a:tcPr/>
                </a:tc>
              </a:tr>
              <a:tr h="1397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 dirty="0">
                          <a:sym typeface="+mn-ea"/>
                        </a:rPr>
                        <a:t>Artificial Intelligence (AI)/Machine Learning (ML) for NG-RAN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RAN3</a:t>
                      </a:r>
                      <a:endParaRPr lang="en-US" altLang="zh-CN"/>
                    </a:p>
                  </a:txBody>
                  <a:tcPr/>
                </a:tc>
              </a:tr>
              <a:tr h="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 dirty="0">
                          <a:sym typeface="+mn-ea"/>
                        </a:rPr>
                        <a:t>Multi-Access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SA2</a:t>
                      </a:r>
                      <a:endParaRPr lang="en-US" altLang="zh-CN"/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 dirty="0">
                          <a:sym typeface="+mn-ea"/>
                        </a:rPr>
                        <a:t>XR/XRM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RAN2, SA2</a:t>
                      </a:r>
                      <a:endParaRPr lang="en-US" altLang="zh-CN"/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 dirty="0">
                          <a:sym typeface="+mn-ea"/>
                        </a:rPr>
                        <a:t>Sensing/ISAC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RAN1</a:t>
                      </a:r>
                      <a:endParaRPr lang="en-US" altLang="zh-CN"/>
                    </a:p>
                  </a:txBody>
                  <a:tcPr/>
                </a:tc>
              </a:tr>
              <a:tr h="292735">
                <a:tc>
                  <a:txBody>
                    <a:bodyPr/>
                    <a:p>
                      <a:pPr marL="0" lvl="1">
                        <a:buNone/>
                      </a:pPr>
                      <a:r>
                        <a:rPr lang="en-US" altLang="zh-CN" sz="1800" dirty="0">
                          <a:sym typeface="+mn-ea"/>
                        </a:rPr>
                        <a:t>Peformance enhancement for specific UE types(e.g., Redcap, AIot)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 marL="0" lvl="1">
                        <a:buNone/>
                      </a:pPr>
                      <a:r>
                        <a:rPr lang="en-US" altLang="zh-CN" sz="1800" dirty="0">
                          <a:sym typeface="+mn-ea"/>
                        </a:rPr>
                        <a:t>SON/MDT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RAN2</a:t>
                      </a:r>
                      <a:endParaRPr lang="en-US" altLang="zh-CN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53210" y="191135"/>
            <a:ext cx="8831580" cy="951865"/>
          </a:xfrm>
        </p:spPr>
        <p:txBody>
          <a:bodyPr/>
          <a:p>
            <a:pPr algn="ctr"/>
            <a:r>
              <a:rPr lang="en-US" altLang="zh-CN" b="1" dirty="0" smtClean="0">
                <a:solidFill>
                  <a:srgbClr val="374151"/>
                </a:solidFill>
                <a:sym typeface="+mn-ea"/>
              </a:rPr>
              <a:t>OAM and CH related topics </a:t>
            </a:r>
            <a:br>
              <a:rPr lang="en-US" altLang="zh-CN" b="1" dirty="0" smtClean="0">
                <a:solidFill>
                  <a:srgbClr val="374151"/>
                </a:solidFill>
                <a:sym typeface="+mn-ea"/>
              </a:rPr>
            </a:br>
            <a:r>
              <a:rPr lang="en-US" altLang="zh-CN" b="1" dirty="0" smtClean="0">
                <a:solidFill>
                  <a:srgbClr val="374151"/>
                </a:solidFill>
                <a:sym typeface="+mn-ea"/>
              </a:rPr>
              <a:t>on Deploying NWDAF in Roaming Scenario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985" y="1110615"/>
            <a:ext cx="11391265" cy="5142865"/>
          </a:xfrm>
        </p:spPr>
        <p:txBody>
          <a:bodyPr/>
          <a:p>
            <a:r>
              <a:rPr lang="en-US" altLang="zh-CN" sz="2400"/>
              <a:t>Background</a:t>
            </a:r>
            <a:endParaRPr lang="en-US" altLang="zh-CN" sz="2400"/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CN" sz="2000"/>
              <a:t>Network Data Analysis relies on both network data and computation resources, which can be distributed unevenly in geographic.  </a:t>
            </a:r>
            <a:endParaRPr lang="en-US" altLang="zh-CN" sz="2000"/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CN" sz="2000">
                <a:sym typeface="+mn-ea"/>
              </a:rPr>
              <a:t>In the roaming scenario, a resonable amount of</a:t>
            </a:r>
            <a:r>
              <a:rPr lang="en-US" altLang="zh-CN" sz="2000"/>
              <a:t> </a:t>
            </a:r>
            <a:r>
              <a:rPr lang="en-US" altLang="zh-CN" sz="2000">
                <a:sym typeface="+mn-ea"/>
              </a:rPr>
              <a:t>network data may be collected and transfered from one PLMN/MNO to another one by NWDAFs supporing Roaming Exchange capabilities.</a:t>
            </a:r>
            <a:endParaRPr lang="en-US" altLang="zh-CN" sz="2000">
              <a:sym typeface="+mn-ea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CN" sz="2000">
                <a:sym typeface="+mn-ea"/>
              </a:rPr>
              <a:t>In the roaming scenario, the compuation resource deployed for NWDAF in one PLMN may also be requested to generate analysis for the service consumer of anther PLMN/MNO.</a:t>
            </a:r>
            <a:endParaRPr lang="en-US" altLang="zh-CN" sz="2000">
              <a:sym typeface="+mn-ea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CN" sz="2000">
                <a:sym typeface="+mn-ea"/>
              </a:rPr>
              <a:t>Data transfer and the use of computiation resources will increase MNO’s OPEX.</a:t>
            </a:r>
            <a:endParaRPr lang="en-US" altLang="zh-CN" sz="2000">
              <a:sym typeface="+mn-ea"/>
            </a:endParaRPr>
          </a:p>
          <a:p>
            <a:pPr marL="457200" lvl="1" indent="-457200" algn="l">
              <a:buClrTx/>
              <a:buSzTx/>
              <a:buFontTx/>
              <a:buBlip>
                <a:blip r:embed="rId1"/>
              </a:buBlip>
            </a:pPr>
            <a:r>
              <a:rPr lang="en-US" altLang="zh-CN">
                <a:ea typeface="+mn-ea"/>
                <a:cs typeface="+mn-cs"/>
              </a:rPr>
              <a:t>Potential Topics</a:t>
            </a:r>
            <a:r>
              <a:rPr lang="en-US" altLang="zh-CN" sz="2000">
                <a:ea typeface="+mn-ea"/>
                <a:cs typeface="+mn-cs"/>
              </a:rPr>
              <a:t>	</a:t>
            </a:r>
            <a:endParaRPr lang="en-US" altLang="zh-CN" sz="2000">
              <a:ea typeface="+mn-ea"/>
              <a:cs typeface="+mn-cs"/>
            </a:endParaRPr>
          </a:p>
          <a:p>
            <a:pPr lvl="1"/>
            <a:r>
              <a:rPr lang="en-US" altLang="zh-CN" sz="2000"/>
              <a:t>OAM</a:t>
            </a:r>
            <a:r>
              <a:rPr lang="zh-CN" altLang="en-US" sz="2000">
                <a:ea typeface="宋体" panose="02010600030101010101" pitchFamily="2" charset="-122"/>
              </a:rPr>
              <a:t>：</a:t>
            </a:r>
            <a:r>
              <a:rPr lang="en-US" altLang="zh-CN" sz="2000">
                <a:ea typeface="宋体" panose="02010600030101010101" pitchFamily="2" charset="-122"/>
              </a:rPr>
              <a:t>Performance management</a:t>
            </a:r>
            <a:r>
              <a:rPr lang="en-US" altLang="zh-CN" sz="2000"/>
              <a:t> on RE-NWDAF collects/provides data inter PLMNs/MNOs.</a:t>
            </a:r>
            <a:endParaRPr lang="en-US" altLang="zh-CN" sz="2000"/>
          </a:p>
          <a:p>
            <a:pPr lvl="1"/>
            <a:r>
              <a:rPr lang="en-US" altLang="zh-CN" sz="2000">
                <a:sym typeface="+mn-ea"/>
              </a:rPr>
              <a:t>CH</a:t>
            </a:r>
            <a:r>
              <a:rPr lang="zh-CN" altLang="en-US" sz="2000">
                <a:ea typeface="宋体" panose="02010600030101010101" pitchFamily="2" charset="-122"/>
                <a:sym typeface="+mn-ea"/>
              </a:rPr>
              <a:t>：</a:t>
            </a:r>
            <a:r>
              <a:rPr lang="en-US" altLang="zh-CN" sz="2000">
                <a:sym typeface="+mn-ea"/>
              </a:rPr>
              <a:t>Investigate the impact of deploying NWDAFs in roaming scenario on charging, e.g. </a:t>
            </a:r>
            <a:r>
              <a:rPr lang="en-US" altLang="zh-CN" sz="2000">
                <a:cs typeface="+mn-ea"/>
              </a:rPr>
              <a:t>the potential Businiess Model and corresponding enhancements for deploying and use RE-NWDAFs in the roaming scenario, where RE-NWDAF are used for providing analytics and/or data collection inter PLMNs/MNOs.</a:t>
            </a:r>
            <a:endParaRPr lang="en-US" altLang="zh-CN" sz="2000">
              <a:ea typeface="宋体" panose="02010600030101010101" pitchFamily="2" charset="-122"/>
              <a:cs typeface="+mn-ea"/>
            </a:endParaRPr>
          </a:p>
        </p:txBody>
      </p:sp>
      <p:pic>
        <p:nvPicPr>
          <p:cNvPr id="4" name="Picture 1" descr="A logo with a green and black design&#10;&#10;Description automatically generated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ogo with a green and black design&#10;&#10;Description automatically generated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6" name="Content Placeholder 2"/>
          <p:cNvSpPr txBox="1"/>
          <p:nvPr/>
        </p:nvSpPr>
        <p:spPr bwMode="auto">
          <a:xfrm>
            <a:off x="878841" y="3898901"/>
            <a:ext cx="9725592" cy="211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>
                <a:solidFill>
                  <a:srgbClr val="374151"/>
                </a:solidFill>
              </a:rPr>
              <a:t>Network Sharing/SMS over IMS to emergency </a:t>
            </a:r>
            <a:r>
              <a:rPr lang="en-US" altLang="zh-CN" sz="2400" dirty="0" err="1" smtClean="0">
                <a:solidFill>
                  <a:srgbClr val="374151"/>
                </a:solidFill>
              </a:rPr>
              <a:t>centre</a:t>
            </a:r>
            <a:endParaRPr lang="en-US" altLang="zh-CN" sz="2400" dirty="0" smtClean="0">
              <a:solidFill>
                <a:srgbClr val="374151"/>
              </a:solidFill>
            </a:endParaRPr>
          </a:p>
          <a:p>
            <a:pPr marL="457200" lvl="1" indent="-171450">
              <a:lnSpc>
                <a:spcPct val="150000"/>
              </a:lnSpc>
            </a:pPr>
            <a:r>
              <a:rPr lang="en-US" altLang="zh-CN" sz="1600" dirty="0"/>
              <a:t>Enhance IOCs to support </a:t>
            </a:r>
            <a:r>
              <a:rPr lang="en-US" altLang="zh-CN" sz="1600" dirty="0" err="1"/>
              <a:t>PLMN</a:t>
            </a:r>
            <a:r>
              <a:rPr lang="en-US" altLang="zh-CN" sz="1600" dirty="0"/>
              <a:t>-granularity </a:t>
            </a:r>
            <a:r>
              <a:rPr lang="en-US" altLang="zh-CN" sz="1600" dirty="0" smtClean="0"/>
              <a:t>measurements</a:t>
            </a:r>
            <a:endParaRPr lang="en-US" altLang="zh-CN" sz="1600" dirty="0" smtClean="0"/>
          </a:p>
          <a:p>
            <a:pPr marL="457200" lvl="1" indent="-171450">
              <a:lnSpc>
                <a:spcPct val="150000"/>
              </a:lnSpc>
            </a:pPr>
            <a:r>
              <a:rPr lang="en-US" altLang="zh-CN" sz="1600" dirty="0" smtClean="0"/>
              <a:t>Management </a:t>
            </a:r>
            <a:r>
              <a:rPr lang="en-US" altLang="zh-CN" sz="1600" dirty="0"/>
              <a:t>of INS utilizing in disaster scenarios</a:t>
            </a:r>
            <a:endParaRPr lang="en-US" altLang="zh-CN" sz="1600" dirty="0"/>
          </a:p>
          <a:p>
            <a:pPr marL="457200" lvl="1" indent="-171450">
              <a:lnSpc>
                <a:spcPct val="150000"/>
              </a:lnSpc>
            </a:pPr>
            <a:r>
              <a:rPr lang="en-US" altLang="zh-CN" sz="1600" dirty="0"/>
              <a:t>Management</a:t>
            </a:r>
            <a:r>
              <a:rPr lang="en-US" altLang="zh-CN" sz="1600" dirty="0" smtClean="0"/>
              <a:t> of emergency </a:t>
            </a:r>
            <a:r>
              <a:rPr lang="en-US" altLang="zh-CN" sz="1600" dirty="0"/>
              <a:t>services through SMS over IMS to the local </a:t>
            </a:r>
            <a:r>
              <a:rPr lang="en-US" altLang="zh-CN" sz="1600" dirty="0" smtClean="0"/>
              <a:t>PSAP</a:t>
            </a:r>
            <a:endParaRPr lang="en-US" altLang="zh-CN" sz="1600" dirty="0" smtClean="0"/>
          </a:p>
          <a:p>
            <a:pPr marL="285750" lvl="1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zh-CN" sz="1600" dirty="0"/>
          </a:p>
        </p:txBody>
      </p:sp>
      <p:sp>
        <p:nvSpPr>
          <p:cNvPr id="8" name="标题 2"/>
          <p:cNvSpPr>
            <a:spLocks noGrp="1"/>
          </p:cNvSpPr>
          <p:nvPr/>
        </p:nvSpPr>
        <p:spPr>
          <a:xfrm>
            <a:off x="1552575" y="124460"/>
            <a:ext cx="9016365" cy="11430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chemeClr val="tx1"/>
                </a:solidFill>
              </a:rPr>
              <a:t>Other Prefered Topics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sp>
        <p:nvSpPr>
          <p:cNvPr id="9" name="Content Placeholder 2"/>
          <p:cNvSpPr txBox="1"/>
          <p:nvPr/>
        </p:nvSpPr>
        <p:spPr bwMode="auto">
          <a:xfrm>
            <a:off x="878840" y="1121410"/>
            <a:ext cx="9690100" cy="2663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smtClean="0">
                <a:solidFill>
                  <a:srgbClr val="374151"/>
                </a:solidFill>
              </a:rPr>
              <a:t>Intelligence </a:t>
            </a:r>
            <a:r>
              <a:rPr lang="en-US" altLang="zh-CN" sz="2400" dirty="0">
                <a:solidFill>
                  <a:srgbClr val="374151"/>
                </a:solidFill>
              </a:rPr>
              <a:t>and </a:t>
            </a:r>
            <a:r>
              <a:rPr lang="en-US" altLang="zh-CN" sz="2400" dirty="0" smtClean="0">
                <a:solidFill>
                  <a:srgbClr val="374151"/>
                </a:solidFill>
              </a:rPr>
              <a:t>Automation topics related to NWDAF, MDA, AI/ML</a:t>
            </a:r>
            <a:endParaRPr lang="en-US" altLang="zh-CN" sz="2000" dirty="0" smtClean="0">
              <a:solidFill>
                <a:schemeClr val="dk1"/>
              </a:solidFill>
            </a:endParaRPr>
          </a:p>
          <a:p>
            <a:pPr marL="457200" lvl="1" indent="-171450">
              <a:lnSpc>
                <a:spcPct val="150000"/>
              </a:lnSpc>
            </a:pPr>
            <a:r>
              <a:rPr lang="en-US" altLang="zh-CN" sz="1600" dirty="0" smtClean="0"/>
              <a:t>Support Cross-Domain AI integration</a:t>
            </a:r>
            <a:endParaRPr lang="en-US" altLang="zh-CN" sz="1600" dirty="0" smtClean="0"/>
          </a:p>
          <a:p>
            <a:pPr marL="457200" lvl="1" indent="-171450">
              <a:lnSpc>
                <a:spcPct val="150000"/>
              </a:lnSpc>
            </a:pPr>
            <a:r>
              <a:rPr lang="en-US" altLang="zh-CN" sz="1600" dirty="0"/>
              <a:t>Support Distributed Learning</a:t>
            </a:r>
            <a:endParaRPr lang="en-US" altLang="zh-CN" sz="1600" dirty="0"/>
          </a:p>
          <a:p>
            <a:pPr marL="457200" lvl="1" indent="-171450">
              <a:lnSpc>
                <a:spcPct val="150000"/>
              </a:lnSpc>
            </a:pPr>
            <a:r>
              <a:rPr lang="en-US" altLang="zh-CN" sz="1600" dirty="0" smtClean="0"/>
              <a:t>Evaluate the value and impact of introducing Generative AI</a:t>
            </a:r>
            <a:endParaRPr lang="en-US" altLang="zh-CN" sz="1600" dirty="0" smtClean="0"/>
          </a:p>
          <a:p>
            <a:pPr marL="457200" lvl="1" indent="-171450">
              <a:lnSpc>
                <a:spcPct val="150000"/>
              </a:lnSpc>
            </a:pPr>
            <a:r>
              <a:rPr lang="en-US" altLang="zh-CN" sz="1600" dirty="0"/>
              <a:t>Enhancement on SON/MDT/Trace</a:t>
            </a:r>
            <a:r>
              <a:rPr lang="en-US" altLang="zh-CN" sz="1600" dirty="0"/>
              <a:t> </a:t>
            </a:r>
            <a:r>
              <a:rPr lang="en-US" altLang="zh-CN" sz="1600" dirty="0" smtClean="0"/>
              <a:t>mechanism</a:t>
            </a:r>
            <a:endParaRPr lang="en-US" altLang="zh-CN" sz="1600" dirty="0" smtClean="0"/>
          </a:p>
          <a:p>
            <a:pPr marL="457200" lvl="1" indent="-171450">
              <a:lnSpc>
                <a:spcPct val="150000"/>
              </a:lnSpc>
            </a:pPr>
            <a:r>
              <a:rPr lang="en-US" altLang="zh-CN" sz="1600" dirty="0" smtClean="0">
                <a:sym typeface="+mn-ea"/>
              </a:rPr>
              <a:t>UE Data collection/Data Exposure</a:t>
            </a:r>
            <a:endParaRPr lang="en-US" altLang="zh-CN" sz="1600" dirty="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ctrTitle"/>
          </p:nvPr>
        </p:nvSpPr>
        <p:spPr>
          <a:xfrm>
            <a:off x="1541463" y="2928941"/>
            <a:ext cx="7772400" cy="1101725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 You</a:t>
            </a:r>
            <a:r>
              <a:rPr lang="hu-HU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  <a:endParaRPr lang="en-US" altLang="en-US" sz="3600" b="1" i="1" kern="120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tags/tag1.xml><?xml version="1.0" encoding="utf-8"?>
<p:tagLst xmlns:p="http://schemas.openxmlformats.org/presentationml/2006/main">
  <p:tag name="TABLE_ENDDRAG_ORIGIN_RECT" val="721*304"/>
  <p:tag name="TABLE_ENDDRAG_RECT" val="144*157*721*30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2976</Words>
  <Application>WPS 演示</Application>
  <PresentationFormat>宽屏</PresentationFormat>
  <Paragraphs>103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</vt:lpstr>
      <vt:lpstr>宋体</vt:lpstr>
      <vt:lpstr>Wingdings</vt:lpstr>
      <vt:lpstr>Calibri</vt:lpstr>
      <vt:lpstr>Arial</vt:lpstr>
      <vt:lpstr>Times New Roman</vt:lpstr>
      <vt:lpstr>微软雅黑</vt:lpstr>
      <vt:lpstr>Arial Unicode MS</vt:lpstr>
      <vt:lpstr>Office Theme</vt:lpstr>
      <vt:lpstr>1_Office Theme</vt:lpstr>
      <vt:lpstr>2_Office Theme</vt:lpstr>
      <vt:lpstr>PowerPoint 演示文稿</vt:lpstr>
      <vt:lpstr>PowerPoint 演示文稿</vt:lpstr>
      <vt:lpstr>TU allocation portion</vt:lpstr>
      <vt:lpstr>Overall View on SA5 Rel-20 5G-A </vt:lpstr>
      <vt:lpstr>Enhancement on PM_KPI</vt:lpstr>
      <vt:lpstr>OAM and CH related topics  on Deploying NWDAF in Roaming Scenario</vt:lpstr>
      <vt:lpstr>PowerPoint 演示文稿</vt:lpstr>
      <vt:lpstr>Thank You !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Song</cp:lastModifiedBy>
  <cp:revision>147</cp:revision>
  <dcterms:created xsi:type="dcterms:W3CDTF">2008-08-30T09:32:00Z</dcterms:created>
  <dcterms:modified xsi:type="dcterms:W3CDTF">2025-02-07T14:39:55Z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ICV">
    <vt:lpwstr>70333E33C33247F2B9ED44BE2FE366B2_13</vt:lpwstr>
  </property>
  <property fmtid="{D5CDD505-2E9C-101B-9397-08002B2CF9AE}" pid="13" name="KSOProductBuildVer">
    <vt:lpwstr>2052-12.1.0.19770</vt:lpwstr>
  </property>
</Properties>
</file>