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7"/>
  </p:notesMasterIdLst>
  <p:handoutMasterIdLst>
    <p:handoutMasterId r:id="rId38"/>
  </p:handoutMasterIdLst>
  <p:sldIdLst>
    <p:sldId id="303" r:id="rId2"/>
    <p:sldId id="937" r:id="rId3"/>
    <p:sldId id="934" r:id="rId4"/>
    <p:sldId id="976" r:id="rId5"/>
    <p:sldId id="940" r:id="rId6"/>
    <p:sldId id="943" r:id="rId7"/>
    <p:sldId id="957" r:id="rId8"/>
    <p:sldId id="978" r:id="rId9"/>
    <p:sldId id="960" r:id="rId10"/>
    <p:sldId id="924" r:id="rId11"/>
    <p:sldId id="977" r:id="rId12"/>
    <p:sldId id="952" r:id="rId13"/>
    <p:sldId id="972" r:id="rId14"/>
    <p:sldId id="970" r:id="rId15"/>
    <p:sldId id="967" r:id="rId16"/>
    <p:sldId id="971" r:id="rId17"/>
    <p:sldId id="973" r:id="rId18"/>
    <p:sldId id="974" r:id="rId19"/>
    <p:sldId id="975" r:id="rId20"/>
    <p:sldId id="954" r:id="rId21"/>
    <p:sldId id="968" r:id="rId22"/>
    <p:sldId id="704" r:id="rId23"/>
    <p:sldId id="941" r:id="rId24"/>
    <p:sldId id="948" r:id="rId25"/>
    <p:sldId id="935" r:id="rId26"/>
    <p:sldId id="939" r:id="rId27"/>
    <p:sldId id="938" r:id="rId28"/>
    <p:sldId id="962" r:id="rId29"/>
    <p:sldId id="936" r:id="rId30"/>
    <p:sldId id="951" r:id="rId31"/>
    <p:sldId id="907" r:id="rId32"/>
    <p:sldId id="908" r:id="rId33"/>
    <p:sldId id="925" r:id="rId34"/>
    <p:sldId id="949" r:id="rId35"/>
    <p:sldId id="950" r:id="rId3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FF3300"/>
    <a:srgbClr val="72AF2F"/>
    <a:srgbClr val="C1E442"/>
    <a:srgbClr val="6600F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65" autoAdjust="0"/>
    <p:restoredTop sz="97931" autoAdjust="0"/>
  </p:normalViewPr>
  <p:slideViewPr>
    <p:cSldViewPr snapToGrid="0">
      <p:cViewPr varScale="1">
        <p:scale>
          <a:sx n="100" d="100"/>
          <a:sy n="100" d="100"/>
        </p:scale>
        <p:origin x="77" y="2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814" y="-3533"/>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2/9/2025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2/9/2025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S5-250019, SA5#159, Sophia-Antipolis, France, 17 - 21 February 2025</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26" Type="http://schemas.openxmlformats.org/officeDocument/2006/relationships/hyperlink" Target="https://www.3gpp.org/ftp/Information/WI_Sheet/SP-220437.zip" TargetMode="External"/><Relationship Id="rId39" Type="http://schemas.openxmlformats.org/officeDocument/2006/relationships/hyperlink" Target="https://www.3gpp.org/ftp/Information/WI_Sheet/SP-221263.zip" TargetMode="External"/><Relationship Id="rId21" Type="http://schemas.openxmlformats.org/officeDocument/2006/relationships/hyperlink" Target="https://www.3gpp.org/ftp/Information/WI_Sheet/SP-220954.zip" TargetMode="External"/><Relationship Id="rId34" Type="http://schemas.openxmlformats.org/officeDocument/2006/relationships/hyperlink" Target="https://www.3gpp.org/ftp/Information/WI_Sheet/SP-220943.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31037.zip" TargetMode="External"/><Relationship Id="rId33" Type="http://schemas.openxmlformats.org/officeDocument/2006/relationships/hyperlink" Target="https://www.3gpp.org/ftp/Information/WI_Sheet/SP-230227.zip" TargetMode="External"/><Relationship Id="rId38" Type="http://schemas.openxmlformats.org/officeDocument/2006/relationships/hyperlink" Target="https://www.3gpp.org/ftp/Information/WI_Sheet/SP-220992.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29" Type="http://schemas.openxmlformats.org/officeDocument/2006/relationships/hyperlink" Target="https://www.3gpp.org/ftp/Information/WI_Sheet/SP-22044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412.zip" TargetMode="External"/><Relationship Id="rId32" Type="http://schemas.openxmlformats.org/officeDocument/2006/relationships/hyperlink" Target="https://www.3gpp.org/ftp/Information/WI_Sheet/SP-230229.zip" TargetMode="External"/><Relationship Id="rId37" Type="http://schemas.openxmlformats.org/officeDocument/2006/relationships/hyperlink" Target="https://www.3gpp.org/ftp/Information/WI_Sheet/SP-220939.zip" TargetMode="External"/><Relationship Id="rId40" Type="http://schemas.openxmlformats.org/officeDocument/2006/relationships/hyperlink" Target="https://www.3gpp.org/ftp/Information/WI_Sheet/SP-231035.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28" Type="http://schemas.openxmlformats.org/officeDocument/2006/relationships/hyperlink" Target="https://www.3gpp.org/ftp/Information/WI_Sheet/SP-190838.zip" TargetMode="External"/><Relationship Id="rId36" Type="http://schemas.openxmlformats.org/officeDocument/2006/relationships/hyperlink" Target="https://www.3gpp.org/ftp/Information/WI_Sheet/SP-220941.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31" Type="http://schemas.openxmlformats.org/officeDocument/2006/relationships/hyperlink" Target="https://www.3gpp.org/ftp/Information/WI_Sheet/SP-240194.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 Id="rId27" Type="http://schemas.openxmlformats.org/officeDocument/2006/relationships/hyperlink" Target="https://www.3gpp.org/ftp/Information/WI_Sheet/SP-230512.zip" TargetMode="External"/><Relationship Id="rId30" Type="http://schemas.openxmlformats.org/officeDocument/2006/relationships/hyperlink" Target="https://www.3gpp.org/ftp/Information/WI_Sheet/SP-230236.zip" TargetMode="External"/><Relationship Id="rId35" Type="http://schemas.openxmlformats.org/officeDocument/2006/relationships/hyperlink" Target="https://www.3gpp.org/ftp/Information/WI_Sheet/SP-23052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Information/WI_Sheet/SP-231786.zip" TargetMode="External"/><Relationship Id="rId13" Type="http://schemas.openxmlformats.org/officeDocument/2006/relationships/hyperlink" Target="https://www.3gpp.org/ftp/Information/WI_Sheet/SP-240504.zip" TargetMode="External"/><Relationship Id="rId18" Type="http://schemas.openxmlformats.org/officeDocument/2006/relationships/hyperlink" Target="https://www.3gpp.org/ftp/Information/WI_Sheet/SP-240515.zip" TargetMode="External"/><Relationship Id="rId26" Type="http://schemas.openxmlformats.org/officeDocument/2006/relationships/hyperlink" Target="https://www.3gpp.org/ftp/Information/WI_Sheet/SP-240233.zip" TargetMode="External"/><Relationship Id="rId3" Type="http://schemas.openxmlformats.org/officeDocument/2006/relationships/hyperlink" Target="https://www.3gpp.org/ftp/Information/WI_Sheet/SP-240509.zip" TargetMode="External"/><Relationship Id="rId21" Type="http://schemas.openxmlformats.org/officeDocument/2006/relationships/hyperlink" Target="https://www.3gpp.org/ftp/Information/WI_Sheet/SP-240476.zip" TargetMode="External"/><Relationship Id="rId7" Type="http://schemas.openxmlformats.org/officeDocument/2006/relationships/hyperlink" Target="https://www.3gpp.org/ftp/Information/WI_Sheet/SP-240654.zip" TargetMode="External"/><Relationship Id="rId12" Type="http://schemas.openxmlformats.org/officeDocument/2006/relationships/hyperlink" Target="https://www.3gpp.org/ftp/Information/WI_Sheet/SP-240511.zip" TargetMode="External"/><Relationship Id="rId17" Type="http://schemas.openxmlformats.org/officeDocument/2006/relationships/hyperlink" Target="https://www.3gpp.org/ftp/Information/WI_Sheet/SP-240516.zip" TargetMode="External"/><Relationship Id="rId25" Type="http://schemas.openxmlformats.org/officeDocument/2006/relationships/hyperlink" Target="https://www.3gpp.org/ftp/Information/WI_Sheet/SP-231783.zip" TargetMode="External"/><Relationship Id="rId2" Type="http://schemas.openxmlformats.org/officeDocument/2006/relationships/hyperlink" Target="https://www.3gpp.org/ftp/Information/WI_Sheet/SP-240512.zip" TargetMode="External"/><Relationship Id="rId16" Type="http://schemas.openxmlformats.org/officeDocument/2006/relationships/hyperlink" Target="https://www.3gpp.org/ftp/Information/WI_Sheet/SP-240507.zip" TargetMode="External"/><Relationship Id="rId20" Type="http://schemas.openxmlformats.org/officeDocument/2006/relationships/hyperlink" Target="https://www.3gpp.org/ftp/Information/WI_Sheet/SP-231158.zip" TargetMode="External"/><Relationship Id="rId29" Type="http://schemas.openxmlformats.org/officeDocument/2006/relationships/hyperlink" Target="https://www.3gpp.org/ftp/Information/WI_Sheet/SP-23178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508.zip" TargetMode="External"/><Relationship Id="rId11" Type="http://schemas.openxmlformats.org/officeDocument/2006/relationships/hyperlink" Target="https://www.3gpp.org/ftp/Information/WI_Sheet/SP-240510.zip" TargetMode="External"/><Relationship Id="rId24" Type="http://schemas.openxmlformats.org/officeDocument/2006/relationships/hyperlink" Target="https://www.3gpp.org/ftp/Information/WI_Sheet/SP-231784.zip" TargetMode="External"/><Relationship Id="rId5" Type="http://schemas.openxmlformats.org/officeDocument/2006/relationships/hyperlink" Target="https://www.3gpp.org/ftp/Information/WI_Sheet/SP-240232.zip" TargetMode="External"/><Relationship Id="rId15" Type="http://schemas.openxmlformats.org/officeDocument/2006/relationships/hyperlink" Target="https://www.3gpp.org/ftp/Information/WI_Sheet/SP-240513.zip" TargetMode="External"/><Relationship Id="rId23" Type="http://schemas.openxmlformats.org/officeDocument/2006/relationships/hyperlink" Target="https://www.3gpp.org/ftp/Information/WI_Sheet/SP-231788.zip" TargetMode="External"/><Relationship Id="rId28" Type="http://schemas.openxmlformats.org/officeDocument/2006/relationships/hyperlink" Target="https://www.3gpp.org/ftp/Information/WI_Sheet/SP-231793.zip" TargetMode="External"/><Relationship Id="rId10" Type="http://schemas.openxmlformats.org/officeDocument/2006/relationships/hyperlink" Target="https://www.3gpp.org/ftp/Information/WI_Sheet/SP-241376.zip" TargetMode="External"/><Relationship Id="rId19" Type="http://schemas.openxmlformats.org/officeDocument/2006/relationships/hyperlink" Target="https://www.3gpp.org/ftp/Information/WI_Sheet/SP-230864.zip" TargetMode="External"/><Relationship Id="rId31" Type="http://schemas.openxmlformats.org/officeDocument/2006/relationships/hyperlink" Target="https://www.3gpp.org/ftp/Information/WI_Sheet/SP-241088.zip" TargetMode="External"/><Relationship Id="rId4" Type="http://schemas.openxmlformats.org/officeDocument/2006/relationships/hyperlink" Target="https://www.3gpp.org/ftp/Information/WI_Sheet/SP-240506.zip" TargetMode="External"/><Relationship Id="rId9" Type="http://schemas.openxmlformats.org/officeDocument/2006/relationships/hyperlink" Target="https://www.3gpp.org/ftp/Information/WI_Sheet/SP-240652.zip" TargetMode="External"/><Relationship Id="rId14" Type="http://schemas.openxmlformats.org/officeDocument/2006/relationships/hyperlink" Target="https://www.3gpp.org/ftp/Information/WI_Sheet/SP-240505.zip" TargetMode="External"/><Relationship Id="rId22" Type="http://schemas.openxmlformats.org/officeDocument/2006/relationships/hyperlink" Target="https://www.3gpp.org/ftp/Information/WI_Sheet/SP-241087.zip" TargetMode="External"/><Relationship Id="rId27" Type="http://schemas.openxmlformats.org/officeDocument/2006/relationships/hyperlink" Target="https://www.3gpp.org/ftp/Information/WI_Sheet/SP-231787.zip" TargetMode="External"/><Relationship Id="rId30" Type="http://schemas.openxmlformats.org/officeDocument/2006/relationships/hyperlink" Target="https://www.3gpp.org/ftp/Information/WI_Sheet/SP-231791.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Information/WI_Sheet/SP-2315739.zip" TargetMode="External"/><Relationship Id="rId13" Type="http://schemas.openxmlformats.org/officeDocument/2006/relationships/hyperlink" Target="https://www.3gpp.org/ftp/Information/WI_Sheet/SP-241381.zip" TargetMode="External"/><Relationship Id="rId18" Type="http://schemas.openxmlformats.org/officeDocument/2006/relationships/hyperlink" Target="https://www.3gpp.org/ftp/Information/WI_Sheet/SP-230779.zip" TargetMode="External"/><Relationship Id="rId26" Type="http://schemas.openxmlformats.org/officeDocument/2006/relationships/hyperlink" Target="https://www.3gpp.org/ftp/Information/WI_Sheet/SP-231160.zip" TargetMode="External"/><Relationship Id="rId3" Type="http://schemas.openxmlformats.org/officeDocument/2006/relationships/hyperlink" Target="https://www.3gpp.org/ftp/Information/WI_Sheet/SP-231182.zip" TargetMode="External"/><Relationship Id="rId21" Type="http://schemas.openxmlformats.org/officeDocument/2006/relationships/hyperlink" Target="https://www.3gpp.org/ftp/Information/WI_Sheet/SP-230778.zip" TargetMode="External"/><Relationship Id="rId7" Type="http://schemas.openxmlformats.org/officeDocument/2006/relationships/hyperlink" Target="https://www.3gpp.org/ftp/Information/WI_Sheet/SP-231806.zip" TargetMode="External"/><Relationship Id="rId12" Type="http://schemas.openxmlformats.org/officeDocument/2006/relationships/hyperlink" Target="https://www.3gpp.org/ftp/Information/WI_Sheet/SP-231741.zip" TargetMode="External"/><Relationship Id="rId17" Type="http://schemas.openxmlformats.org/officeDocument/2006/relationships/hyperlink" Target="https://www.3gpp.org/ftp/Information/WI_Sheet/SP-230780.zip" TargetMode="External"/><Relationship Id="rId25" Type="http://schemas.openxmlformats.org/officeDocument/2006/relationships/hyperlink" Target="https://www.3gpp.org/ftp/Information/WI_Sheet/SP-230989.zip" TargetMode="External"/><Relationship Id="rId2" Type="http://schemas.openxmlformats.org/officeDocument/2006/relationships/hyperlink" Target="https://www.3gpp.org/ftp/Information/WI_Sheet/SP-241008.zip" TargetMode="External"/><Relationship Id="rId16" Type="http://schemas.openxmlformats.org/officeDocument/2006/relationships/hyperlink" Target="https://www.3gpp.org/ftp/Information/WI_Sheet/SP-240741.zip" TargetMode="External"/><Relationship Id="rId20" Type="http://schemas.openxmlformats.org/officeDocument/2006/relationships/hyperlink" Target="https://www.3gpp.org/ftp/Information/WI_Sheet/SP-24100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1390.zip" TargetMode="External"/><Relationship Id="rId11" Type="http://schemas.openxmlformats.org/officeDocument/2006/relationships/hyperlink" Target="https://www.3gpp.org/ftp/Information/WI_Sheet/SP-231161.zip" TargetMode="External"/><Relationship Id="rId24" Type="http://schemas.openxmlformats.org/officeDocument/2006/relationships/hyperlink" Target="https://www.3gpp.org/ftp/Information/WI_Sheet/SP-230988.zip" TargetMode="External"/><Relationship Id="rId5" Type="http://schemas.openxmlformats.org/officeDocument/2006/relationships/hyperlink" Target="https://www.3gpp.org/ftp/Information/WI_Sheet/SP-241010.zip" TargetMode="External"/><Relationship Id="rId15" Type="http://schemas.openxmlformats.org/officeDocument/2006/relationships/hyperlink" Target="https://www.3gpp.org/ftp/Information/WI_Sheet/SP-241382.zip" TargetMode="External"/><Relationship Id="rId23" Type="http://schemas.openxmlformats.org/officeDocument/2006/relationships/hyperlink" Target="https://www.3gpp.org/ftp/Information/WI_Sheet/SP-230781.zip" TargetMode="External"/><Relationship Id="rId10" Type="http://schemas.openxmlformats.org/officeDocument/2006/relationships/hyperlink" Target="https://www.3gpp.org/ftp/Information/WI_Sheet/SP-241375.zip" TargetMode="External"/><Relationship Id="rId19" Type="http://schemas.openxmlformats.org/officeDocument/2006/relationships/hyperlink" Target="https://www.3gpp.org/ftp/Information/WI_Sheet/SP-241019.zip" TargetMode="External"/><Relationship Id="rId4" Type="http://schemas.openxmlformats.org/officeDocument/2006/relationships/hyperlink" Target="https://www.3gpp.org/ftp/Information/WI_Sheet/SP-240296.zip" TargetMode="External"/><Relationship Id="rId9" Type="http://schemas.openxmlformats.org/officeDocument/2006/relationships/hyperlink" Target="https://www.3gpp.org/ftp/Information/WI_Sheet/SP-241207.zip" TargetMode="External"/><Relationship Id="rId14" Type="http://schemas.openxmlformats.org/officeDocument/2006/relationships/hyperlink" Target="https://www.3gpp.org/ftp/Information/WI_Sheet/SP-241017.zip" TargetMode="External"/><Relationship Id="rId22" Type="http://schemas.openxmlformats.org/officeDocument/2006/relationships/hyperlink" Target="https://www.3gpp.org/ftp/Information/WI_Sheet/SP-230692.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59</a:t>
            </a:r>
            <a:r>
              <a:rPr lang="fr-FR" altLang="zh-CN" sz="2400" dirty="0">
                <a:latin typeface="Arial" pitchFamily="34" charset="0"/>
              </a:rPr>
              <a:t>, </a:t>
            </a:r>
            <a:r>
              <a:rPr lang="en-US" altLang="zh-CN" sz="2400" dirty="0">
                <a:latin typeface="Arial" pitchFamily="34" charset="0"/>
              </a:rPr>
              <a:t>Sophia-Antipolis, France, 17 - 21 February 2025</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600428715"/>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TU*5 meetings = 12.5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14 TU*5 meetings= 70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TU*5=10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13 TU*4 meetings= 52 TU</a:t>
                      </a:r>
                      <a:endParaRPr lang="zh-CN" altLang="en-US" sz="1200" dirty="0">
                        <a:highlight>
                          <a:srgbClr val="FFFF00"/>
                        </a:highlight>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198888243"/>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TU*3 meetings = 7.5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11 TU*3 meetings= 33 TU</a:t>
                      </a:r>
                    </a:p>
                    <a:p>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2290105926"/>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11 TU*4 meetings= 44 TU</a:t>
                      </a:r>
                      <a:endParaRPr lang="zh-CN" altLang="en-US" sz="1200" dirty="0">
                        <a:highlight>
                          <a:srgbClr val="FFFF00"/>
                        </a:highlight>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6203A09C-0994-4634-900B-F55000EE5591}"/>
              </a:ext>
            </a:extLst>
          </p:cNvPr>
          <p:cNvGraphicFramePr>
            <a:graphicFrameLocks noGrp="1"/>
          </p:cNvGraphicFramePr>
          <p:nvPr>
            <p:extLst>
              <p:ext uri="{D42A27DB-BD31-4B8C-83A1-F6EECF244321}">
                <p14:modId xmlns:p14="http://schemas.microsoft.com/office/powerpoint/2010/main" val="2427532257"/>
              </p:ext>
            </p:extLst>
          </p:nvPr>
        </p:nvGraphicFramePr>
        <p:xfrm>
          <a:off x="157087" y="842010"/>
          <a:ext cx="8738260" cy="517398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21570">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a:solidFill>
                            <a:srgbClr val="000000"/>
                          </a:solidFill>
                          <a:effectLst/>
                          <a:latin typeface="+mn-lt"/>
                          <a:ea typeface="等线" panose="02010600030101010101" pitchFamily="2" charset="-122"/>
                          <a:cs typeface="Calibri" panose="020F0502020204030204" pitchFamily="34" charset="0"/>
                        </a:rPr>
                        <a:t>NTN</a:t>
                      </a:r>
                      <a:r>
                        <a:rPr lang="en-US" sz="900" b="0" i="0" u="none" strike="noStrike" dirty="0">
                          <a:solidFill>
                            <a:srgbClr val="000000"/>
                          </a:solidFill>
                          <a:effectLst/>
                          <a:latin typeface="+mn-lt"/>
                          <a:ea typeface="等线" panose="02010600030101010101" pitchFamily="2" charset="-122"/>
                          <a:cs typeface="Calibri" panose="020F0502020204030204" pitchFamily="34" charset="0"/>
                        </a:rPr>
                        <a:t>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FS_5GSAT_Ph3_CH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FS_NG_RTC_Ph2_CH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NA</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FS_UAS_Ph2_CH </a:t>
                      </a:r>
                      <a:r>
                        <a:rPr lang="en-US" altLang="zh-CN" sz="900" b="0" i="0" u="none" strike="noStrike" dirty="0">
                          <a:solidFill>
                            <a:srgbClr val="00B050"/>
                          </a:solidFill>
                          <a:effectLs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FS_UAS_Ph2_CH</a:t>
                      </a: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3333FF"/>
                          </a:solidFill>
                          <a:effectLst/>
                          <a:latin typeface="+mn-lt"/>
                          <a:ea typeface="+mn-ea"/>
                          <a:cs typeface="Calibri" panose="020F0502020204030204" pitchFamily="34" charset="0"/>
                        </a:rPr>
                        <a:t>EnergySys</a:t>
                      </a:r>
                      <a:endParaRPr lang="en-US" sz="900" b="1" i="0" u="none" strike="noStrike" kern="1200" dirty="0">
                        <a:solidFill>
                          <a:srgbClr val="3333FF"/>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3333FF"/>
                          </a:solidFill>
                          <a:effectLst/>
                          <a:latin typeface="+mn-lt"/>
                          <a:ea typeface="+mn-ea"/>
                          <a:cs typeface="Calibri" panose="020F0502020204030204" pitchFamily="34" charset="0"/>
                        </a:rPr>
                        <a:t>AmbientIoT</a:t>
                      </a:r>
                      <a:endParaRPr lang="en-US" sz="900" b="1" i="0" u="none" strike="noStrike" kern="1200" dirty="0">
                        <a:solidFill>
                          <a:srgbClr val="3333FF"/>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(TBD)</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10" name="Title 3">
            <a:extLst>
              <a:ext uri="{FF2B5EF4-FFF2-40B4-BE49-F238E27FC236}">
                <a16:creationId xmlns:a16="http://schemas.microsoft.com/office/drawing/2014/main" id="{DF87C4CD-4BCF-459A-9CFA-E9BE98EDF450}"/>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1" name="TextBox 10">
            <a:extLst>
              <a:ext uri="{FF2B5EF4-FFF2-40B4-BE49-F238E27FC236}">
                <a16:creationId xmlns:a16="http://schemas.microsoft.com/office/drawing/2014/main" id="{9D2BC0C1-F6CE-4B2A-9ED5-1175A886FD59}"/>
              </a:ext>
            </a:extLst>
          </p:cNvPr>
          <p:cNvSpPr txBox="1"/>
          <p:nvPr/>
        </p:nvSpPr>
        <p:spPr>
          <a:xfrm>
            <a:off x="8957912" y="569649"/>
            <a:ext cx="3234088" cy="2862322"/>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p:txBody>
      </p:sp>
      <p:sp>
        <p:nvSpPr>
          <p:cNvPr id="12" name="矩形 1">
            <a:extLst>
              <a:ext uri="{FF2B5EF4-FFF2-40B4-BE49-F238E27FC236}">
                <a16:creationId xmlns:a16="http://schemas.microsoft.com/office/drawing/2014/main" id="{5B61702B-6CAE-4863-8527-7E26FA19D0EC}"/>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0159746D-7495-44DE-8DA6-E593C7C710A7}"/>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65FEBFCC-006A-47EE-8095-1F49AF66F90C}"/>
              </a:ext>
            </a:extLst>
          </p:cNvPr>
          <p:cNvGraphicFramePr>
            <a:graphicFrameLocks noGrp="1"/>
          </p:cNvGraphicFramePr>
          <p:nvPr>
            <p:extLst>
              <p:ext uri="{D42A27DB-BD31-4B8C-83A1-F6EECF244321}">
                <p14:modId xmlns:p14="http://schemas.microsoft.com/office/powerpoint/2010/main" val="2697231171"/>
              </p:ext>
            </p:extLst>
          </p:nvPr>
        </p:nvGraphicFramePr>
        <p:xfrm>
          <a:off x="409935" y="685745"/>
          <a:ext cx="4365058" cy="5433317"/>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263976">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0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34277">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34277">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34277">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52548">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6855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OAM</a:t>
                      </a:r>
                    </a:p>
                    <a:p>
                      <a:pPr algn="ctr"/>
                      <a:r>
                        <a:rPr lang="en-US" altLang="zh-CN" sz="700" b="1" dirty="0">
                          <a:solidFill>
                            <a:srgbClr val="FF0000"/>
                          </a:solidFill>
                          <a:latin typeface="+mn-lt"/>
                        </a:rPr>
                        <a:t>(TBD)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35322">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chemeClr val="tx1"/>
                          </a:solidFill>
                          <a:latin typeface="+mn-lt"/>
                        </a:rPr>
                        <a:t>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70898">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chemeClr val="tx1"/>
                          </a:solidFill>
                          <a:effectLst/>
                          <a:latin typeface="+mn-lt"/>
                          <a:ea typeface="等线" panose="02010600030101010101" pitchFamily="2" charset="-122"/>
                        </a:rPr>
                        <a:t>NA</a:t>
                      </a:r>
                      <a:endParaRPr lang="en-US" sz="7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700" b="1" dirty="0">
                          <a:latin typeface="+mn-lt"/>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268554">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170898">
                <a:tc>
                  <a:txBody>
                    <a:bodyPr/>
                    <a:lstStyle/>
                    <a:p>
                      <a:pPr algn="ctr" fontAlgn="ctr"/>
                      <a:r>
                        <a:rPr lang="en-US" sz="900" b="1" i="0" u="none" strike="noStrike" dirty="0" err="1">
                          <a:solidFill>
                            <a:srgbClr val="3333FF"/>
                          </a:solidFill>
                          <a:effectLst/>
                          <a:latin typeface="+mn-lt"/>
                          <a:ea typeface="等线" panose="02010600030101010101" pitchFamily="2" charset="-122"/>
                        </a:rPr>
                        <a:t>IoT_NTN_TDD</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170898">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NR_MC_enh2-Core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170898">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LTE_terr_bcast_Ph2-Core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268554">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OAM</a:t>
                      </a:r>
                    </a:p>
                    <a:p>
                      <a:pPr algn="ctr"/>
                      <a:r>
                        <a:rPr lang="en-US" altLang="zh-CN" sz="700" b="1" dirty="0">
                          <a:solidFill>
                            <a:srgbClr val="FF0000"/>
                          </a:solidFill>
                          <a:latin typeface="+mn-lt"/>
                        </a:rPr>
                        <a:t>(TBD)</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235322">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201415">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PM_KPI_5G_Ph4</a:t>
                      </a:r>
                    </a:p>
                    <a:p>
                      <a:pPr algn="ctr" fontAlgn="ctr"/>
                      <a:r>
                        <a:rPr lang="en-US" sz="7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70898">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70898">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70898">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mn-lt"/>
                          <a:ea typeface="等线" panose="02010600030101010101" pitchFamily="2" charset="-122"/>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70898">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70898">
                <a:tc>
                  <a:txBody>
                    <a:bodyPr/>
                    <a:lstStyle/>
                    <a:p>
                      <a:pPr algn="ctr" fontAlgn="ctr"/>
                      <a:r>
                        <a:rPr lang="en-US" sz="900" b="1" i="0" u="none" strike="noStrike" dirty="0" err="1">
                          <a:solidFill>
                            <a:srgbClr val="3333FF"/>
                          </a:solidFill>
                          <a:effectLst/>
                          <a:latin typeface="+mn-lt"/>
                          <a:ea typeface="等线" panose="02010600030101010101" pitchFamily="2" charset="-122"/>
                        </a:rPr>
                        <a:t>NR_SL_relay_multihop</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170898">
                <a:tc>
                  <a:txBody>
                    <a:bodyPr/>
                    <a:lstStyle/>
                    <a:p>
                      <a:pPr algn="ctr" fontAlgn="ctr"/>
                      <a:r>
                        <a:rPr lang="en-US" sz="900" b="1" i="0" u="none" strike="noStrike" dirty="0">
                          <a:solidFill>
                            <a:srgbClr val="3333FF"/>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170898">
                <a:tc>
                  <a:txBody>
                    <a:bodyPr/>
                    <a:lstStyle/>
                    <a:p>
                      <a:pPr algn="ctr" fontAlgn="ctr"/>
                      <a:r>
                        <a:rPr lang="en-US" sz="900" b="1" i="0" u="none" strike="noStrike" dirty="0">
                          <a:solidFill>
                            <a:srgbClr val="3333FF"/>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99071">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700" b="1" i="0" u="none" strike="noStrike" dirty="0">
                          <a:solidFill>
                            <a:srgbClr val="000000"/>
                          </a:solidFill>
                          <a:effectLst/>
                          <a:latin typeface="+mn-lt"/>
                          <a:ea typeface="等线" panose="02010600030101010101" pitchFamily="2" charset="-122"/>
                        </a:rPr>
                        <a:t>PM_KPI_5G_Ph4</a:t>
                      </a:r>
                    </a:p>
                    <a:p>
                      <a:pPr algn="ctr" fontAlgn="ctr"/>
                      <a:r>
                        <a:rPr lang="nn-NO" sz="700" b="1" i="0" u="none" strike="noStrike" dirty="0">
                          <a:solidFill>
                            <a:srgbClr val="000000"/>
                          </a:solidFill>
                          <a:effectLst/>
                          <a:latin typeface="+mn-lt"/>
                          <a:ea typeface="等线" panose="02010600030101010101" pitchFamily="2" charset="-122"/>
                        </a:rPr>
                        <a:t>AdNRM_Ph3</a:t>
                      </a:r>
                    </a:p>
                    <a:p>
                      <a:pPr algn="ctr" fontAlgn="ctr"/>
                      <a:r>
                        <a:rPr lang="nn-NO" sz="7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70898">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700" b="1" dirty="0">
                          <a:solidFill>
                            <a:schemeClr val="tx1"/>
                          </a:solidFill>
                          <a:latin typeface="+mn-lt"/>
                        </a:rPr>
                        <a:t>NA</a:t>
                      </a:r>
                      <a:endParaRPr lang="zh-CN" altLang="en-US" sz="7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45780545"/>
                  </a:ext>
                </a:extLst>
              </a:tr>
              <a:tr h="201415">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Energy_OAM_Ph3</a:t>
                      </a:r>
                      <a:endParaRPr lang="zh-CN" altLang="en-US" sz="7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7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942E0C9D-6AD3-44BA-B5FF-7D54BD087B95}"/>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0118A476-CA94-49BB-A074-1B73E91948FF}"/>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C8D7F4D4-5695-42D3-8B1A-454E3A4BABBB}"/>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B8CA6174-6164-4A6B-AEEA-68FEA7B8AACD}"/>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7" name="TextBox 16">
            <a:extLst>
              <a:ext uri="{FF2B5EF4-FFF2-40B4-BE49-F238E27FC236}">
                <a16:creationId xmlns:a16="http://schemas.microsoft.com/office/drawing/2014/main" id="{E84590CA-1F5F-4E17-8E1A-923C4B3EC4BC}"/>
              </a:ext>
            </a:extLst>
          </p:cNvPr>
          <p:cNvSpPr txBox="1"/>
          <p:nvPr/>
        </p:nvSpPr>
        <p:spPr>
          <a:xfrm>
            <a:off x="4950420" y="1166842"/>
            <a:ext cx="6887758" cy="4893647"/>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Ambient_IoT_solutions</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IoT_NTN_TDD</a:t>
            </a:r>
            <a:r>
              <a:rPr lang="en-US" altLang="zh-CN" sz="1200" dirty="0">
                <a:solidFill>
                  <a:srgbClr val="FF0000"/>
                </a:solidFill>
                <a:latin typeface="+mn-lt"/>
                <a:cs typeface="Calibri" panose="020F0502020204030204" pitchFamily="34" charset="0"/>
              </a:rPr>
              <a:t>-Core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NR_MC_enh2-Core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LTE_terr_bcast_Ph2-Core</a:t>
            </a: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latin typeface="+mn-lt"/>
                <a:cs typeface="Calibri" panose="020F0502020204030204" pitchFamily="34" charset="0"/>
              </a:rPr>
              <a:t>RAN3:</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FS_NR_WAB_5GFemto</a:t>
            </a:r>
          </a:p>
          <a:p>
            <a:endParaRPr lang="en-US" altLang="zh-CN" sz="1200" dirty="0">
              <a:solidFill>
                <a:srgbClr val="FF0000"/>
              </a:solidFill>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18" name="TextBox 17">
            <a:extLst>
              <a:ext uri="{FF2B5EF4-FFF2-40B4-BE49-F238E27FC236}">
                <a16:creationId xmlns:a16="http://schemas.microsoft.com/office/drawing/2014/main" id="{35DCA977-0A69-45CC-85B9-41C70E7D23AD}"/>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9530623D-B953-4541-A381-DB43503B75E9}"/>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5">
            <a:extLst>
              <a:ext uri="{FF2B5EF4-FFF2-40B4-BE49-F238E27FC236}">
                <a16:creationId xmlns:a16="http://schemas.microsoft.com/office/drawing/2014/main" id="{A391BD3A-2283-46C0-9122-91A0218822BB}"/>
              </a:ext>
            </a:extLst>
          </p:cNvPr>
          <p:cNvGraphicFramePr>
            <a:graphicFrameLocks noGrp="1"/>
          </p:cNvGraphicFramePr>
          <p:nvPr>
            <p:extLst>
              <p:ext uri="{D42A27DB-BD31-4B8C-83A1-F6EECF244321}">
                <p14:modId xmlns:p14="http://schemas.microsoft.com/office/powerpoint/2010/main" val="1096370020"/>
              </p:ext>
            </p:extLst>
          </p:nvPr>
        </p:nvGraphicFramePr>
        <p:xfrm>
          <a:off x="224818" y="819151"/>
          <a:ext cx="11742361" cy="6016043"/>
        </p:xfrm>
        <a:graphic>
          <a:graphicData uri="http://schemas.openxmlformats.org/drawingml/2006/table">
            <a:tbl>
              <a:tblPr firstRow="1" bandRow="1"/>
              <a:tblGrid>
                <a:gridCol w="727746">
                  <a:extLst>
                    <a:ext uri="{9D8B030D-6E8A-4147-A177-3AD203B41FA5}">
                      <a16:colId xmlns:a16="http://schemas.microsoft.com/office/drawing/2014/main" val="4071695017"/>
                    </a:ext>
                  </a:extLst>
                </a:gridCol>
                <a:gridCol w="1065044">
                  <a:extLst>
                    <a:ext uri="{9D8B030D-6E8A-4147-A177-3AD203B41FA5}">
                      <a16:colId xmlns:a16="http://schemas.microsoft.com/office/drawing/2014/main" val="3614201570"/>
                    </a:ext>
                  </a:extLst>
                </a:gridCol>
                <a:gridCol w="937703">
                  <a:extLst>
                    <a:ext uri="{9D8B030D-6E8A-4147-A177-3AD203B41FA5}">
                      <a16:colId xmlns:a16="http://schemas.microsoft.com/office/drawing/2014/main" val="3327203166"/>
                    </a:ext>
                  </a:extLst>
                </a:gridCol>
                <a:gridCol w="897835">
                  <a:extLst>
                    <a:ext uri="{9D8B030D-6E8A-4147-A177-3AD203B41FA5}">
                      <a16:colId xmlns:a16="http://schemas.microsoft.com/office/drawing/2014/main" val="3630350376"/>
                    </a:ext>
                  </a:extLst>
                </a:gridCol>
                <a:gridCol w="658598">
                  <a:extLst>
                    <a:ext uri="{9D8B030D-6E8A-4147-A177-3AD203B41FA5}">
                      <a16:colId xmlns:a16="http://schemas.microsoft.com/office/drawing/2014/main" val="3202688"/>
                    </a:ext>
                  </a:extLst>
                </a:gridCol>
                <a:gridCol w="494596">
                  <a:extLst>
                    <a:ext uri="{9D8B030D-6E8A-4147-A177-3AD203B41FA5}">
                      <a16:colId xmlns:a16="http://schemas.microsoft.com/office/drawing/2014/main" val="1560111670"/>
                    </a:ext>
                  </a:extLst>
                </a:gridCol>
                <a:gridCol w="822600">
                  <a:extLst>
                    <a:ext uri="{9D8B030D-6E8A-4147-A177-3AD203B41FA5}">
                      <a16:colId xmlns:a16="http://schemas.microsoft.com/office/drawing/2014/main" val="1913383577"/>
                    </a:ext>
                  </a:extLst>
                </a:gridCol>
                <a:gridCol w="640831">
                  <a:extLst>
                    <a:ext uri="{9D8B030D-6E8A-4147-A177-3AD203B41FA5}">
                      <a16:colId xmlns:a16="http://schemas.microsoft.com/office/drawing/2014/main" val="3584294532"/>
                    </a:ext>
                  </a:extLst>
                </a:gridCol>
                <a:gridCol w="851905">
                  <a:extLst>
                    <a:ext uri="{9D8B030D-6E8A-4147-A177-3AD203B41FA5}">
                      <a16:colId xmlns:a16="http://schemas.microsoft.com/office/drawing/2014/main" val="790597164"/>
                    </a:ext>
                  </a:extLst>
                </a:gridCol>
                <a:gridCol w="1387984">
                  <a:extLst>
                    <a:ext uri="{9D8B030D-6E8A-4147-A177-3AD203B41FA5}">
                      <a16:colId xmlns:a16="http://schemas.microsoft.com/office/drawing/2014/main" val="2567962841"/>
                    </a:ext>
                  </a:extLst>
                </a:gridCol>
                <a:gridCol w="822960">
                  <a:extLst>
                    <a:ext uri="{9D8B030D-6E8A-4147-A177-3AD203B41FA5}">
                      <a16:colId xmlns:a16="http://schemas.microsoft.com/office/drawing/2014/main" val="2531575634"/>
                    </a:ext>
                  </a:extLst>
                </a:gridCol>
                <a:gridCol w="693420">
                  <a:extLst>
                    <a:ext uri="{9D8B030D-6E8A-4147-A177-3AD203B41FA5}">
                      <a16:colId xmlns:a16="http://schemas.microsoft.com/office/drawing/2014/main" val="105663574"/>
                    </a:ext>
                  </a:extLst>
                </a:gridCol>
                <a:gridCol w="1741139">
                  <a:extLst>
                    <a:ext uri="{9D8B030D-6E8A-4147-A177-3AD203B41FA5}">
                      <a16:colId xmlns:a16="http://schemas.microsoft.com/office/drawing/2014/main" val="4221935209"/>
                    </a:ext>
                  </a:extLst>
                </a:gridCol>
              </a:tblGrid>
              <a:tr h="163454">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CT3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33948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FS_NR_AIML_Mob</a:t>
                      </a:r>
                      <a:r>
                        <a:rPr lang="en-US" altLang="zh-CN" sz="700" dirty="0">
                          <a:latin typeface="Calibri" panose="020F0502020204030204" pitchFamily="34" charset="0"/>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solidFill>
                            <a:srgbClr val="3333FF"/>
                          </a:solidFill>
                          <a:latin typeface="Calibri" panose="020F0502020204030204" pitchFamily="34" charset="0"/>
                          <a:cs typeface="Calibri" panose="020F0502020204030204" pitchFamily="34" charset="0"/>
                        </a:rPr>
                        <a:t>NR_AIML_NGRAN_enh</a:t>
                      </a:r>
                      <a:r>
                        <a:rPr lang="en-US" altLang="zh-CN" sz="700" dirty="0">
                          <a:solidFill>
                            <a:srgbClr val="3333FF"/>
                          </a:solidFill>
                          <a:latin typeface="Calibri" panose="020F0502020204030204" pitchFamily="34" charset="0"/>
                          <a:cs typeface="Calibri" panose="020F0502020204030204" pitchFamily="34" charset="0"/>
                        </a:rPr>
                        <a:t>-Core</a:t>
                      </a: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(R19)</a:t>
                      </a:r>
                      <a:endParaRPr lang="zh-CN" altLang="en-US" sz="700" dirty="0">
                        <a:solidFill>
                          <a:srgbClr val="3333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 (EE</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cost index)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NR_Mob_Ph4-Core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NR_ENDC_SON_MDT_Ph4-Core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(R19)</a:t>
                      </a:r>
                      <a:endParaRPr lang="zh-CN" altLang="en-US" sz="700" b="0" dirty="0">
                        <a:solidFill>
                          <a:srgbClr val="3333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VMR_Ph2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NR_Mob_Ph4-Core(R19)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3333FF"/>
                          </a:solidFill>
                          <a:effectLst/>
                          <a:latin typeface="Calibri" panose="020F0502020204030204" pitchFamily="34" charset="0"/>
                          <a:ea typeface="+mn-ea"/>
                          <a:cs typeface="Calibri" panose="020F0502020204030204" pitchFamily="34" charset="0"/>
                        </a:rPr>
                        <a:t>NR_ENDC_SON_MDT_Ph4-Core (R19)</a:t>
                      </a:r>
                      <a:endParaRPr lang="zh-CN" altLang="en-US" sz="700" b="0" dirty="0">
                        <a:solidFill>
                          <a:srgbClr val="3333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358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33948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rgbClr val="3333FF"/>
                          </a:solidFill>
                          <a:latin typeface="Calibri" panose="020F0502020204030204" pitchFamily="34" charset="0"/>
                          <a:cs typeface="Calibri" panose="020F0502020204030204" pitchFamily="34" charset="0"/>
                        </a:rPr>
                        <a:t>NR_AIML_NGRAN_enh</a:t>
                      </a:r>
                      <a:r>
                        <a:rPr lang="en-US" altLang="zh-CN" sz="700" dirty="0">
                          <a:solidFill>
                            <a:srgbClr val="3333FF"/>
                          </a:solidFill>
                          <a:latin typeface="Calibri" panose="020F0502020204030204" pitchFamily="34" charset="0"/>
                          <a:cs typeface="Calibri" panose="020F0502020204030204" pitchFamily="34" charset="0"/>
                        </a:rPr>
                        <a:t>-Core (R19)</a:t>
                      </a:r>
                      <a:endParaRPr lang="zh-CN" altLang="en-US" sz="700" dirty="0">
                        <a:solidFill>
                          <a:srgbClr val="3333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31970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TS 33.222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solidFill>
                            <a:schemeClr val="tx1"/>
                          </a:solidFill>
                          <a:latin typeface="Calibri" panose="020F0502020204030204" pitchFamily="34" charset="0"/>
                          <a:cs typeface="Calibri" panose="020F0502020204030204" pitchFamily="34" charset="0"/>
                        </a:rPr>
                        <a:t>TS 29.222 (CAPIF)</a:t>
                      </a:r>
                      <a:endParaRPr lang="zh-CN" altLang="en-US" sz="700" dirty="0">
                        <a:solidFill>
                          <a:schemeClr val="tx1"/>
                        </a:solidFill>
                        <a:latin typeface="Calibri" panose="020F0502020204030204" pitchFamily="34" charset="0"/>
                        <a:cs typeface="Calibri" panose="020F0502020204030204" pitchFamily="34" charset="0"/>
                      </a:endParaRPr>
                    </a:p>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251468">
                <a:tc>
                  <a:txBody>
                    <a:bodyPr/>
                    <a:lstStyle/>
                    <a:p>
                      <a:pPr algn="ctr" fontAlgn="ctr"/>
                      <a:r>
                        <a:rPr lang="en-US" sz="7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7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 </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9" name="TextBox 8">
            <a:extLst>
              <a:ext uri="{FF2B5EF4-FFF2-40B4-BE49-F238E27FC236}">
                <a16:creationId xmlns:a16="http://schemas.microsoft.com/office/drawing/2014/main" id="{4225B828-7891-4C79-A08C-10FDC98241B5}"/>
              </a:ext>
            </a:extLst>
          </p:cNvPr>
          <p:cNvSpPr txBox="1"/>
          <p:nvPr/>
        </p:nvSpPr>
        <p:spPr>
          <a:xfrm rot="21008097">
            <a:off x="9627667" y="455858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28F60DC5-B223-42D9-AC18-56F9BEC58BA2}"/>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6">
            <a:extLst>
              <a:ext uri="{FF2B5EF4-FFF2-40B4-BE49-F238E27FC236}">
                <a16:creationId xmlns:a16="http://schemas.microsoft.com/office/drawing/2014/main" id="{791C36E9-FB50-471B-9ED7-ABE8A7D966AA}"/>
              </a:ext>
            </a:extLst>
          </p:cNvPr>
          <p:cNvGraphicFramePr>
            <a:graphicFrameLocks noGrp="1"/>
          </p:cNvGraphicFramePr>
          <p:nvPr>
            <p:extLst>
              <p:ext uri="{D42A27DB-BD31-4B8C-83A1-F6EECF244321}">
                <p14:modId xmlns:p14="http://schemas.microsoft.com/office/powerpoint/2010/main" val="1696433151"/>
              </p:ext>
            </p:extLst>
          </p:nvPr>
        </p:nvGraphicFramePr>
        <p:xfrm>
          <a:off x="723088" y="944880"/>
          <a:ext cx="10745823" cy="521208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FF0000"/>
                          </a:solidFill>
                          <a:effectLst/>
                          <a:latin typeface="Calibri" panose="020F0502020204030204" pitchFamily="34" charset="0"/>
                          <a:ea typeface="等线" panose="02010600030101010101" pitchFamily="2" charset="-122"/>
                          <a:cs typeface="Calibri" panose="020F0502020204030204" pitchFamily="34" charset="0"/>
                        </a:rPr>
                        <a:t>FS_CAPIF_Ph2_CH</a:t>
                      </a:r>
                      <a:endParaRPr lang="zh-CN" altLang="en-US" sz="800" b="1" i="0" u="none" strike="noStrike" kern="1200" dirty="0">
                        <a:solidFill>
                          <a:srgbClr val="FF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(24.501)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9" name="TextBox 8">
            <a:extLst>
              <a:ext uri="{FF2B5EF4-FFF2-40B4-BE49-F238E27FC236}">
                <a16:creationId xmlns:a16="http://schemas.microsoft.com/office/drawing/2014/main" id="{19C711EE-83FD-413A-80C3-2E835F24F9B6}"/>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2F6DE40-1006-47BF-9CC4-1A57F43CD802}"/>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DF5C5C-87AD-4E94-A79B-B2323818E07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(42 topics with 9 topics potentially related to SA5)</a:t>
            </a:r>
            <a:endParaRPr lang="zh-CN" altLang="en-US" sz="1400" b="1" dirty="0">
              <a:solidFill>
                <a:srgbClr val="FF0000"/>
              </a:solidFill>
            </a:endParaRPr>
          </a:p>
        </p:txBody>
      </p:sp>
      <p:sp>
        <p:nvSpPr>
          <p:cNvPr id="7" name="内容占位符 2">
            <a:extLst>
              <a:ext uri="{FF2B5EF4-FFF2-40B4-BE49-F238E27FC236}">
                <a16:creationId xmlns:a16="http://schemas.microsoft.com/office/drawing/2014/main" id="{968CC6E0-5AFC-4A25-BCFC-86934131E61E}"/>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8" name="Rectangle 7">
            <a:extLst>
              <a:ext uri="{FF2B5EF4-FFF2-40B4-BE49-F238E27FC236}">
                <a16:creationId xmlns:a16="http://schemas.microsoft.com/office/drawing/2014/main" id="{B39DEA94-8A34-44CB-B13B-364EE1C1BF87}"/>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9" name="Rectangle 8">
            <a:extLst>
              <a:ext uri="{FF2B5EF4-FFF2-40B4-BE49-F238E27FC236}">
                <a16:creationId xmlns:a16="http://schemas.microsoft.com/office/drawing/2014/main" id="{FA7D67B7-61BB-46D9-90FE-B69C83617F9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11" name="Table 10">
            <a:extLst>
              <a:ext uri="{FF2B5EF4-FFF2-40B4-BE49-F238E27FC236}">
                <a16:creationId xmlns:a16="http://schemas.microsoft.com/office/drawing/2014/main" id="{D075760B-6D74-49E0-BB61-EE67503F7E77}"/>
              </a:ext>
            </a:extLst>
          </p:cNvPr>
          <p:cNvGraphicFramePr>
            <a:graphicFrameLocks noGrp="1"/>
          </p:cNvGraphicFramePr>
          <p:nvPr>
            <p:extLst>
              <p:ext uri="{D42A27DB-BD31-4B8C-83A1-F6EECF244321}">
                <p14:modId xmlns:p14="http://schemas.microsoft.com/office/powerpoint/2010/main" val="1618670375"/>
              </p:ext>
            </p:extLst>
          </p:nvPr>
        </p:nvGraphicFramePr>
        <p:xfrm>
          <a:off x="586740" y="1248220"/>
          <a:ext cx="9791699" cy="4835750"/>
        </p:xfrm>
        <a:graphic>
          <a:graphicData uri="http://schemas.openxmlformats.org/drawingml/2006/table">
            <a:tbl>
              <a:tblPr/>
              <a:tblGrid>
                <a:gridCol w="682495">
                  <a:extLst>
                    <a:ext uri="{9D8B030D-6E8A-4147-A177-3AD203B41FA5}">
                      <a16:colId xmlns:a16="http://schemas.microsoft.com/office/drawing/2014/main" val="3740112042"/>
                    </a:ext>
                  </a:extLst>
                </a:gridCol>
                <a:gridCol w="3630336">
                  <a:extLst>
                    <a:ext uri="{9D8B030D-6E8A-4147-A177-3AD203B41FA5}">
                      <a16:colId xmlns:a16="http://schemas.microsoft.com/office/drawing/2014/main" val="780875371"/>
                    </a:ext>
                  </a:extLst>
                </a:gridCol>
                <a:gridCol w="1861171">
                  <a:extLst>
                    <a:ext uri="{9D8B030D-6E8A-4147-A177-3AD203B41FA5}">
                      <a16:colId xmlns:a16="http://schemas.microsoft.com/office/drawing/2014/main" val="3026979206"/>
                    </a:ext>
                  </a:extLst>
                </a:gridCol>
                <a:gridCol w="837152">
                  <a:extLst>
                    <a:ext uri="{9D8B030D-6E8A-4147-A177-3AD203B41FA5}">
                      <a16:colId xmlns:a16="http://schemas.microsoft.com/office/drawing/2014/main" val="765507491"/>
                    </a:ext>
                  </a:extLst>
                </a:gridCol>
                <a:gridCol w="2780545">
                  <a:extLst>
                    <a:ext uri="{9D8B030D-6E8A-4147-A177-3AD203B41FA5}">
                      <a16:colId xmlns:a16="http://schemas.microsoft.com/office/drawing/2014/main" val="5259663"/>
                    </a:ext>
                  </a:extLst>
                </a:gridCol>
              </a:tblGrid>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dirty="0">
                          <a:solidFill>
                            <a:srgbClr val="000000"/>
                          </a:solidFill>
                          <a:effectLst/>
                          <a:latin typeface="+mn-lt"/>
                          <a:ea typeface="等线" panose="02010600030101010101" pitchFamily="2" charset="-122"/>
                        </a:rPr>
                        <a:t>   Study on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
                        </a:rPr>
                        <a:t>SP-230235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945659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
                        </a:rPr>
                        <a:t>SP-230520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733438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950008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AI/ML Model Transfer Phase2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
                        </a:rPr>
                        <a:t>SP-220439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22183"/>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it-IT" sz="700" b="0" i="0" u="none" strike="noStrike" dirty="0">
                          <a:solidFill>
                            <a:srgbClr val="00B0F0"/>
                          </a:solidFill>
                          <a:effectLst/>
                          <a:latin typeface="+mn-lt"/>
                          <a:ea typeface="等线" panose="02010600030101010101" pitchFamily="2" charset="-122"/>
                        </a:rPr>
                        <a:t>AI/ML Model Transfer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5"/>
                        </a:rPr>
                        <a:t>SP-230514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5867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6"/>
                        </a:rPr>
                        <a:t>SP-220085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668807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1020030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7"/>
                        </a:rPr>
                        <a:t>SP-231403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3407338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960016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satellite access -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8"/>
                        </a:rPr>
                        <a:t>SP-220679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69562949"/>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Satellite access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9"/>
                        </a:rPr>
                        <a:t>SP-230516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31490228"/>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0"/>
                        </a:rPr>
                        <a:t>SP-220353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856908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1"/>
                        </a:rPr>
                        <a:t>SP-230509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6788043"/>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990052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Supporting UE Mobility for XR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XRMobility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2"/>
                        </a:rPr>
                        <a:t>SP-230233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ChinaMobile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666760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Network Sharing Aspects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3"/>
                        </a:rPr>
                        <a:t>SP-220087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46945080"/>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1000029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Indirect Network Sharing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4"/>
                        </a:rPr>
                        <a:t>SP-230511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287256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roaming value 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5"/>
                        </a:rPr>
                        <a:t>SP-220442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1575763"/>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Roaming Value-Added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6"/>
                        </a:rPr>
                        <a:t>SP-230231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10134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Non-Public Network (NPN) security considerations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SecNPN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7"/>
                        </a:rPr>
                        <a:t>SP-230523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1775003"/>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Monitoring of signalling traffic in 5G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2280651"/>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1040082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for </a:t>
                      </a:r>
                      <a:r>
                        <a:rPr lang="en-US" sz="700" b="1" i="0" u="none" strike="noStrike" dirty="0" err="1">
                          <a:solidFill>
                            <a:srgbClr val="00B0F0"/>
                          </a:solidFill>
                          <a:effectLst/>
                          <a:latin typeface="+mn-lt"/>
                          <a:ea typeface="等线" panose="02010600030101010101" pitchFamily="2" charset="-122"/>
                        </a:rPr>
                        <a:t>MonSta</a:t>
                      </a:r>
                      <a:endParaRPr lang="en-US" sz="700" b="1" i="0" u="none" strike="noStrike" dirty="0">
                        <a:solidFill>
                          <a:srgbClr val="00B0F0"/>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020180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950003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9"/>
                        </a:rPr>
                        <a:t>SP-220717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Aleksiev, Vasil, Deutsche Telekom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02024822"/>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0"/>
                        </a:rPr>
                        <a:t>SP-230750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de-DE" sz="700" b="0" i="0" u="none" strike="noStrike">
                          <a:solidFill>
                            <a:srgbClr val="000000"/>
                          </a:solidFill>
                          <a:effectLst/>
                          <a:latin typeface="+mn-lt"/>
                          <a:ea typeface="等线" panose="02010600030101010101" pitchFamily="2" charset="-122"/>
                        </a:rPr>
                        <a:t>Aleksiev, Vasil, Deutsche Telekom AG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57318648"/>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(Stage 1 of) UAV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FS_UAV_Ph3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1"/>
                        </a:rPr>
                        <a:t>SP-220954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854873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1000032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Uncrewed Aerial System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UAS_Ph3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2"/>
                        </a:rPr>
                        <a:t>SP-230518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3713603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Upper layer traffic steering, switching and split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3"/>
                        </a:rPr>
                        <a:t>SP-220445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Francesco Pica;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588447"/>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1020031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Upper layer traffic steering and switching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4"/>
                        </a:rPr>
                        <a:t>SP-231412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Pica Francesco,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246191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1010022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Considering the Operational Needs of Service Hosting Environment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EdgeOpNeeds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6121934"/>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Proximity-based Services in 5GS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5G_ProSe_Ph3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Hugh Shieh (AT&amp;T)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7087965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FRMCS Phase 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6"/>
                        </a:rPr>
                        <a:t>SP-220437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Patrick WIMART, UIC</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6396867"/>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1000031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FRMCS Phase 5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7"/>
                        </a:rPr>
                        <a:t>SP-230512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Nikolopoulou, Vassiliki, UIC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9754934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850044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Supporting of Railway Smart Station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FS_RAILSS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8"/>
                        </a:rPr>
                        <a:t>SP-190838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Han, Andrew Min-gyu, Hansung University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137516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960020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Network of Service Robots with Ambient Intelligence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FS_SOBOT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9"/>
                        </a:rPr>
                        <a:t>SP-220447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LEE, Ki-Dong, LG Electronics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7999770"/>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0"/>
                        </a:rPr>
                        <a:t>SP-230236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492905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1030041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1"/>
                        </a:rPr>
                        <a:t>SP-240194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58753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for Industrial Scenarios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EDGINDUS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2"/>
                        </a:rPr>
                        <a:t>SP-230229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Bruno Tossou, Orange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00654322"/>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990049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PS Data Off for IMS Data Channel Service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IMSDCDataOff</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3"/>
                        </a:rPr>
                        <a:t>SP-230227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Yue Hu,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92205292"/>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970044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Multi-path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MultiRelay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4"/>
                        </a:rPr>
                        <a:t>SP-220943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5306887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1000025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UE-to-UE multi-hop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UEMHopRelay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5"/>
                        </a:rPr>
                        <a:t>SP-230521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Lipford, Mark, FirstNet Authority,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458678"/>
                  </a:ext>
                </a:extLst>
              </a:tr>
              <a:tr h="176140">
                <a:tc>
                  <a:txBody>
                    <a:bodyPr/>
                    <a:lstStyle/>
                    <a:p>
                      <a:pPr algn="l" fontAlgn="t"/>
                      <a:r>
                        <a:rPr lang="en-US" altLang="zh-CN" sz="700" b="0" i="0" u="none" strike="noStrike">
                          <a:solidFill>
                            <a:srgbClr val="000000"/>
                          </a:solidFill>
                          <a:effectLst/>
                          <a:latin typeface="+mn-lt"/>
                          <a:ea typeface="等线" panose="02010600030101010101" pitchFamily="2" charset="-122"/>
                        </a:rPr>
                        <a:t>970043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Interworking of Non-3GPP Digital Terrestrial Broadcast Networks with 5GS Multicast Broadcast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DTT4MBS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6"/>
                        </a:rPr>
                        <a:t>SP-220941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Saha, Anindya, Saankhya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287237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MPS for Messaging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MPS4msg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7"/>
                        </a:rPr>
                        <a:t>SP-220939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Singh, Ray, Peraton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0606169"/>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1050104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52809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   Stage 2 of 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5683723"/>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980108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Measurement Data Collection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MeasureData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9"/>
                        </a:rPr>
                        <a:t>SP-221263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Yingjun Zhou, ZTE Corporation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23240085"/>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1010025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FF"/>
                          </a:solidFill>
                          <a:effectLst/>
                          <a:latin typeface="+mn-lt"/>
                          <a:ea typeface="等线" panose="02010600030101010101" pitchFamily="2" charset="-122"/>
                        </a:rPr>
                        <a:t>Local traffic routing for multi-access UE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LTR_MA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0"/>
                        </a:rPr>
                        <a:t>SP-231035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mn-lt"/>
                          <a:ea typeface="等线" panose="02010600030101010101" pitchFamily="2" charset="-122"/>
                        </a:rPr>
                        <a:t>Yinglin</a:t>
                      </a:r>
                      <a:r>
                        <a:rPr lang="en-US" sz="700" b="0" i="0" u="none" strike="noStrike" dirty="0">
                          <a:solidFill>
                            <a:srgbClr val="000000"/>
                          </a:solidFill>
                          <a:effectLst/>
                          <a:latin typeface="+mn-lt"/>
                          <a:ea typeface="等线" panose="02010600030101010101" pitchFamily="2" charset="-122"/>
                        </a:rPr>
                        <a:t>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4163022"/>
                  </a:ext>
                </a:extLst>
              </a:tr>
            </a:tbl>
          </a:graphicData>
        </a:graphic>
      </p:graphicFrame>
    </p:spTree>
    <p:extLst>
      <p:ext uri="{BB962C8B-B14F-4D97-AF65-F5344CB8AC3E}">
        <p14:creationId xmlns:p14="http://schemas.microsoft.com/office/powerpoint/2010/main" val="148633421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DC13B7-6126-4D61-9919-A0638211481E}"/>
              </a:ext>
            </a:extLst>
          </p:cNvPr>
          <p:cNvGraphicFramePr>
            <a:graphicFrameLocks noGrp="1"/>
          </p:cNvGraphicFramePr>
          <p:nvPr>
            <p:extLst>
              <p:ext uri="{D42A27DB-BD31-4B8C-83A1-F6EECF244321}">
                <p14:modId xmlns:p14="http://schemas.microsoft.com/office/powerpoint/2010/main" val="2657356610"/>
              </p:ext>
            </p:extLst>
          </p:nvPr>
        </p:nvGraphicFramePr>
        <p:xfrm>
          <a:off x="1005840" y="1299301"/>
          <a:ext cx="9700260" cy="4782624"/>
        </p:xfrm>
        <a:graphic>
          <a:graphicData uri="http://schemas.openxmlformats.org/drawingml/2006/table">
            <a:tbl>
              <a:tblPr/>
              <a:tblGrid>
                <a:gridCol w="676121">
                  <a:extLst>
                    <a:ext uri="{9D8B030D-6E8A-4147-A177-3AD203B41FA5}">
                      <a16:colId xmlns:a16="http://schemas.microsoft.com/office/drawing/2014/main" val="255301399"/>
                    </a:ext>
                  </a:extLst>
                </a:gridCol>
                <a:gridCol w="4848379">
                  <a:extLst>
                    <a:ext uri="{9D8B030D-6E8A-4147-A177-3AD203B41FA5}">
                      <a16:colId xmlns:a16="http://schemas.microsoft.com/office/drawing/2014/main" val="944107501"/>
                    </a:ext>
                  </a:extLst>
                </a:gridCol>
                <a:gridCol w="1409700">
                  <a:extLst>
                    <a:ext uri="{9D8B030D-6E8A-4147-A177-3AD203B41FA5}">
                      <a16:colId xmlns:a16="http://schemas.microsoft.com/office/drawing/2014/main" val="340742387"/>
                    </a:ext>
                  </a:extLst>
                </a:gridCol>
                <a:gridCol w="1028700">
                  <a:extLst>
                    <a:ext uri="{9D8B030D-6E8A-4147-A177-3AD203B41FA5}">
                      <a16:colId xmlns:a16="http://schemas.microsoft.com/office/drawing/2014/main" val="1965542941"/>
                    </a:ext>
                  </a:extLst>
                </a:gridCol>
                <a:gridCol w="1737360">
                  <a:extLst>
                    <a:ext uri="{9D8B030D-6E8A-4147-A177-3AD203B41FA5}">
                      <a16:colId xmlns:a16="http://schemas.microsoft.com/office/drawing/2014/main" val="890462553"/>
                    </a:ext>
                  </a:extLst>
                </a:gridCol>
              </a:tblGrid>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energy saving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FS_Energy_Sec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SP-240512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Bo Bjerrum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184412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Core Network Enhanced Support for AIML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FS_AIML_CN_SEC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SP-240509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Chang Liu,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45796384"/>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 of Ambient IoT Services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FS_Ambient_IoT_Sec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SP-240506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Marcus Wong,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730222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Satellite Access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FS_5GSAT_Ph3_SEC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SP-240232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Zhou 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135129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5G Mobile Metaverse services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FS_Metaverse_Sec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SP-240508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Rohini Rajendran,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579099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CAPIF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FS_CAPIF_Ph3-sec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SP-240654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Henry Leung ( Xiaomi)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3046722"/>
                  </a:ext>
                </a:extLst>
              </a:tr>
              <a:tr h="98444">
                <a:tc>
                  <a:txBody>
                    <a:bodyPr/>
                    <a:lstStyle/>
                    <a:p>
                      <a:pPr algn="l" fontAlgn="t"/>
                      <a:r>
                        <a:rPr lang="en-US" altLang="zh-CN" sz="800" b="1" i="0" u="none" strike="noStrike">
                          <a:solidFill>
                            <a:srgbClr val="000000"/>
                          </a:solidFill>
                          <a:effectLst/>
                          <a:latin typeface="+mn-lt"/>
                          <a:ea typeface="等线" panose="02010600030101010101" pitchFamily="2" charset="-122"/>
                        </a:rPr>
                        <a:t>1020039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PLMN hosting a NPN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PLMNNPN_SEC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SP-231786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Jun Shen</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161635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Security aspects of NR mobility enhancement Phase 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NR_Mob_Ph4_Sec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SP-240652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Rajavelsamy 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4815506"/>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1050028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rgbClr val="00B0F0"/>
                          </a:solidFill>
                          <a:effectLst/>
                          <a:latin typeface="+mn-lt"/>
                          <a:ea typeface="等线" panose="02010600030101010101" pitchFamily="2" charset="-122"/>
                        </a:rPr>
                        <a:t>   Security for </a:t>
                      </a:r>
                      <a:r>
                        <a:rPr lang="en-US" sz="800" b="1" i="0" u="none" strike="noStrike" dirty="0" err="1">
                          <a:solidFill>
                            <a:srgbClr val="00B0F0"/>
                          </a:solidFill>
                          <a:effectLst/>
                          <a:latin typeface="+mn-lt"/>
                          <a:ea typeface="等线" panose="02010600030101010101" pitchFamily="2" charset="-122"/>
                        </a:rPr>
                        <a:t>MonStra</a:t>
                      </a:r>
                      <a:r>
                        <a:rPr lang="en-US" sz="800" b="1" i="0" u="none" strike="noStrike" dirty="0">
                          <a:solidFill>
                            <a:srgbClr val="00B0F0"/>
                          </a:solidFill>
                          <a:effectLst/>
                          <a:latin typeface="+mn-lt"/>
                          <a:ea typeface="等线" panose="02010600030101010101" pitchFamily="2" charset="-122"/>
                        </a:rPr>
                        <a:t>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MonStra-Sec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SP-241376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Vodafone, Susana Sabater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786023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Enhancement of Support for Edge Computing in 5GC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FS_EDGE_Ph3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SP-240510</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Ge Yao,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0355716"/>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1030037</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for Multi-Access (DualSteer + ATSSS Ph-4)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FS_MASSS_Sec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SP-240511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Kolekar, Abhijeet (Intel)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589562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UAS security enhancements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FS_UAS_Ph3_Sec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SP-240504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Markus Hanhisalo,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6254189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NR Femto Document for: Approval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FS_5G_Femto_Sec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SP-240505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Peilin LIU (ZTE)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697217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Enhancement for Proximity Based Services in 5GS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FS_5G_ProSe_Ph3_SEC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SP-240513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Lei, Ao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190512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User Identities and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FS_UIA_Sec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SP-240507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Samir Ferdi,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2623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aspects for MSGin5G Service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5GMARCH_SEC_Ph3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SP-240516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Xiaoting Huang,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9078075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Assurance Specification for maintenance of 5G features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SCAS_5G_Maint</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SP-240515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Rong Wu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41681808"/>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Unified Data Repository (UDR)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SCAS_5G_UDR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SP-230864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Andreas, Joerg, BSI Germany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7323195"/>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Short Message Service Function (SMSF)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SCAS_5G_SMSF</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SP-231158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Manjesh K. Hanawal, IIT Bombay</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420345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1010012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256-bit security Algorithms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256_Algo</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SP-240476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Orkopoulos, Stawros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0590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Milenage-256 algorithm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Milenage_256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SP-241087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Mireille Pauliac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7936209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enabling a cryptographic algorithm transition to 256-bits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FS_CAT256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SP-231788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Yuto Nakano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29485"/>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1020034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dirty="0">
                          <a:solidFill>
                            <a:srgbClr val="00B0F0"/>
                          </a:solidFill>
                          <a:effectLst/>
                          <a:latin typeface="+mn-lt"/>
                          <a:ea typeface="等线" panose="02010600030101010101" pitchFamily="2" charset="-122"/>
                        </a:rPr>
                        <a:t>Study on enablers for Zero Trust Security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FS_eZTS</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SP-231784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Sheeba Backia Mary Baskaran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99482977"/>
                  </a:ext>
                </a:extLst>
              </a:tr>
              <a:tr h="231103">
                <a:tc>
                  <a:txBody>
                    <a:bodyPr/>
                    <a:lstStyle/>
                    <a:p>
                      <a:pPr algn="l" fontAlgn="t"/>
                      <a:r>
                        <a:rPr lang="en-US" altLang="zh-CN" sz="800" b="0" i="0" u="none" strike="noStrike">
                          <a:solidFill>
                            <a:srgbClr val="000000"/>
                          </a:solidFill>
                          <a:effectLst/>
                          <a:latin typeface="+mn-lt"/>
                          <a:ea typeface="等线" panose="02010600030101010101" pitchFamily="2" charset="-122"/>
                        </a:rPr>
                        <a:t>1020035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Mission critical security enhancements for release 19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MCXSec4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5"/>
                        </a:rPr>
                        <a:t>SP-231783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Woodward, Tim, Motorola Solutions, Inc.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3833223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the security support for the Next Generation Real Time Communication services phase 2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FS_NG_RTC_SEC_Ph2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6"/>
                        </a:rPr>
                        <a:t>SP-240233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Vlasios Tsiatsis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32901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of ACME for Automated Certificate Management in SBA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FS_ACME_SBA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7"/>
                        </a:rPr>
                        <a:t>SP-231787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Charles Eckel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5211276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3GPP profiles for cryptographic algorithms and security protocols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CryptoSP</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8"/>
                        </a:rPr>
                        <a:t>SP-231793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Mohsin Khan 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278744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mitigations against bidding down attacks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FS_MiBiDA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9"/>
                        </a:rPr>
                        <a:t>SP-231789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Noamen Ben Henda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35620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0"/>
                        </a:rPr>
                        <a:t>SP-231791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Saurabh Khare, Nokia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80563478"/>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1"/>
                        </a:rPr>
                        <a:t>SP-241088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mn-lt"/>
                          <a:ea typeface="等线" panose="02010600030101010101" pitchFamily="2" charset="-122"/>
                        </a:rPr>
                        <a:t>Khare</a:t>
                      </a:r>
                      <a:r>
                        <a:rPr lang="en-US" sz="800" b="0" i="0" u="none" strike="noStrike" dirty="0">
                          <a:solidFill>
                            <a:srgbClr val="000000"/>
                          </a:solidFill>
                          <a:effectLst/>
                          <a:latin typeface="+mn-lt"/>
                          <a:ea typeface="等线" panose="02010600030101010101" pitchFamily="2" charset="-122"/>
                        </a:rPr>
                        <a:t>, Saurabh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7371724"/>
                  </a:ext>
                </a:extLst>
              </a:tr>
            </a:tbl>
          </a:graphicData>
        </a:graphic>
      </p:graphicFrame>
      <p:sp>
        <p:nvSpPr>
          <p:cNvPr id="5" name="标题 1">
            <a:extLst>
              <a:ext uri="{FF2B5EF4-FFF2-40B4-BE49-F238E27FC236}">
                <a16:creationId xmlns:a16="http://schemas.microsoft.com/office/drawing/2014/main" id="{904790D2-E2E1-41FF-89B3-D9E5BE58A887}"/>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FFFB47-1107-481D-A1CD-2D39AA02A2F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(30 topics with 2 topics potentially related to SA5 OAM)</a:t>
            </a:r>
            <a:endParaRPr lang="zh-CN" altLang="en-US" sz="1400" dirty="0"/>
          </a:p>
        </p:txBody>
      </p:sp>
      <p:sp>
        <p:nvSpPr>
          <p:cNvPr id="7" name="Rectangle 6">
            <a:extLst>
              <a:ext uri="{FF2B5EF4-FFF2-40B4-BE49-F238E27FC236}">
                <a16:creationId xmlns:a16="http://schemas.microsoft.com/office/drawing/2014/main" id="{CFC09593-E9C3-41D4-A68B-9E3F7628604C}"/>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8" name="内容占位符 2">
            <a:extLst>
              <a:ext uri="{FF2B5EF4-FFF2-40B4-BE49-F238E27FC236}">
                <a16:creationId xmlns:a16="http://schemas.microsoft.com/office/drawing/2014/main" id="{9A18E62B-0BAB-4936-882B-5E32A5776F77}"/>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68009264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8DD0A8B-CFA1-4610-9F0B-21F3ADCE6D9C}"/>
              </a:ext>
            </a:extLst>
          </p:cNvPr>
          <p:cNvGraphicFramePr>
            <a:graphicFrameLocks noGrp="1"/>
          </p:cNvGraphicFramePr>
          <p:nvPr>
            <p:extLst>
              <p:ext uri="{D42A27DB-BD31-4B8C-83A1-F6EECF244321}">
                <p14:modId xmlns:p14="http://schemas.microsoft.com/office/powerpoint/2010/main" val="1577465127"/>
              </p:ext>
            </p:extLst>
          </p:nvPr>
        </p:nvGraphicFramePr>
        <p:xfrm>
          <a:off x="867812" y="1629411"/>
          <a:ext cx="9769034" cy="4262270"/>
        </p:xfrm>
        <a:graphic>
          <a:graphicData uri="http://schemas.openxmlformats.org/drawingml/2006/table">
            <a:tbl>
              <a:tblPr/>
              <a:tblGrid>
                <a:gridCol w="680914">
                  <a:extLst>
                    <a:ext uri="{9D8B030D-6E8A-4147-A177-3AD203B41FA5}">
                      <a16:colId xmlns:a16="http://schemas.microsoft.com/office/drawing/2014/main" val="1789606557"/>
                    </a:ext>
                  </a:extLst>
                </a:gridCol>
                <a:gridCol w="3858053">
                  <a:extLst>
                    <a:ext uri="{9D8B030D-6E8A-4147-A177-3AD203B41FA5}">
                      <a16:colId xmlns:a16="http://schemas.microsoft.com/office/drawing/2014/main" val="821811067"/>
                    </a:ext>
                  </a:extLst>
                </a:gridCol>
                <a:gridCol w="1517006">
                  <a:extLst>
                    <a:ext uri="{9D8B030D-6E8A-4147-A177-3AD203B41FA5}">
                      <a16:colId xmlns:a16="http://schemas.microsoft.com/office/drawing/2014/main" val="3989978145"/>
                    </a:ext>
                  </a:extLst>
                </a:gridCol>
                <a:gridCol w="1201284">
                  <a:extLst>
                    <a:ext uri="{9D8B030D-6E8A-4147-A177-3AD203B41FA5}">
                      <a16:colId xmlns:a16="http://schemas.microsoft.com/office/drawing/2014/main" val="2353121476"/>
                    </a:ext>
                  </a:extLst>
                </a:gridCol>
                <a:gridCol w="2511777">
                  <a:extLst>
                    <a:ext uri="{9D8B030D-6E8A-4147-A177-3AD203B41FA5}">
                      <a16:colId xmlns:a16="http://schemas.microsoft.com/office/drawing/2014/main" val="2332852126"/>
                    </a:ext>
                  </a:extLst>
                </a:gridCol>
              </a:tblGrid>
              <a:tr h="177503">
                <a:tc>
                  <a:txBody>
                    <a:bodyPr/>
                    <a:lstStyle/>
                    <a:p>
                      <a:pPr algn="l" fontAlgn="t"/>
                      <a:r>
                        <a:rPr lang="en-US" altLang="zh-CN" sz="900" b="1" i="0" u="none" strike="noStrike">
                          <a:solidFill>
                            <a:srgbClr val="000000"/>
                          </a:solidFill>
                          <a:effectLst/>
                          <a:latin typeface="+mn-lt"/>
                          <a:ea typeface="等线" panose="02010600030101010101" pitchFamily="2" charset="-122"/>
                        </a:rPr>
                        <a:t>1050044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AIML_App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2777267"/>
                  </a:ext>
                </a:extLst>
              </a:tr>
              <a:tr h="177503">
                <a:tc>
                  <a:txBody>
                    <a:bodyPr/>
                    <a:lstStyle/>
                    <a:p>
                      <a:pPr algn="l" fontAlgn="t"/>
                      <a:r>
                        <a:rPr lang="en-US" altLang="zh-CN" sz="900" b="0" i="0" u="none" strike="noStrike">
                          <a:solidFill>
                            <a:srgbClr val="00B0F0"/>
                          </a:solidFill>
                          <a:effectLst/>
                          <a:latin typeface="+mn-lt"/>
                          <a:ea typeface="等线" panose="02010600030101010101" pitchFamily="2" charset="-122"/>
                        </a:rPr>
                        <a:t>1040075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   Stage 2 of 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AIML_App</a:t>
                      </a:r>
                      <a:endParaRPr lang="en-US" sz="900" b="0" i="0" u="none" strike="noStrike" dirty="0">
                        <a:solidFill>
                          <a:srgbClr val="000000"/>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08184906"/>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1010005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layer support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FS_AIMLAPP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SP-231182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02851992"/>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Satellite access enabled 5G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4"/>
                        </a:rPr>
                        <a:t>SP-240296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217905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satellite access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5"/>
                        </a:rPr>
                        <a:t>SP-241010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9300652"/>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6"/>
                        </a:rPr>
                        <a:t>SP-241390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54899103"/>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1020052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Localized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7"/>
                        </a:rPr>
                        <a:t>SP-231806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51388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enabler for XR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FS_XRApp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8"/>
                        </a:rPr>
                        <a:t>SP-2315739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394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for XRM Services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XRM_Ph2_App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9"/>
                        </a:rPr>
                        <a:t>SP-241207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668528"/>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1050034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Study on Service Enabler Architecture Layer (SEAL) Phase 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FS_SEAL_Ph4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0"/>
                        </a:rPr>
                        <a:t>SP-241375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Yang, Yanmei, Huawei Technologies Co.,Ltd.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7173131"/>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1010009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Guidelines for CAPIF Usage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CAPIF_EXT</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1"/>
                        </a:rPr>
                        <a:t>SP-231161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Junpei Uoshima, NTT DOCOMO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4236117"/>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1020062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2"/>
                        </a:rPr>
                        <a:t>SP-231741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Preciado Rojas, Diego,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1389257"/>
                  </a:ext>
                </a:extLst>
              </a:tr>
              <a:tr h="89948">
                <a:tc>
                  <a:txBody>
                    <a:bodyPr/>
                    <a:lstStyle/>
                    <a:p>
                      <a:pPr algn="l" fontAlgn="t"/>
                      <a:r>
                        <a:rPr lang="en-US" altLang="zh-CN" sz="900" b="0" i="0" u="none" strike="noStrike">
                          <a:solidFill>
                            <a:srgbClr val="00B0F0"/>
                          </a:solidFill>
                          <a:effectLst/>
                          <a:latin typeface="+mn-lt"/>
                          <a:ea typeface="等线" panose="02010600030101010101" pitchFamily="2" charset="-122"/>
                        </a:rPr>
                        <a:t>1050035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Common API Framework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3"/>
                        </a:rPr>
                        <a:t>SP-241381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Niranth Amogh,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294378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MC services support on IOPS mode of operation for 5G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4"/>
                        </a:rPr>
                        <a:t>SP-241017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6674614"/>
                  </a:ext>
                </a:extLst>
              </a:tr>
              <a:tr h="123505">
                <a:tc>
                  <a:txBody>
                    <a:bodyPr/>
                    <a:lstStyle/>
                    <a:p>
                      <a:pPr algn="l" fontAlgn="t"/>
                      <a:r>
                        <a:rPr lang="en-US" altLang="zh-CN" sz="900" b="0" i="0" u="none" strike="noStrike">
                          <a:solidFill>
                            <a:srgbClr val="000000"/>
                          </a:solidFill>
                          <a:effectLst/>
                          <a:latin typeface="+mn-lt"/>
                          <a:ea typeface="等线" panose="02010600030101010101" pitchFamily="2" charset="-122"/>
                        </a:rPr>
                        <a:t>1050036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MC services for generic support on IOPS mode of operation</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5"/>
                        </a:rPr>
                        <a:t>SP-241382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29038234"/>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Application Architecture for UAS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UASAPP_Ph3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6"/>
                        </a:rPr>
                        <a:t>SP-240741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Roy, Michel, InterDigital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066593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Railways specific Enhancements to Mission Critical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FRMCS_Ph5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7"/>
                        </a:rPr>
                        <a:t>SP-230780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Oettl, Martin,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36430161"/>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Service aspects for supporting the eMMTel service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FS_eMMTelAPP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8"/>
                        </a:rPr>
                        <a:t>SP-230779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5680540"/>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aspects for MMTel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MMTel_App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9"/>
                        </a:rPr>
                        <a:t>SP-241019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71525854"/>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93571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1"/>
                        </a:rPr>
                        <a:t>SP-230778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0300186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Stage 2 of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34551991"/>
                  </a:ext>
                </a:extLst>
              </a:tr>
              <a:tr h="177592">
                <a:tc>
                  <a:txBody>
                    <a:bodyPr/>
                    <a:lstStyle/>
                    <a:p>
                      <a:pPr algn="l" fontAlgn="t"/>
                      <a:r>
                        <a:rPr lang="en-US" altLang="zh-CN" sz="900" b="0" i="0" u="none" strike="noStrike">
                          <a:solidFill>
                            <a:srgbClr val="000000"/>
                          </a:solidFill>
                          <a:effectLst/>
                          <a:latin typeface="+mn-lt"/>
                          <a:ea typeface="等线" panose="02010600030101010101" pitchFamily="2" charset="-122"/>
                        </a:rPr>
                        <a:t>1000036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Sharing of administrative configuration between interconnected MC service systems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MCShAC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2"/>
                        </a:rPr>
                        <a:t>SP-230692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andreas.flander@bdbos.bund.de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223207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5GMSG Service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5GMARCH_Ph3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3"/>
                        </a:rPr>
                        <a:t>SP-230781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53421819"/>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1000039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Enhanced Mission Critical Architecture</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enhMC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4"/>
                        </a:rPr>
                        <a:t>SP-230988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Negalaguli, Harish, Motorola Solutions,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1129088"/>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mn-lt"/>
                          <a:ea typeface="等线" panose="02010600030101010101" pitchFamily="2" charset="-122"/>
                        </a:rPr>
                        <a:t>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9576636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129319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enabling Edge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EDGEAPP_Ph3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6"/>
                        </a:rPr>
                        <a:t>SP-231160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Hyesung</a:t>
                      </a:r>
                      <a:r>
                        <a:rPr lang="en-US" sz="900" b="0" i="0" u="none" strike="noStrike" dirty="0">
                          <a:solidFill>
                            <a:srgbClr val="000000"/>
                          </a:solidFill>
                          <a:effectLst/>
                          <a:latin typeface="+mn-lt"/>
                          <a:ea typeface="等线" panose="02010600030101010101" pitchFamily="2" charset="-122"/>
                        </a:rPr>
                        <a:t> Kim,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3117389"/>
                  </a:ext>
                </a:extLst>
              </a:tr>
            </a:tbl>
          </a:graphicData>
        </a:graphic>
      </p:graphicFrame>
      <p:sp>
        <p:nvSpPr>
          <p:cNvPr id="6" name="标题 1">
            <a:extLst>
              <a:ext uri="{FF2B5EF4-FFF2-40B4-BE49-F238E27FC236}">
                <a16:creationId xmlns:a16="http://schemas.microsoft.com/office/drawing/2014/main" id="{497C6FBF-F7DF-420F-9657-C1BD44807F84}"/>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7" name="TextBox 6">
            <a:extLst>
              <a:ext uri="{FF2B5EF4-FFF2-40B4-BE49-F238E27FC236}">
                <a16:creationId xmlns:a16="http://schemas.microsoft.com/office/drawing/2014/main" id="{6A8FEF58-8ECF-40E4-AA0B-786BA812BAE2}"/>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(28 topics with 2 topics potentially related to SA5 OAM)</a:t>
            </a:r>
            <a:endParaRPr lang="zh-CN" altLang="en-US" dirty="0"/>
          </a:p>
        </p:txBody>
      </p:sp>
      <p:sp>
        <p:nvSpPr>
          <p:cNvPr id="8" name="Rectangle 7">
            <a:extLst>
              <a:ext uri="{FF2B5EF4-FFF2-40B4-BE49-F238E27FC236}">
                <a16:creationId xmlns:a16="http://schemas.microsoft.com/office/drawing/2014/main" id="{8469581B-F994-4734-8F6E-E3BC4EE31A2B}"/>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9" name="内容占位符 2">
            <a:extLst>
              <a:ext uri="{FF2B5EF4-FFF2-40B4-BE49-F238E27FC236}">
                <a16:creationId xmlns:a16="http://schemas.microsoft.com/office/drawing/2014/main" id="{31FBD94D-D26F-4ECA-AB21-0B7CF5A68D5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26634885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5597024"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5103382"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5" name="Star: 5 Points 244">
            <a:extLst>
              <a:ext uri="{FF2B5EF4-FFF2-40B4-BE49-F238E27FC236}">
                <a16:creationId xmlns:a16="http://schemas.microsoft.com/office/drawing/2014/main" id="{F7B3175B-AB63-4A0B-8BAB-71C7E42083B5}"/>
              </a:ext>
            </a:extLst>
          </p:cNvPr>
          <p:cNvSpPr/>
          <p:nvPr/>
        </p:nvSpPr>
        <p:spPr bwMode="auto">
          <a:xfrm>
            <a:off x="5345443" y="2130293"/>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conclude Rel-19 studies which plan to have corresponding normative work in Rel-19. </a:t>
            </a:r>
          </a:p>
          <a:p>
            <a:r>
              <a:rPr lang="en-US" altLang="zh-CN" b="1" dirty="0"/>
              <a:t>Sep 2025: </a:t>
            </a:r>
            <a:r>
              <a:rPr lang="en-US" altLang="zh-CN" dirty="0"/>
              <a:t>conclude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Reminder for Rel-19 work</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a:xfrm>
            <a:off x="355599" y="1371601"/>
            <a:ext cx="11183938" cy="4419600"/>
          </a:xfrm>
        </p:spPr>
        <p:txBody>
          <a:bodyPr/>
          <a:lstStyle/>
          <a:p>
            <a:r>
              <a:rPr lang="en-US" altLang="zh-CN" dirty="0"/>
              <a:t>All Rel-19 work shall be 100% completed no later than SA5#162 (Aug.2025), preferably majority normative work to be completed in SA5#161 (May.2025).</a:t>
            </a:r>
          </a:p>
          <a:p>
            <a:pPr lvl="1"/>
            <a:r>
              <a:rPr lang="en-US" altLang="zh-CN" dirty="0"/>
              <a:t>The work tasks which need more time for discussion should be postponed, submitted to Rel-20 plan for approval if needed. </a:t>
            </a:r>
          </a:p>
        </p:txBody>
      </p:sp>
    </p:spTree>
    <p:extLst>
      <p:ext uri="{BB962C8B-B14F-4D97-AF65-F5344CB8AC3E}">
        <p14:creationId xmlns:p14="http://schemas.microsoft.com/office/powerpoint/2010/main" val="23197718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a:extLst>
              <a:ext uri="{FF2B5EF4-FFF2-40B4-BE49-F238E27FC236}">
                <a16:creationId xmlns:a16="http://schemas.microsoft.com/office/drawing/2014/main" id="{C13C1EBE-4D38-44E0-9427-9A79510C07F4}"/>
              </a:ext>
            </a:extLst>
          </p:cNvPr>
          <p:cNvSpPr>
            <a:spLocks noGrp="1"/>
          </p:cNvSpPr>
          <p:nvPr>
            <p:ph type="title"/>
          </p:nvPr>
        </p:nvSpPr>
        <p:spPr>
          <a:xfrm>
            <a:off x="120650" y="0"/>
            <a:ext cx="9841353" cy="55917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11" name="表格 2">
            <a:extLst>
              <a:ext uri="{FF2B5EF4-FFF2-40B4-BE49-F238E27FC236}">
                <a16:creationId xmlns:a16="http://schemas.microsoft.com/office/drawing/2014/main" id="{1E3FC0BE-5026-48F0-9B84-4F87AC1E4007}"/>
              </a:ext>
            </a:extLst>
          </p:cNvPr>
          <p:cNvGraphicFramePr>
            <a:graphicFrameLocks noGrp="1"/>
          </p:cNvGraphicFramePr>
          <p:nvPr>
            <p:extLst>
              <p:ext uri="{D42A27DB-BD31-4B8C-83A1-F6EECF244321}">
                <p14:modId xmlns:p14="http://schemas.microsoft.com/office/powerpoint/2010/main" val="3944679918"/>
              </p:ext>
            </p:extLst>
          </p:nvPr>
        </p:nvGraphicFramePr>
        <p:xfrm>
          <a:off x="120651" y="820783"/>
          <a:ext cx="11810692" cy="5992514"/>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55013">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139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139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2039">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SP-231746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SP-231747</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28.552/554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SP-231745</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28.541/622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SP-231748</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32.422/405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7439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91393">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139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74390">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2039">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12" name="TextBox 11">
            <a:extLst>
              <a:ext uri="{FF2B5EF4-FFF2-40B4-BE49-F238E27FC236}">
                <a16:creationId xmlns:a16="http://schemas.microsoft.com/office/drawing/2014/main" id="{60A62CE7-0E1E-4A66-B089-8D02A5032C7A}"/>
              </a:ext>
            </a:extLst>
          </p:cNvPr>
          <p:cNvSpPr txBox="1"/>
          <p:nvPr/>
        </p:nvSpPr>
        <p:spPr>
          <a:xfrm>
            <a:off x="45720" y="420376"/>
            <a:ext cx="10398226" cy="43088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50" b="1" kern="0" dirty="0">
                <a:solidFill>
                  <a:srgbClr val="FF0000"/>
                </a:solidFill>
                <a:latin typeface="+mn-lt"/>
                <a:ea typeface="MS PGothic" panose="020B0600070205080204" pitchFamily="34" charset="-128"/>
              </a:rPr>
              <a:t>22 </a:t>
            </a:r>
            <a:r>
              <a:rPr lang="en-US" altLang="zh-CN" sz="1050" kern="0" dirty="0">
                <a:latin typeface="+mn-lt"/>
                <a:ea typeface="MS PGothic" panose="020B0600070205080204" pitchFamily="34" charset="-128"/>
              </a:rPr>
              <a:t>topics including:  </a:t>
            </a:r>
            <a:r>
              <a:rPr lang="en-US" altLang="zh-CN" sz="1050" b="1" kern="0" dirty="0">
                <a:solidFill>
                  <a:srgbClr val="FF0000"/>
                </a:solidFill>
                <a:latin typeface="+mn-lt"/>
                <a:ea typeface="MS PGothic" panose="020B0600070205080204" pitchFamily="34" charset="-128"/>
              </a:rPr>
              <a:t>14</a:t>
            </a:r>
            <a:r>
              <a:rPr lang="en-US" altLang="zh-CN" sz="1050" kern="0" dirty="0">
                <a:latin typeface="+mn-lt"/>
                <a:ea typeface="MS PGothic" panose="020B0600070205080204" pitchFamily="34" charset="-128"/>
              </a:rPr>
              <a:t> OAM prime features and </a:t>
            </a:r>
            <a:r>
              <a:rPr lang="en-US" altLang="zh-CN" sz="1050" b="1" kern="0" dirty="0">
                <a:solidFill>
                  <a:srgbClr val="FF0000"/>
                </a:solidFill>
                <a:latin typeface="+mn-lt"/>
                <a:ea typeface="MS PGothic" panose="020B0600070205080204" pitchFamily="34" charset="-128"/>
              </a:rPr>
              <a:t>8</a:t>
            </a:r>
            <a:r>
              <a:rPr lang="en-US" altLang="zh-CN" sz="1050" kern="0" dirty="0">
                <a:latin typeface="+mn-lt"/>
                <a:ea typeface="MS PGothic" panose="020B0600070205080204" pitchFamily="34" charset="-128"/>
              </a:rPr>
              <a:t> OAM support to network features (in red background). 16 topics completed the study, 1 WID completed, 18 ongoing normative work. </a:t>
            </a:r>
          </a:p>
        </p:txBody>
      </p:sp>
    </p:spTree>
    <p:extLst>
      <p:ext uri="{BB962C8B-B14F-4D97-AF65-F5344CB8AC3E}">
        <p14:creationId xmlns:p14="http://schemas.microsoft.com/office/powerpoint/2010/main" val="5755771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1651DEE8-1B84-430C-879D-D3F282396553}"/>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9" name="表格 2">
            <a:extLst>
              <a:ext uri="{FF2B5EF4-FFF2-40B4-BE49-F238E27FC236}">
                <a16:creationId xmlns:a16="http://schemas.microsoft.com/office/drawing/2014/main" id="{02A9CFEF-CE16-48A1-80BC-146517AC93A9}"/>
              </a:ext>
            </a:extLst>
          </p:cNvPr>
          <p:cNvGraphicFramePr>
            <a:graphicFrameLocks noGrp="1"/>
          </p:cNvGraphicFramePr>
          <p:nvPr>
            <p:extLst>
              <p:ext uri="{D42A27DB-BD31-4B8C-83A1-F6EECF244321}">
                <p14:modId xmlns:p14="http://schemas.microsoft.com/office/powerpoint/2010/main" val="259980282"/>
              </p:ext>
            </p:extLst>
          </p:nvPr>
        </p:nvGraphicFramePr>
        <p:xfrm>
          <a:off x="207894" y="1385083"/>
          <a:ext cx="11776211" cy="4223233"/>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249959">
                  <a:extLst>
                    <a:ext uri="{9D8B030D-6E8A-4147-A177-3AD203B41FA5}">
                      <a16:colId xmlns:a16="http://schemas.microsoft.com/office/drawing/2014/main" val="2178307027"/>
                    </a:ext>
                  </a:extLst>
                </a:gridCol>
                <a:gridCol w="956345">
                  <a:extLst>
                    <a:ext uri="{9D8B030D-6E8A-4147-A177-3AD203B41FA5}">
                      <a16:colId xmlns:a16="http://schemas.microsoft.com/office/drawing/2014/main" val="410137253"/>
                    </a:ext>
                  </a:extLst>
                </a:gridCol>
                <a:gridCol w="1082180">
                  <a:extLst>
                    <a:ext uri="{9D8B030D-6E8A-4147-A177-3AD203B41FA5}">
                      <a16:colId xmlns:a16="http://schemas.microsoft.com/office/drawing/2014/main" val="3966773156"/>
                    </a:ext>
                  </a:extLst>
                </a:gridCol>
                <a:gridCol w="864066">
                  <a:extLst>
                    <a:ext uri="{9D8B030D-6E8A-4147-A177-3AD203B41FA5}">
                      <a16:colId xmlns:a16="http://schemas.microsoft.com/office/drawing/2014/main" val="4058451737"/>
                    </a:ext>
                  </a:extLst>
                </a:gridCol>
                <a:gridCol w="1291905">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3496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CHSEG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WID on CHF Segmentation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1040012</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32.290/291</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satellite access Phase 3</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1040014</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TR 28.846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FS_CAPIF_Ph2_CH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1040015</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28.849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RTCCH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next generation real time communication services phase 2</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1040016</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28.851</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UASCH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FS_UAS_Ph2_CH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a:t>
                      </a:r>
                      <a:r>
                        <a:rPr lang="en-US" sz="1200" dirty="0" err="1">
                          <a:solidFill>
                            <a:srgbClr val="000000"/>
                          </a:solidFill>
                          <a:effectLst/>
                          <a:latin typeface="+mn-lt"/>
                          <a:ea typeface="宋体" panose="02010600030101010101" pitchFamily="2" charset="-122"/>
                        </a:rPr>
                        <a:t>Uncrewed</a:t>
                      </a:r>
                      <a:r>
                        <a:rPr lang="en-US" sz="1200" dirty="0">
                          <a:solidFill>
                            <a:srgbClr val="000000"/>
                          </a:solidFill>
                          <a:effectLst/>
                          <a:latin typeface="+mn-lt"/>
                          <a:ea typeface="宋体" panose="02010600030101010101" pitchFamily="2" charset="-122"/>
                        </a:rPr>
                        <a:t> Aerial Vehicle</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1040017</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28.853</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RAGCH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B050"/>
                          </a:solidFill>
                          <a:effectLst/>
                          <a:latin typeface="+mn-lt"/>
                          <a:ea typeface="宋体" panose="02010600030101010101" pitchFamily="2" charset="-122"/>
                        </a:rPr>
                        <a:t>Ranging_SL_CH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B050"/>
                          </a:solidFill>
                          <a:effectLst/>
                          <a:latin typeface="+mn-lt"/>
                          <a:ea typeface="宋体" panose="02010600030101010101" pitchFamily="2" charset="-122"/>
                        </a:rPr>
                        <a:t>WID on Charging Aspects of Ranging and </a:t>
                      </a:r>
                      <a:r>
                        <a:rPr lang="en-US" sz="1200" dirty="0" err="1">
                          <a:solidFill>
                            <a:srgbClr val="00B050"/>
                          </a:solidFill>
                          <a:effectLst/>
                          <a:latin typeface="+mn-lt"/>
                          <a:ea typeface="宋体" panose="02010600030101010101" pitchFamily="2" charset="-122"/>
                        </a:rPr>
                        <a:t>Sidelink</a:t>
                      </a:r>
                      <a:r>
                        <a:rPr lang="en-US" sz="1200" dirty="0">
                          <a:solidFill>
                            <a:srgbClr val="00B050"/>
                          </a:solidFill>
                          <a:effectLst/>
                          <a:latin typeface="+mn-lt"/>
                          <a:ea typeface="宋体" panose="02010600030101010101" pitchFamily="2" charset="-122"/>
                        </a:rPr>
                        <a:t> Positioning</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1040013</a:t>
                      </a:r>
                      <a:endParaRPr lang="zh-CN" altLang="en-US" sz="12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China Telecom</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WID</a:t>
                      </a:r>
                      <a:endParaRPr lang="zh-CN" altLang="en-US" sz="12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EESCH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for Energy Efficiency of 5G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1040018</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NSCH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B050"/>
                          </a:solidFill>
                          <a:effectLst/>
                          <a:latin typeface="+mn-lt"/>
                          <a:ea typeface="宋体" panose="02010600030101010101" pitchFamily="2" charset="-122"/>
                        </a:rPr>
                        <a:t>NetShare_CH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B050"/>
                          </a:solidFill>
                          <a:effectLst/>
                          <a:latin typeface="+mn-lt"/>
                          <a:ea typeface="宋体" panose="02010600030101010101" pitchFamily="2" charset="-122"/>
                        </a:rPr>
                        <a:t>WID on Charging enhancement for indirect network sharing</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1040019</a:t>
                      </a:r>
                      <a:endParaRPr lang="zh-CN" altLang="en-US" sz="12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Ericsson</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32.240/255/256</a:t>
                      </a:r>
                      <a:endParaRPr kumimoji="0" lang="zh-CN" altLang="en-US"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WID</a:t>
                      </a:r>
                      <a:endParaRPr lang="zh-CN" altLang="en-US" sz="12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chemeClr val="tx1"/>
                          </a:solidFill>
                          <a:effectLst/>
                          <a:latin typeface="+mn-lt"/>
                          <a:ea typeface="宋体" panose="02010600030101010101" pitchFamily="2" charset="-122"/>
                        </a:rPr>
                        <a:t>PROCH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5G_ProSe_Ph3_CH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New WID on </a:t>
                      </a:r>
                      <a:r>
                        <a:rPr lang="en-US" altLang="zh-CN" sz="1200" dirty="0">
                          <a:solidFill>
                            <a:schemeClr val="tx1"/>
                          </a:solidFill>
                          <a:effectLst/>
                          <a:latin typeface="+mn-lt"/>
                          <a:ea typeface="+mn-ea"/>
                        </a:rPr>
                        <a:t>Charging Aspects for  5G </a:t>
                      </a:r>
                      <a:r>
                        <a:rPr lang="en-US" altLang="zh-CN" sz="1200" dirty="0" err="1">
                          <a:solidFill>
                            <a:schemeClr val="tx1"/>
                          </a:solidFill>
                          <a:effectLst/>
                          <a:latin typeface="+mn-lt"/>
                          <a:ea typeface="+mn-ea"/>
                        </a:rPr>
                        <a:t>ProSe</a:t>
                      </a:r>
                      <a:r>
                        <a:rPr lang="en-US" altLang="zh-CN" sz="1200" dirty="0">
                          <a:solidFill>
                            <a:schemeClr val="tx1"/>
                          </a:solidFill>
                          <a:effectLst/>
                          <a:latin typeface="+mn-lt"/>
                          <a:ea typeface="+mn-ea"/>
                        </a:rPr>
                        <a:t> Phase 3 </a:t>
                      </a:r>
                      <a:r>
                        <a:rPr lang="en-US" altLang="zh-CN" sz="1200" b="0" i="0" u="none" strike="noStrike" dirty="0">
                          <a:solidFill>
                            <a:schemeClr val="tx1"/>
                          </a:solidFill>
                          <a:effectLst/>
                          <a:latin typeface="+mn-lt"/>
                          <a:ea typeface="+mn-ea"/>
                        </a:rPr>
                        <a:t>(SP-241156 wait for SA approval)</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1050030</a:t>
                      </a:r>
                      <a:endParaRPr lang="zh-CN" altLang="en-US" sz="12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chemeClr val="tx1"/>
                          </a:solidFill>
                          <a:effectLst/>
                          <a:latin typeface="+mn-lt"/>
                          <a:ea typeface="宋体" panose="02010600030101010101" pitchFamily="2" charset="-122"/>
                        </a:rPr>
                        <a:t>China Telecom</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SP-241156</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32.277/291/298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WID</a:t>
                      </a:r>
                      <a:endParaRPr lang="zh-CN" altLang="en-US" sz="12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
        <p:nvSpPr>
          <p:cNvPr id="10" name="TextBox 9">
            <a:extLst>
              <a:ext uri="{FF2B5EF4-FFF2-40B4-BE49-F238E27FC236}">
                <a16:creationId xmlns:a16="http://schemas.microsoft.com/office/drawing/2014/main" id="{264F8844-B6B6-4388-8395-57D2F1225E2F}"/>
              </a:ext>
            </a:extLst>
          </p:cNvPr>
          <p:cNvSpPr txBox="1"/>
          <p:nvPr/>
        </p:nvSpPr>
        <p:spPr>
          <a:xfrm>
            <a:off x="108458" y="766113"/>
            <a:ext cx="10016998" cy="52322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9 CH </a:t>
            </a:r>
            <a:r>
              <a:rPr lang="en-US" altLang="zh-CN" sz="1400" kern="0" dirty="0">
                <a:latin typeface="+mn-lt"/>
                <a:ea typeface="MS PGothic" panose="020B0600070205080204" pitchFamily="34" charset="-128"/>
              </a:rPr>
              <a:t>topics </a:t>
            </a:r>
            <a:r>
              <a:rPr lang="en-US" altLang="zh-CN" sz="1400" kern="0" dirty="0">
                <a:ea typeface="MS PGothic" panose="020B0600070205080204" pitchFamily="34" charset="-128"/>
              </a:rPr>
              <a:t>including:  </a:t>
            </a:r>
            <a:r>
              <a:rPr lang="en-US" altLang="zh-CN" sz="1400" b="1" kern="0" dirty="0">
                <a:solidFill>
                  <a:srgbClr val="FF0000"/>
                </a:solidFill>
                <a:ea typeface="MS PGothic" panose="020B0600070205080204" pitchFamily="34" charset="-128"/>
              </a:rPr>
              <a:t>1</a:t>
            </a:r>
            <a:r>
              <a:rPr lang="en-US" altLang="zh-CN" sz="1400" kern="0" dirty="0">
                <a:ea typeface="MS PGothic" panose="020B0600070205080204" pitchFamily="34" charset="-128"/>
              </a:rPr>
              <a:t> CH prime feature and </a:t>
            </a:r>
            <a:r>
              <a:rPr lang="en-US" altLang="zh-CN" sz="1400" kern="0" dirty="0">
                <a:solidFill>
                  <a:srgbClr val="FF0000"/>
                </a:solidFill>
                <a:ea typeface="MS PGothic" panose="020B0600070205080204" pitchFamily="34" charset="-128"/>
              </a:rPr>
              <a:t>8</a:t>
            </a:r>
            <a:r>
              <a:rPr lang="en-US" altLang="zh-CN" sz="1400" kern="0" dirty="0">
                <a:ea typeface="MS PGothic" panose="020B0600070205080204" pitchFamily="34" charset="-128"/>
              </a:rPr>
              <a:t> CH support to network features (in red background, 2 WID completed – marked in green color). </a:t>
            </a:r>
            <a:endParaRPr lang="en-US" altLang="zh-CN" sz="1400" kern="0" dirty="0">
              <a:latin typeface="+mn-lt"/>
              <a:ea typeface="MS PGothic" panose="020B0600070205080204" pitchFamily="34" charset="-128"/>
            </a:endParaRPr>
          </a:p>
        </p:txBody>
      </p:sp>
    </p:spTree>
    <p:extLst>
      <p:ext uri="{BB962C8B-B14F-4D97-AF65-F5344CB8AC3E}">
        <p14:creationId xmlns:p14="http://schemas.microsoft.com/office/powerpoint/2010/main" val="235832964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77861-EE34-47B9-92BC-859BDE6BD2F7}"/>
              </a:ext>
            </a:extLst>
          </p:cNvPr>
          <p:cNvSpPr>
            <a:spLocks noGrp="1"/>
          </p:cNvSpPr>
          <p:nvPr>
            <p:ph type="title"/>
          </p:nvPr>
        </p:nvSpPr>
        <p:spPr/>
        <p:txBody>
          <a:bodyPr/>
          <a:lstStyle/>
          <a:p>
            <a:r>
              <a:rPr lang="en-US" altLang="zh-CN" sz="4400" dirty="0"/>
              <a:t>Inputs from SA#106 </a:t>
            </a:r>
            <a:endParaRPr lang="zh-CN" altLang="en-US" dirty="0"/>
          </a:p>
        </p:txBody>
      </p:sp>
      <p:sp>
        <p:nvSpPr>
          <p:cNvPr id="3" name="Content Placeholder 2">
            <a:extLst>
              <a:ext uri="{FF2B5EF4-FFF2-40B4-BE49-F238E27FC236}">
                <a16:creationId xmlns:a16="http://schemas.microsoft.com/office/drawing/2014/main" id="{3AF21EAB-AF7A-4493-B40D-D7D0BA64F951}"/>
              </a:ext>
            </a:extLst>
          </p:cNvPr>
          <p:cNvSpPr>
            <a:spLocks noGrp="1"/>
          </p:cNvSpPr>
          <p:nvPr>
            <p:ph idx="1"/>
          </p:nvPr>
        </p:nvSpPr>
        <p:spPr>
          <a:xfrm>
            <a:off x="504031" y="1180466"/>
            <a:ext cx="11183938" cy="1738630"/>
          </a:xfrm>
        </p:spPr>
        <p:txBody>
          <a:bodyPr/>
          <a:lstStyle/>
          <a:p>
            <a:pPr lvl="0"/>
            <a:r>
              <a:rPr lang="en-US" altLang="zh-CN" sz="1800" b="1" dirty="0"/>
              <a:t>Rel-19 new network feature which needs management support: (details in section 3.3)</a:t>
            </a:r>
            <a:endParaRPr lang="zh-CN" altLang="zh-CN" sz="1400" dirty="0"/>
          </a:p>
          <a:p>
            <a:pPr lvl="2"/>
            <a:r>
              <a:rPr lang="en-US" altLang="zh-CN" sz="1200" dirty="0"/>
              <a:t>SP-241979 (WID NEW) New WID on Architecture support of Ambient power-enabled Internet of Things (Source: Huawei, </a:t>
            </a:r>
            <a:r>
              <a:rPr lang="en-US" altLang="zh-CN" sz="1200" dirty="0" err="1"/>
              <a:t>HiSilicon</a:t>
            </a:r>
            <a:r>
              <a:rPr lang="en-US" altLang="zh-CN" sz="1200" dirty="0"/>
              <a:t>) (endorsed)</a:t>
            </a:r>
            <a:endParaRPr lang="zh-CN" altLang="zh-CN" sz="1050" dirty="0"/>
          </a:p>
          <a:p>
            <a:pPr lvl="2"/>
            <a:r>
              <a:rPr lang="en-US" altLang="zh-CN" sz="1200" dirty="0"/>
              <a:t>SP-241980 (OTHER) Way forward proposal on Architecture support of Ambient power-enabled Internet of Things (Source: Huawei) (endorsed)</a:t>
            </a:r>
            <a:endParaRPr lang="zh-CN" altLang="zh-CN" sz="1050" dirty="0"/>
          </a:p>
          <a:p>
            <a:pPr lvl="1"/>
            <a:r>
              <a:rPr lang="en-US" altLang="zh-CN" sz="1600" b="1" dirty="0"/>
              <a:t>Action4: SA5 is expected to bring the related work item (including charging) for approval in TSG#107</a:t>
            </a:r>
            <a:endParaRPr lang="zh-CN" altLang="zh-CN" sz="1100" dirty="0"/>
          </a:p>
          <a:p>
            <a:r>
              <a:rPr lang="en-US" altLang="zh-CN" sz="1800" dirty="0"/>
              <a:t>SP-241892 (REPORT) Status report of TSG CT#106 (Source: TSG CT Chair) </a:t>
            </a:r>
            <a:r>
              <a:rPr lang="en-US" altLang="zh-CN" sz="1800" u="sng" dirty="0"/>
              <a:t>(details in section 4.8) </a:t>
            </a:r>
          </a:p>
          <a:p>
            <a:pPr lvl="1"/>
            <a:r>
              <a:rPr lang="en-US" altLang="zh-CN" sz="1600" b="1" dirty="0"/>
              <a:t>Action5: SA5 code moderators and rapporteurs to check slide 21 and bring CRs if needed.</a:t>
            </a:r>
            <a:r>
              <a:rPr lang="en-US" altLang="zh-CN" sz="1600" dirty="0"/>
              <a:t> </a:t>
            </a:r>
            <a:endParaRPr lang="zh-CN" altLang="zh-CN" sz="1600" dirty="0"/>
          </a:p>
          <a:p>
            <a:endParaRPr lang="zh-CN" altLang="en-US" sz="1800" dirty="0"/>
          </a:p>
        </p:txBody>
      </p:sp>
      <p:pic>
        <p:nvPicPr>
          <p:cNvPr id="4" name="Picture 3">
            <a:extLst>
              <a:ext uri="{FF2B5EF4-FFF2-40B4-BE49-F238E27FC236}">
                <a16:creationId xmlns:a16="http://schemas.microsoft.com/office/drawing/2014/main" id="{BB274D22-3304-4B5C-A16A-E5387D204E07}"/>
              </a:ext>
            </a:extLst>
          </p:cNvPr>
          <p:cNvPicPr>
            <a:picLocks noChangeAspect="1"/>
          </p:cNvPicPr>
          <p:nvPr/>
        </p:nvPicPr>
        <p:blipFill>
          <a:blip r:embed="rId2"/>
          <a:stretch>
            <a:fillRect/>
          </a:stretch>
        </p:blipFill>
        <p:spPr>
          <a:xfrm>
            <a:off x="5816746" y="2919096"/>
            <a:ext cx="5681834" cy="2894964"/>
          </a:xfrm>
          <a:prstGeom prst="rect">
            <a:avLst/>
          </a:prstGeom>
          <a:ln>
            <a:solidFill>
              <a:schemeClr val="tx1"/>
            </a:solidFill>
          </a:ln>
        </p:spPr>
      </p:pic>
      <p:pic>
        <p:nvPicPr>
          <p:cNvPr id="5" name="Picture 4">
            <a:extLst>
              <a:ext uri="{FF2B5EF4-FFF2-40B4-BE49-F238E27FC236}">
                <a16:creationId xmlns:a16="http://schemas.microsoft.com/office/drawing/2014/main" id="{C8D05B0F-2CA4-456F-81D7-60D7ECF6D3EF}"/>
              </a:ext>
            </a:extLst>
          </p:cNvPr>
          <p:cNvPicPr>
            <a:picLocks noChangeAspect="1"/>
          </p:cNvPicPr>
          <p:nvPr/>
        </p:nvPicPr>
        <p:blipFill>
          <a:blip r:embed="rId3"/>
          <a:stretch>
            <a:fillRect/>
          </a:stretch>
        </p:blipFill>
        <p:spPr>
          <a:xfrm>
            <a:off x="504031" y="2919096"/>
            <a:ext cx="5046452" cy="2529204"/>
          </a:xfrm>
          <a:prstGeom prst="rect">
            <a:avLst/>
          </a:prstGeom>
          <a:ln>
            <a:solidFill>
              <a:schemeClr val="tx1"/>
            </a:solidFill>
          </a:ln>
        </p:spPr>
      </p:pic>
      <p:sp>
        <p:nvSpPr>
          <p:cNvPr id="6" name="Rectangle 5">
            <a:extLst>
              <a:ext uri="{FF2B5EF4-FFF2-40B4-BE49-F238E27FC236}">
                <a16:creationId xmlns:a16="http://schemas.microsoft.com/office/drawing/2014/main" id="{5024D401-C05E-4730-BC0A-91F82ACE1D2B}"/>
              </a:ext>
            </a:extLst>
          </p:cNvPr>
          <p:cNvSpPr/>
          <p:nvPr/>
        </p:nvSpPr>
        <p:spPr>
          <a:xfrm>
            <a:off x="504031" y="5989956"/>
            <a:ext cx="7711440" cy="292388"/>
          </a:xfrm>
          <a:prstGeom prst="rect">
            <a:avLst/>
          </a:prstGeom>
        </p:spPr>
        <p:txBody>
          <a:bodyPr wrap="square">
            <a:spAutoFit/>
          </a:bodyPr>
          <a:lstStyle/>
          <a:p>
            <a:r>
              <a:rPr lang="sv-SE" altLang="zh-CN" b="1" dirty="0"/>
              <a:t>SA#106 report in: https://www.3gpp.org/ftp/tsg_sa/TSG_SA/TSGS_106_Madrid_2024-12/Report </a:t>
            </a:r>
            <a:endParaRPr lang="zh-CN" altLang="en-US" b="1" dirty="0"/>
          </a:p>
        </p:txBody>
      </p:sp>
    </p:spTree>
    <p:extLst>
      <p:ext uri="{BB962C8B-B14F-4D97-AF65-F5344CB8AC3E}">
        <p14:creationId xmlns:p14="http://schemas.microsoft.com/office/powerpoint/2010/main" val="245893349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SA#106</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SP-241424</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515761" y="4053014"/>
            <a:ext cx="9426147"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pic>
        <p:nvPicPr>
          <p:cNvPr id="3" name="Picture 2">
            <a:extLst>
              <a:ext uri="{FF2B5EF4-FFF2-40B4-BE49-F238E27FC236}">
                <a16:creationId xmlns:a16="http://schemas.microsoft.com/office/drawing/2014/main" id="{4594DA92-C90F-4081-901F-055054B0DB77}"/>
              </a:ext>
            </a:extLst>
          </p:cNvPr>
          <p:cNvPicPr>
            <a:picLocks noChangeAspect="1"/>
          </p:cNvPicPr>
          <p:nvPr/>
        </p:nvPicPr>
        <p:blipFill>
          <a:blip r:embed="rId3"/>
          <a:stretch>
            <a:fillRect/>
          </a:stretch>
        </p:blipFill>
        <p:spPr>
          <a:xfrm>
            <a:off x="1791851" y="953809"/>
            <a:ext cx="8608298" cy="4950381"/>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194334</TotalTime>
  <Words>8522</Words>
  <Application>Microsoft Office PowerPoint</Application>
  <PresentationFormat>Widescreen</PresentationFormat>
  <Paragraphs>1859</Paragraphs>
  <Slides>35</Slides>
  <Notes>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35</vt:i4>
      </vt:variant>
    </vt:vector>
  </HeadingPairs>
  <TitlesOfParts>
    <vt:vector size="50" baseType="lpstr">
      <vt:lpstr>Batang</vt:lpstr>
      <vt:lpstr>Kartika</vt:lpstr>
      <vt:lpstr>Montserrat</vt:lpstr>
      <vt:lpstr>MS PGothic</vt:lpstr>
      <vt:lpstr>MS PGothic</vt:lpstr>
      <vt:lpstr>PMingLiU</vt:lpstr>
      <vt:lpstr>等线</vt:lpstr>
      <vt:lpstr>宋体</vt:lpstr>
      <vt:lpstr>微软雅黑</vt:lpstr>
      <vt:lpstr>Arial</vt:lpstr>
      <vt:lpstr>Calibri</vt:lpstr>
      <vt:lpstr>Times New Roman</vt:lpstr>
      <vt:lpstr>Wingdings</vt:lpstr>
      <vt:lpstr>Wingdings 3</vt:lpstr>
      <vt:lpstr>Office Theme</vt:lpstr>
      <vt:lpstr>   Rel-19 SA5 work planning SA5#159, Sophia-Antipolis, France, 17 - 21 February 2025</vt:lpstr>
      <vt:lpstr>Content</vt:lpstr>
      <vt:lpstr>PowerPoint Presentation</vt:lpstr>
      <vt:lpstr>Reminder for Rel-19 work</vt:lpstr>
      <vt:lpstr>Content</vt:lpstr>
      <vt:lpstr>Overview of Rel-19 SA5 OAM topics</vt:lpstr>
      <vt:lpstr>PowerPoint Presentation</vt:lpstr>
      <vt:lpstr>Inputs from SA#106 </vt:lpstr>
      <vt:lpstr>PowerPoint Presentation</vt:lpstr>
      <vt:lpstr>SA5 Rel-19 OAM TU planning (Jan.2024~Sep.2025)</vt:lpstr>
      <vt:lpstr>SA5 Rel-19 OAM TU statistics (Study phase)</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SA5 Management and Orchestration cooperation with other groups  (for SA5 internal use)</vt:lpstr>
      <vt:lpstr>Leaders’ recommendation for SA5 work improvement</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ZL</cp:lastModifiedBy>
  <cp:revision>4018</cp:revision>
  <dcterms:created xsi:type="dcterms:W3CDTF">2008-08-30T09:32:10Z</dcterms:created>
  <dcterms:modified xsi:type="dcterms:W3CDTF">2025-02-09T12:44:52Z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