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35"/>
  </p:notesMasterIdLst>
  <p:handoutMasterIdLst>
    <p:handoutMasterId r:id="rId36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81" r:id="rId16"/>
    <p:sldId id="982" r:id="rId17"/>
    <p:sldId id="985" r:id="rId18"/>
    <p:sldId id="986" r:id="rId19"/>
    <p:sldId id="988" r:id="rId20"/>
    <p:sldId id="989" r:id="rId21"/>
    <p:sldId id="993" r:id="rId22"/>
    <p:sldId id="990" r:id="rId23"/>
    <p:sldId id="992" r:id="rId24"/>
    <p:sldId id="991" r:id="rId25"/>
    <p:sldId id="995" r:id="rId26"/>
    <p:sldId id="994" r:id="rId27"/>
    <p:sldId id="962" r:id="rId28"/>
    <p:sldId id="983" r:id="rId29"/>
    <p:sldId id="984" r:id="rId30"/>
    <p:sldId id="987" r:id="rId31"/>
    <p:sldId id="963" r:id="rId32"/>
    <p:sldId id="936" r:id="rId33"/>
    <p:sldId id="704" r:id="rId3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82" d="100"/>
          <a:sy n="82" d="100"/>
        </p:scale>
        <p:origin x="41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19" y="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2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S5-250016 CH exec report from SA5#159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2025/2/21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SA5#159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SWG Charging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Ranging and Sidelink Positioning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757164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of Ranging and Sidelink Positioning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Ranging_SL_CH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2" y="2406316"/>
            <a:ext cx="10877472" cy="394069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GB" altLang="de-DE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Completed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GB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31109565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energy efficiency of network slice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833690"/>
              </p:ext>
            </p:extLst>
          </p:nvPr>
        </p:nvGraphicFramePr>
        <p:xfrm>
          <a:off x="595841" y="1592076"/>
          <a:ext cx="11338011" cy="6917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82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5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3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5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8883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8231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469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9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1040018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WID on charging aspects for energy efficiency of network slice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EnergySys_CH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13/06/2025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br>
                        <a:rPr lang="en-US" sz="12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Revised WID on renaming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GB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2 CR agreed covering: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Addition of network slice energy information (TS 32.291, TS 32.298)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GB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43812341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enhancement for indirect network sharing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469157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enhancement for indirect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NetShare_CH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completed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00" kern="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02282733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for 5G ProSe Ph3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083141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WID on Charging Aspects for 5G ProSe Ph3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21197" y="2427618"/>
            <a:ext cx="10925672" cy="387054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 CRs agreed covering stage 2 aspects in TS 32.277: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 charging-related information in support of ProSe Multi-Hop UE-to-Network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Update Message flows for ProSe Direct Discovery over PC5 reference point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Update Message flows for ProSe UE-to-Network Direct Communication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Complete message flow description and start the parameter description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75698093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CF7C-C055-32C2-6183-18CF41F35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3DBFE71-1036-EFEE-18C4-B7F364D4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New WID on charging aspects of satellite access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7685C8-AC61-1AC0-5103-EF59BE61A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007396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10700xx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FED3D22-FB4C-78E2-1C08-75DB696B2376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proposal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WID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71460360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8D538-BB8F-7F92-4FA5-E1305A2ED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D12FD45-808A-4C12-BA29-10BE649E1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New WID on Charging aspects of CAPIF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456273-2A4F-1169-ADBF-3AD597171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901502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CAPIF_Ph2_CH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10700xx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567674C-B2F5-DB29-0494-DD5E2D69AFCD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proposal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WID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2840649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C2649-83B2-DE04-DB4F-03B5C85AA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E83362-3667-AF4E-DAF9-3A90C5217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New WID on Charging aspects of next generation real time communication services phase 2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CC4104-E3D4-F4F4-9745-0B8035E60C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247646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10700xx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4381D86-81EC-1685-7AA4-244F609F2D22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proposal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WID, probably with preliminary work on Avatar communication after e-mail approval of the remaining </a:t>
            </a:r>
            <a:r>
              <a:rPr lang="en-GB" altLang="zh-CN" sz="1400" dirty="0" err="1"/>
              <a:t>pCRs</a:t>
            </a:r>
            <a:r>
              <a:rPr lang="en-GB" altLang="zh-CN" sz="1400" dirty="0"/>
              <a:t> from the study based on revised WID proposal 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09919821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8E25E-F40C-FE0E-EB40-EEFE17543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CF0C4F7-554A-9603-3C5F-B2F803FA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New WID on Charging for Uncrewed Aerial Systems Phase 2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946137-BF8C-12A5-255B-4DD47D1F0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400928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for Uncrewed Aerial Systems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10700xx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7D443A7-4ECB-56D0-2F15-89127B16A66B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proposal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WID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80459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67C98-8C9E-A5F5-B857-675380663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8910A43-C428-1431-8F3E-FDE86F76F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New WID on Charging Aspects of 5GC </a:t>
            </a:r>
            <a:r>
              <a:rPr lang="en-GB" altLang="en-US" sz="3200" b="1" dirty="0" err="1"/>
              <a:t>LoCation</a:t>
            </a:r>
            <a:r>
              <a:rPr lang="en-GB" altLang="en-US" sz="3200" b="1" dirty="0"/>
              <a:t> Services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9D2E1E-826B-5981-DFAA-667EAFE29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284114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of 5GC </a:t>
                      </a:r>
                      <a:r>
                        <a:rPr lang="en-GB" sz="10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10700xx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7EE4E5D-33CA-AE42-84EA-23164A818066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proposal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WID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68507962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14AD4-CD84-A209-61C0-850445866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C3A0AAF-EC9E-510A-9445-94ADF1F9B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New WID on Charging for Ambient power-enabled Internet of Things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07C1ABF-23B0-4D8A-13B3-7C7277B96F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284710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for Ambient power-enabled Internet of Things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AmbientIoT_CH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10700xx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656E2D1-B3AB-2474-2C1A-3C55AC1C8ADE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proposal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WID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7507375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7823" y="901588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303037" y="1855801"/>
            <a:ext cx="8779495" cy="4594370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Charging Work for Rel-20 started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1 CH prime topic and 6 CH network support topics identified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2  CH topics selected to start Moderated Email Discussions </a:t>
            </a:r>
            <a:endParaRPr lang="en-GB" sz="20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Charging Work progress on Rel-19 (see S5-250022)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Rel-19 SIDs has been completed and corresponding WIDs are for approval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Ongoing Rel-19 WIDs completion is in good progress with 7 new WID proposals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Joined Session with OAM for new Rel-19 WID on charging enhancement for MOCN network sharing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2965843" y="4971527"/>
            <a:ext cx="4705564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14 delegates participated in person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4 delegates followed from remote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379616" y="4740943"/>
            <a:ext cx="569308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documents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102 total input and 78 output contributions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4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8 Rel-19 WIDs (1 revised, 7 new agreed)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agreed CRs for Rel-19 WIDs, 45 pCRs for Rel-19 SIDs, </a:t>
            </a:r>
            <a:br>
              <a:rPr lang="en-GB" sz="1400" dirty="0"/>
            </a:br>
            <a:r>
              <a:rPr lang="en-GB" sz="1400" dirty="0"/>
              <a:t>4 TRs for Rel-19 SIDs, 12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55D45-CFCD-6215-CA97-593B3224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01DDFC6-A432-0605-E094-AA7B2A21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New WID on charging enhancement for MOCN network sharing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2B67E2-8063-2E36-CFE7-7ABDF14DB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811095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enhancement for MOCN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CHNetShare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10700xx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5EBD4CE-8561-8325-992C-135641A868B8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proposal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WID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9349459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Rel-19 Study (FS_5GSAT_CH_Ph3)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D0A93DD-D6AD-C454-DD99-B523313C80E1}"/>
              </a:ext>
            </a:extLst>
          </p:cNvPr>
          <p:cNvSpPr txBox="1">
            <a:spLocks/>
          </p:cNvSpPr>
          <p:nvPr/>
        </p:nvSpPr>
        <p:spPr>
          <a:xfrm>
            <a:off x="719800" y="2077051"/>
            <a:ext cx="11000315" cy="46127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16 pCRs for TR 28.846 were approved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Update of architecture and Business </a:t>
            </a:r>
            <a:r>
              <a:rPr lang="en-GB" sz="1200" kern="0" dirty="0" err="1"/>
              <a:t>scenarioss</a:t>
            </a:r>
            <a:endParaRPr lang="en-GB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store and forward satellite operation charging solutions for User Plane </a:t>
            </a:r>
            <a:r>
              <a:rPr lang="en-GB" sz="1200" kern="0" dirty="0" err="1"/>
              <a:t>CIoT</a:t>
            </a:r>
            <a:endParaRPr lang="en-GB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Update evaluation and conclusion for store &amp; forward satellite operation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Solution update for topic 3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References, Evaluation and Conclusion for satellite resource usage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charging solutions, evaluation and conclusion for UE-SAT-UE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conclusions and recommendations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de-DE" sz="1600" kern="0" dirty="0"/>
              <a:t>Draft TR 28.846 (email approval S5-250794)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de-DE" sz="1600" kern="0" dirty="0"/>
              <a:t>Presentation of TR 28.846 for Approval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normative work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49921A0-9799-C64B-0CFE-EB571B584B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701680"/>
              </p:ext>
            </p:extLst>
          </p:nvPr>
        </p:nvGraphicFramePr>
        <p:xfrm>
          <a:off x="719799" y="1388334"/>
          <a:ext cx="11000316" cy="5626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8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1040014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SP-240980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6C3E5-AD46-3B08-3321-EC284F1B2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32B371-BA85-103E-885D-C734A7AE6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Rel-19 Study (FS_CAPIF_CH)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907E6B0-024F-FAFB-C85A-877B9481F99D}"/>
              </a:ext>
            </a:extLst>
          </p:cNvPr>
          <p:cNvSpPr txBox="1">
            <a:spLocks/>
          </p:cNvSpPr>
          <p:nvPr/>
        </p:nvSpPr>
        <p:spPr>
          <a:xfrm>
            <a:off x="667512" y="2165887"/>
            <a:ext cx="11000316" cy="389467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12 pCRs for TR 28.849 were approved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Editorial corrections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New Solutions: Service API Management, API Invoker Management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Evaluations/Conclusions:  API Service Management, Multiple API Providers, Service API Management, and API Invoker Management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Draft TR 28.849 (email approval </a:t>
            </a:r>
            <a:r>
              <a:rPr lang="en-GB" altLang="de-DE" sz="1400" kern="0" dirty="0"/>
              <a:t>S5-250795</a:t>
            </a:r>
            <a:r>
              <a:rPr lang="en-GB" sz="1400" kern="0" dirty="0"/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de-DE" sz="1400" kern="0" dirty="0"/>
              <a:t>Presentation of TR 28.849 for Approval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normative work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58152B3-3102-F6BC-551D-E6060AAFB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672174"/>
              </p:ext>
            </p:extLst>
          </p:nvPr>
        </p:nvGraphicFramePr>
        <p:xfrm>
          <a:off x="667512" y="1480176"/>
          <a:ext cx="11000316" cy="5468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8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SP-240981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6414278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796C7-F6B4-F3C1-0A99-7FB4B76B4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60ABD79-CB08-95E9-CDBA-8DCF5E08F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Rel-19 Study (FS_NG_RTC_Ph2_CH)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C7D1C32B-7B45-C7BA-D66C-AC482CA728E3}"/>
              </a:ext>
            </a:extLst>
          </p:cNvPr>
          <p:cNvSpPr txBox="1">
            <a:spLocks/>
          </p:cNvSpPr>
          <p:nvPr/>
        </p:nvSpPr>
        <p:spPr>
          <a:xfrm>
            <a:off x="667512" y="2228261"/>
            <a:ext cx="11000316" cy="393483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7 (11) pCRs for TR 28.851 were approved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New charging solutions for DC application usage by volume and download by volume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Update evaluation for Topic 2 and add conclusion for Topic 1, Topic 2, Topic 3, Topic 4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4 (11) </a:t>
            </a:r>
            <a:r>
              <a:rPr lang="en-GB" sz="1400" kern="0" dirty="0" err="1"/>
              <a:t>pCRs</a:t>
            </a:r>
            <a:r>
              <a:rPr lang="en-GB" sz="1400" kern="0" dirty="0"/>
              <a:t> for TR 28.851 were for E-mail approval because of pending SA2 agreement which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New KI on Support of Avatar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Adding solution on Support of Avatar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Conclusions and recommendations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Draft TR 28.851 (email approval </a:t>
            </a:r>
            <a:r>
              <a:rPr lang="en-GB" altLang="de-DE" sz="1400" kern="0" dirty="0"/>
              <a:t>S5-250796</a:t>
            </a:r>
            <a:r>
              <a:rPr lang="en-GB" sz="1400" kern="0" dirty="0"/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de-DE" sz="1400" kern="0" dirty="0"/>
              <a:t>Presentation of TR 28.851 for Approval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normative work including preliminary work on Avatar communication based on revised WID for NG_RTC_Ph2_CH</a:t>
            </a:r>
          </a:p>
          <a:p>
            <a:pPr lvl="1">
              <a:defRPr/>
            </a:pP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A96432-C8BD-5376-5218-F3DE23A53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804957"/>
              </p:ext>
            </p:extLst>
          </p:nvPr>
        </p:nvGraphicFramePr>
        <p:xfrm>
          <a:off x="667512" y="1480176"/>
          <a:ext cx="11000316" cy="63283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6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1040016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SP-240982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45838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796C7-F6B4-F3C1-0A99-7FB4B76B4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60ABD79-CB08-95E9-CDBA-8DCF5E08F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Rel-19 Study (FS_UAS_CH)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C7D1C32B-7B45-C7BA-D66C-AC482CA728E3}"/>
              </a:ext>
            </a:extLst>
          </p:cNvPr>
          <p:cNvSpPr txBox="1">
            <a:spLocks/>
          </p:cNvSpPr>
          <p:nvPr/>
        </p:nvSpPr>
        <p:spPr>
          <a:xfrm>
            <a:off x="633164" y="2318838"/>
            <a:ext cx="10925672" cy="378434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6 pCRs for TR 28.853 were approved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new solution for UAV information.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evaluation and conclusion for UAS charging topic 1, topic 2 and topic 3.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Update Conclusions and Recommendations.</a:t>
            </a:r>
          </a:p>
          <a:p>
            <a:pPr marL="685800" lvl="1" indent="-285750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kern="0" dirty="0"/>
              <a:t>Draft TR 28.853 (email approval </a:t>
            </a:r>
            <a:r>
              <a:rPr lang="en-GB" altLang="de-DE" sz="1400" kern="0" dirty="0"/>
              <a:t>S5-250797</a:t>
            </a:r>
            <a:r>
              <a:rPr lang="en-GB" sz="1400" kern="0" dirty="0"/>
              <a:t>)</a:t>
            </a:r>
          </a:p>
          <a:p>
            <a:pPr marL="685800" lvl="1" indent="-285750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Presentation of TR 28.853 for Approval </a:t>
            </a:r>
            <a:endParaRPr lang="en-GB" sz="1400" kern="0" dirty="0"/>
          </a:p>
          <a:p>
            <a:pPr marL="40005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normative work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A96432-C8BD-5376-5218-F3DE23A53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312609"/>
              </p:ext>
            </p:extLst>
          </p:nvPr>
        </p:nvGraphicFramePr>
        <p:xfrm>
          <a:off x="667512" y="1512074"/>
          <a:ext cx="10925671" cy="6144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8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7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9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31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8374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32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798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27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71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1040017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Uncrewed Aerial Vehicle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FS_UAS_CH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SP-240983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36650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SA#107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7885882"/>
              </p:ext>
            </p:extLst>
          </p:nvPr>
        </p:nvGraphicFramePr>
        <p:xfrm>
          <a:off x="690170" y="2084296"/>
          <a:ext cx="10651674" cy="2391953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S5-250715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Presentation of TR 28.846 for Approval</a:t>
                      </a: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S5-250683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Presentation of TR 28.849 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Approval</a:t>
                      </a: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Approval</a:t>
                      </a: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237182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S5-250750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Presentation of TR 28.851 for Approval</a:t>
                      </a:r>
                      <a:endParaRPr kumimoji="0" lang="en-DE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Approval</a:t>
                      </a: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55142"/>
                  </a:ext>
                </a:extLst>
              </a:tr>
              <a:tr h="47042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S5-250742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Presentation of TR 28.853 for Approval</a:t>
                      </a:r>
                      <a:endParaRPr kumimoji="0" lang="en-DE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869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526" y="566806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544" y="2487228"/>
            <a:ext cx="3603965" cy="3525011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r>
              <a:rPr lang="en-US" sz="2800" dirty="0"/>
              <a:t>TEI17</a:t>
            </a:r>
          </a:p>
          <a:p>
            <a:r>
              <a:rPr lang="en-US" sz="2800" dirty="0"/>
              <a:t>TEI17_NIESGU</a:t>
            </a:r>
          </a:p>
          <a:p>
            <a:r>
              <a:rPr lang="en-US" sz="2800" dirty="0"/>
              <a:t>TEI18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4010509" y="2487228"/>
            <a:ext cx="4317321" cy="223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b="1" kern="0" dirty="0"/>
              <a:t>Release 19 Work</a:t>
            </a:r>
          </a:p>
          <a:p>
            <a:r>
              <a:rPr lang="en-GB" sz="2800" kern="0" dirty="0"/>
              <a:t>EnergySys_CH</a:t>
            </a:r>
          </a:p>
          <a:p>
            <a:r>
              <a:rPr lang="en-US" sz="2800" kern="0" dirty="0"/>
              <a:t>5G_ProSe_Ph3_CH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8DD8600-D931-D3A1-100C-4B12E0C0DC78}"/>
              </a:ext>
            </a:extLst>
          </p:cNvPr>
          <p:cNvSpPr txBox="1">
            <a:spLocks/>
          </p:cNvSpPr>
          <p:nvPr/>
        </p:nvSpPr>
        <p:spPr bwMode="auto">
          <a:xfrm>
            <a:off x="8181492" y="2487228"/>
            <a:ext cx="3848099" cy="2660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b="1" kern="0" dirty="0"/>
              <a:t>Release 19 Study</a:t>
            </a:r>
          </a:p>
          <a:p>
            <a:r>
              <a:rPr lang="en-US" sz="2800" kern="0" dirty="0"/>
              <a:t>FS_5GSAT_Ph3_CH</a:t>
            </a:r>
          </a:p>
          <a:p>
            <a:r>
              <a:rPr lang="en-GB" sz="2800" kern="0" dirty="0"/>
              <a:t>FS_CAPIF_CH</a:t>
            </a:r>
          </a:p>
          <a:p>
            <a:r>
              <a:rPr lang="en-GB" sz="2800" kern="0" dirty="0"/>
              <a:t>FS_NG_RTC_Ph2_CH</a:t>
            </a:r>
          </a:p>
          <a:p>
            <a:r>
              <a:rPr lang="en-GB" sz="2800" kern="0" dirty="0"/>
              <a:t>FS_UAS_CH</a:t>
            </a:r>
          </a:p>
          <a:p>
            <a:endParaRPr lang="en-US" sz="2800" kern="0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3443F93-A11C-E552-29D9-82B492563D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656518"/>
              </p:ext>
            </p:extLst>
          </p:nvPr>
        </p:nvGraphicFramePr>
        <p:xfrm>
          <a:off x="4703118" y="4401392"/>
          <a:ext cx="1859413" cy="1610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03118" y="4401392"/>
                        <a:ext cx="1859413" cy="1610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5076073"/>
              </p:ext>
            </p:extLst>
          </p:nvPr>
        </p:nvGraphicFramePr>
        <p:xfrm>
          <a:off x="702067" y="1939341"/>
          <a:ext cx="10950002" cy="166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373092395"/>
              </p:ext>
            </p:extLst>
          </p:nvPr>
        </p:nvGraphicFramePr>
        <p:xfrm>
          <a:off x="714375" y="2155077"/>
          <a:ext cx="10763250" cy="1867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3179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1109951"/>
              </p:ext>
            </p:extLst>
          </p:nvPr>
        </p:nvGraphicFramePr>
        <p:xfrm>
          <a:off x="457201" y="1291772"/>
          <a:ext cx="11523305" cy="5125279"/>
        </p:xfrm>
        <a:graphic>
          <a:graphicData uri="http://schemas.openxmlformats.org/drawingml/2006/table">
            <a:tbl>
              <a:tblPr/>
              <a:tblGrid>
                <a:gridCol w="1433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30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7227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S5-251113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charging aspects for energy efficiency of </a:t>
                      </a: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network slice 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63707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S5-250752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CHF Segmentation slice 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MATRIXX Software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9850478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S5-250687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satellite access Phase 3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CATT, CSCN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4457156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S5-250688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CAPIF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958536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S5-250689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next generation real time communication services phase 2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82689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S5-250690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for Uncrewed Aerial Systems Phase 2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 Com. Corporation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3336532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S5-251115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5GC </a:t>
                      </a:r>
                      <a:r>
                        <a:rPr kumimoji="0" lang="en-GB" sz="20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LoCation</a:t>
                      </a: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Services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Telecommunications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821030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S5-250692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for Ambient power-enabled Internet of Things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Huawei, China Unicom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021938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S5-251138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enhancement for MOCN network sharing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Ericsson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975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264176"/>
              </p:ext>
            </p:extLst>
          </p:nvPr>
        </p:nvGraphicFramePr>
        <p:xfrm>
          <a:off x="294639" y="1239800"/>
          <a:ext cx="11602721" cy="49249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82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5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2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7212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739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149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776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43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73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4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1040013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Ranging_SL_CH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5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1040018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for energy efficiency of </a:t>
                      </a:r>
                      <a:r>
                        <a:rPr lang="en-GB" sz="12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network slice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EnergySys_CH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13/06/2025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32216791"/>
                  </a:ext>
                </a:extLst>
              </a:tr>
              <a:tr h="25464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1040019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enhancement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NetShare_CH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56187631"/>
                  </a:ext>
                </a:extLst>
              </a:tr>
              <a:tr h="23391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WID on Charging for 5G ProSe 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5G_ProSe_Ph3_CH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2126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of satellite access Phase 3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approval at SA#107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48992302"/>
                  </a:ext>
                </a:extLst>
              </a:tr>
              <a:tr h="207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10700xx</a:t>
                      </a:r>
                      <a:endParaRPr kumimoji="0" 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of CAPIF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for approval at SA#107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25837486"/>
                  </a:ext>
                </a:extLst>
              </a:tr>
              <a:tr h="29196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10700xx</a:t>
                      </a:r>
                      <a:endParaRPr kumimoji="0" 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of next generation real time communication services phase 2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NG_RTC_Ph2_CH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for approval at SA#107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759425"/>
                  </a:ext>
                </a:extLst>
              </a:tr>
              <a:tr h="21265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10700xx</a:t>
                      </a:r>
                      <a:endParaRPr kumimoji="0" 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for Uncrewed Aerial Systems Phase 2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for approval at SA#107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348511109"/>
                  </a:ext>
                </a:extLst>
              </a:tr>
              <a:tr h="23409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of 5GC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5G_eLCS_CH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for approval at SA#107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75737587"/>
                  </a:ext>
                </a:extLst>
              </a:tr>
              <a:tr h="23409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for Ambient power-enabled Internet of Things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AmbientIoT_CH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for approval at SA#107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71072354"/>
                  </a:ext>
                </a:extLst>
              </a:tr>
              <a:tr h="2307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enhancement for MOCN network sharing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CHNetShare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for approval at SA#107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27265925"/>
                  </a:ext>
                </a:extLst>
              </a:tr>
              <a:tr h="2626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3735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1040014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1460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1040015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57111263"/>
                  </a:ext>
                </a:extLst>
              </a:tr>
              <a:tr h="3260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1040016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3960833"/>
                  </a:ext>
                </a:extLst>
              </a:tr>
              <a:tr h="19641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1040017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FS_UAS_CH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69669602"/>
                  </a:ext>
                </a:extLst>
              </a:tr>
              <a:tr h="305251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Rel-19 WID on CHF Segmentation 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963529"/>
              </p:ext>
            </p:extLst>
          </p:nvPr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WID on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Revised WID for extension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155372"/>
            <a:ext cx="10925672" cy="4191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no CR contributed for this meeting: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Discussion paper on Introduction of features for domains for the way forward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Exchange for a LS which addresses the need to have the CHF Set and CHG Group ID in the UDM</a:t>
            </a: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Further discussions on use of CHF Group Id for CHF selection and procedures/message flow, </a:t>
            </a:r>
            <a:r>
              <a:rPr lang="en-GB" sz="1400" dirty="0"/>
              <a:t>PCF interaction when N107 is used and use of Charging Characteristics for other NF consumer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2332</Words>
  <Application>Microsoft Office PowerPoint</Application>
  <PresentationFormat>Widescreen</PresentationFormat>
  <Paragraphs>691</Paragraphs>
  <Slides>27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 Report SA5#159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Rel-19 WID on CHF Segmentation </vt:lpstr>
      <vt:lpstr>Rel-19 WID on Charging Aspects of Ranging and Sidelink Positioning</vt:lpstr>
      <vt:lpstr>Rel-19 WID on charging aspects for energy efficiency of network slice </vt:lpstr>
      <vt:lpstr>Rel-19 WID on charging enhancement for indirect network sharing</vt:lpstr>
      <vt:lpstr>Rel-19 WID on Charging Aspects for 5G ProSe Ph3</vt:lpstr>
      <vt:lpstr>Rel-19 New WID on charging aspects of satellite access Phase 3 </vt:lpstr>
      <vt:lpstr>Rel-19 New WID on Charging aspects of CAPIF </vt:lpstr>
      <vt:lpstr>Rel-19 New WID on Charging aspects of next generation real time communication services phase 2 </vt:lpstr>
      <vt:lpstr>Rel-19 New WID on Charging for Uncrewed Aerial Systems Phase 2</vt:lpstr>
      <vt:lpstr>Rel-19 New WID on Charging Aspects of 5GC LoCation Services</vt:lpstr>
      <vt:lpstr>Rel-19 New WID on Charging for Ambient power-enabled Internet of Things</vt:lpstr>
      <vt:lpstr>Rel-19 New WID on charging enhancement for MOCN network sharing</vt:lpstr>
      <vt:lpstr>Rel-19 Study (FS_5GSAT_CH_Ph3)</vt:lpstr>
      <vt:lpstr>Rel-19 Study (FS_CAPIF_CH)</vt:lpstr>
      <vt:lpstr>Rel-19 Study (FS_NG_RTC_Ph2_CH)</vt:lpstr>
      <vt:lpstr>Rel-19 Study (FS_UAS_CH)</vt:lpstr>
      <vt:lpstr>PowerPoint Presentation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651</cp:revision>
  <dcterms:created xsi:type="dcterms:W3CDTF">2019-03-13T01:38:36Z</dcterms:created>
  <dcterms:modified xsi:type="dcterms:W3CDTF">2025-02-21T14:27:22Z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