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740" r:id="rId2"/>
  </p:sldMasterIdLst>
  <p:notesMasterIdLst>
    <p:notesMasterId r:id="rId11"/>
  </p:notesMasterIdLst>
  <p:handoutMasterIdLst>
    <p:handoutMasterId r:id="rId12"/>
  </p:handoutMasterIdLst>
  <p:sldIdLst>
    <p:sldId id="279" r:id="rId3"/>
    <p:sldId id="1015" r:id="rId4"/>
    <p:sldId id="1016" r:id="rId5"/>
    <p:sldId id="1012" r:id="rId6"/>
    <p:sldId id="1013" r:id="rId7"/>
    <p:sldId id="1011" r:id="rId8"/>
    <p:sldId id="1014" r:id="rId9"/>
    <p:sldId id="278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E5C82E-EFCE-9D3D-2226-A4F05985FF73}" name="Nokia(SS1)" initials="SS(-I" userId="Nokia(SS1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A5A503-B92F-4899-A570-FEAB62FEA9A4}" v="2" dt="2024-05-30T00:41:28.4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1" autoAdjust="0"/>
    <p:restoredTop sz="93883" autoAdjust="0"/>
  </p:normalViewPr>
  <p:slideViewPr>
    <p:cSldViewPr>
      <p:cViewPr>
        <p:scale>
          <a:sx n="67" d="100"/>
          <a:sy n="67" d="100"/>
        </p:scale>
        <p:origin x="1368" y="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584" y="52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12827" y="9360392"/>
            <a:ext cx="2918189" cy="49323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81" tIns="45341" rIns="90681" bIns="45341"/>
          <a:lstStyle>
            <a:lvl1pPr defTabSz="922554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6784" indent="-283378" defTabSz="922554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33513" indent="-226703" defTabSz="922554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86918" indent="-226703" defTabSz="922554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40324" indent="-226703" defTabSz="922554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3729" indent="-226703" defTabSz="922554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7134" indent="-226703" defTabSz="922554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0539" indent="-226703" defTabSz="922554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3945" indent="-226703" defTabSz="922554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</a:t>
            </a:fld>
            <a:endParaRPr lang="en-GB" altLang="en-US" sz="1200" dirty="0">
              <a:solidFill>
                <a:prstClr val="black"/>
              </a:solidFill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8188"/>
            <a:ext cx="4927600" cy="3697287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6211" y="4683348"/>
            <a:ext cx="4940166" cy="44343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08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71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33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83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2827" y="9360392"/>
            <a:ext cx="2918189" cy="493233"/>
          </a:xfrm>
          <a:prstGeom prst="rect">
            <a:avLst/>
          </a:prstGeom>
        </p:spPr>
        <p:txBody>
          <a:bodyPr lIns="90681" tIns="45341" rIns="90681" bIns="45341"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Calibri"/>
              </a:rPr>
              <a:t>3GPP TSG SA WG2 Meeting </a:t>
            </a:r>
            <a:r>
              <a:rPr lang="de-DE" sz="1200" b="1">
                <a:solidFill>
                  <a:prstClr val="black"/>
                </a:solidFill>
                <a:latin typeface="Calibri"/>
              </a:rPr>
              <a:t>#157</a:t>
            </a:r>
            <a:r>
              <a:rPr lang="en-US" sz="1200" b="1">
                <a:solidFill>
                  <a:prstClr val="black"/>
                </a:solidFill>
                <a:latin typeface="Calibri"/>
              </a:rPr>
              <a:t> emeeting</a:t>
            </a:r>
            <a:endParaRPr lang="de-DE" sz="1200" b="1" dirty="0">
              <a:solidFill>
                <a:prstClr val="black"/>
              </a:solidFill>
              <a:latin typeface="Calibri"/>
            </a:endParaRPr>
          </a:p>
          <a:p>
            <a:r>
              <a:rPr lang="en-US" altLang="zh-CN" b="1">
                <a:solidFill>
                  <a:prstClr val="black"/>
                </a:solidFill>
              </a:rPr>
              <a:t>22-26 May </a:t>
            </a:r>
            <a:r>
              <a:rPr lang="en-US" altLang="zh-CN" b="1" dirty="0">
                <a:solidFill>
                  <a:prstClr val="black"/>
                </a:solidFill>
              </a:rPr>
              <a:t>2023</a:t>
            </a: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solidFill>
                  <a:prstClr val="black"/>
                </a:solidFill>
              </a:rPr>
              <a:t>S2-230xxxx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Calibri"/>
              </a:rPr>
              <a:t>3GPP TSG SA WG5 Meeting #15</a:t>
            </a:r>
            <a:r>
              <a:rPr lang="fr-FR" sz="1200" b="1" dirty="0">
                <a:solidFill>
                  <a:prstClr val="black"/>
                </a:solidFill>
                <a:latin typeface="Calibri"/>
              </a:rPr>
              <a:t>5</a:t>
            </a:r>
            <a:endParaRPr lang="de-DE" sz="1200" b="1" dirty="0">
              <a:solidFill>
                <a:prstClr val="black"/>
              </a:solidFill>
              <a:latin typeface="Calibri"/>
            </a:endParaRPr>
          </a:p>
          <a:p>
            <a:r>
              <a:rPr lang="en-US" altLang="zh-CN" b="1" dirty="0" err="1">
                <a:solidFill>
                  <a:prstClr val="black"/>
                </a:solidFill>
              </a:rPr>
              <a:t>Jeju</a:t>
            </a:r>
            <a:r>
              <a:rPr lang="en-US" altLang="zh-CN" b="1" dirty="0">
                <a:solidFill>
                  <a:prstClr val="black"/>
                </a:solidFill>
              </a:rPr>
              <a:t>, South Korea, 27-31 May 2024</a:t>
            </a: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779912" y="5770660"/>
            <a:ext cx="11615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solidFill>
                  <a:prstClr val="black"/>
                </a:solidFill>
              </a:rPr>
              <a:t>S5-243093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SA5#155, </a:t>
            </a:r>
            <a:r>
              <a:rPr lang="en-GB" altLang="de-DE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Jeju</a:t>
            </a:r>
            <a:r>
              <a:rPr lang="en-GB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South Korea, 27–31 May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SA5#15</a:t>
            </a:r>
            <a:r>
              <a:rPr lang="en-IE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 </a:t>
            </a:r>
            <a:r>
              <a:rPr lang="en-IE" altLang="de-DE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Jeju</a:t>
            </a:r>
            <a:r>
              <a:rPr lang="en-IE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South Korea</a:t>
            </a:r>
            <a:r>
              <a:rPr lang="en-US" altLang="de-DE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27–31 May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desktopmodules/WorkItem/WorkItemDetails.aspx?workitemId=1020021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66667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5G Energy Efficiency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b="1" dirty="0"/>
          </a:p>
          <a:p>
            <a:pPr>
              <a:lnSpc>
                <a:spcPct val="80000"/>
              </a:lnSpc>
              <a:defRPr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Study on energy efficiency and energy saving aspects of 5G networks and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72815"/>
            <a:ext cx="8784976" cy="4088357"/>
          </a:xfrm>
        </p:spPr>
        <p:txBody>
          <a:bodyPr/>
          <a:lstStyle/>
          <a:p>
            <a:r>
              <a:rPr lang="fr-FR" sz="2000" dirty="0"/>
              <a:t>The </a:t>
            </a:r>
            <a:r>
              <a:rPr lang="fr-FR" sz="2000" dirty="0" err="1"/>
              <a:t>study</a:t>
            </a:r>
            <a:r>
              <a:rPr lang="fr-FR" sz="2000" dirty="0"/>
              <a:t> item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described</a:t>
            </a:r>
            <a:r>
              <a:rPr lang="fr-FR" sz="2000" dirty="0"/>
              <a:t> in  </a:t>
            </a:r>
            <a:r>
              <a:rPr lang="fr-FR" sz="2000" dirty="0">
                <a:hlinkClick r:id="rId2"/>
              </a:rPr>
              <a:t>SP-231723</a:t>
            </a:r>
            <a:endParaRPr lang="fr-FR" sz="2000" dirty="0"/>
          </a:p>
          <a:p>
            <a:r>
              <a:rPr lang="fr-FR" sz="2000" dirty="0"/>
              <a:t>The </a:t>
            </a:r>
            <a:r>
              <a:rPr lang="fr-FR" sz="2000" dirty="0" err="1"/>
              <a:t>study</a:t>
            </a:r>
            <a:r>
              <a:rPr lang="fr-FR" sz="2000" dirty="0"/>
              <a:t> </a:t>
            </a:r>
            <a:r>
              <a:rPr lang="fr-FR" sz="2000" dirty="0" err="1"/>
              <a:t>includes</a:t>
            </a:r>
            <a:r>
              <a:rPr lang="fr-FR" sz="2000" dirty="0"/>
              <a:t> 5 Work </a:t>
            </a:r>
            <a:r>
              <a:rPr lang="fr-FR" sz="2000" dirty="0" err="1"/>
              <a:t>Tasks</a:t>
            </a:r>
            <a:r>
              <a:rPr lang="fr-FR" sz="2000" dirty="0"/>
              <a:t> (</a:t>
            </a:r>
            <a:r>
              <a:rPr lang="fr-FR" sz="2000" dirty="0" err="1"/>
              <a:t>WTs</a:t>
            </a:r>
            <a:r>
              <a:rPr lang="fr-FR" sz="2000" dirty="0"/>
              <a:t>):</a:t>
            </a:r>
          </a:p>
          <a:p>
            <a:pPr lvl="1"/>
            <a:r>
              <a:rPr lang="en-US" sz="1800" b="1" dirty="0"/>
              <a:t>WT-1: Left-over SA5 topics from Rel-18 </a:t>
            </a:r>
          </a:p>
          <a:p>
            <a:pPr lvl="2"/>
            <a:r>
              <a:rPr lang="en-US" sz="1600" dirty="0"/>
              <a:t>WT-1.1 Study new or enhanced Energy Consumption (EC) and Energy Efficiency (EE) KPIs and measurements, e.g. for new types of network slices, RAN sharing, etc.</a:t>
            </a:r>
          </a:p>
          <a:p>
            <a:pPr lvl="2"/>
            <a:r>
              <a:rPr lang="en-US" sz="1600" b="1" dirty="0"/>
              <a:t>WT-1.2 Consideration of containerized VNFs, study enhancements to virtualized NF EC KPIs, including containerized VNF/VNFCs, and possible impacts to metrics collected from NFV MANO so as to be able to estimate their energy consumption based on e.g. their virtual CPU usage, virtual memory usage, etc</a:t>
            </a:r>
            <a:r>
              <a:rPr lang="en-US" sz="1600" dirty="0"/>
              <a:t>.</a:t>
            </a:r>
          </a:p>
          <a:p>
            <a:pPr lvl="2"/>
            <a:r>
              <a:rPr lang="en-US" sz="1600" dirty="0"/>
              <a:t>WT-1.3 Study new use cases, requirements and solutions for energy efficiency and energy saving, applying to NG-RAN and/or 5GC and/or network slicing, (including but not limited to intent based, analytics based and AI/ML assisted energy saving)</a:t>
            </a:r>
          </a:p>
          <a:p>
            <a:pPr lvl="2"/>
            <a:r>
              <a:rPr lang="en-US" sz="1600" dirty="0"/>
              <a:t>WT-1.4 Study deployment scenarios involving multiple actors, e.g. in case of passive RAN sharing, active RAN sharing, MNO VNFs hosted on private cloud or public cloud, </a:t>
            </a:r>
            <a:r>
              <a:rPr lang="en-US" sz="1600" dirty="0" err="1"/>
              <a:t>etc</a:t>
            </a:r>
            <a:endParaRPr lang="en-US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Study on energy efficiency and energy saving aspects of 5G networks and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60847"/>
            <a:ext cx="8784976" cy="3096345"/>
          </a:xfrm>
        </p:spPr>
        <p:txBody>
          <a:bodyPr/>
          <a:lstStyle/>
          <a:p>
            <a:pPr lvl="1"/>
            <a:r>
              <a:rPr lang="en-US" sz="1800" b="1" dirty="0"/>
              <a:t>WT-2:</a:t>
            </a:r>
            <a:r>
              <a:rPr lang="en-US" sz="1400" b="1" dirty="0"/>
              <a:t> </a:t>
            </a:r>
            <a:r>
              <a:rPr lang="en-US" sz="1800" b="1" dirty="0"/>
              <a:t>New Rel-19 topics from other SA WGs</a:t>
            </a:r>
          </a:p>
          <a:p>
            <a:pPr marL="457200" lvl="1" indent="0">
              <a:buNone/>
            </a:pPr>
            <a:endParaRPr lang="en-US" sz="1800" b="1" dirty="0"/>
          </a:p>
          <a:p>
            <a:pPr lvl="1"/>
            <a:r>
              <a:rPr lang="en-US" sz="1800" b="1" dirty="0"/>
              <a:t>WT-3: OAM support to new Rel-19 RAN energy saving features</a:t>
            </a:r>
          </a:p>
          <a:p>
            <a:pPr marL="457200" lvl="1" indent="0">
              <a:buNone/>
            </a:pPr>
            <a:endParaRPr lang="en-US" sz="1800" b="1" dirty="0"/>
          </a:p>
          <a:p>
            <a:pPr lvl="1"/>
            <a:r>
              <a:rPr lang="fr-FR" sz="1800" b="1" dirty="0"/>
              <a:t>W</a:t>
            </a:r>
            <a:r>
              <a:rPr lang="en-US" sz="1800" b="1" dirty="0"/>
              <a:t>T-4: Coordination with other SDOs / fora to build comprehensive and consistent solutions for EE</a:t>
            </a:r>
          </a:p>
          <a:p>
            <a:pPr lvl="1"/>
            <a:endParaRPr lang="en-US" sz="1800" b="1" dirty="0"/>
          </a:p>
          <a:p>
            <a:pPr lvl="1"/>
            <a:r>
              <a:rPr lang="en-US" sz="1800" b="1" dirty="0"/>
              <a:t>WT-5: Other</a:t>
            </a:r>
          </a:p>
        </p:txBody>
      </p:sp>
    </p:spTree>
    <p:extLst>
      <p:ext uri="{BB962C8B-B14F-4D97-AF65-F5344CB8AC3E}">
        <p14:creationId xmlns:p14="http://schemas.microsoft.com/office/powerpoint/2010/main" val="33179832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76C49-BFA6-4C56-8A9B-D849ECC83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19 </a:t>
            </a:r>
            <a:r>
              <a:rPr lang="en-US" dirty="0"/>
              <a:t>Study on energy efficiency and energy saving aspects of 5G networks and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AA952-D908-471A-BB25-939070C1F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988841"/>
            <a:ext cx="8388350" cy="3096343"/>
          </a:xfrm>
        </p:spPr>
        <p:txBody>
          <a:bodyPr/>
          <a:lstStyle/>
          <a:p>
            <a:r>
              <a:rPr lang="fr-FR" sz="2000" dirty="0"/>
              <a:t>WT-1.2 -&gt; </a:t>
            </a:r>
            <a:r>
              <a:rPr lang="fr-FR" sz="1800" dirty="0"/>
              <a:t>Energy </a:t>
            </a:r>
            <a:r>
              <a:rPr lang="fr-FR" sz="1800" dirty="0" err="1"/>
              <a:t>Consumption</a:t>
            </a:r>
            <a:r>
              <a:rPr lang="fr-FR" sz="1800" dirty="0"/>
              <a:t> of 5G Network </a:t>
            </a:r>
            <a:r>
              <a:rPr lang="fr-FR" sz="1800" dirty="0" err="1"/>
              <a:t>Functions</a:t>
            </a:r>
            <a:endParaRPr lang="fr-FR" sz="1800" dirty="0"/>
          </a:p>
          <a:p>
            <a:pPr lvl="2"/>
            <a:r>
              <a:rPr lang="fr-FR" sz="1800" dirty="0"/>
              <a:t>Rel-17</a:t>
            </a:r>
          </a:p>
          <a:p>
            <a:pPr lvl="3"/>
            <a:r>
              <a:rPr lang="fr-FR" sz="1600" dirty="0"/>
              <a:t>Focus on VM-</a:t>
            </a:r>
            <a:r>
              <a:rPr lang="fr-FR" sz="1600" dirty="0" err="1"/>
              <a:t>based</a:t>
            </a:r>
            <a:r>
              <a:rPr lang="fr-FR" sz="1600" dirty="0"/>
              <a:t> VNF/</a:t>
            </a:r>
            <a:r>
              <a:rPr lang="fr-FR" sz="1600" dirty="0" err="1"/>
              <a:t>VNFCs</a:t>
            </a:r>
            <a:endParaRPr lang="fr-FR" sz="1600" dirty="0"/>
          </a:p>
          <a:p>
            <a:pPr lvl="3"/>
            <a:r>
              <a:rPr lang="fr-FR" sz="1600" dirty="0"/>
              <a:t>EC </a:t>
            </a:r>
            <a:r>
              <a:rPr lang="fr-FR" sz="1600" dirty="0" err="1"/>
              <a:t>is</a:t>
            </a:r>
            <a:r>
              <a:rPr lang="fr-FR" sz="1600" dirty="0"/>
              <a:t> </a:t>
            </a:r>
            <a:r>
              <a:rPr lang="fr-FR" sz="1600" dirty="0" err="1"/>
              <a:t>estimated</a:t>
            </a:r>
            <a:r>
              <a:rPr lang="fr-FR" sz="1600" dirty="0"/>
              <a:t> </a:t>
            </a:r>
            <a:r>
              <a:rPr lang="fr-FR" sz="1600" dirty="0" err="1"/>
              <a:t>based</a:t>
            </a:r>
            <a:r>
              <a:rPr lang="fr-FR" sz="1600" dirty="0"/>
              <a:t> on </a:t>
            </a:r>
            <a:r>
              <a:rPr lang="fr-FR" sz="1600" dirty="0" err="1"/>
              <a:t>vCPU</a:t>
            </a:r>
            <a:r>
              <a:rPr lang="fr-FR" sz="1600" dirty="0"/>
              <a:t> usage of </a:t>
            </a:r>
            <a:r>
              <a:rPr lang="fr-FR" sz="1600" dirty="0" err="1"/>
              <a:t>underlying</a:t>
            </a:r>
            <a:r>
              <a:rPr lang="fr-FR" sz="1600" dirty="0"/>
              <a:t> </a:t>
            </a:r>
            <a:r>
              <a:rPr lang="fr-FR" sz="1600" dirty="0" err="1"/>
              <a:t>virtual</a:t>
            </a:r>
            <a:r>
              <a:rPr lang="fr-FR" sz="1600" dirty="0"/>
              <a:t> </a:t>
            </a:r>
            <a:r>
              <a:rPr lang="fr-FR" sz="1600" dirty="0" err="1"/>
              <a:t>compute</a:t>
            </a:r>
            <a:r>
              <a:rPr lang="fr-FR" sz="1600" dirty="0"/>
              <a:t> </a:t>
            </a:r>
            <a:r>
              <a:rPr lang="fr-FR" sz="1600" dirty="0" err="1"/>
              <a:t>resource</a:t>
            </a:r>
            <a:r>
              <a:rPr lang="fr-FR" sz="1600" dirty="0"/>
              <a:t> instance</a:t>
            </a:r>
          </a:p>
          <a:p>
            <a:pPr lvl="2"/>
            <a:r>
              <a:rPr lang="fr-FR" sz="1800" dirty="0"/>
              <a:t>Rel-18</a:t>
            </a:r>
          </a:p>
          <a:p>
            <a:pPr lvl="3"/>
            <a:r>
              <a:rPr lang="fr-FR" sz="1600" dirty="0" err="1"/>
              <a:t>Still</a:t>
            </a:r>
            <a:r>
              <a:rPr lang="fr-FR" sz="1600" dirty="0"/>
              <a:t> </a:t>
            </a:r>
            <a:r>
              <a:rPr lang="fr-FR" sz="1600" dirty="0" err="1"/>
              <a:t>focused</a:t>
            </a:r>
            <a:r>
              <a:rPr lang="fr-FR" sz="1600" dirty="0"/>
              <a:t> on VM-</a:t>
            </a:r>
            <a:r>
              <a:rPr lang="fr-FR" sz="1600" dirty="0" err="1"/>
              <a:t>based</a:t>
            </a:r>
            <a:r>
              <a:rPr lang="fr-FR" sz="1600" dirty="0"/>
              <a:t> VNF/</a:t>
            </a:r>
            <a:r>
              <a:rPr lang="fr-FR" sz="1600" dirty="0" err="1"/>
              <a:t>VNFCs</a:t>
            </a:r>
            <a:endParaRPr lang="fr-FR" sz="1600" dirty="0"/>
          </a:p>
          <a:p>
            <a:pPr lvl="3"/>
            <a:r>
              <a:rPr lang="fr-FR" sz="1600" dirty="0"/>
              <a:t>EC can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dirty="0" err="1"/>
              <a:t>estimated</a:t>
            </a:r>
            <a:r>
              <a:rPr lang="fr-FR" sz="1600" dirty="0"/>
              <a:t> </a:t>
            </a:r>
            <a:r>
              <a:rPr lang="fr-FR" sz="1600" dirty="0" err="1"/>
              <a:t>based</a:t>
            </a:r>
            <a:r>
              <a:rPr lang="fr-FR" sz="1600" dirty="0"/>
              <a:t> on </a:t>
            </a:r>
            <a:r>
              <a:rPr lang="fr-FR" sz="1600" dirty="0" err="1"/>
              <a:t>vCPU</a:t>
            </a:r>
            <a:r>
              <a:rPr lang="fr-FR" sz="1600" dirty="0"/>
              <a:t> usage, </a:t>
            </a:r>
            <a:r>
              <a:rPr lang="fr-FR" sz="1600" dirty="0" err="1"/>
              <a:t>vMemory</a:t>
            </a:r>
            <a:r>
              <a:rPr lang="fr-FR" sz="1600" dirty="0"/>
              <a:t> usage, </a:t>
            </a:r>
            <a:r>
              <a:rPr lang="fr-FR" sz="1600" dirty="0" err="1"/>
              <a:t>vDisk</a:t>
            </a:r>
            <a:r>
              <a:rPr lang="fr-FR" sz="1600" dirty="0"/>
              <a:t> usage, I/O </a:t>
            </a:r>
            <a:r>
              <a:rPr lang="fr-FR" sz="1600" dirty="0" err="1"/>
              <a:t>traffic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8562564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76C49-BFA6-4C56-8A9B-D849ECC83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Consumption of 5G Network Functions in Rel-19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AA952-D908-471A-BB25-939070C1F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988841"/>
            <a:ext cx="8388350" cy="3600400"/>
          </a:xfrm>
        </p:spPr>
        <p:txBody>
          <a:bodyPr/>
          <a:lstStyle/>
          <a:p>
            <a:r>
              <a:rPr lang="fr-FR" sz="1800" dirty="0"/>
              <a:t>To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addressed</a:t>
            </a:r>
            <a:r>
              <a:rPr lang="fr-FR" sz="1800" dirty="0"/>
              <a:t> in Rel-19, </a:t>
            </a:r>
            <a:r>
              <a:rPr lang="fr-FR" sz="1800" dirty="0" err="1"/>
              <a:t>wrt</a:t>
            </a:r>
            <a:r>
              <a:rPr lang="fr-FR" sz="1800" dirty="0"/>
              <a:t>. </a:t>
            </a:r>
            <a:r>
              <a:rPr lang="fr-FR" sz="1800" dirty="0" err="1"/>
              <a:t>Enery</a:t>
            </a:r>
            <a:r>
              <a:rPr lang="fr-FR" sz="1800" dirty="0"/>
              <a:t> </a:t>
            </a:r>
            <a:r>
              <a:rPr lang="fr-FR" sz="1800" dirty="0" err="1"/>
              <a:t>Consumption</a:t>
            </a:r>
            <a:r>
              <a:rPr lang="fr-FR" sz="1800" dirty="0"/>
              <a:t> of 5G Network </a:t>
            </a:r>
            <a:r>
              <a:rPr lang="fr-FR" sz="1800" dirty="0" err="1"/>
              <a:t>Functions</a:t>
            </a:r>
            <a:endParaRPr lang="fr-FR" sz="18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fr-FR" sz="1600" dirty="0" err="1"/>
              <a:t>Consider</a:t>
            </a:r>
            <a:r>
              <a:rPr lang="fr-FR" sz="1600" dirty="0"/>
              <a:t> Container-</a:t>
            </a:r>
            <a:r>
              <a:rPr lang="fr-FR" sz="1600" dirty="0" err="1"/>
              <a:t>based</a:t>
            </a:r>
            <a:r>
              <a:rPr lang="fr-FR" sz="1600" dirty="0"/>
              <a:t> VNF/</a:t>
            </a:r>
            <a:r>
              <a:rPr lang="fr-FR" sz="1600" dirty="0" err="1"/>
              <a:t>VNFCs</a:t>
            </a:r>
            <a:r>
              <a:rPr lang="fr-FR" sz="1600" dirty="0"/>
              <a:t> (</a:t>
            </a:r>
            <a:r>
              <a:rPr lang="fr-FR" sz="1600" dirty="0" err="1"/>
              <a:t>terminology</a:t>
            </a:r>
            <a:r>
              <a:rPr lang="fr-FR" sz="1600" dirty="0"/>
              <a:t> </a:t>
            </a:r>
            <a:r>
              <a:rPr lang="fr-FR" sz="1600" dirty="0" err="1"/>
              <a:t>under</a:t>
            </a:r>
            <a:r>
              <a:rPr lang="fr-FR" sz="1600" dirty="0"/>
              <a:t> discussion in Rel-19 </a:t>
            </a:r>
            <a:r>
              <a:rPr lang="fr-FR" sz="1600" dirty="0" err="1"/>
              <a:t>study</a:t>
            </a:r>
            <a:r>
              <a:rPr lang="fr-FR" sz="1600" dirty="0"/>
              <a:t> </a:t>
            </a:r>
            <a:r>
              <a:rPr lang="en-US" sz="1600" dirty="0"/>
              <a:t>on Cloud Aspects of Management and Orchestration)</a:t>
            </a:r>
            <a:endParaRPr lang="fr-FR" sz="16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dirty="0"/>
              <a:t>Two approaches being studied: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1600" dirty="0"/>
              <a:t>Extend the Rel-17/18 approach for estimating the Energy Consumption of Container-based VNF/VNFCs</a:t>
            </a:r>
          </a:p>
          <a:p>
            <a:pPr lvl="3">
              <a:buFont typeface="Wingdings" panose="05000000000000000000" pitchFamily="2" charset="2"/>
              <a:buChar char="Ø"/>
            </a:pPr>
            <a:r>
              <a:rPr lang="en-US" sz="1600" dirty="0"/>
              <a:t>New approach aiming at measuring the actual Energy Consumption of Container-based VNF/VNFCs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600" dirty="0"/>
              <a:t>A potential solution is being investigated for both approaches if the new ETSI NFV performance measurements defined in IFA 027 (to be published) collected from ETSI NFV MANO could be used.</a:t>
            </a:r>
          </a:p>
        </p:txBody>
      </p:sp>
    </p:spTree>
    <p:extLst>
      <p:ext uri="{BB962C8B-B14F-4D97-AF65-F5344CB8AC3E}">
        <p14:creationId xmlns:p14="http://schemas.microsoft.com/office/powerpoint/2010/main" val="365978743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472208"/>
          </a:xfrm>
        </p:spPr>
        <p:txBody>
          <a:bodyPr/>
          <a:lstStyle/>
          <a:p>
            <a:r>
              <a:rPr lang="en-US" sz="3000" dirty="0"/>
              <a:t>Energy Consumption of 5G Network Functions in Rel-19 (2/2)</a:t>
            </a:r>
            <a:endParaRPr lang="fr-FR" sz="3000" dirty="0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8F698FA2-647D-4DF3-9258-9504DC73FE30}"/>
              </a:ext>
            </a:extLst>
          </p:cNvPr>
          <p:cNvSpPr txBox="1">
            <a:spLocks/>
          </p:cNvSpPr>
          <p:nvPr/>
        </p:nvSpPr>
        <p:spPr bwMode="auto">
          <a:xfrm>
            <a:off x="683568" y="2276872"/>
            <a:ext cx="8387954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1800" dirty="0" err="1">
                <a:solidFill>
                  <a:prstClr val="black"/>
                </a:solidFill>
              </a:rPr>
              <a:t>Both</a:t>
            </a:r>
            <a:r>
              <a:rPr lang="fr-FR" sz="1800" dirty="0">
                <a:solidFill>
                  <a:prstClr val="black"/>
                </a:solidFill>
              </a:rPr>
              <a:t> </a:t>
            </a:r>
            <a:r>
              <a:rPr lang="fr-FR" sz="1800" dirty="0" err="1">
                <a:solidFill>
                  <a:prstClr val="black"/>
                </a:solidFill>
              </a:rPr>
              <a:t>approaches</a:t>
            </a:r>
            <a:r>
              <a:rPr lang="fr-FR" sz="1800" dirty="0">
                <a:solidFill>
                  <a:prstClr val="black"/>
                </a:solidFill>
              </a:rPr>
              <a:t> have pros and cons, and </a:t>
            </a:r>
            <a:r>
              <a:rPr lang="fr-FR" sz="1800" kern="0" dirty="0" err="1">
                <a:solidFill>
                  <a:prstClr val="black"/>
                </a:solidFill>
              </a:rPr>
              <a:t>will</a:t>
            </a:r>
            <a:r>
              <a:rPr lang="fr-FR" sz="1800" kern="0" dirty="0">
                <a:solidFill>
                  <a:prstClr val="black"/>
                </a:solidFill>
              </a:rPr>
              <a:t>  </a:t>
            </a:r>
            <a:r>
              <a:rPr lang="fr-FR" sz="1800" kern="0" dirty="0" err="1">
                <a:solidFill>
                  <a:prstClr val="black"/>
                </a:solidFill>
              </a:rPr>
              <a:t>be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further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investigated</a:t>
            </a:r>
            <a:r>
              <a:rPr lang="fr-FR" sz="1800" kern="0" dirty="0">
                <a:solidFill>
                  <a:prstClr val="black"/>
                </a:solidFill>
              </a:rPr>
              <a:t> in SA5</a:t>
            </a:r>
          </a:p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</a:pPr>
            <a:r>
              <a:rPr lang="fr-FR" sz="1800" kern="0" dirty="0" err="1">
                <a:solidFill>
                  <a:prstClr val="black"/>
                </a:solidFill>
              </a:rPr>
              <a:t>Other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approaches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may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be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studied</a:t>
            </a:r>
            <a:r>
              <a:rPr lang="fr-FR" sz="1800" kern="0" dirty="0">
                <a:solidFill>
                  <a:prstClr val="black"/>
                </a:solidFill>
              </a:rPr>
              <a:t>, </a:t>
            </a:r>
            <a:r>
              <a:rPr lang="fr-FR" sz="1800" kern="0" dirty="0" err="1">
                <a:solidFill>
                  <a:prstClr val="black"/>
                </a:solidFill>
              </a:rPr>
              <a:t>some</a:t>
            </a:r>
            <a:r>
              <a:rPr lang="fr-FR" sz="1800" kern="0" dirty="0">
                <a:solidFill>
                  <a:prstClr val="black"/>
                </a:solidFill>
              </a:rPr>
              <a:t> of </a:t>
            </a:r>
            <a:r>
              <a:rPr lang="fr-FR" sz="1800" kern="0" dirty="0" err="1">
                <a:solidFill>
                  <a:prstClr val="black"/>
                </a:solidFill>
              </a:rPr>
              <a:t>which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may</a:t>
            </a:r>
            <a:r>
              <a:rPr lang="fr-FR" sz="1800" kern="0" dirty="0">
                <a:solidFill>
                  <a:prstClr val="black"/>
                </a:solidFill>
              </a:rPr>
              <a:t> not </a:t>
            </a:r>
            <a:r>
              <a:rPr lang="fr-FR" sz="1800" kern="0" dirty="0" err="1">
                <a:solidFill>
                  <a:prstClr val="black"/>
                </a:solidFill>
              </a:rPr>
              <a:t>be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based</a:t>
            </a:r>
            <a:r>
              <a:rPr lang="fr-FR" sz="1800" kern="0" dirty="0">
                <a:solidFill>
                  <a:prstClr val="black"/>
                </a:solidFill>
              </a:rPr>
              <a:t> on ETSI NFV MANO</a:t>
            </a:r>
          </a:p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Blip>
                <a:blip r:embed="rId3"/>
              </a:buBlip>
            </a:pPr>
            <a:r>
              <a:rPr lang="fr-FR" sz="1800" kern="0" dirty="0">
                <a:solidFill>
                  <a:prstClr val="black"/>
                </a:solidFill>
              </a:rPr>
              <a:t>Energy </a:t>
            </a:r>
            <a:r>
              <a:rPr lang="fr-FR" sz="1800" kern="0" dirty="0" err="1">
                <a:solidFill>
                  <a:prstClr val="black"/>
                </a:solidFill>
              </a:rPr>
              <a:t>consumption</a:t>
            </a:r>
            <a:r>
              <a:rPr lang="fr-FR" sz="1800" kern="0" dirty="0">
                <a:solidFill>
                  <a:prstClr val="black"/>
                </a:solidFill>
              </a:rPr>
              <a:t> KPIs at VNF and VNFC </a:t>
            </a:r>
            <a:r>
              <a:rPr lang="fr-FR" sz="1800" kern="0" dirty="0" err="1">
                <a:solidFill>
                  <a:prstClr val="black"/>
                </a:solidFill>
              </a:rPr>
              <a:t>level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would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be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required</a:t>
            </a:r>
            <a:r>
              <a:rPr lang="fr-FR" sz="1800" kern="0" dirty="0">
                <a:solidFill>
                  <a:prstClr val="black"/>
                </a:solidFill>
              </a:rPr>
              <a:t> for container-</a:t>
            </a:r>
            <a:r>
              <a:rPr lang="fr-FR" sz="1800" kern="0" dirty="0" err="1">
                <a:solidFill>
                  <a:prstClr val="black"/>
                </a:solidFill>
              </a:rPr>
              <a:t>based</a:t>
            </a:r>
            <a:r>
              <a:rPr lang="fr-FR" sz="1800" kern="0" dirty="0">
                <a:solidFill>
                  <a:prstClr val="black"/>
                </a:solidFill>
              </a:rPr>
              <a:t> solution </a:t>
            </a:r>
            <a:r>
              <a:rPr lang="fr-FR" sz="1800" kern="0" dirty="0" err="1">
                <a:solidFill>
                  <a:prstClr val="black"/>
                </a:solidFill>
              </a:rPr>
              <a:t>from</a:t>
            </a:r>
            <a:r>
              <a:rPr lang="fr-FR" sz="1800" kern="0" dirty="0">
                <a:solidFill>
                  <a:prstClr val="black"/>
                </a:solidFill>
              </a:rPr>
              <a:t> ETSI NVF MANO to </a:t>
            </a:r>
            <a:r>
              <a:rPr lang="fr-FR" sz="1800" kern="0" dirty="0" err="1">
                <a:solidFill>
                  <a:prstClr val="black"/>
                </a:solidFill>
              </a:rPr>
              <a:t>be</a:t>
            </a:r>
            <a:r>
              <a:rPr lang="fr-FR" sz="1800" kern="0" dirty="0">
                <a:solidFill>
                  <a:prstClr val="black"/>
                </a:solidFill>
              </a:rPr>
              <a:t> </a:t>
            </a:r>
            <a:r>
              <a:rPr lang="fr-FR" sz="1800" kern="0" dirty="0" err="1">
                <a:solidFill>
                  <a:prstClr val="black"/>
                </a:solidFill>
              </a:rPr>
              <a:t>used</a:t>
            </a:r>
            <a:r>
              <a:rPr lang="fr-FR" sz="1800" kern="0" dirty="0">
                <a:solidFill>
                  <a:prstClr val="black"/>
                </a:solidFill>
              </a:rPr>
              <a:t> in SA5.</a:t>
            </a:r>
            <a:endParaRPr lang="en-US" sz="18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1933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472208"/>
          </a:xfrm>
        </p:spPr>
        <p:txBody>
          <a:bodyPr/>
          <a:lstStyle/>
          <a:p>
            <a:r>
              <a:rPr lang="en-US" sz="3000" dirty="0"/>
              <a:t>Summary</a:t>
            </a:r>
            <a:endParaRPr lang="fr-FR" sz="30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518893" y="1484784"/>
            <a:ext cx="8387954" cy="4476890"/>
          </a:xfrm>
        </p:spPr>
        <p:txBody>
          <a:bodyPr/>
          <a:lstStyle/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2000" dirty="0">
                <a:solidFill>
                  <a:prstClr val="black"/>
                </a:solidFill>
              </a:rPr>
              <a:t>The </a:t>
            </a:r>
            <a:r>
              <a:rPr lang="fr-FR" sz="2000" dirty="0" err="1">
                <a:solidFill>
                  <a:prstClr val="black"/>
                </a:solidFill>
              </a:rPr>
              <a:t>current</a:t>
            </a:r>
            <a:r>
              <a:rPr lang="fr-FR" sz="2000" dirty="0">
                <a:solidFill>
                  <a:prstClr val="black"/>
                </a:solidFill>
              </a:rPr>
              <a:t> 3GPP SA5 Rel-19 </a:t>
            </a:r>
            <a:r>
              <a:rPr lang="fr-FR" sz="2000" dirty="0" err="1">
                <a:solidFill>
                  <a:prstClr val="black"/>
                </a:solidFill>
              </a:rPr>
              <a:t>study</a:t>
            </a:r>
            <a:r>
              <a:rPr lang="fr-FR" sz="2000" dirty="0">
                <a:solidFill>
                  <a:prstClr val="black"/>
                </a:solidFill>
              </a:rPr>
              <a:t> item on EE </a:t>
            </a:r>
            <a:r>
              <a:rPr lang="fr-FR" sz="2000" dirty="0" err="1">
                <a:solidFill>
                  <a:prstClr val="black"/>
                </a:solidFill>
              </a:rPr>
              <a:t>is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000" dirty="0" err="1">
                <a:solidFill>
                  <a:prstClr val="black"/>
                </a:solidFill>
              </a:rPr>
              <a:t>expected</a:t>
            </a:r>
            <a:r>
              <a:rPr lang="fr-FR" sz="2000" dirty="0">
                <a:solidFill>
                  <a:prstClr val="black"/>
                </a:solidFill>
              </a:rPr>
              <a:t> to </a:t>
            </a:r>
            <a:r>
              <a:rPr lang="fr-FR" sz="2000" dirty="0" err="1">
                <a:solidFill>
                  <a:prstClr val="black"/>
                </a:solidFill>
              </a:rPr>
              <a:t>be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000" dirty="0" err="1">
                <a:solidFill>
                  <a:prstClr val="black"/>
                </a:solidFill>
              </a:rPr>
              <a:t>completed</a:t>
            </a:r>
            <a:r>
              <a:rPr lang="fr-FR" sz="2000" dirty="0">
                <a:solidFill>
                  <a:prstClr val="black"/>
                </a:solidFill>
              </a:rPr>
              <a:t> by August 2024, and normative phase </a:t>
            </a:r>
            <a:r>
              <a:rPr lang="fr-FR" sz="2000" dirty="0" err="1">
                <a:solidFill>
                  <a:prstClr val="black"/>
                </a:solidFill>
              </a:rPr>
              <a:t>is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000" dirty="0" err="1">
                <a:solidFill>
                  <a:prstClr val="black"/>
                </a:solidFill>
              </a:rPr>
              <a:t>planned</a:t>
            </a:r>
            <a:r>
              <a:rPr lang="fr-FR" sz="2000" dirty="0">
                <a:solidFill>
                  <a:prstClr val="black"/>
                </a:solidFill>
              </a:rPr>
              <a:t> for Sept. 2024 to Sept. 2025</a:t>
            </a:r>
          </a:p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2000" dirty="0">
                <a:solidFill>
                  <a:prstClr val="black"/>
                </a:solidFill>
              </a:rPr>
              <a:t>SA5 </a:t>
            </a:r>
            <a:r>
              <a:rPr lang="fr-FR" sz="2000" dirty="0" err="1">
                <a:solidFill>
                  <a:prstClr val="black"/>
                </a:solidFill>
              </a:rPr>
              <a:t>expects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000" dirty="0" err="1">
                <a:solidFill>
                  <a:prstClr val="black"/>
                </a:solidFill>
              </a:rPr>
              <a:t>that</a:t>
            </a:r>
            <a:r>
              <a:rPr lang="fr-FR" sz="2000" dirty="0">
                <a:solidFill>
                  <a:prstClr val="black"/>
                </a:solidFill>
              </a:rPr>
              <a:t> the </a:t>
            </a:r>
            <a:r>
              <a:rPr lang="fr-FR" sz="2000" dirty="0" err="1">
                <a:solidFill>
                  <a:prstClr val="black"/>
                </a:solidFill>
              </a:rPr>
              <a:t>two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000" dirty="0" err="1">
                <a:solidFill>
                  <a:prstClr val="black"/>
                </a:solidFill>
              </a:rPr>
              <a:t>approaches</a:t>
            </a:r>
            <a:r>
              <a:rPr lang="fr-FR" sz="2000" dirty="0">
                <a:solidFill>
                  <a:prstClr val="black"/>
                </a:solidFill>
              </a:rPr>
              <a:t> (cf. </a:t>
            </a:r>
            <a:r>
              <a:rPr lang="fr-FR" sz="2000" dirty="0" err="1">
                <a:solidFill>
                  <a:prstClr val="black"/>
                </a:solidFill>
              </a:rPr>
              <a:t>previous</a:t>
            </a:r>
            <a:r>
              <a:rPr lang="fr-FR" sz="2000" dirty="0">
                <a:solidFill>
                  <a:prstClr val="black"/>
                </a:solidFill>
              </a:rPr>
              <a:t> slides) </a:t>
            </a:r>
            <a:r>
              <a:rPr lang="fr-FR" sz="2000" dirty="0" err="1">
                <a:solidFill>
                  <a:prstClr val="black"/>
                </a:solidFill>
              </a:rPr>
              <a:t>will</a:t>
            </a:r>
            <a:r>
              <a:rPr lang="fr-FR" sz="2000" dirty="0">
                <a:solidFill>
                  <a:prstClr val="black"/>
                </a:solidFill>
              </a:rPr>
              <a:t> have solutions in Rel-19</a:t>
            </a:r>
          </a:p>
          <a:p>
            <a:pPr marL="457200" lvl="1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2000" dirty="0" err="1">
                <a:solidFill>
                  <a:prstClr val="black"/>
                </a:solidFill>
              </a:rPr>
              <a:t>Requests</a:t>
            </a:r>
            <a:r>
              <a:rPr lang="fr-FR" sz="2000" dirty="0">
                <a:solidFill>
                  <a:prstClr val="black"/>
                </a:solidFill>
              </a:rPr>
              <a:t> to ETSI NFV:</a:t>
            </a:r>
          </a:p>
          <a:p>
            <a:pPr marL="857250" lvl="2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1600" kern="0" dirty="0">
                <a:solidFill>
                  <a:prstClr val="black"/>
                </a:solidFill>
              </a:rPr>
              <a:t>Energy </a:t>
            </a:r>
            <a:r>
              <a:rPr lang="fr-FR" sz="1600" kern="0" dirty="0" err="1">
                <a:solidFill>
                  <a:prstClr val="black"/>
                </a:solidFill>
              </a:rPr>
              <a:t>consumption</a:t>
            </a:r>
            <a:r>
              <a:rPr lang="fr-FR" sz="1600" kern="0" dirty="0">
                <a:solidFill>
                  <a:prstClr val="black"/>
                </a:solidFill>
              </a:rPr>
              <a:t> KPIs at VNF and VNFC </a:t>
            </a:r>
            <a:r>
              <a:rPr lang="fr-FR" sz="1600" kern="0" dirty="0" err="1">
                <a:solidFill>
                  <a:prstClr val="black"/>
                </a:solidFill>
              </a:rPr>
              <a:t>level</a:t>
            </a:r>
            <a:r>
              <a:rPr lang="fr-FR" sz="1600" kern="0" dirty="0">
                <a:solidFill>
                  <a:prstClr val="black"/>
                </a:solidFill>
              </a:rPr>
              <a:t> </a:t>
            </a:r>
            <a:r>
              <a:rPr lang="fr-FR" sz="1600" kern="0" dirty="0" err="1">
                <a:solidFill>
                  <a:prstClr val="black"/>
                </a:solidFill>
              </a:rPr>
              <a:t>would</a:t>
            </a:r>
            <a:r>
              <a:rPr lang="fr-FR" sz="1600" kern="0" dirty="0">
                <a:solidFill>
                  <a:prstClr val="black"/>
                </a:solidFill>
              </a:rPr>
              <a:t> </a:t>
            </a:r>
            <a:r>
              <a:rPr lang="fr-FR" sz="1600" kern="0" dirty="0" err="1">
                <a:solidFill>
                  <a:prstClr val="black"/>
                </a:solidFill>
              </a:rPr>
              <a:t>be</a:t>
            </a:r>
            <a:r>
              <a:rPr lang="fr-FR" sz="1600" kern="0" dirty="0">
                <a:solidFill>
                  <a:prstClr val="black"/>
                </a:solidFill>
              </a:rPr>
              <a:t> </a:t>
            </a:r>
            <a:r>
              <a:rPr lang="fr-FR" sz="1600" kern="0" dirty="0" err="1">
                <a:solidFill>
                  <a:prstClr val="black"/>
                </a:solidFill>
              </a:rPr>
              <a:t>required</a:t>
            </a:r>
            <a:r>
              <a:rPr lang="fr-FR" sz="1600" kern="0" dirty="0">
                <a:solidFill>
                  <a:prstClr val="black"/>
                </a:solidFill>
              </a:rPr>
              <a:t> for container-</a:t>
            </a:r>
            <a:r>
              <a:rPr lang="fr-FR" sz="1600" kern="0" dirty="0" err="1">
                <a:solidFill>
                  <a:prstClr val="black"/>
                </a:solidFill>
              </a:rPr>
              <a:t>based</a:t>
            </a:r>
            <a:r>
              <a:rPr lang="fr-FR" sz="1600" kern="0" dirty="0">
                <a:solidFill>
                  <a:prstClr val="black"/>
                </a:solidFill>
              </a:rPr>
              <a:t> solution </a:t>
            </a:r>
            <a:r>
              <a:rPr lang="fr-FR" sz="1600" kern="0" dirty="0" err="1">
                <a:solidFill>
                  <a:prstClr val="black"/>
                </a:solidFill>
              </a:rPr>
              <a:t>from</a:t>
            </a:r>
            <a:r>
              <a:rPr lang="fr-FR" sz="1600" kern="0" dirty="0">
                <a:solidFill>
                  <a:prstClr val="black"/>
                </a:solidFill>
              </a:rPr>
              <a:t> ETSI NVF MANO to </a:t>
            </a:r>
            <a:r>
              <a:rPr lang="fr-FR" sz="1600" kern="0" dirty="0" err="1">
                <a:solidFill>
                  <a:prstClr val="black"/>
                </a:solidFill>
              </a:rPr>
              <a:t>be</a:t>
            </a:r>
            <a:r>
              <a:rPr lang="fr-FR" sz="1600" kern="0" dirty="0">
                <a:solidFill>
                  <a:prstClr val="black"/>
                </a:solidFill>
              </a:rPr>
              <a:t> </a:t>
            </a:r>
            <a:r>
              <a:rPr lang="fr-FR" sz="1600" kern="0" dirty="0" err="1">
                <a:solidFill>
                  <a:prstClr val="black"/>
                </a:solidFill>
              </a:rPr>
              <a:t>used</a:t>
            </a:r>
            <a:r>
              <a:rPr lang="fr-FR" sz="1600" kern="0" dirty="0">
                <a:solidFill>
                  <a:prstClr val="black"/>
                </a:solidFill>
              </a:rPr>
              <a:t> in SA5.</a:t>
            </a:r>
            <a:endParaRPr lang="fr-FR" sz="1600" dirty="0">
              <a:solidFill>
                <a:prstClr val="black"/>
              </a:solidFill>
            </a:endParaRPr>
          </a:p>
          <a:p>
            <a:pPr marL="857250" lvl="2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r>
              <a:rPr lang="fr-FR" sz="1600" dirty="0">
                <a:solidFill>
                  <a:prstClr val="black"/>
                </a:solidFill>
              </a:rPr>
              <a:t>SA5 </a:t>
            </a:r>
            <a:r>
              <a:rPr lang="fr-FR" sz="1600" dirty="0" err="1">
                <a:solidFill>
                  <a:prstClr val="black"/>
                </a:solidFill>
              </a:rPr>
              <a:t>asks</a:t>
            </a:r>
            <a:r>
              <a:rPr lang="fr-FR" sz="1600" dirty="0">
                <a:solidFill>
                  <a:prstClr val="black"/>
                </a:solidFill>
              </a:rPr>
              <a:t> ETSI NFV to </a:t>
            </a:r>
            <a:r>
              <a:rPr lang="fr-FR" sz="1600" dirty="0" err="1">
                <a:solidFill>
                  <a:prstClr val="black"/>
                </a:solidFill>
              </a:rPr>
              <a:t>inform</a:t>
            </a:r>
            <a:r>
              <a:rPr lang="fr-FR" sz="1600" dirty="0">
                <a:solidFill>
                  <a:prstClr val="black"/>
                </a:solidFill>
              </a:rPr>
              <a:t> SA5 as </a:t>
            </a:r>
            <a:r>
              <a:rPr lang="fr-FR" sz="1600" dirty="0" err="1">
                <a:solidFill>
                  <a:prstClr val="black"/>
                </a:solidFill>
              </a:rPr>
              <a:t>soon</a:t>
            </a:r>
            <a:r>
              <a:rPr lang="fr-FR" sz="1600" dirty="0">
                <a:solidFill>
                  <a:prstClr val="black"/>
                </a:solidFill>
              </a:rPr>
              <a:t> as IFA 027 Release 5 has been </a:t>
            </a:r>
            <a:r>
              <a:rPr lang="fr-FR" sz="1600" dirty="0" err="1">
                <a:solidFill>
                  <a:prstClr val="black"/>
                </a:solidFill>
              </a:rPr>
              <a:t>published</a:t>
            </a:r>
            <a:r>
              <a:rPr lang="fr-FR" sz="1600" dirty="0">
                <a:solidFill>
                  <a:prstClr val="black"/>
                </a:solidFill>
              </a:rPr>
              <a:t>, </a:t>
            </a:r>
            <a:r>
              <a:rPr lang="fr-FR" sz="1600" dirty="0" err="1">
                <a:solidFill>
                  <a:prstClr val="black"/>
                </a:solidFill>
              </a:rPr>
              <a:t>so</a:t>
            </a:r>
            <a:r>
              <a:rPr lang="fr-FR" sz="1600" dirty="0">
                <a:solidFill>
                  <a:prstClr val="black"/>
                </a:solidFill>
              </a:rPr>
              <a:t> </a:t>
            </a:r>
            <a:r>
              <a:rPr lang="fr-FR" sz="1600" dirty="0" err="1">
                <a:solidFill>
                  <a:prstClr val="black"/>
                </a:solidFill>
              </a:rPr>
              <a:t>that</a:t>
            </a:r>
            <a:r>
              <a:rPr lang="fr-FR" sz="1600" dirty="0">
                <a:solidFill>
                  <a:prstClr val="black"/>
                </a:solidFill>
              </a:rPr>
              <a:t> SA5 can use </a:t>
            </a:r>
            <a:r>
              <a:rPr lang="fr-FR" sz="1600" dirty="0" err="1">
                <a:solidFill>
                  <a:prstClr val="black"/>
                </a:solidFill>
              </a:rPr>
              <a:t>it</a:t>
            </a:r>
            <a:r>
              <a:rPr lang="fr-FR" sz="1600" dirty="0">
                <a:solidFill>
                  <a:prstClr val="black"/>
                </a:solidFill>
              </a:rPr>
              <a:t> to </a:t>
            </a:r>
            <a:r>
              <a:rPr lang="fr-FR" sz="1600" dirty="0" err="1">
                <a:solidFill>
                  <a:prstClr val="black"/>
                </a:solidFill>
              </a:rPr>
              <a:t>investigate</a:t>
            </a:r>
            <a:r>
              <a:rPr lang="fr-FR" sz="1600" dirty="0">
                <a:solidFill>
                  <a:prstClr val="black"/>
                </a:solidFill>
              </a:rPr>
              <a:t> the </a:t>
            </a:r>
            <a:r>
              <a:rPr lang="fr-FR" sz="1600" dirty="0" err="1">
                <a:solidFill>
                  <a:prstClr val="black"/>
                </a:solidFill>
              </a:rPr>
              <a:t>potential</a:t>
            </a:r>
            <a:r>
              <a:rPr lang="fr-FR" sz="1600" dirty="0">
                <a:solidFill>
                  <a:prstClr val="black"/>
                </a:solidFill>
              </a:rPr>
              <a:t> solutions for new EE KPIs.</a:t>
            </a:r>
          </a:p>
          <a:p>
            <a:pPr marL="857250" lvl="2" indent="-45720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SzPct val="100000"/>
              <a:buBlip>
                <a:blip r:embed="rId3"/>
              </a:buBlip>
            </a:pP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0207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632" y="2708920"/>
            <a:ext cx="6264696" cy="1296145"/>
          </a:xfrm>
        </p:spPr>
        <p:txBody>
          <a:bodyPr/>
          <a:lstStyle/>
          <a:p>
            <a:pPr algn="ctr">
              <a:buNone/>
            </a:pPr>
            <a:r>
              <a:rPr lang="en-US" sz="3600" b="1" i="1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13662</TotalTime>
  <Words>635</Words>
  <Application>Microsoft Office PowerPoint</Application>
  <PresentationFormat>On-screen Show (4:3)</PresentationFormat>
  <Paragraphs>45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宋体</vt:lpstr>
      <vt:lpstr>Arial</vt:lpstr>
      <vt:lpstr>Bookman Old Style</vt:lpstr>
      <vt:lpstr>Calibri</vt:lpstr>
      <vt:lpstr>Times New Roman</vt:lpstr>
      <vt:lpstr>Wingdings</vt:lpstr>
      <vt:lpstr>Office Theme</vt:lpstr>
      <vt:lpstr>1_Office Theme</vt:lpstr>
      <vt:lpstr>5G Energy Efficiency</vt:lpstr>
      <vt:lpstr>Release 19 Study on energy efficiency and energy saving aspects of 5G networks and services</vt:lpstr>
      <vt:lpstr>Release 19 Study on energy efficiency and energy saving aspects of 5G networks and services</vt:lpstr>
      <vt:lpstr>Release 19 Study on energy efficiency and energy saving aspects of 5G networks and services</vt:lpstr>
      <vt:lpstr>Energy Consumption of 5G Network Functions in Rel-19 (1/2)</vt:lpstr>
      <vt:lpstr>Energy Consumption of 5G Network Functions in Rel-19 (2/2)</vt:lpstr>
      <vt:lpstr>Summary</vt:lpstr>
      <vt:lpstr>PowerPoint Presentation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Huawei-05-29</cp:lastModifiedBy>
  <cp:revision>445</cp:revision>
  <cp:lastPrinted>2000-01-14T10:02:55Z</cp:lastPrinted>
  <dcterms:created xsi:type="dcterms:W3CDTF">1999-11-22T09:19:47Z</dcterms:created>
  <dcterms:modified xsi:type="dcterms:W3CDTF">2024-05-30T23:09:11Z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2015_ms_pID_725343">
    <vt:lpwstr>(2)cuywmDv3w3PPHScUSKF0nXQbRojf8FiMauGPYicSg0jBFLgkPP9OeEfydvYWXbB8Ov0ouDbO
oyBedvmaotD7ep707qW6dMnhoFeHRTcS0QhJa2cYfxgi1BMofrGZUXiRPZQ5Vv5onaHLi80w
Aws4I0qT9qphaTjPJQqYjrmaWOFH1XX/eDionBH0CIOLaDdg7br2GM0GpyrzSiTmUDprvbST
Mziq8vSFDHrKLBVS1v</vt:lpwstr>
  </property>
  <property fmtid="{D5CDD505-2E9C-101B-9397-08002B2CF9AE}" pid="4" name="_2015_ms_pID_7253431">
    <vt:lpwstr>/xOsQMcxaGWRmtGZPOIQEDtzpNyEFVJb2dZ4t3WVr8kPNDCogNVZ18
DB+ANb3PD061BFnvNxPKLyqSYZBhsIGbJFn43xEv9/0g4zaH9ImDp1oFjbN5bMLfmQeyRqF7
IMmNi2v+LB5CFobf60xQgQeVt3o7az99bEGA6W3W1xr9bfjs6ixnZp4fSKNkFiwpSiiBG6wD
7cdCIdJm3hZTrmRp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1717031827</vt:lpwstr>
  </property>
</Properties>
</file>