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 id="2147483715" r:id="rId3"/>
  </p:sldMasterIdLst>
  <p:notesMasterIdLst>
    <p:notesMasterId r:id="rId12"/>
  </p:notesMasterIdLst>
  <p:sldIdLst>
    <p:sldId id="262" r:id="rId4"/>
    <p:sldId id="2147308912" r:id="rId5"/>
    <p:sldId id="263" r:id="rId6"/>
    <p:sldId id="2147308909" r:id="rId7"/>
    <p:sldId id="2147308910" r:id="rId8"/>
    <p:sldId id="2147308911" r:id="rId9"/>
    <p:sldId id="2147308913" r:id="rId10"/>
    <p:sldId id="2147308727" r:id="rId11"/>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0E06C4A-8DC2-8C3E-265D-258853877166}" name="V Lingasamy (RSI)" initials="V(" userId="CIc7AInrsvg/AqbrcogBq9r49NItMPuTXfTDd99emf4=" providerId="None"/>
  <p188:author id="{CAAD7171-DF13-146A-892E-AEB3BDFC543C}" name="Sun, Kexuan" initials="KS" userId="S::kexuan.sun@rakuten.com::57e2ebdf-8035-4ff1-95a5-bb6693fd475a" providerId="AD"/>
  <p188:author id="{7E52CFD9-C707-CF5C-508E-B243047CA2CE}" name="Lingasamy, V | RSI" initials="LV|R" userId="S::v.lingasamy@rakuten.com::4c28bbe9-9c30-42f0-83cc-be1ec0098112" providerId="AD"/>
  <p188:author id="{4B7F30E2-5D20-2A67-3677-611E10FF33E3}" name="Pankaj Shete (RMI)" initials="P(" userId="80WYIFYkN9lU4RUgTrL21RCoz5tNC66/BdENTRn923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3333FF"/>
    <a:srgbClr val="BD0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8" autoAdjust="0"/>
    <p:restoredTop sz="94660"/>
  </p:normalViewPr>
  <p:slideViewPr>
    <p:cSldViewPr snapToGrid="0">
      <p:cViewPr varScale="1">
        <p:scale>
          <a:sx n="109" d="100"/>
          <a:sy n="109" d="100"/>
        </p:scale>
        <p:origin x="1122" y="108"/>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D4E76C-657E-4784-9D4B-8BB2DB7A2193}" type="datetimeFigureOut">
              <a:rPr lang="en-IN" smtClean="0"/>
              <a:t>17-05-2024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778A1-D82B-4F0B-AD2E-8BC7D7CCD037}" type="slidenum">
              <a:rPr lang="en-IN" smtClean="0"/>
              <a:t>‹#›</a:t>
            </a:fld>
            <a:endParaRPr lang="en-IN"/>
          </a:p>
        </p:txBody>
      </p:sp>
    </p:spTree>
    <p:extLst>
      <p:ext uri="{BB962C8B-B14F-4D97-AF65-F5344CB8AC3E}">
        <p14:creationId xmlns:p14="http://schemas.microsoft.com/office/powerpoint/2010/main" val="666516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285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2</a:t>
            </a:fld>
            <a:endParaRPr lang="en-IN"/>
          </a:p>
        </p:txBody>
      </p:sp>
    </p:spTree>
    <p:extLst>
      <p:ext uri="{BB962C8B-B14F-4D97-AF65-F5344CB8AC3E}">
        <p14:creationId xmlns:p14="http://schemas.microsoft.com/office/powerpoint/2010/main" val="4274517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4</a:t>
            </a:fld>
            <a:endParaRPr lang="en-IN"/>
          </a:p>
        </p:txBody>
      </p:sp>
    </p:spTree>
    <p:extLst>
      <p:ext uri="{BB962C8B-B14F-4D97-AF65-F5344CB8AC3E}">
        <p14:creationId xmlns:p14="http://schemas.microsoft.com/office/powerpoint/2010/main" val="17540703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rotWithShape="1">
          <a:blip r:embed="rId2" cstate="print"/>
          <a:srcRect r="13680"/>
          <a:stretch/>
        </p:blipFill>
        <p:spPr>
          <a:xfrm>
            <a:off x="-1" y="0"/>
            <a:ext cx="12192001" cy="6858000"/>
          </a:xfrm>
          <a:prstGeom prst="rect">
            <a:avLst/>
          </a:prstGeom>
        </p:spPr>
      </p:pic>
      <p:sp>
        <p:nvSpPr>
          <p:cNvPr id="8" name="TextBox 7"/>
          <p:cNvSpPr txBox="1"/>
          <p:nvPr/>
        </p:nvSpPr>
        <p:spPr>
          <a:xfrm>
            <a:off x="11664620" y="6608396"/>
            <a:ext cx="527381" cy="276989"/>
          </a:xfrm>
          <a:prstGeom prst="rect">
            <a:avLst/>
          </a:prstGeom>
          <a:noFill/>
        </p:spPr>
        <p:txBody>
          <a:bodyPr wrap="square" lIns="91430" tIns="45715" rIns="91430" bIns="45715" rtlCol="0">
            <a:spAutoFit/>
          </a:bodyPr>
          <a:lstStyle/>
          <a:p>
            <a:pPr algn="r" defTabSz="685783" fontAlgn="auto">
              <a:spcBef>
                <a:spcPts val="0"/>
              </a:spcBef>
              <a:spcAft>
                <a:spcPts val="0"/>
              </a:spcAft>
            </a:pPr>
            <a:fld id="{24173ED6-4A69-4FA8-8A09-51FC87ACF5D8}" type="slidenum">
              <a:rPr lang="zh-CN" altLang="en-US" sz="1200" b="1" smtClean="0">
                <a:solidFill>
                  <a:srgbClr val="9BBB59"/>
                </a:solidFill>
                <a:latin typeface="微软雅黑" pitchFamily="34" charset="-122"/>
                <a:ea typeface="微软雅黑" pitchFamily="34" charset="-122"/>
                <a:cs typeface="+mn-cs"/>
              </a:rPr>
              <a:pPr algn="r" defTabSz="685783" fontAlgn="auto">
                <a:spcBef>
                  <a:spcPts val="0"/>
                </a:spcBef>
                <a:spcAft>
                  <a:spcPts val="0"/>
                </a:spcAft>
              </a:pPr>
              <a:t>‹#›</a:t>
            </a:fld>
            <a:endParaRPr lang="zh-CN" altLang="en-US" sz="1200" b="1">
              <a:solidFill>
                <a:srgbClr val="9BBB59"/>
              </a:solidFill>
              <a:latin typeface="微软雅黑" pitchFamily="34" charset="-122"/>
              <a:ea typeface="微软雅黑" pitchFamily="34" charset="-122"/>
              <a:cs typeface="+mn-cs"/>
            </a:endParaRPr>
          </a:p>
        </p:txBody>
      </p:sp>
      <p:pic>
        <p:nvPicPr>
          <p:cNvPr id="6" name="图片 5" descr="webwxgetmsgimg (7).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365" y="9236"/>
            <a:ext cx="1541051" cy="658800"/>
          </a:xfrm>
          <a:prstGeom prst="rect">
            <a:avLst/>
          </a:prstGeom>
        </p:spPr>
      </p:pic>
    </p:spTree>
    <p:extLst>
      <p:ext uri="{BB962C8B-B14F-4D97-AF65-F5344CB8AC3E}">
        <p14:creationId xmlns:p14="http://schemas.microsoft.com/office/powerpoint/2010/main" val="25031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559809895"/>
      </p:ext>
    </p:extLst>
  </p:cSld>
  <p:clrMapOvr>
    <a:masterClrMapping/>
  </p:clrMapOvr>
  <p:transition spd="med"/>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Tree>
    <p:extLst>
      <p:ext uri="{BB962C8B-B14F-4D97-AF65-F5344CB8AC3E}">
        <p14:creationId xmlns:p14="http://schemas.microsoft.com/office/powerpoint/2010/main" val="403846575"/>
      </p:ext>
    </p:extLst>
  </p:cSld>
  <p:clrMapOvr>
    <a:masterClrMapping/>
  </p:clrMapOvr>
  <p:transition spd="med"/>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1258322284"/>
      </p:ext>
    </p:extLst>
  </p:cSld>
  <p:clrMapOvr>
    <a:masterClrMapping/>
  </p:clrMapOvr>
  <p:transition spd="med"/>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2422905678"/>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1005562032"/>
      </p:ext>
    </p:extLst>
  </p:cSld>
  <p:clrMapOvr>
    <a:masterClrMapping/>
  </p:clrMapOvr>
  <p:transition spd="med"/>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Tree>
    <p:extLst>
      <p:ext uri="{BB962C8B-B14F-4D97-AF65-F5344CB8AC3E}">
        <p14:creationId xmlns:p14="http://schemas.microsoft.com/office/powerpoint/2010/main" val="3386074099"/>
      </p:ext>
    </p:extLst>
  </p:cSld>
  <p:clrMapOvr>
    <a:masterClrMapping/>
  </p:clrMapOvr>
  <p:transition spd="med"/>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481158559"/>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30D971-E385-4789-288B-C353310C9211}"/>
              </a:ext>
            </a:extLst>
          </p:cNvPr>
          <p:cNvSpPr>
            <a:spLocks noGrp="1"/>
          </p:cNvSpPr>
          <p:nvPr>
            <p:ph type="ctrTitle"/>
          </p:nvPr>
        </p:nvSpPr>
        <p:spPr>
          <a:xfrm>
            <a:off x="1524000" y="1122363"/>
            <a:ext cx="9144000" cy="2387600"/>
          </a:xfrm>
        </p:spPr>
        <p:txBody>
          <a:bodyPr anchor="b"/>
          <a:lstStyle>
            <a:lvl1pPr algn="ctr">
              <a:defRPr sz="4500"/>
            </a:lvl1pPr>
          </a:lstStyle>
          <a:p>
            <a:r>
              <a:rPr kumimoji="1" lang="en-US" altLang="ja-JP"/>
              <a:t>Click to edit Master title style</a:t>
            </a:r>
            <a:endParaRPr kumimoji="1" lang="ja-JP" altLang="en-US"/>
          </a:p>
        </p:txBody>
      </p:sp>
      <p:sp>
        <p:nvSpPr>
          <p:cNvPr id="3" name="字幕 2">
            <a:extLst>
              <a:ext uri="{FF2B5EF4-FFF2-40B4-BE49-F238E27FC236}">
                <a16:creationId xmlns:a16="http://schemas.microsoft.com/office/drawing/2014/main" id="{D75F8DCC-8D0A-A3ED-FA71-4D11EE3F636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en-US" altLang="ja-JP"/>
              <a:t>Click to edit Master subtitle style</a:t>
            </a:r>
            <a:endParaRPr kumimoji="1" lang="ja-JP" altLang="en-US"/>
          </a:p>
        </p:txBody>
      </p:sp>
      <p:sp>
        <p:nvSpPr>
          <p:cNvPr id="4" name="日付プレースホルダー 3">
            <a:extLst>
              <a:ext uri="{FF2B5EF4-FFF2-40B4-BE49-F238E27FC236}">
                <a16:creationId xmlns:a16="http://schemas.microsoft.com/office/drawing/2014/main" id="{0329E032-CEAF-5F9F-6367-1AB9AAF52FBB}"/>
              </a:ext>
            </a:extLst>
          </p:cNvPr>
          <p:cNvSpPr>
            <a:spLocks noGrp="1"/>
          </p:cNvSpPr>
          <p:nvPr>
            <p:ph type="dt" sz="half" idx="10"/>
          </p:nvPr>
        </p:nvSpPr>
        <p:spPr/>
        <p:txBody>
          <a:bodyPr/>
          <a:lstStyle/>
          <a:p>
            <a:fld id="{7223E5A7-98F9-4BAB-8E4D-8B44175BCD96}" type="datetimeFigureOut">
              <a:rPr kumimoji="1" lang="ja-JP" altLang="en-US" smtClean="0"/>
              <a:t>2024/5/17</a:t>
            </a:fld>
            <a:endParaRPr kumimoji="1" lang="ja-JP" altLang="en-US"/>
          </a:p>
        </p:txBody>
      </p:sp>
      <p:sp>
        <p:nvSpPr>
          <p:cNvPr id="5" name="フッター プレースホルダー 4">
            <a:extLst>
              <a:ext uri="{FF2B5EF4-FFF2-40B4-BE49-F238E27FC236}">
                <a16:creationId xmlns:a16="http://schemas.microsoft.com/office/drawing/2014/main" id="{A55FAB9D-4865-DF49-FEB2-1ABB1251C2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B11C57-E585-B0C3-B1AA-C118C1BD3CFC}"/>
              </a:ext>
            </a:extLst>
          </p:cNvPr>
          <p:cNvSpPr>
            <a:spLocks noGrp="1"/>
          </p:cNvSpPr>
          <p:nvPr>
            <p:ph type="sldNum" sz="quarter" idx="12"/>
          </p:nvPr>
        </p:nvSpPr>
        <p:spPr/>
        <p:txBody>
          <a:bodyPr/>
          <a:lstStyle/>
          <a:p>
            <a:fld id="{8B797219-815D-4744-85B9-6D32340DC147}" type="slidenum">
              <a:rPr kumimoji="1" lang="ja-JP" altLang="en-US" smtClean="0"/>
              <a:t>‹#›</a:t>
            </a:fld>
            <a:endParaRPr kumimoji="1" lang="ja-JP" altLang="en-US"/>
          </a:p>
        </p:txBody>
      </p:sp>
    </p:spTree>
    <p:extLst>
      <p:ext uri="{BB962C8B-B14F-4D97-AF65-F5344CB8AC3E}">
        <p14:creationId xmlns:p14="http://schemas.microsoft.com/office/powerpoint/2010/main" val="282762609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2_标题和内容">
    <p:spTree>
      <p:nvGrpSpPr>
        <p:cNvPr id="1" name=""/>
        <p:cNvGrpSpPr/>
        <p:nvPr/>
      </p:nvGrpSpPr>
      <p:grpSpPr>
        <a:xfrm>
          <a:off x="0" y="0"/>
          <a:ext cx="0" cy="0"/>
          <a:chOff x="0" y="0"/>
          <a:chExt cx="0" cy="0"/>
        </a:xfrm>
      </p:grpSpPr>
      <p:sp>
        <p:nvSpPr>
          <p:cNvPr id="6" name="Title Placeholder 1"/>
          <p:cNvSpPr>
            <a:spLocks noGrp="1"/>
          </p:cNvSpPr>
          <p:nvPr>
            <p:ph type="title"/>
          </p:nvPr>
        </p:nvSpPr>
        <p:spPr bwMode="auto">
          <a:xfrm>
            <a:off x="398351" y="55867"/>
            <a:ext cx="1097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100"/>
            </a:lvl1pPr>
          </a:lstStyle>
          <a:p>
            <a:pPr lvl="0"/>
            <a:r>
              <a:rPr lang="en-US"/>
              <a:t>Click to edit Master title style</a:t>
            </a:r>
          </a:p>
        </p:txBody>
      </p:sp>
      <p:sp>
        <p:nvSpPr>
          <p:cNvPr id="9" name="Text Placeholder 2"/>
          <p:cNvSpPr>
            <a:spLocks noGrp="1"/>
          </p:cNvSpPr>
          <p:nvPr>
            <p:ph idx="1"/>
          </p:nvPr>
        </p:nvSpPr>
        <p:spPr bwMode="auto">
          <a:xfrm>
            <a:off x="398351" y="1214539"/>
            <a:ext cx="10972800" cy="42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1500"/>
            </a:lvl1pPr>
            <a:lvl2pPr>
              <a:defRPr sz="135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284793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cover">
    <p:spTree>
      <p:nvGrpSpPr>
        <p:cNvPr id="1" name=""/>
        <p:cNvGrpSpPr/>
        <p:nvPr/>
      </p:nvGrpSpPr>
      <p:grpSpPr>
        <a:xfrm>
          <a:off x="0" y="0"/>
          <a:ext cx="0" cy="0"/>
          <a:chOff x="0" y="0"/>
          <a:chExt cx="0" cy="0"/>
        </a:xfrm>
      </p:grpSpPr>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19750679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2347199527"/>
      </p:ext>
    </p:extLst>
  </p:cSld>
  <p:clrMapOvr>
    <a:masterClrMapping/>
  </p:clrMapOvr>
  <p:transition spd="med"/>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pic>
        <p:nvPicPr>
          <p:cNvPr id="12" name="図 11">
            <a:extLst>
              <a:ext uri="{FF2B5EF4-FFF2-40B4-BE49-F238E27FC236}">
                <a16:creationId xmlns:a16="http://schemas.microsoft.com/office/drawing/2014/main" id="{9B22ADDD-1622-174C-8100-923F96341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421451663"/>
      </p:ext>
    </p:extLst>
  </p:cSld>
  <p:clrMapOvr>
    <a:masterClrMapping/>
  </p:clrMapOvr>
  <p:transition spd="med"/>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1D3BECA7-87CD-CB4F-8FAE-A64ACDE103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415129057"/>
      </p:ext>
    </p:extLst>
  </p:cSld>
  <p:clrMapOvr>
    <a:masterClrMapping/>
  </p:clrMapOvr>
  <p:transition spd="med"/>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1569007155"/>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
        <p:nvSpPr>
          <p:cNvPr id="3" name="テキスト ボックス 2"/>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2281523613"/>
      </p:ext>
    </p:extLst>
  </p:cSld>
  <p:clrMapOvr>
    <a:masterClrMapping/>
  </p:clrMapOvr>
  <p:transition spd="med"/>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935596931"/>
      </p:ext>
    </p:extLst>
  </p:cSld>
  <p:clrMapOvr>
    <a:masterClrMapping/>
  </p:clrMapOvr>
  <p:transition spd="med"/>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330192039"/>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6.svg"/><Relationship Id="rId5" Type="http://schemas.openxmlformats.org/officeDocument/2006/relationships/slideLayout" Target="../slideLayouts/slideLayout7.xml"/><Relationship Id="rId10" Type="http://schemas.openxmlformats.org/officeDocument/2006/relationships/image" Target="../media/image5.png"/><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4.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Group 9"/>
          <p:cNvGrpSpPr>
            <a:grpSpLocks/>
          </p:cNvGrpSpPr>
          <p:nvPr/>
        </p:nvGrpSpPr>
        <p:grpSpPr bwMode="auto">
          <a:xfrm>
            <a:off x="-239184" y="-196851"/>
            <a:ext cx="12670368" cy="7344835"/>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en-GB" sz="2400"/>
            </a:p>
          </p:txBody>
        </p:sp>
        <p:grpSp>
          <p:nvGrpSpPr>
            <p:cNvPr id="1044" name="Group 55"/>
            <p:cNvGrpSpPr>
              <a:grpSpLocks/>
            </p:cNvGrpSpPr>
            <p:nvPr/>
          </p:nvGrpSpPr>
          <p:grpSpPr bwMode="auto">
            <a:xfrm>
              <a:off x="647565" y="5171222"/>
              <a:ext cx="4715446" cy="134825"/>
              <a:chOff x="408" y="4343"/>
              <a:chExt cx="2970" cy="113"/>
            </a:xfrm>
          </p:grpSpPr>
          <p:grpSp>
            <p:nvGrpSpPr>
              <p:cNvPr id="1055"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204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130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168</a:t>
                  </a:r>
                  <a:br>
                    <a:rPr lang="en-GB" sz="500" b="1">
                      <a:solidFill>
                        <a:srgbClr val="FFFFFF"/>
                      </a:solidFill>
                      <a:cs typeface="Arial" pitchFamily="34" charset="0"/>
                    </a:rPr>
                  </a:br>
                  <a:r>
                    <a:rPr lang="en-GB" sz="500" b="1">
                      <a:solidFill>
                        <a:srgbClr val="FFFFFF"/>
                      </a:solidFill>
                      <a:cs typeface="Arial" pitchFamily="34" charset="0"/>
                    </a:rPr>
                    <a:t>G 187</a:t>
                  </a:r>
                  <a:br>
                    <a:rPr lang="en-GB" sz="500" b="1">
                      <a:solidFill>
                        <a:srgbClr val="FFFFFF"/>
                      </a:solidFill>
                      <a:cs typeface="Arial" pitchFamily="34" charset="0"/>
                    </a:rPr>
                  </a:br>
                  <a:r>
                    <a:rPr lang="en-GB" sz="500" b="1">
                      <a:solidFill>
                        <a:srgbClr val="FFFFFF"/>
                      </a:solidFill>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104</a:t>
                  </a:r>
                  <a:br>
                    <a:rPr lang="en-GB" sz="500" b="1">
                      <a:solidFill>
                        <a:srgbClr val="FFFFFF"/>
                      </a:solidFill>
                      <a:cs typeface="Arial" pitchFamily="34" charset="0"/>
                    </a:rPr>
                  </a:br>
                  <a:r>
                    <a:rPr lang="en-GB" sz="500" b="1">
                      <a:solidFill>
                        <a:srgbClr val="FFFFFF"/>
                      </a:solidFill>
                      <a:cs typeface="Arial" pitchFamily="34" charset="0"/>
                    </a:rPr>
                    <a:t>G 113</a:t>
                  </a:r>
                  <a:br>
                    <a:rPr lang="en-GB" sz="500" b="1">
                      <a:solidFill>
                        <a:srgbClr val="FFFFFF"/>
                      </a:solidFill>
                      <a:cs typeface="Arial" pitchFamily="34" charset="0"/>
                    </a:rPr>
                  </a:br>
                  <a:r>
                    <a:rPr lang="en-GB" sz="500" b="1">
                      <a:solidFill>
                        <a:srgbClr val="FFFFFF"/>
                      </a:solidFill>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216</a:t>
                  </a:r>
                  <a:br>
                    <a:rPr lang="en-GB" sz="500" b="1">
                      <a:solidFill>
                        <a:srgbClr val="FFFFFF"/>
                      </a:solidFill>
                      <a:cs typeface="Arial" pitchFamily="34" charset="0"/>
                    </a:rPr>
                  </a:br>
                  <a:r>
                    <a:rPr lang="en-GB" sz="500" b="1">
                      <a:solidFill>
                        <a:srgbClr val="FFFFFF"/>
                      </a:solidFill>
                      <a:cs typeface="Arial" pitchFamily="34" charset="0"/>
                    </a:rPr>
                    <a:t>G 217</a:t>
                  </a:r>
                  <a:br>
                    <a:rPr lang="en-GB" sz="500" b="1">
                      <a:solidFill>
                        <a:srgbClr val="FFFFFF"/>
                      </a:solidFill>
                      <a:cs typeface="Arial" pitchFamily="34" charset="0"/>
                    </a:rPr>
                  </a:br>
                  <a:r>
                    <a:rPr lang="en-GB" sz="500" b="1">
                      <a:solidFill>
                        <a:srgbClr val="FFFFFF"/>
                      </a:solidFill>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0</a:t>
                  </a:r>
                  <a:br>
                    <a:rPr lang="en-GB" sz="500" b="1">
                      <a:solidFill>
                        <a:srgbClr val="FFFFFF"/>
                      </a:solidFill>
                      <a:cs typeface="Arial" pitchFamily="34" charset="0"/>
                    </a:rPr>
                  </a:br>
                  <a:r>
                    <a:rPr lang="en-GB" sz="500" b="1">
                      <a:solidFill>
                        <a:srgbClr val="FFFFFF"/>
                      </a:solidFill>
                      <a:cs typeface="Arial" pitchFamily="34" charset="0"/>
                    </a:rPr>
                    <a:t>G 0</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a:t>
                  </a:r>
                  <a:br>
                    <a:rPr lang="en-GB" sz="500" b="1">
                      <a:solidFill>
                        <a:srgbClr val="FFFFFF"/>
                      </a:solidFill>
                      <a:cs typeface="Arial" pitchFamily="34" charset="0"/>
                    </a:rPr>
                  </a:br>
                  <a:r>
                    <a:rPr lang="en-GB" sz="500" b="1">
                      <a:solidFill>
                        <a:srgbClr val="FFFFFF"/>
                      </a:solidFill>
                      <a:cs typeface="Arial" pitchFamily="34" charset="0"/>
                    </a:rPr>
                    <a:t>G 255</a:t>
                  </a:r>
                  <a:br>
                    <a:rPr lang="en-GB" sz="500" b="1">
                      <a:solidFill>
                        <a:srgbClr val="FFFFFF"/>
                      </a:solidFill>
                      <a:cs typeface="Arial" pitchFamily="34" charset="0"/>
                    </a:rPr>
                  </a:br>
                  <a:r>
                    <a:rPr lang="en-GB" sz="500" b="1">
                      <a:solidFill>
                        <a:srgbClr val="FFFFFF"/>
                      </a:solidFill>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endParaRPr lang="en-US" sz="500" b="1">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US" sz="500" b="1" noProof="0">
                  <a:solidFill>
                    <a:srgbClr val="FFFFFF"/>
                  </a:solidFill>
                  <a:cs typeface="Arial" pitchFamily="34" charset="0"/>
                </a:rPr>
                <a:t>Primary colors:</a:t>
              </a:r>
            </a:p>
          </p:txBody>
        </p:sp>
      </p:grpSp>
      <p:sp>
        <p:nvSpPr>
          <p:cNvPr id="1027" name="Title Placeholder 1"/>
          <p:cNvSpPr>
            <a:spLocks noGrp="1"/>
          </p:cNvSpPr>
          <p:nvPr>
            <p:ph type="title"/>
          </p:nvPr>
        </p:nvSpPr>
        <p:spPr bwMode="auto">
          <a:xfrm>
            <a:off x="556684" y="372535"/>
            <a:ext cx="10972800" cy="414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56684" y="1452038"/>
            <a:ext cx="10972800" cy="42095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p:cNvSpPr txBox="1"/>
          <p:nvPr/>
        </p:nvSpPr>
        <p:spPr>
          <a:xfrm>
            <a:off x="556695" y="6290734"/>
            <a:ext cx="419100" cy="357717"/>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fontAlgn="auto">
              <a:spcBef>
                <a:spcPts val="0"/>
              </a:spcBef>
              <a:spcAft>
                <a:spcPts val="0"/>
              </a:spcAft>
              <a:defRPr/>
            </a:pPr>
            <a:fld id="{ACAE5471-9A65-4ED4-92A5-CABD06A5C240}" type="slidenum">
              <a:rPr lang="en-US" sz="1000" smtClean="0">
                <a:solidFill>
                  <a:schemeClr val="tx1"/>
                </a:solidFill>
                <a:latin typeface="Arial"/>
                <a:ea typeface="+mn-ea"/>
                <a:cs typeface="Arial"/>
              </a:rPr>
              <a:pPr algn="l" fontAlgn="auto">
                <a:spcBef>
                  <a:spcPts val="0"/>
                </a:spcBef>
                <a:spcAft>
                  <a:spcPts val="0"/>
                </a:spcAft>
                <a:defRPr/>
              </a:pPr>
              <a:t>‹#›</a:t>
            </a:fld>
            <a:endParaRPr lang="en-US" sz="1000">
              <a:solidFill>
                <a:schemeClr val="tx1"/>
              </a:solidFill>
              <a:latin typeface="Arial"/>
              <a:ea typeface="+mn-ea"/>
              <a:cs typeface="Arial"/>
            </a:endParaRPr>
          </a:p>
        </p:txBody>
      </p:sp>
    </p:spTree>
    <p:extLst>
      <p:ext uri="{BB962C8B-B14F-4D97-AF65-F5344CB8AC3E}">
        <p14:creationId xmlns:p14="http://schemas.microsoft.com/office/powerpoint/2010/main" val="211844190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457166"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66" algn="l" defTabSz="457166" rtl="0" eaLnBrk="1" fontAlgn="base" hangingPunct="1">
        <a:spcBef>
          <a:spcPct val="0"/>
        </a:spcBef>
        <a:spcAft>
          <a:spcPct val="0"/>
        </a:spcAft>
        <a:defRPr b="1">
          <a:solidFill>
            <a:schemeClr val="bg2"/>
          </a:solidFill>
          <a:latin typeface="Arial" charset="0"/>
          <a:ea typeface="ヒラギノ角ゴ Pro W3" charset="0"/>
        </a:defRPr>
      </a:lvl6pPr>
      <a:lvl7pPr marL="914333" algn="l" defTabSz="457166" rtl="0" eaLnBrk="1" fontAlgn="base" hangingPunct="1">
        <a:spcBef>
          <a:spcPct val="0"/>
        </a:spcBef>
        <a:spcAft>
          <a:spcPct val="0"/>
        </a:spcAft>
        <a:defRPr b="1">
          <a:solidFill>
            <a:schemeClr val="bg2"/>
          </a:solidFill>
          <a:latin typeface="Arial" charset="0"/>
          <a:ea typeface="ヒラギノ角ゴ Pro W3" charset="0"/>
        </a:defRPr>
      </a:lvl7pPr>
      <a:lvl8pPr marL="1371498" algn="l" defTabSz="457166" rtl="0" eaLnBrk="1" fontAlgn="base" hangingPunct="1">
        <a:spcBef>
          <a:spcPct val="0"/>
        </a:spcBef>
        <a:spcAft>
          <a:spcPct val="0"/>
        </a:spcAft>
        <a:defRPr b="1">
          <a:solidFill>
            <a:schemeClr val="bg2"/>
          </a:solidFill>
          <a:latin typeface="Arial" charset="0"/>
          <a:ea typeface="ヒラギノ角ゴ Pro W3" charset="0"/>
        </a:defRPr>
      </a:lvl8pPr>
      <a:lvl9pPr marL="1828664" algn="l" defTabSz="457166"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1"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53"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62" indent="-225407"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46"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15"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6" rtl="0" eaLnBrk="1" latinLnBrk="0" hangingPunct="1">
        <a:defRPr sz="1800" kern="1200">
          <a:solidFill>
            <a:schemeClr val="tx1"/>
          </a:solidFill>
          <a:latin typeface="+mn-lt"/>
          <a:ea typeface="+mn-ea"/>
          <a:cs typeface="+mn-cs"/>
        </a:defRPr>
      </a:lvl1pPr>
      <a:lvl2pPr marL="457166" algn="l" defTabSz="457166" rtl="0" eaLnBrk="1" latinLnBrk="0" hangingPunct="1">
        <a:defRPr sz="1800" kern="1200">
          <a:solidFill>
            <a:schemeClr val="tx1"/>
          </a:solidFill>
          <a:latin typeface="+mn-lt"/>
          <a:ea typeface="+mn-ea"/>
          <a:cs typeface="+mn-cs"/>
        </a:defRPr>
      </a:lvl2pPr>
      <a:lvl3pPr marL="914333" algn="l" defTabSz="457166" rtl="0" eaLnBrk="1" latinLnBrk="0" hangingPunct="1">
        <a:defRPr sz="1800" kern="1200">
          <a:solidFill>
            <a:schemeClr val="tx1"/>
          </a:solidFill>
          <a:latin typeface="+mn-lt"/>
          <a:ea typeface="+mn-ea"/>
          <a:cs typeface="+mn-cs"/>
        </a:defRPr>
      </a:lvl3pPr>
      <a:lvl4pPr marL="1371498" algn="l" defTabSz="457166" rtl="0" eaLnBrk="1" latinLnBrk="0" hangingPunct="1">
        <a:defRPr sz="1800" kern="1200">
          <a:solidFill>
            <a:schemeClr val="tx1"/>
          </a:solidFill>
          <a:latin typeface="+mn-lt"/>
          <a:ea typeface="+mn-ea"/>
          <a:cs typeface="+mn-cs"/>
        </a:defRPr>
      </a:lvl4pPr>
      <a:lvl5pPr marL="1828664" algn="l" defTabSz="457166" rtl="0" eaLnBrk="1" latinLnBrk="0" hangingPunct="1">
        <a:defRPr sz="1800" kern="1200">
          <a:solidFill>
            <a:schemeClr val="tx1"/>
          </a:solidFill>
          <a:latin typeface="+mn-lt"/>
          <a:ea typeface="+mn-ea"/>
          <a:cs typeface="+mn-cs"/>
        </a:defRPr>
      </a:lvl5pPr>
      <a:lvl6pPr marL="2285829" algn="l" defTabSz="457166" rtl="0" eaLnBrk="1" latinLnBrk="0" hangingPunct="1">
        <a:defRPr sz="1800" kern="1200">
          <a:solidFill>
            <a:schemeClr val="tx1"/>
          </a:solidFill>
          <a:latin typeface="+mn-lt"/>
          <a:ea typeface="+mn-ea"/>
          <a:cs typeface="+mn-cs"/>
        </a:defRPr>
      </a:lvl6pPr>
      <a:lvl7pPr marL="2742995" algn="l" defTabSz="457166" rtl="0" eaLnBrk="1" latinLnBrk="0" hangingPunct="1">
        <a:defRPr sz="1800" kern="1200">
          <a:solidFill>
            <a:schemeClr val="tx1"/>
          </a:solidFill>
          <a:latin typeface="+mn-lt"/>
          <a:ea typeface="+mn-ea"/>
          <a:cs typeface="+mn-cs"/>
        </a:defRPr>
      </a:lvl7pPr>
      <a:lvl8pPr marL="3200160" algn="l" defTabSz="457166" rtl="0" eaLnBrk="1" latinLnBrk="0" hangingPunct="1">
        <a:defRPr sz="1800" kern="1200">
          <a:solidFill>
            <a:schemeClr val="tx1"/>
          </a:solidFill>
          <a:latin typeface="+mn-lt"/>
          <a:ea typeface="+mn-ea"/>
          <a:cs typeface="+mn-cs"/>
        </a:defRPr>
      </a:lvl8pPr>
      <a:lvl9pPr marL="3657326" algn="l" defTabSz="457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 name="Rectangle 1">
            <a:extLst>
              <a:ext uri="{FF2B5EF4-FFF2-40B4-BE49-F238E27FC236}">
                <a16:creationId xmlns:a16="http://schemas.microsoft.com/office/drawing/2014/main" id="{823460E6-A487-D0FD-9A18-55F7148C68BD}"/>
              </a:ext>
            </a:extLst>
          </p:cNvPr>
          <p:cNvSpPr/>
          <p:nvPr/>
        </p:nvSpPr>
        <p:spPr>
          <a:xfrm>
            <a:off x="1" y="6409588"/>
            <a:ext cx="11736987"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474A4FD6-B5F2-DBE8-8E52-E7DE25552574}"/>
              </a:ext>
            </a:extLst>
          </p:cNvPr>
          <p:cNvSpPr/>
          <p:nvPr/>
        </p:nvSpPr>
        <p:spPr>
          <a:xfrm rot="5400000">
            <a:off x="8758538" y="2980591"/>
            <a:ext cx="6407450"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84B8F80A-95C0-266B-1C53-90C0FF9D8A7B}"/>
              </a:ext>
            </a:extLst>
          </p:cNvPr>
          <p:cNvSpPr/>
          <p:nvPr/>
        </p:nvSpPr>
        <p:spPr>
          <a:xfrm>
            <a:off x="5250263" y="6562504"/>
            <a:ext cx="1691489" cy="196208"/>
          </a:xfrm>
          <a:prstGeom prst="rect">
            <a:avLst/>
          </a:prstGeom>
        </p:spPr>
        <p:txBody>
          <a:bodyPr wrap="none">
            <a:spAutoFit/>
          </a:bodyPr>
          <a:lstStyle/>
          <a:p>
            <a:pPr algn="ctr"/>
            <a:r>
              <a:rPr lang="en-US" sz="750">
                <a:solidFill>
                  <a:schemeClr val="bg2"/>
                </a:solidFill>
              </a:rPr>
              <a:t>Intel Confidential – Shared under NDA</a:t>
            </a:r>
          </a:p>
        </p:txBody>
      </p:sp>
      <p:sp>
        <p:nvSpPr>
          <p:cNvPr id="7" name="Rectangle 6">
            <a:extLst>
              <a:ext uri="{FF2B5EF4-FFF2-40B4-BE49-F238E27FC236}">
                <a16:creationId xmlns:a16="http://schemas.microsoft.com/office/drawing/2014/main" id="{9BEE9B07-6915-303A-DAFB-A8A485AB7E4D}"/>
              </a:ext>
            </a:extLst>
          </p:cNvPr>
          <p:cNvSpPr/>
          <p:nvPr/>
        </p:nvSpPr>
        <p:spPr>
          <a:xfrm>
            <a:off x="483012" y="6562504"/>
            <a:ext cx="1196161" cy="196208"/>
          </a:xfrm>
          <a:prstGeom prst="rect">
            <a:avLst/>
          </a:prstGeom>
        </p:spPr>
        <p:txBody>
          <a:bodyPr wrap="none">
            <a:spAutoFit/>
          </a:bodyPr>
          <a:lstStyle/>
          <a:p>
            <a:pPr algn="l"/>
            <a:r>
              <a:rPr lang="en-US" sz="750">
                <a:solidFill>
                  <a:schemeClr val="bg2"/>
                </a:solidFill>
              </a:rPr>
              <a:t>Network Platforms Group</a:t>
            </a:r>
          </a:p>
        </p:txBody>
      </p:sp>
      <p:pic>
        <p:nvPicPr>
          <p:cNvPr id="8" name="Graphic 7">
            <a:extLst>
              <a:ext uri="{FF2B5EF4-FFF2-40B4-BE49-F238E27FC236}">
                <a16:creationId xmlns:a16="http://schemas.microsoft.com/office/drawing/2014/main" id="{E77A8226-7B65-05D8-D94F-E49DB417A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37467" y="6554735"/>
            <a:ext cx="476084" cy="177524"/>
          </a:xfrm>
          <a:prstGeom prst="rect">
            <a:avLst/>
          </a:prstGeom>
        </p:spPr>
      </p:pic>
      <p:sp>
        <p:nvSpPr>
          <p:cNvPr id="9" name="TextBox 8">
            <a:extLst>
              <a:ext uri="{FF2B5EF4-FFF2-40B4-BE49-F238E27FC236}">
                <a16:creationId xmlns:a16="http://schemas.microsoft.com/office/drawing/2014/main" id="{363C5CFA-7154-0661-77B0-3047341F295E}"/>
              </a:ext>
            </a:extLst>
          </p:cNvPr>
          <p:cNvSpPr txBox="1"/>
          <p:nvPr/>
        </p:nvSpPr>
        <p:spPr>
          <a:xfrm>
            <a:off x="11927869" y="6579175"/>
            <a:ext cx="89768"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mn-lt"/>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39732674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22094224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1" r:id="rId5"/>
    <p:sldLayoutId id="2147483720" r:id="rId6"/>
    <p:sldLayoutId id="2147483722" r:id="rId7"/>
    <p:sldLayoutId id="2147483723" r:id="rId8"/>
    <p:sldLayoutId id="2147483724" r:id="rId9"/>
  </p:sldLayoutIdLst>
  <p:transition spd="med"/>
  <p:hf hdr="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834242" y="932907"/>
            <a:ext cx="10523515" cy="2338275"/>
          </a:xfrm>
        </p:spPr>
        <p:txBody>
          <a:bodyPr lIns="53577" tIns="53577" rIns="53577" bIns="53577" anchor="ctr">
            <a:noAutofit/>
          </a:bodyPr>
          <a:lstStyle/>
          <a:p>
            <a:pPr algn="ctr"/>
            <a:r>
              <a:rPr lang="en-US" sz="4800" dirty="0"/>
              <a:t>C</a:t>
            </a:r>
            <a:r>
              <a:rPr lang="en-US" altLang="zh-CN" sz="4800" dirty="0"/>
              <a:t>loud Native Data Streaming</a:t>
            </a:r>
            <a:endParaRPr lang="en-US" sz="4800" dirty="0"/>
          </a:p>
        </p:txBody>
      </p:sp>
      <p:sp>
        <p:nvSpPr>
          <p:cNvPr id="3" name="TextBox 2">
            <a:extLst>
              <a:ext uri="{FF2B5EF4-FFF2-40B4-BE49-F238E27FC236}">
                <a16:creationId xmlns:a16="http://schemas.microsoft.com/office/drawing/2014/main" id="{89D10489-B54A-5D3D-26DD-61F34A39F244}"/>
              </a:ext>
            </a:extLst>
          </p:cNvPr>
          <p:cNvSpPr txBox="1"/>
          <p:nvPr/>
        </p:nvSpPr>
        <p:spPr>
          <a:xfrm>
            <a:off x="3047999" y="3349169"/>
            <a:ext cx="6096000" cy="1146724"/>
          </a:xfrm>
          <a:prstGeom prst="rect">
            <a:avLst/>
          </a:prstGeom>
          <a:noFill/>
        </p:spPr>
        <p:txBody>
          <a:bodyPr wrap="square">
            <a:spAutoFit/>
          </a:bodyPr>
          <a:lstStyle/>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15 May, 24</a:t>
            </a:r>
          </a:p>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Source: Rakuten Mobile Inc [RMI]</a:t>
            </a:r>
            <a:endParaRPr kumimoji="1" lang="en-US" b="1" dirty="0">
              <a:solidFill>
                <a:srgbClr val="FFFFFF"/>
              </a:solidFill>
              <a:latin typeface="Rakuten Sans" panose="020B0503020203020204" pitchFamily="34" charset="0"/>
              <a:ea typeface="+mj-ea"/>
              <a:sym typeface="メイリオ"/>
            </a:endParaRPr>
          </a:p>
        </p:txBody>
      </p:sp>
    </p:spTree>
    <p:extLst>
      <p:ext uri="{BB962C8B-B14F-4D97-AF65-F5344CB8AC3E}">
        <p14:creationId xmlns:p14="http://schemas.microsoft.com/office/powerpoint/2010/main" val="310293445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593089B-7E65-749A-9CE6-3FF158625783}"/>
              </a:ext>
            </a:extLst>
          </p:cNvPr>
          <p:cNvSpPr>
            <a:spLocks noGrp="1"/>
          </p:cNvSpPr>
          <p:nvPr>
            <p:ph type="title"/>
          </p:nvPr>
        </p:nvSpPr>
        <p:spPr/>
        <p:txBody>
          <a:bodyPr>
            <a:normAutofit/>
          </a:bodyPr>
          <a:lstStyle/>
          <a:p>
            <a:r>
              <a:rPr lang="en-GB" sz="2400" dirty="0"/>
              <a:t>Background</a:t>
            </a:r>
          </a:p>
        </p:txBody>
      </p:sp>
      <p:sp>
        <p:nvSpPr>
          <p:cNvPr id="11" name="TextBox 10">
            <a:extLst>
              <a:ext uri="{FF2B5EF4-FFF2-40B4-BE49-F238E27FC236}">
                <a16:creationId xmlns:a16="http://schemas.microsoft.com/office/drawing/2014/main" id="{13B681D9-254D-8A6D-021F-73A0B6E05FEC}"/>
              </a:ext>
            </a:extLst>
          </p:cNvPr>
          <p:cNvSpPr txBox="1"/>
          <p:nvPr/>
        </p:nvSpPr>
        <p:spPr>
          <a:xfrm>
            <a:off x="618076" y="823298"/>
            <a:ext cx="11236888" cy="2106218"/>
          </a:xfrm>
          <a:prstGeom prst="rect">
            <a:avLst/>
          </a:prstGeom>
          <a:noFill/>
        </p:spPr>
        <p:txBody>
          <a:bodyPr wrap="square">
            <a:spAutoFit/>
          </a:bodyPr>
          <a:lstStyle/>
          <a:p>
            <a:pPr marL="342900" lvl="1" indent="-342900">
              <a:spcBef>
                <a:spcPts val="0"/>
              </a:spcBef>
              <a:spcAft>
                <a:spcPts val="600"/>
              </a:spcAft>
              <a:buFont typeface="Arial" panose="020B0604020202020204" pitchFamily="34" charset="0"/>
              <a:buChar char="•"/>
            </a:pPr>
            <a:r>
              <a:rPr lang="en-GB" sz="1400" dirty="0">
                <a:solidFill>
                  <a:srgbClr val="252525"/>
                </a:solidFill>
                <a:effectLst/>
                <a:ea typeface="SimSun" panose="02010600030101010101" pitchFamily="2" charset="-122"/>
              </a:rPr>
              <a:t>Large scale cloud native deployment requires</a:t>
            </a:r>
            <a:endParaRPr lang="en-GB" sz="1400" dirty="0">
              <a:solidFill>
                <a:srgbClr val="252525"/>
              </a:solidFill>
              <a:ea typeface="SimSun" panose="02010600030101010101" pitchFamily="2" charset="-122"/>
            </a:endParaRPr>
          </a:p>
          <a:p>
            <a:pPr marL="702000" lvl="8" indent="-342900">
              <a:spcBef>
                <a:spcPts val="0"/>
              </a:spcBef>
              <a:spcAft>
                <a:spcPts val="600"/>
              </a:spcAft>
              <a:buFont typeface="Rakuten Sans" panose="020B0503020203020204" pitchFamily="34" charset="0"/>
              <a:buChar char="‑"/>
            </a:pPr>
            <a:r>
              <a:rPr lang="en-GB" sz="1400" dirty="0">
                <a:solidFill>
                  <a:srgbClr val="252525"/>
                </a:solidFill>
                <a:effectLst/>
                <a:ea typeface="SimSun" panose="02010600030101010101" pitchFamily="2" charset="-122"/>
              </a:rPr>
              <a:t>Moving massive amount of data </a:t>
            </a:r>
            <a:r>
              <a:rPr lang="en-GB" sz="1400" dirty="0">
                <a:solidFill>
                  <a:srgbClr val="151515"/>
                </a:solidFill>
                <a:effectLst/>
                <a:ea typeface="SimSun" panose="02010600030101010101" pitchFamily="2" charset="-122"/>
              </a:rPr>
              <a:t>from microservices at NF side to the management system</a:t>
            </a:r>
            <a:r>
              <a:rPr lang="en-GB" altLang="zh-CN" sz="1400" dirty="0">
                <a:solidFill>
                  <a:srgbClr val="151515"/>
                </a:solidFill>
                <a:effectLst/>
                <a:ea typeface="SimSun" panose="02010600030101010101" pitchFamily="2" charset="-122"/>
              </a:rPr>
              <a:t>.</a:t>
            </a:r>
            <a:endParaRPr lang="en-GB" sz="1400" dirty="0">
              <a:solidFill>
                <a:srgbClr val="151515"/>
              </a:solidFill>
              <a:effectLst/>
              <a:ea typeface="SimSun" panose="02010600030101010101" pitchFamily="2" charset="-122"/>
            </a:endParaRPr>
          </a:p>
          <a:p>
            <a:pPr marL="702000" lvl="8" indent="-342900">
              <a:spcBef>
                <a:spcPts val="0"/>
              </a:spcBef>
              <a:spcAft>
                <a:spcPts val="600"/>
              </a:spcAft>
              <a:buFont typeface="Rakuten Sans" panose="020B0503020203020204" pitchFamily="34" charset="0"/>
              <a:buChar char="‑"/>
            </a:pPr>
            <a:r>
              <a:rPr lang="en-GB" sz="1400" dirty="0">
                <a:solidFill>
                  <a:srgbClr val="151515"/>
                </a:solidFill>
                <a:effectLst/>
                <a:ea typeface="SimSun" panose="02010600030101010101" pitchFamily="2" charset="-122"/>
              </a:rPr>
              <a:t>Data sharing among multiple data consumers microservices in the management system.</a:t>
            </a:r>
          </a:p>
          <a:p>
            <a:pPr marL="702000" lvl="8" indent="-342900">
              <a:spcBef>
                <a:spcPts val="0"/>
              </a:spcBef>
              <a:spcAft>
                <a:spcPts val="600"/>
              </a:spcAft>
              <a:buFont typeface="Rakuten Sans" panose="020B0503020203020204" pitchFamily="34" charset="0"/>
              <a:buChar char="‑"/>
            </a:pPr>
            <a:r>
              <a:rPr lang="en-GB" sz="1400" dirty="0">
                <a:solidFill>
                  <a:srgbClr val="151515"/>
                </a:solidFill>
                <a:effectLst/>
                <a:ea typeface="SimSun" panose="02010600030101010101" pitchFamily="2" charset="-122"/>
              </a:rPr>
              <a:t>High availability with strong resiliency and fault protection.</a:t>
            </a:r>
          </a:p>
          <a:p>
            <a:pPr marL="702000" lvl="8" indent="-342900">
              <a:spcBef>
                <a:spcPts val="0"/>
              </a:spcBef>
              <a:spcAft>
                <a:spcPts val="600"/>
              </a:spcAft>
              <a:buFont typeface="Rakuten Sans" panose="020B0503020203020204" pitchFamily="34" charset="0"/>
              <a:buChar char="‑"/>
            </a:pPr>
            <a:r>
              <a:rPr lang="en-GB" sz="1400" dirty="0">
                <a:solidFill>
                  <a:srgbClr val="151515"/>
                </a:solidFill>
                <a:ea typeface="SimSun" panose="02010600030101010101" pitchFamily="2" charset="-122"/>
              </a:rPr>
              <a:t>Dynamic scaling and load balancing </a:t>
            </a:r>
            <a:r>
              <a:rPr lang="en-GB" sz="1400" dirty="0">
                <a:solidFill>
                  <a:srgbClr val="151515"/>
                </a:solidFill>
                <a:effectLst/>
                <a:ea typeface="SimSun" panose="02010600030101010101" pitchFamily="2" charset="-122"/>
              </a:rPr>
              <a:t> </a:t>
            </a:r>
          </a:p>
          <a:p>
            <a:pPr marL="342900" indent="-342900">
              <a:spcBef>
                <a:spcPts val="0"/>
              </a:spcBef>
              <a:spcAft>
                <a:spcPts val="600"/>
              </a:spcAft>
              <a:buFont typeface="Arial" panose="020B0604020202020204" pitchFamily="34" charset="0"/>
              <a:buChar char="•"/>
            </a:pPr>
            <a:r>
              <a:rPr lang="en-GB" sz="1400" dirty="0">
                <a:solidFill>
                  <a:srgbClr val="151515"/>
                </a:solidFill>
                <a:effectLst/>
                <a:ea typeface="SimSun" panose="02010600030101010101" pitchFamily="2" charset="-122"/>
              </a:rPr>
              <a:t>Conventional data streaming pattern and architecture for PM/trace/analytics  are not suitable anymore.</a:t>
            </a:r>
          </a:p>
          <a:p>
            <a:pPr marL="342900" indent="-342900">
              <a:spcBef>
                <a:spcPts val="0"/>
              </a:spcBef>
              <a:spcAft>
                <a:spcPts val="600"/>
              </a:spcAft>
              <a:buFont typeface="Arial" panose="020B0604020202020204" pitchFamily="34" charset="0"/>
              <a:buChar char="•"/>
            </a:pPr>
            <a:r>
              <a:rPr lang="en-GB" sz="1400" dirty="0">
                <a:solidFill>
                  <a:srgbClr val="151515"/>
                </a:solidFill>
                <a:effectLst/>
                <a:ea typeface="SimSun" panose="02010600030101010101" pitchFamily="2" charset="-122"/>
              </a:rPr>
              <a:t>Efficient, high throughput, highly scalable, and fault-tolerant data streaming framework is needed for sharing data between cloud native network functions and management system.</a:t>
            </a:r>
          </a:p>
        </p:txBody>
      </p:sp>
      <p:grpSp>
        <p:nvGrpSpPr>
          <p:cNvPr id="2" name="Group 1">
            <a:extLst>
              <a:ext uri="{FF2B5EF4-FFF2-40B4-BE49-F238E27FC236}">
                <a16:creationId xmlns:a16="http://schemas.microsoft.com/office/drawing/2014/main" id="{6350D958-06E5-0CB1-CC86-E03BD34EEC14}"/>
              </a:ext>
            </a:extLst>
          </p:cNvPr>
          <p:cNvGrpSpPr/>
          <p:nvPr/>
        </p:nvGrpSpPr>
        <p:grpSpPr>
          <a:xfrm>
            <a:off x="1686352" y="2805759"/>
            <a:ext cx="10312846" cy="3610557"/>
            <a:chOff x="604584" y="2222106"/>
            <a:chExt cx="12124776" cy="4379301"/>
          </a:xfrm>
        </p:grpSpPr>
        <p:cxnSp>
          <p:nvCxnSpPr>
            <p:cNvPr id="135" name="Connector: Elbow 134">
              <a:extLst>
                <a:ext uri="{FF2B5EF4-FFF2-40B4-BE49-F238E27FC236}">
                  <a16:creationId xmlns:a16="http://schemas.microsoft.com/office/drawing/2014/main" id="{80F16EEB-71F9-287B-A97C-FF441C7A39DB}"/>
                </a:ext>
              </a:extLst>
            </p:cNvPr>
            <p:cNvCxnSpPr>
              <a:cxnSpLocks/>
              <a:stCxn id="13" idx="1"/>
              <a:endCxn id="14" idx="2"/>
            </p:cNvCxnSpPr>
            <p:nvPr/>
          </p:nvCxnSpPr>
          <p:spPr>
            <a:xfrm rot="10800000" flipH="1">
              <a:off x="1637314" y="3761392"/>
              <a:ext cx="56808" cy="1269162"/>
            </a:xfrm>
            <a:prstGeom prst="bentConnector4">
              <a:avLst>
                <a:gd name="adj1" fmla="val -1121604"/>
                <a:gd name="adj2" fmla="val 7873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B00469FD-6611-20C6-8430-1E2A170D21AC}"/>
                </a:ext>
              </a:extLst>
            </p:cNvPr>
            <p:cNvSpPr/>
            <p:nvPr/>
          </p:nvSpPr>
          <p:spPr>
            <a:xfrm>
              <a:off x="6970604" y="2607921"/>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Management service</a:t>
              </a:r>
            </a:p>
          </p:txBody>
        </p:sp>
        <p:sp>
          <p:nvSpPr>
            <p:cNvPr id="51" name="Rectangle 50">
              <a:extLst>
                <a:ext uri="{FF2B5EF4-FFF2-40B4-BE49-F238E27FC236}">
                  <a16:creationId xmlns:a16="http://schemas.microsoft.com/office/drawing/2014/main" id="{7DD762CA-CF33-980C-5129-DE5292A590D7}"/>
                </a:ext>
              </a:extLst>
            </p:cNvPr>
            <p:cNvSpPr/>
            <p:nvPr/>
          </p:nvSpPr>
          <p:spPr>
            <a:xfrm>
              <a:off x="6557681" y="2770133"/>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Management service</a:t>
              </a:r>
            </a:p>
          </p:txBody>
        </p:sp>
        <p:sp>
          <p:nvSpPr>
            <p:cNvPr id="50" name="Rectangle 49">
              <a:extLst>
                <a:ext uri="{FF2B5EF4-FFF2-40B4-BE49-F238E27FC236}">
                  <a16:creationId xmlns:a16="http://schemas.microsoft.com/office/drawing/2014/main" id="{30EC643C-AA11-BD74-18F8-8C4FDFB49F6F}"/>
                </a:ext>
              </a:extLst>
            </p:cNvPr>
            <p:cNvSpPr/>
            <p:nvPr/>
          </p:nvSpPr>
          <p:spPr>
            <a:xfrm>
              <a:off x="6970604" y="4383238"/>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NF workload</a:t>
              </a:r>
            </a:p>
          </p:txBody>
        </p:sp>
        <p:sp>
          <p:nvSpPr>
            <p:cNvPr id="49" name="Rectangle 48">
              <a:extLst>
                <a:ext uri="{FF2B5EF4-FFF2-40B4-BE49-F238E27FC236}">
                  <a16:creationId xmlns:a16="http://schemas.microsoft.com/office/drawing/2014/main" id="{EF9323E6-B2C3-2421-FCC2-8DAAA253DEDB}"/>
                </a:ext>
              </a:extLst>
            </p:cNvPr>
            <p:cNvSpPr/>
            <p:nvPr/>
          </p:nvSpPr>
          <p:spPr>
            <a:xfrm>
              <a:off x="6489592" y="4545450"/>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NF workload</a:t>
              </a:r>
            </a:p>
          </p:txBody>
        </p:sp>
        <p:sp>
          <p:nvSpPr>
            <p:cNvPr id="13" name="Rectangle 12">
              <a:extLst>
                <a:ext uri="{FF2B5EF4-FFF2-40B4-BE49-F238E27FC236}">
                  <a16:creationId xmlns:a16="http://schemas.microsoft.com/office/drawing/2014/main" id="{7CA62E5B-E989-2778-CEA6-0905B895DC1B}"/>
                </a:ext>
              </a:extLst>
            </p:cNvPr>
            <p:cNvSpPr/>
            <p:nvPr/>
          </p:nvSpPr>
          <p:spPr>
            <a:xfrm>
              <a:off x="1637314" y="4787666"/>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NF</a:t>
              </a:r>
            </a:p>
          </p:txBody>
        </p:sp>
        <p:sp>
          <p:nvSpPr>
            <p:cNvPr id="14" name="Rectangle 13">
              <a:extLst>
                <a:ext uri="{FF2B5EF4-FFF2-40B4-BE49-F238E27FC236}">
                  <a16:creationId xmlns:a16="http://schemas.microsoft.com/office/drawing/2014/main" id="{6D7AEA06-9E72-932A-19EF-3FBA47B58583}"/>
                </a:ext>
              </a:extLst>
            </p:cNvPr>
            <p:cNvSpPr/>
            <p:nvPr/>
          </p:nvSpPr>
          <p:spPr>
            <a:xfrm>
              <a:off x="604584" y="3275616"/>
              <a:ext cx="217907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3GPP Management System</a:t>
              </a:r>
            </a:p>
          </p:txBody>
        </p:sp>
        <p:sp>
          <p:nvSpPr>
            <p:cNvPr id="15" name="Rectangle 14">
              <a:extLst>
                <a:ext uri="{FF2B5EF4-FFF2-40B4-BE49-F238E27FC236}">
                  <a16:creationId xmlns:a16="http://schemas.microsoft.com/office/drawing/2014/main" id="{9EF218BD-B6F7-A1E6-4D11-7047DBDD5BB0}"/>
                </a:ext>
              </a:extLst>
            </p:cNvPr>
            <p:cNvSpPr/>
            <p:nvPr/>
          </p:nvSpPr>
          <p:spPr>
            <a:xfrm>
              <a:off x="604584" y="4360276"/>
              <a:ext cx="772944" cy="376238"/>
            </a:xfrm>
            <a:prstGeom prst="rect">
              <a:avLst/>
            </a:prstGeom>
            <a:solidFill>
              <a:schemeClr val="accent1">
                <a:lumMod val="20000"/>
                <a:lumOff val="8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err="1"/>
                <a:t>MnF</a:t>
              </a:r>
              <a:endParaRPr kumimoji="1" lang="en-GB" sz="1100"/>
            </a:p>
          </p:txBody>
        </p:sp>
        <p:cxnSp>
          <p:nvCxnSpPr>
            <p:cNvPr id="17" name="Connector: Elbow 16">
              <a:extLst>
                <a:ext uri="{FF2B5EF4-FFF2-40B4-BE49-F238E27FC236}">
                  <a16:creationId xmlns:a16="http://schemas.microsoft.com/office/drawing/2014/main" id="{4459BEC0-E3D8-E011-CE5A-07A76259B0C4}"/>
                </a:ext>
              </a:extLst>
            </p:cNvPr>
            <p:cNvCxnSpPr>
              <a:cxnSpLocks/>
              <a:stCxn id="12" idx="1"/>
              <a:endCxn id="14" idx="2"/>
            </p:cNvCxnSpPr>
            <p:nvPr/>
          </p:nvCxnSpPr>
          <p:spPr>
            <a:xfrm rot="10800000" flipH="1">
              <a:off x="1377530" y="3761392"/>
              <a:ext cx="316592" cy="1451808"/>
            </a:xfrm>
            <a:prstGeom prst="bentConnector4">
              <a:avLst>
                <a:gd name="adj1" fmla="val -117335"/>
                <a:gd name="adj2" fmla="val 8132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0D91F54-83AD-4D2C-6450-57A6056B0C29}"/>
                </a:ext>
              </a:extLst>
            </p:cNvPr>
            <p:cNvSpPr txBox="1"/>
            <p:nvPr/>
          </p:nvSpPr>
          <p:spPr>
            <a:xfrm>
              <a:off x="1201088" y="4081423"/>
              <a:ext cx="938931" cy="255860"/>
            </a:xfrm>
            <a:prstGeom prst="rect">
              <a:avLst/>
            </a:prstGeom>
            <a:noFill/>
          </p:spPr>
          <p:txBody>
            <a:bodyPr wrap="none" rtlCol="0">
              <a:spAutoFit/>
            </a:bodyPr>
            <a:lstStyle/>
            <a:p>
              <a:r>
                <a:rPr kumimoji="1" lang="en-GB" sz="900" b="1"/>
                <a:t>WebSocket</a:t>
              </a:r>
            </a:p>
          </p:txBody>
        </p:sp>
        <p:sp>
          <p:nvSpPr>
            <p:cNvPr id="21" name="Rectangle 20">
              <a:extLst>
                <a:ext uri="{FF2B5EF4-FFF2-40B4-BE49-F238E27FC236}">
                  <a16:creationId xmlns:a16="http://schemas.microsoft.com/office/drawing/2014/main" id="{527EDC47-9EAE-374B-6AEA-1B5651239C35}"/>
                </a:ext>
              </a:extLst>
            </p:cNvPr>
            <p:cNvSpPr/>
            <p:nvPr/>
          </p:nvSpPr>
          <p:spPr>
            <a:xfrm>
              <a:off x="6166933"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Node</a:t>
              </a:r>
            </a:p>
          </p:txBody>
        </p:sp>
        <p:sp>
          <p:nvSpPr>
            <p:cNvPr id="22" name="Rectangle 21">
              <a:extLst>
                <a:ext uri="{FF2B5EF4-FFF2-40B4-BE49-F238E27FC236}">
                  <a16:creationId xmlns:a16="http://schemas.microsoft.com/office/drawing/2014/main" id="{7BC6529C-3F78-57D2-03E3-2931AEA17E45}"/>
                </a:ext>
              </a:extLst>
            </p:cNvPr>
            <p:cNvSpPr/>
            <p:nvPr/>
          </p:nvSpPr>
          <p:spPr>
            <a:xfrm>
              <a:off x="6166933" y="4700875"/>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NF workload</a:t>
              </a:r>
            </a:p>
          </p:txBody>
        </p:sp>
        <p:sp>
          <p:nvSpPr>
            <p:cNvPr id="39" name="Rectangle 38">
              <a:extLst>
                <a:ext uri="{FF2B5EF4-FFF2-40B4-BE49-F238E27FC236}">
                  <a16:creationId xmlns:a16="http://schemas.microsoft.com/office/drawing/2014/main" id="{784E50E8-1A9A-4AC5-28C9-B414D6BA5CEC}"/>
                </a:ext>
              </a:extLst>
            </p:cNvPr>
            <p:cNvSpPr/>
            <p:nvPr/>
          </p:nvSpPr>
          <p:spPr>
            <a:xfrm>
              <a:off x="6936079"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Node</a:t>
              </a:r>
            </a:p>
          </p:txBody>
        </p:sp>
        <p:sp>
          <p:nvSpPr>
            <p:cNvPr id="40" name="Rectangle 39">
              <a:extLst>
                <a:ext uri="{FF2B5EF4-FFF2-40B4-BE49-F238E27FC236}">
                  <a16:creationId xmlns:a16="http://schemas.microsoft.com/office/drawing/2014/main" id="{702FD984-FFAD-87D1-AFBA-FD94F340EA75}"/>
                </a:ext>
              </a:extLst>
            </p:cNvPr>
            <p:cNvSpPr/>
            <p:nvPr/>
          </p:nvSpPr>
          <p:spPr>
            <a:xfrm>
              <a:off x="7990975"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dirty="0"/>
                <a:t>Node</a:t>
              </a:r>
            </a:p>
          </p:txBody>
        </p:sp>
        <p:sp>
          <p:nvSpPr>
            <p:cNvPr id="41" name="Rectangle 40">
              <a:extLst>
                <a:ext uri="{FF2B5EF4-FFF2-40B4-BE49-F238E27FC236}">
                  <a16:creationId xmlns:a16="http://schemas.microsoft.com/office/drawing/2014/main" id="{12A36CDD-EA78-B6E5-AF7C-6213030704E4}"/>
                </a:ext>
              </a:extLst>
            </p:cNvPr>
            <p:cNvSpPr/>
            <p:nvPr/>
          </p:nvSpPr>
          <p:spPr>
            <a:xfrm>
              <a:off x="6166933" y="5715668"/>
              <a:ext cx="2469362"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Node cluster</a:t>
              </a:r>
            </a:p>
          </p:txBody>
        </p:sp>
        <p:sp>
          <p:nvSpPr>
            <p:cNvPr id="44" name="Rectangle 43">
              <a:extLst>
                <a:ext uri="{FF2B5EF4-FFF2-40B4-BE49-F238E27FC236}">
                  <a16:creationId xmlns:a16="http://schemas.microsoft.com/office/drawing/2014/main" id="{ACBED2CC-ABE0-371B-EC1A-08C909867FEB}"/>
                </a:ext>
              </a:extLst>
            </p:cNvPr>
            <p:cNvSpPr/>
            <p:nvPr/>
          </p:nvSpPr>
          <p:spPr>
            <a:xfrm>
              <a:off x="6185527" y="2968441"/>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Management workload</a:t>
              </a:r>
            </a:p>
          </p:txBody>
        </p:sp>
        <p:cxnSp>
          <p:nvCxnSpPr>
            <p:cNvPr id="80" name="Straight Arrow Connector 79">
              <a:extLst>
                <a:ext uri="{FF2B5EF4-FFF2-40B4-BE49-F238E27FC236}">
                  <a16:creationId xmlns:a16="http://schemas.microsoft.com/office/drawing/2014/main" id="{E2385279-1F3A-5472-E7B2-EC80F9B5F49D}"/>
                </a:ext>
              </a:extLst>
            </p:cNvPr>
            <p:cNvCxnSpPr>
              <a:cxnSpLocks/>
              <a:stCxn id="50" idx="0"/>
            </p:cNvCxnSpPr>
            <p:nvPr/>
          </p:nvCxnSpPr>
          <p:spPr>
            <a:xfrm flipV="1">
              <a:off x="7451617" y="3199636"/>
              <a:ext cx="697473" cy="11836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28AB49-E891-585D-2BB0-1B7DDAE1C1CB}"/>
                </a:ext>
              </a:extLst>
            </p:cNvPr>
            <p:cNvSpPr/>
            <p:nvPr/>
          </p:nvSpPr>
          <p:spPr>
            <a:xfrm>
              <a:off x="1377530" y="4970312"/>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NF</a:t>
              </a:r>
            </a:p>
          </p:txBody>
        </p:sp>
        <p:sp>
          <p:nvSpPr>
            <p:cNvPr id="119" name="TextBox 118">
              <a:extLst>
                <a:ext uri="{FF2B5EF4-FFF2-40B4-BE49-F238E27FC236}">
                  <a16:creationId xmlns:a16="http://schemas.microsoft.com/office/drawing/2014/main" id="{8725BCAC-2ECA-4137-9394-BE0869671992}"/>
                </a:ext>
              </a:extLst>
            </p:cNvPr>
            <p:cNvSpPr txBox="1"/>
            <p:nvPr/>
          </p:nvSpPr>
          <p:spPr>
            <a:xfrm>
              <a:off x="7601196" y="5367291"/>
              <a:ext cx="352805" cy="255860"/>
            </a:xfrm>
            <a:prstGeom prst="rect">
              <a:avLst/>
            </a:prstGeom>
            <a:noFill/>
          </p:spPr>
          <p:txBody>
            <a:bodyPr wrap="none" rtlCol="0">
              <a:spAutoFit/>
            </a:bodyPr>
            <a:lstStyle/>
            <a:p>
              <a:r>
                <a:rPr kumimoji="1" lang="en-GB" sz="900"/>
                <a:t>…</a:t>
              </a:r>
            </a:p>
          </p:txBody>
        </p:sp>
        <p:sp>
          <p:nvSpPr>
            <p:cNvPr id="120" name="TextBox 119">
              <a:extLst>
                <a:ext uri="{FF2B5EF4-FFF2-40B4-BE49-F238E27FC236}">
                  <a16:creationId xmlns:a16="http://schemas.microsoft.com/office/drawing/2014/main" id="{C7BEE455-7145-18E4-1F2D-73CDF558FF3D}"/>
                </a:ext>
              </a:extLst>
            </p:cNvPr>
            <p:cNvSpPr txBox="1"/>
            <p:nvPr/>
          </p:nvSpPr>
          <p:spPr>
            <a:xfrm>
              <a:off x="8010010" y="4320762"/>
              <a:ext cx="352805" cy="255860"/>
            </a:xfrm>
            <a:prstGeom prst="rect">
              <a:avLst/>
            </a:prstGeom>
            <a:noFill/>
          </p:spPr>
          <p:txBody>
            <a:bodyPr wrap="none" rtlCol="0">
              <a:spAutoFit/>
            </a:bodyPr>
            <a:lstStyle/>
            <a:p>
              <a:r>
                <a:rPr kumimoji="1" lang="en-GB" sz="900"/>
                <a:t>…</a:t>
              </a:r>
            </a:p>
          </p:txBody>
        </p:sp>
        <p:sp>
          <p:nvSpPr>
            <p:cNvPr id="124" name="Rectangle 123">
              <a:extLst>
                <a:ext uri="{FF2B5EF4-FFF2-40B4-BE49-F238E27FC236}">
                  <a16:creationId xmlns:a16="http://schemas.microsoft.com/office/drawing/2014/main" id="{4318197A-73D0-D581-4A82-AD5BD34FA97D}"/>
                </a:ext>
              </a:extLst>
            </p:cNvPr>
            <p:cNvSpPr/>
            <p:nvPr/>
          </p:nvSpPr>
          <p:spPr>
            <a:xfrm>
              <a:off x="6166932" y="6158751"/>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Cloud site</a:t>
              </a:r>
            </a:p>
          </p:txBody>
        </p:sp>
        <p:sp>
          <p:nvSpPr>
            <p:cNvPr id="125" name="Rectangle 124">
              <a:extLst>
                <a:ext uri="{FF2B5EF4-FFF2-40B4-BE49-F238E27FC236}">
                  <a16:creationId xmlns:a16="http://schemas.microsoft.com/office/drawing/2014/main" id="{87994D78-F060-8D89-AD06-B52498AF0C4F}"/>
                </a:ext>
              </a:extLst>
            </p:cNvPr>
            <p:cNvSpPr/>
            <p:nvPr/>
          </p:nvSpPr>
          <p:spPr>
            <a:xfrm>
              <a:off x="7043324" y="6158751"/>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Cloud site</a:t>
              </a:r>
            </a:p>
          </p:txBody>
        </p:sp>
        <p:sp>
          <p:nvSpPr>
            <p:cNvPr id="126" name="Rectangle 125">
              <a:extLst>
                <a:ext uri="{FF2B5EF4-FFF2-40B4-BE49-F238E27FC236}">
                  <a16:creationId xmlns:a16="http://schemas.microsoft.com/office/drawing/2014/main" id="{E7670927-3722-363D-0FE4-11ECB14C46F3}"/>
                </a:ext>
              </a:extLst>
            </p:cNvPr>
            <p:cNvSpPr/>
            <p:nvPr/>
          </p:nvSpPr>
          <p:spPr>
            <a:xfrm>
              <a:off x="7917609" y="6150069"/>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t>Cloud site</a:t>
              </a:r>
            </a:p>
          </p:txBody>
        </p:sp>
        <p:sp>
          <p:nvSpPr>
            <p:cNvPr id="144" name="TextBox 143">
              <a:extLst>
                <a:ext uri="{FF2B5EF4-FFF2-40B4-BE49-F238E27FC236}">
                  <a16:creationId xmlns:a16="http://schemas.microsoft.com/office/drawing/2014/main" id="{2CB6F5E1-3F1D-4215-0D4B-1A8D86172869}"/>
                </a:ext>
              </a:extLst>
            </p:cNvPr>
            <p:cNvSpPr txBox="1"/>
            <p:nvPr/>
          </p:nvSpPr>
          <p:spPr>
            <a:xfrm>
              <a:off x="1248726" y="2706417"/>
              <a:ext cx="2734997" cy="272294"/>
            </a:xfrm>
            <a:prstGeom prst="rect">
              <a:avLst/>
            </a:prstGeom>
            <a:noFill/>
          </p:spPr>
          <p:txBody>
            <a:bodyPr wrap="none" rtlCol="0">
              <a:spAutoFit/>
            </a:bodyPr>
            <a:lstStyle/>
            <a:p>
              <a:r>
                <a:rPr kumimoji="1" lang="en-GB" sz="1000" b="1" dirty="0"/>
                <a:t>Convention streaming architecture </a:t>
              </a:r>
            </a:p>
          </p:txBody>
        </p:sp>
        <p:sp>
          <p:nvSpPr>
            <p:cNvPr id="145" name="TextBox 144">
              <a:extLst>
                <a:ext uri="{FF2B5EF4-FFF2-40B4-BE49-F238E27FC236}">
                  <a16:creationId xmlns:a16="http://schemas.microsoft.com/office/drawing/2014/main" id="{B11C3DDC-A12E-5B6B-A524-68498B8BC540}"/>
                </a:ext>
              </a:extLst>
            </p:cNvPr>
            <p:cNvSpPr txBox="1"/>
            <p:nvPr/>
          </p:nvSpPr>
          <p:spPr>
            <a:xfrm>
              <a:off x="6421589" y="2222106"/>
              <a:ext cx="2836767" cy="272294"/>
            </a:xfrm>
            <a:prstGeom prst="rect">
              <a:avLst/>
            </a:prstGeom>
            <a:noFill/>
          </p:spPr>
          <p:txBody>
            <a:bodyPr wrap="none" rtlCol="0">
              <a:spAutoFit/>
            </a:bodyPr>
            <a:lstStyle/>
            <a:p>
              <a:r>
                <a:rPr kumimoji="1" lang="en-GB" sz="1000" b="1" dirty="0"/>
                <a:t>Cloud-native streaming architecture </a:t>
              </a:r>
            </a:p>
          </p:txBody>
        </p:sp>
        <p:sp>
          <p:nvSpPr>
            <p:cNvPr id="146" name="Cylinder 145">
              <a:extLst>
                <a:ext uri="{FF2B5EF4-FFF2-40B4-BE49-F238E27FC236}">
                  <a16:creationId xmlns:a16="http://schemas.microsoft.com/office/drawing/2014/main" id="{81B48AC5-467B-BE6E-F63E-B3E9B92EB3A9}"/>
                </a:ext>
              </a:extLst>
            </p:cNvPr>
            <p:cNvSpPr/>
            <p:nvPr/>
          </p:nvSpPr>
          <p:spPr>
            <a:xfrm>
              <a:off x="8520051" y="2987662"/>
              <a:ext cx="295053" cy="414591"/>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47" name="TextBox 146">
              <a:extLst>
                <a:ext uri="{FF2B5EF4-FFF2-40B4-BE49-F238E27FC236}">
                  <a16:creationId xmlns:a16="http://schemas.microsoft.com/office/drawing/2014/main" id="{CDDD30A1-A7A8-12B1-22DE-542EDF01CBB6}"/>
                </a:ext>
              </a:extLst>
            </p:cNvPr>
            <p:cNvSpPr txBox="1"/>
            <p:nvPr/>
          </p:nvSpPr>
          <p:spPr>
            <a:xfrm>
              <a:off x="8359604" y="3367775"/>
              <a:ext cx="701465" cy="255860"/>
            </a:xfrm>
            <a:prstGeom prst="rect">
              <a:avLst/>
            </a:prstGeom>
            <a:noFill/>
          </p:spPr>
          <p:txBody>
            <a:bodyPr wrap="none" rtlCol="0">
              <a:spAutoFit/>
            </a:bodyPr>
            <a:lstStyle/>
            <a:p>
              <a:r>
                <a:rPr kumimoji="1" lang="en-GB" sz="900"/>
                <a:t>storage</a:t>
              </a:r>
            </a:p>
          </p:txBody>
        </p:sp>
        <p:sp>
          <p:nvSpPr>
            <p:cNvPr id="148" name="Cylinder 147">
              <a:extLst>
                <a:ext uri="{FF2B5EF4-FFF2-40B4-BE49-F238E27FC236}">
                  <a16:creationId xmlns:a16="http://schemas.microsoft.com/office/drawing/2014/main" id="{8E412E8D-9275-4888-9004-E70E5D60343F}"/>
                </a:ext>
              </a:extLst>
            </p:cNvPr>
            <p:cNvSpPr/>
            <p:nvPr/>
          </p:nvSpPr>
          <p:spPr>
            <a:xfrm>
              <a:off x="8500695" y="4581799"/>
              <a:ext cx="295053" cy="414591"/>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49" name="TextBox 148">
              <a:extLst>
                <a:ext uri="{FF2B5EF4-FFF2-40B4-BE49-F238E27FC236}">
                  <a16:creationId xmlns:a16="http://schemas.microsoft.com/office/drawing/2014/main" id="{DA72B931-1D79-9039-83C9-F88C24472AFF}"/>
                </a:ext>
              </a:extLst>
            </p:cNvPr>
            <p:cNvSpPr txBox="1"/>
            <p:nvPr/>
          </p:nvSpPr>
          <p:spPr>
            <a:xfrm>
              <a:off x="8340248" y="4961912"/>
              <a:ext cx="701465" cy="255860"/>
            </a:xfrm>
            <a:prstGeom prst="rect">
              <a:avLst/>
            </a:prstGeom>
            <a:noFill/>
          </p:spPr>
          <p:txBody>
            <a:bodyPr wrap="none" rtlCol="0">
              <a:spAutoFit/>
            </a:bodyPr>
            <a:lstStyle/>
            <a:p>
              <a:r>
                <a:rPr kumimoji="1" lang="en-GB" sz="900"/>
                <a:t>storage</a:t>
              </a:r>
            </a:p>
          </p:txBody>
        </p:sp>
        <p:sp>
          <p:nvSpPr>
            <p:cNvPr id="150" name="TextBox 149">
              <a:extLst>
                <a:ext uri="{FF2B5EF4-FFF2-40B4-BE49-F238E27FC236}">
                  <a16:creationId xmlns:a16="http://schemas.microsoft.com/office/drawing/2014/main" id="{1EBE0842-445B-FE78-BC62-18425EE732CE}"/>
                </a:ext>
              </a:extLst>
            </p:cNvPr>
            <p:cNvSpPr txBox="1"/>
            <p:nvPr/>
          </p:nvSpPr>
          <p:spPr>
            <a:xfrm>
              <a:off x="8335740" y="2645870"/>
              <a:ext cx="352805" cy="255860"/>
            </a:xfrm>
            <a:prstGeom prst="rect">
              <a:avLst/>
            </a:prstGeom>
            <a:noFill/>
          </p:spPr>
          <p:txBody>
            <a:bodyPr wrap="none" rtlCol="0">
              <a:spAutoFit/>
            </a:bodyPr>
            <a:lstStyle/>
            <a:p>
              <a:r>
                <a:rPr kumimoji="1" lang="en-GB" sz="900"/>
                <a:t>…</a:t>
              </a:r>
            </a:p>
          </p:txBody>
        </p:sp>
        <p:grpSp>
          <p:nvGrpSpPr>
            <p:cNvPr id="4" name="Group 3">
              <a:extLst>
                <a:ext uri="{FF2B5EF4-FFF2-40B4-BE49-F238E27FC236}">
                  <a16:creationId xmlns:a16="http://schemas.microsoft.com/office/drawing/2014/main" id="{DDE5B3A1-DF35-7E09-EF64-C5B122909518}"/>
                </a:ext>
              </a:extLst>
            </p:cNvPr>
            <p:cNvGrpSpPr/>
            <p:nvPr/>
          </p:nvGrpSpPr>
          <p:grpSpPr>
            <a:xfrm>
              <a:off x="6647946" y="3189310"/>
              <a:ext cx="1501144" cy="1511565"/>
              <a:chOff x="6647946" y="3189310"/>
              <a:chExt cx="1501144" cy="1511565"/>
            </a:xfrm>
          </p:grpSpPr>
          <p:cxnSp>
            <p:nvCxnSpPr>
              <p:cNvPr id="77" name="Straight Arrow Connector 76">
                <a:extLst>
                  <a:ext uri="{FF2B5EF4-FFF2-40B4-BE49-F238E27FC236}">
                    <a16:creationId xmlns:a16="http://schemas.microsoft.com/office/drawing/2014/main" id="{77836F1B-7023-851C-2CA1-1FD6F1305472}"/>
                  </a:ext>
                </a:extLst>
              </p:cNvPr>
              <p:cNvCxnSpPr>
                <a:cxnSpLocks/>
                <a:stCxn id="50" idx="0"/>
              </p:cNvCxnSpPr>
              <p:nvPr/>
            </p:nvCxnSpPr>
            <p:spPr>
              <a:xfrm flipV="1">
                <a:off x="7451617" y="3352739"/>
                <a:ext cx="158353" cy="10304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DE231BA9-8E95-1E50-6473-44392B28D349}"/>
                  </a:ext>
                </a:extLst>
              </p:cNvPr>
              <p:cNvGrpSpPr/>
              <p:nvPr/>
            </p:nvGrpSpPr>
            <p:grpSpPr>
              <a:xfrm>
                <a:off x="6647946" y="3189310"/>
                <a:ext cx="1501144" cy="1511565"/>
                <a:chOff x="6647946" y="3189310"/>
                <a:chExt cx="1501144" cy="1511565"/>
              </a:xfrm>
            </p:grpSpPr>
            <p:cxnSp>
              <p:nvCxnSpPr>
                <p:cNvPr id="54" name="Straight Arrow Connector 53">
                  <a:extLst>
                    <a:ext uri="{FF2B5EF4-FFF2-40B4-BE49-F238E27FC236}">
                      <a16:creationId xmlns:a16="http://schemas.microsoft.com/office/drawing/2014/main" id="{52AFD3CE-FE2B-D1AC-CAAA-FC1BBE51B89F}"/>
                    </a:ext>
                  </a:extLst>
                </p:cNvPr>
                <p:cNvCxnSpPr>
                  <a:cxnSpLocks/>
                  <a:stCxn id="22" idx="0"/>
                  <a:endCxn id="44" idx="2"/>
                </p:cNvCxnSpPr>
                <p:nvPr/>
              </p:nvCxnSpPr>
              <p:spPr>
                <a:xfrm flipV="1">
                  <a:off x="6647946" y="3573540"/>
                  <a:ext cx="210514" cy="11273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058D26E6-E562-4699-7106-7542D19B56D3}"/>
                    </a:ext>
                  </a:extLst>
                </p:cNvPr>
                <p:cNvCxnSpPr>
                  <a:cxnSpLocks/>
                  <a:stCxn id="22" idx="0"/>
                </p:cNvCxnSpPr>
                <p:nvPr/>
              </p:nvCxnSpPr>
              <p:spPr>
                <a:xfrm flipV="1">
                  <a:off x="6647946" y="3373720"/>
                  <a:ext cx="962024" cy="13271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8B15F71D-0ED5-E315-9D32-4BB7D0E667C3}"/>
                    </a:ext>
                  </a:extLst>
                </p:cNvPr>
                <p:cNvCxnSpPr>
                  <a:cxnSpLocks/>
                  <a:stCxn id="22" idx="0"/>
                </p:cNvCxnSpPr>
                <p:nvPr/>
              </p:nvCxnSpPr>
              <p:spPr>
                <a:xfrm flipV="1">
                  <a:off x="6647946" y="3189310"/>
                  <a:ext cx="1501144" cy="15115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B4AEB44-C010-83B0-CCC2-D7C6F6D1822B}"/>
                    </a:ext>
                  </a:extLst>
                </p:cNvPr>
                <p:cNvCxnSpPr>
                  <a:cxnSpLocks/>
                  <a:stCxn id="49" idx="0"/>
                  <a:endCxn id="44" idx="2"/>
                </p:cNvCxnSpPr>
                <p:nvPr/>
              </p:nvCxnSpPr>
              <p:spPr>
                <a:xfrm flipH="1" flipV="1">
                  <a:off x="6858460" y="3573540"/>
                  <a:ext cx="112145" cy="9719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45307FA-A3F9-7223-D75D-4DFA4DC3620B}"/>
                    </a:ext>
                  </a:extLst>
                </p:cNvPr>
                <p:cNvCxnSpPr>
                  <a:cxnSpLocks/>
                  <a:stCxn id="49" idx="0"/>
                </p:cNvCxnSpPr>
                <p:nvPr/>
              </p:nvCxnSpPr>
              <p:spPr>
                <a:xfrm flipV="1">
                  <a:off x="6970605" y="3367775"/>
                  <a:ext cx="639365" cy="11776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A85DA3-00EB-A89C-AD93-50404067E435}"/>
                    </a:ext>
                  </a:extLst>
                </p:cNvPr>
                <p:cNvCxnSpPr>
                  <a:cxnSpLocks/>
                  <a:stCxn id="49" idx="0"/>
                </p:cNvCxnSpPr>
                <p:nvPr/>
              </p:nvCxnSpPr>
              <p:spPr>
                <a:xfrm flipV="1">
                  <a:off x="6970605" y="3213020"/>
                  <a:ext cx="1178485" cy="13324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9A467AB-215F-0FA7-1AED-4C5FB83A430C}"/>
                    </a:ext>
                  </a:extLst>
                </p:cNvPr>
                <p:cNvCxnSpPr>
                  <a:cxnSpLocks/>
                  <a:stCxn id="50" idx="0"/>
                  <a:endCxn id="44" idx="2"/>
                </p:cNvCxnSpPr>
                <p:nvPr/>
              </p:nvCxnSpPr>
              <p:spPr>
                <a:xfrm flipH="1" flipV="1">
                  <a:off x="6858460" y="3573540"/>
                  <a:ext cx="593157" cy="8096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5" name="Group 4">
              <a:extLst>
                <a:ext uri="{FF2B5EF4-FFF2-40B4-BE49-F238E27FC236}">
                  <a16:creationId xmlns:a16="http://schemas.microsoft.com/office/drawing/2014/main" id="{4838117C-1A69-4917-CB91-94A432C91329}"/>
                </a:ext>
              </a:extLst>
            </p:cNvPr>
            <p:cNvGrpSpPr/>
            <p:nvPr/>
          </p:nvGrpSpPr>
          <p:grpSpPr>
            <a:xfrm>
              <a:off x="6784410" y="3181623"/>
              <a:ext cx="1501144" cy="1511565"/>
              <a:chOff x="7338989" y="3235278"/>
              <a:chExt cx="1501144" cy="1511565"/>
            </a:xfrm>
          </p:grpSpPr>
          <p:cxnSp>
            <p:nvCxnSpPr>
              <p:cNvPr id="6" name="Straight Arrow Connector 5">
                <a:extLst>
                  <a:ext uri="{FF2B5EF4-FFF2-40B4-BE49-F238E27FC236}">
                    <a16:creationId xmlns:a16="http://schemas.microsoft.com/office/drawing/2014/main" id="{375B031E-F3FF-E078-D531-CE06383108A1}"/>
                  </a:ext>
                </a:extLst>
              </p:cNvPr>
              <p:cNvCxnSpPr>
                <a:cxnSpLocks/>
              </p:cNvCxnSpPr>
              <p:nvPr/>
            </p:nvCxnSpPr>
            <p:spPr>
              <a:xfrm flipV="1">
                <a:off x="8142660" y="3398707"/>
                <a:ext cx="158353" cy="1030499"/>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1193347-C97C-3A11-7476-D3EA947C62AD}"/>
                  </a:ext>
                </a:extLst>
              </p:cNvPr>
              <p:cNvGrpSpPr/>
              <p:nvPr/>
            </p:nvGrpSpPr>
            <p:grpSpPr>
              <a:xfrm>
                <a:off x="7338989" y="3235278"/>
                <a:ext cx="1501144" cy="1511565"/>
                <a:chOff x="7338989" y="3235278"/>
                <a:chExt cx="1501144" cy="1511565"/>
              </a:xfrm>
            </p:grpSpPr>
            <p:cxnSp>
              <p:nvCxnSpPr>
                <p:cNvPr id="8" name="Straight Arrow Connector 7">
                  <a:extLst>
                    <a:ext uri="{FF2B5EF4-FFF2-40B4-BE49-F238E27FC236}">
                      <a16:creationId xmlns:a16="http://schemas.microsoft.com/office/drawing/2014/main" id="{3832C445-6D4B-F7C6-D6EF-EAB8FE53B79B}"/>
                    </a:ext>
                  </a:extLst>
                </p:cNvPr>
                <p:cNvCxnSpPr>
                  <a:cxnSpLocks/>
                </p:cNvCxnSpPr>
                <p:nvPr/>
              </p:nvCxnSpPr>
              <p:spPr>
                <a:xfrm flipV="1">
                  <a:off x="7338989" y="3619508"/>
                  <a:ext cx="210514" cy="112733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C3D3F61-564C-D14D-FB6D-BC3E6B7D825A}"/>
                    </a:ext>
                  </a:extLst>
                </p:cNvPr>
                <p:cNvCxnSpPr>
                  <a:cxnSpLocks/>
                </p:cNvCxnSpPr>
                <p:nvPr/>
              </p:nvCxnSpPr>
              <p:spPr>
                <a:xfrm flipV="1">
                  <a:off x="7338989" y="3419688"/>
                  <a:ext cx="962024" cy="132715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6883A8-B840-03EE-9E9D-8660EA6C5AF5}"/>
                    </a:ext>
                  </a:extLst>
                </p:cNvPr>
                <p:cNvCxnSpPr>
                  <a:cxnSpLocks/>
                </p:cNvCxnSpPr>
                <p:nvPr/>
              </p:nvCxnSpPr>
              <p:spPr>
                <a:xfrm flipV="1">
                  <a:off x="7338989" y="3235278"/>
                  <a:ext cx="1501144" cy="151156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03A1DAE-4027-F4DC-8DFE-01BF96356647}"/>
                    </a:ext>
                  </a:extLst>
                </p:cNvPr>
                <p:cNvCxnSpPr>
                  <a:cxnSpLocks/>
                </p:cNvCxnSpPr>
                <p:nvPr/>
              </p:nvCxnSpPr>
              <p:spPr>
                <a:xfrm flipH="1" flipV="1">
                  <a:off x="7549503" y="3619508"/>
                  <a:ext cx="112145" cy="97191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7C2953E-887F-4947-EBEA-A5B472F72860}"/>
                    </a:ext>
                  </a:extLst>
                </p:cNvPr>
                <p:cNvCxnSpPr>
                  <a:cxnSpLocks/>
                </p:cNvCxnSpPr>
                <p:nvPr/>
              </p:nvCxnSpPr>
              <p:spPr>
                <a:xfrm flipV="1">
                  <a:off x="7661648" y="3413743"/>
                  <a:ext cx="639365" cy="117767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4404EFE-9125-F66E-B3FE-6191A3D19C50}"/>
                    </a:ext>
                  </a:extLst>
                </p:cNvPr>
                <p:cNvCxnSpPr>
                  <a:cxnSpLocks/>
                </p:cNvCxnSpPr>
                <p:nvPr/>
              </p:nvCxnSpPr>
              <p:spPr>
                <a:xfrm flipV="1">
                  <a:off x="7661648" y="3258988"/>
                  <a:ext cx="1178485" cy="133243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FF6DB57-D02C-7FD4-AC5E-8034A8147815}"/>
                    </a:ext>
                  </a:extLst>
                </p:cNvPr>
                <p:cNvCxnSpPr>
                  <a:cxnSpLocks/>
                </p:cNvCxnSpPr>
                <p:nvPr/>
              </p:nvCxnSpPr>
              <p:spPr>
                <a:xfrm flipH="1" flipV="1">
                  <a:off x="7549503" y="3619508"/>
                  <a:ext cx="593157" cy="809698"/>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6" name="Group 25">
              <a:extLst>
                <a:ext uri="{FF2B5EF4-FFF2-40B4-BE49-F238E27FC236}">
                  <a16:creationId xmlns:a16="http://schemas.microsoft.com/office/drawing/2014/main" id="{6AF57D2E-85A0-7946-9A4F-32535F0876C2}"/>
                </a:ext>
              </a:extLst>
            </p:cNvPr>
            <p:cNvGrpSpPr/>
            <p:nvPr/>
          </p:nvGrpSpPr>
          <p:grpSpPr>
            <a:xfrm>
              <a:off x="6777938" y="3154995"/>
              <a:ext cx="1501144" cy="1511565"/>
              <a:chOff x="7338989" y="3235278"/>
              <a:chExt cx="1501144" cy="1511565"/>
            </a:xfrm>
          </p:grpSpPr>
          <p:cxnSp>
            <p:nvCxnSpPr>
              <p:cNvPr id="27" name="Straight Arrow Connector 26">
                <a:extLst>
                  <a:ext uri="{FF2B5EF4-FFF2-40B4-BE49-F238E27FC236}">
                    <a16:creationId xmlns:a16="http://schemas.microsoft.com/office/drawing/2014/main" id="{5EF9E75B-507F-F64E-25CA-C6F532E8F8BE}"/>
                  </a:ext>
                </a:extLst>
              </p:cNvPr>
              <p:cNvCxnSpPr>
                <a:cxnSpLocks/>
              </p:cNvCxnSpPr>
              <p:nvPr/>
            </p:nvCxnSpPr>
            <p:spPr>
              <a:xfrm flipV="1">
                <a:off x="8142660" y="3398707"/>
                <a:ext cx="158353" cy="1030499"/>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FDCCA1D5-E7A1-19FA-A423-D3F110DC7610}"/>
                  </a:ext>
                </a:extLst>
              </p:cNvPr>
              <p:cNvGrpSpPr/>
              <p:nvPr/>
            </p:nvGrpSpPr>
            <p:grpSpPr>
              <a:xfrm>
                <a:off x="7338989" y="3235278"/>
                <a:ext cx="1501144" cy="1511565"/>
                <a:chOff x="7338989" y="3235278"/>
                <a:chExt cx="1501144" cy="1511565"/>
              </a:xfrm>
            </p:grpSpPr>
            <p:cxnSp>
              <p:nvCxnSpPr>
                <p:cNvPr id="29" name="Straight Arrow Connector 28">
                  <a:extLst>
                    <a:ext uri="{FF2B5EF4-FFF2-40B4-BE49-F238E27FC236}">
                      <a16:creationId xmlns:a16="http://schemas.microsoft.com/office/drawing/2014/main" id="{3713A6C1-040B-54B2-7ECA-75604A050A8D}"/>
                    </a:ext>
                  </a:extLst>
                </p:cNvPr>
                <p:cNvCxnSpPr>
                  <a:cxnSpLocks/>
                </p:cNvCxnSpPr>
                <p:nvPr/>
              </p:nvCxnSpPr>
              <p:spPr>
                <a:xfrm flipV="1">
                  <a:off x="7338989" y="3619508"/>
                  <a:ext cx="210514" cy="112733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A6EB347E-4F71-AC27-5081-2DAFE02C1773}"/>
                    </a:ext>
                  </a:extLst>
                </p:cNvPr>
                <p:cNvCxnSpPr>
                  <a:cxnSpLocks/>
                </p:cNvCxnSpPr>
                <p:nvPr/>
              </p:nvCxnSpPr>
              <p:spPr>
                <a:xfrm flipV="1">
                  <a:off x="7338989" y="3419688"/>
                  <a:ext cx="962024" cy="132715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8D9617C-8BA6-81D0-1DBB-4A36BF91D8F6}"/>
                    </a:ext>
                  </a:extLst>
                </p:cNvPr>
                <p:cNvCxnSpPr>
                  <a:cxnSpLocks/>
                </p:cNvCxnSpPr>
                <p:nvPr/>
              </p:nvCxnSpPr>
              <p:spPr>
                <a:xfrm flipV="1">
                  <a:off x="7338989" y="3235278"/>
                  <a:ext cx="1501144" cy="151156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1026819-B29F-8BF2-42C2-26A1CE00FFFC}"/>
                    </a:ext>
                  </a:extLst>
                </p:cNvPr>
                <p:cNvCxnSpPr>
                  <a:cxnSpLocks/>
                </p:cNvCxnSpPr>
                <p:nvPr/>
              </p:nvCxnSpPr>
              <p:spPr>
                <a:xfrm flipH="1" flipV="1">
                  <a:off x="7549503" y="3619508"/>
                  <a:ext cx="112145" cy="97191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3805275-AC0B-B27B-11ED-E9FFC14664D4}"/>
                    </a:ext>
                  </a:extLst>
                </p:cNvPr>
                <p:cNvCxnSpPr>
                  <a:cxnSpLocks/>
                </p:cNvCxnSpPr>
                <p:nvPr/>
              </p:nvCxnSpPr>
              <p:spPr>
                <a:xfrm flipV="1">
                  <a:off x="7661648" y="3413743"/>
                  <a:ext cx="639365" cy="117767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96C9B601-A425-EEAD-7BFE-D11D4BE514A4}"/>
                    </a:ext>
                  </a:extLst>
                </p:cNvPr>
                <p:cNvCxnSpPr>
                  <a:cxnSpLocks/>
                </p:cNvCxnSpPr>
                <p:nvPr/>
              </p:nvCxnSpPr>
              <p:spPr>
                <a:xfrm flipV="1">
                  <a:off x="7661648" y="3258988"/>
                  <a:ext cx="1178485" cy="133243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789F047B-0B6F-1EE3-BFDB-6ACB266DF92C}"/>
                    </a:ext>
                  </a:extLst>
                </p:cNvPr>
                <p:cNvCxnSpPr>
                  <a:cxnSpLocks/>
                </p:cNvCxnSpPr>
                <p:nvPr/>
              </p:nvCxnSpPr>
              <p:spPr>
                <a:xfrm flipH="1" flipV="1">
                  <a:off x="7549503" y="3619508"/>
                  <a:ext cx="593157" cy="809698"/>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8" name="Speech Bubble: Rectangle 37">
              <a:extLst>
                <a:ext uri="{FF2B5EF4-FFF2-40B4-BE49-F238E27FC236}">
                  <a16:creationId xmlns:a16="http://schemas.microsoft.com/office/drawing/2014/main" id="{B5E715F4-3D89-98BB-8A68-7E382E00A6F4}"/>
                </a:ext>
              </a:extLst>
            </p:cNvPr>
            <p:cNvSpPr/>
            <p:nvPr/>
          </p:nvSpPr>
          <p:spPr>
            <a:xfrm>
              <a:off x="3033356" y="3539223"/>
              <a:ext cx="2708067" cy="1734219"/>
            </a:xfrm>
            <a:prstGeom prst="wedgeRectCallout">
              <a:avLst>
                <a:gd name="adj1" fmla="val -108840"/>
                <a:gd name="adj2" fmla="val 401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buFont typeface="Arial" panose="020B0604020202020204" pitchFamily="34" charset="0"/>
                <a:buChar char="•"/>
              </a:pPr>
              <a:r>
                <a:rPr kumimoji="1" lang="en-GB" sz="800" dirty="0">
                  <a:solidFill>
                    <a:schemeClr val="tx1"/>
                  </a:solidFill>
                </a:rPr>
                <a:t>Single point-to-point connection based</a:t>
              </a:r>
              <a:r>
                <a:rPr kumimoji="1" lang="en-GB" altLang="zh-CN" sz="800" dirty="0">
                  <a:solidFill>
                    <a:schemeClr val="tx1"/>
                  </a:solidFill>
                </a:rPr>
                <a:t>.</a:t>
              </a:r>
              <a:endParaRPr kumimoji="1" lang="en-GB" sz="800" dirty="0">
                <a:solidFill>
                  <a:schemeClr val="tx1"/>
                </a:solidFill>
              </a:endParaRPr>
            </a:p>
            <a:p>
              <a:pPr marL="171450" indent="-171450">
                <a:spcBef>
                  <a:spcPts val="0"/>
                </a:spcBef>
                <a:buFont typeface="Arial" panose="020B0604020202020204" pitchFamily="34" charset="0"/>
                <a:buChar char="•"/>
              </a:pPr>
              <a:r>
                <a:rPr kumimoji="1" lang="en-GB" sz="800" dirty="0">
                  <a:solidFill>
                    <a:schemeClr val="tx1"/>
                  </a:solidFill>
                </a:rPr>
                <a:t>Traffic aggregation point is difficult to scale dynamically and to be efficient for cloud-native environment.</a:t>
              </a:r>
            </a:p>
            <a:p>
              <a:pPr marL="171450" indent="-171450">
                <a:spcBef>
                  <a:spcPts val="0"/>
                </a:spcBef>
                <a:buFont typeface="Arial" panose="020B0604020202020204" pitchFamily="34" charset="0"/>
                <a:buChar char="•"/>
              </a:pPr>
              <a:r>
                <a:rPr kumimoji="1" lang="en-GB" sz="800" dirty="0">
                  <a:solidFill>
                    <a:schemeClr val="tx1"/>
                  </a:solidFill>
                </a:rPr>
                <a:t>No data sharing.</a:t>
              </a:r>
            </a:p>
            <a:p>
              <a:pPr marL="171450" indent="-171450">
                <a:spcBef>
                  <a:spcPts val="0"/>
                </a:spcBef>
                <a:buFont typeface="Arial" panose="020B0604020202020204" pitchFamily="34" charset="0"/>
                <a:buChar char="•"/>
              </a:pPr>
              <a:r>
                <a:rPr kumimoji="1" lang="en-GB" sz="800" dirty="0">
                  <a:solidFill>
                    <a:schemeClr val="tx1"/>
                  </a:solidFill>
                </a:rPr>
                <a:t>Limited transport resiliency and fault tolerance.</a:t>
              </a:r>
            </a:p>
            <a:p>
              <a:pPr marL="171450" indent="-171450">
                <a:spcBef>
                  <a:spcPts val="0"/>
                </a:spcBef>
                <a:buFont typeface="Arial" panose="020B0604020202020204" pitchFamily="34" charset="0"/>
                <a:buChar char="•"/>
              </a:pPr>
              <a:r>
                <a:rPr kumimoji="1" lang="en-GB" sz="800" dirty="0">
                  <a:solidFill>
                    <a:schemeClr val="tx1"/>
                  </a:solidFill>
                </a:rPr>
                <a:t>Application layer manage all connection aspects for connections, parallel streaming, scaling, resiliency, load balancing etc -&gt; huge development and maintenance cost for it to be adapted to cloud environment.</a:t>
              </a:r>
            </a:p>
          </p:txBody>
        </p:sp>
        <p:cxnSp>
          <p:nvCxnSpPr>
            <p:cNvPr id="43" name="Straight Arrow Connector 42">
              <a:extLst>
                <a:ext uri="{FF2B5EF4-FFF2-40B4-BE49-F238E27FC236}">
                  <a16:creationId xmlns:a16="http://schemas.microsoft.com/office/drawing/2014/main" id="{A8C7DD12-8A04-0C3D-6703-7D1AC7A6938F}"/>
                </a:ext>
              </a:extLst>
            </p:cNvPr>
            <p:cNvCxnSpPr/>
            <p:nvPr/>
          </p:nvCxnSpPr>
          <p:spPr>
            <a:xfrm flipV="1">
              <a:off x="7552281" y="4807266"/>
              <a:ext cx="595489" cy="294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1175865F-41F0-4D45-6767-9DE7CF9A4E25}"/>
                </a:ext>
              </a:extLst>
            </p:cNvPr>
            <p:cNvCxnSpPr/>
            <p:nvPr/>
          </p:nvCxnSpPr>
          <p:spPr>
            <a:xfrm flipV="1">
              <a:off x="6151150" y="2570873"/>
              <a:ext cx="595489" cy="294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Speech Bubble: Rectangle 55">
              <a:extLst>
                <a:ext uri="{FF2B5EF4-FFF2-40B4-BE49-F238E27FC236}">
                  <a16:creationId xmlns:a16="http://schemas.microsoft.com/office/drawing/2014/main" id="{431024CD-C730-1EBE-CD15-2748FDD53B2C}"/>
                </a:ext>
              </a:extLst>
            </p:cNvPr>
            <p:cNvSpPr/>
            <p:nvPr/>
          </p:nvSpPr>
          <p:spPr>
            <a:xfrm>
              <a:off x="8992770" y="3512111"/>
              <a:ext cx="3736590" cy="1589192"/>
            </a:xfrm>
            <a:prstGeom prst="wedgeRectCallout">
              <a:avLst>
                <a:gd name="adj1" fmla="val -75627"/>
                <a:gd name="adj2" fmla="val -3688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450" indent="-171450">
                <a:lnSpc>
                  <a:spcPct val="100000"/>
                </a:lnSpc>
                <a:spcBef>
                  <a:spcPts val="0"/>
                </a:spcBef>
                <a:buFont typeface="Arial" panose="020B0604020202020204" pitchFamily="34" charset="0"/>
                <a:buChar char="•"/>
              </a:pPr>
              <a:r>
                <a:rPr kumimoji="1" lang="en-GB" sz="800" dirty="0" err="1">
                  <a:solidFill>
                    <a:schemeClr val="tx1"/>
                  </a:solidFill>
                </a:rPr>
                <a:t>Multipoints</a:t>
              </a:r>
              <a:r>
                <a:rPr kumimoji="1" lang="en-GB" sz="800" dirty="0">
                  <a:solidFill>
                    <a:schemeClr val="tx1"/>
                  </a:solidFill>
                </a:rPr>
                <a:t>-to-</a:t>
              </a:r>
              <a:r>
                <a:rPr kumimoji="1" lang="en-GB" sz="800" dirty="0" err="1">
                  <a:solidFill>
                    <a:schemeClr val="tx1"/>
                  </a:solidFill>
                </a:rPr>
                <a:t>multipoints</a:t>
              </a:r>
              <a:r>
                <a:rPr kumimoji="1" lang="en-GB" sz="800" dirty="0">
                  <a:solidFill>
                    <a:schemeClr val="tx1"/>
                  </a:solidFill>
                </a:rPr>
                <a:t> streaming with data sharing removing performance bottle neck at the aggregation point and improve efficiency.</a:t>
              </a:r>
            </a:p>
            <a:p>
              <a:pPr marL="171450" indent="-171450">
                <a:spcBef>
                  <a:spcPts val="0"/>
                </a:spcBef>
                <a:buFont typeface="Arial" panose="020B0604020202020204" pitchFamily="34" charset="0"/>
                <a:buChar char="•"/>
              </a:pPr>
              <a:r>
                <a:rPr kumimoji="1" lang="en-GB" sz="800" dirty="0">
                  <a:solidFill>
                    <a:schemeClr val="tx1"/>
                  </a:solidFill>
                </a:rPr>
                <a:t>High scalability. </a:t>
              </a:r>
            </a:p>
            <a:p>
              <a:pPr marL="171450" indent="-171450">
                <a:spcBef>
                  <a:spcPts val="0"/>
                </a:spcBef>
                <a:buFont typeface="Arial" panose="020B0604020202020204" pitchFamily="34" charset="0"/>
                <a:buChar char="•"/>
              </a:pPr>
              <a:r>
                <a:rPr kumimoji="1" lang="en-GB" sz="800" dirty="0">
                  <a:solidFill>
                    <a:schemeClr val="tx1"/>
                  </a:solidFill>
                </a:rPr>
                <a:t>Highly distributed. </a:t>
              </a:r>
            </a:p>
            <a:p>
              <a:pPr marL="171450" indent="-171450">
                <a:spcBef>
                  <a:spcPts val="0"/>
                </a:spcBef>
                <a:buFont typeface="Arial" panose="020B0604020202020204" pitchFamily="34" charset="0"/>
                <a:buChar char="•"/>
              </a:pPr>
              <a:r>
                <a:rPr kumimoji="1" lang="en-GB" sz="800" dirty="0">
                  <a:solidFill>
                    <a:schemeClr val="tx1"/>
                  </a:solidFill>
                </a:rPr>
                <a:t>High availability with strong transport resiliency and fault tolerance.</a:t>
              </a:r>
            </a:p>
            <a:p>
              <a:pPr marL="171450" indent="-171450">
                <a:spcBef>
                  <a:spcPts val="0"/>
                </a:spcBef>
                <a:buFont typeface="Arial" panose="020B0604020202020204" pitchFamily="34" charset="0"/>
                <a:buChar char="•"/>
              </a:pPr>
              <a:r>
                <a:rPr kumimoji="1" lang="en-GB" sz="800" dirty="0">
                  <a:solidFill>
                    <a:schemeClr val="tx1"/>
                  </a:solidFill>
                </a:rPr>
                <a:t>Messaging framework and orchestration tools from 3</a:t>
              </a:r>
              <a:r>
                <a:rPr kumimoji="1" lang="en-GB" sz="800" baseline="30000" dirty="0">
                  <a:solidFill>
                    <a:schemeClr val="tx1"/>
                  </a:solidFill>
                </a:rPr>
                <a:t>rd</a:t>
              </a:r>
              <a:r>
                <a:rPr kumimoji="1" lang="en-GB" sz="800" dirty="0">
                  <a:solidFill>
                    <a:schemeClr val="tx1"/>
                  </a:solidFill>
                </a:rPr>
                <a:t> party and open-source handles most of the complexities for managing connections, parallel streaming, scaling, resiliency, load balancing etc. </a:t>
              </a:r>
              <a:endParaRPr kumimoji="1" lang="en-GB" sz="700" dirty="0">
                <a:solidFill>
                  <a:schemeClr val="tx1"/>
                </a:solidFill>
              </a:endParaRPr>
            </a:p>
          </p:txBody>
        </p:sp>
      </p:grpSp>
      <p:sp>
        <p:nvSpPr>
          <p:cNvPr id="37" name="Rectangle 36">
            <a:extLst>
              <a:ext uri="{FF2B5EF4-FFF2-40B4-BE49-F238E27FC236}">
                <a16:creationId xmlns:a16="http://schemas.microsoft.com/office/drawing/2014/main" id="{0C15E8AC-678C-B100-1478-F28D893AE55D}"/>
              </a:ext>
            </a:extLst>
          </p:cNvPr>
          <p:cNvSpPr/>
          <p:nvPr/>
        </p:nvSpPr>
        <p:spPr>
          <a:xfrm>
            <a:off x="6447961" y="4192618"/>
            <a:ext cx="1766009" cy="215256"/>
          </a:xfrm>
          <a:prstGeom prst="rect">
            <a:avLst/>
          </a:prstGeom>
          <a:solidFill>
            <a:srgbClr val="FFC000">
              <a:alpha val="81000"/>
            </a:srgbClr>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b="1" dirty="0"/>
              <a:t>M</a:t>
            </a:r>
            <a:r>
              <a:rPr kumimoji="1" lang="en-US" altLang="zh-CN" sz="900" b="1" dirty="0" err="1"/>
              <a:t>essaging</a:t>
            </a:r>
            <a:r>
              <a:rPr kumimoji="1" lang="en-US" altLang="zh-CN" sz="900" b="1" dirty="0"/>
              <a:t> framework</a:t>
            </a:r>
            <a:endParaRPr kumimoji="1" lang="en-GB" sz="900" b="1" dirty="0"/>
          </a:p>
        </p:txBody>
      </p:sp>
    </p:spTree>
    <p:extLst>
      <p:ext uri="{BB962C8B-B14F-4D97-AF65-F5344CB8AC3E}">
        <p14:creationId xmlns:p14="http://schemas.microsoft.com/office/powerpoint/2010/main" val="390348164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841CB8D-FA39-FB7A-65C7-A0C1C1187800}"/>
              </a:ext>
            </a:extLst>
          </p:cNvPr>
          <p:cNvGraphicFramePr>
            <a:graphicFrameLocks noGrp="1"/>
          </p:cNvGraphicFramePr>
          <p:nvPr>
            <p:ph sz="quarter" idx="10"/>
          </p:nvPr>
        </p:nvGraphicFramePr>
        <p:xfrm>
          <a:off x="428877" y="303860"/>
          <a:ext cx="10624843" cy="5910823"/>
        </p:xfrm>
        <a:graphic>
          <a:graphicData uri="http://schemas.openxmlformats.org/drawingml/2006/table">
            <a:tbl>
              <a:tblPr/>
              <a:tblGrid>
                <a:gridCol w="1399923">
                  <a:extLst>
                    <a:ext uri="{9D8B030D-6E8A-4147-A177-3AD203B41FA5}">
                      <a16:colId xmlns:a16="http://schemas.microsoft.com/office/drawing/2014/main" val="1067494328"/>
                    </a:ext>
                  </a:extLst>
                </a:gridCol>
                <a:gridCol w="4665440">
                  <a:extLst>
                    <a:ext uri="{9D8B030D-6E8A-4147-A177-3AD203B41FA5}">
                      <a16:colId xmlns:a16="http://schemas.microsoft.com/office/drawing/2014/main" val="2424678113"/>
                    </a:ext>
                  </a:extLst>
                </a:gridCol>
                <a:gridCol w="4559480">
                  <a:extLst>
                    <a:ext uri="{9D8B030D-6E8A-4147-A177-3AD203B41FA5}">
                      <a16:colId xmlns:a16="http://schemas.microsoft.com/office/drawing/2014/main" val="3932947780"/>
                    </a:ext>
                  </a:extLst>
                </a:gridCol>
              </a:tblGrid>
              <a:tr h="693836">
                <a:tc>
                  <a:txBody>
                    <a:bodyPr/>
                    <a:lstStyle/>
                    <a:p>
                      <a:pPr algn="l" fontAlgn="ctr"/>
                      <a:r>
                        <a:rPr lang="en-US" sz="1000" b="1" i="0" u="none" strike="noStrike" dirty="0">
                          <a:solidFill>
                            <a:schemeClr val="bg1"/>
                          </a:solidFill>
                          <a:effectLst/>
                          <a:latin typeface="Arial" panose="020B0604020202020204" pitchFamily="34" charset="0"/>
                        </a:rPr>
                        <a:t>Feature</a:t>
                      </a: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tc>
                  <a:txBody>
                    <a:bodyPr/>
                    <a:lstStyle/>
                    <a:p>
                      <a:pPr algn="l" fontAlgn="ctr"/>
                      <a:r>
                        <a:rPr lang="en-US" sz="1000" b="1" i="0" u="none" strike="noStrike" dirty="0">
                          <a:solidFill>
                            <a:schemeClr val="bg1"/>
                          </a:solidFill>
                          <a:effectLst/>
                          <a:latin typeface="Arial" panose="020B0604020202020204" pitchFamily="34" charset="0"/>
                        </a:rPr>
                        <a:t>Conventional Streaming (3GPP 28.532 )</a:t>
                      </a: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tc>
                  <a:txBody>
                    <a:bodyPr/>
                    <a:lstStyle/>
                    <a:p>
                      <a:pPr algn="l" fontAlgn="ctr"/>
                      <a:r>
                        <a:rPr lang="en-US" sz="1000" b="1" i="0" u="none" strike="noStrike" dirty="0">
                          <a:solidFill>
                            <a:schemeClr val="bg1"/>
                          </a:solidFill>
                          <a:effectLst/>
                          <a:latin typeface="Arial" panose="020B0604020202020204" pitchFamily="34" charset="0"/>
                        </a:rPr>
                        <a:t>Cloud-Native Streaming</a:t>
                      </a: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extLst>
                  <a:ext uri="{0D108BD9-81ED-4DB2-BD59-A6C34878D82A}">
                    <a16:rowId xmlns:a16="http://schemas.microsoft.com/office/drawing/2014/main" val="3604537562"/>
                  </a:ext>
                </a:extLst>
              </a:tr>
              <a:tr h="712070">
                <a:tc>
                  <a:txBody>
                    <a:bodyPr/>
                    <a:lstStyle/>
                    <a:p>
                      <a:pPr algn="l" fontAlgn="ctr"/>
                      <a:r>
                        <a:rPr lang="en-US" sz="1100" b="1" i="0" u="none" strike="noStrike" dirty="0">
                          <a:solidFill>
                            <a:srgbClr val="1F1F1F"/>
                          </a:solidFill>
                          <a:effectLst/>
                          <a:latin typeface="Arial" panose="020B0604020202020204" pitchFamily="34" charset="0"/>
                        </a:rPr>
                        <a:t>Infrastructure</a:t>
                      </a: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Dedicated Servers:</a:t>
                      </a:r>
                      <a:r>
                        <a:rPr lang="en-US" sz="1000" b="0" i="0" u="none" strike="noStrike" dirty="0">
                          <a:solidFill>
                            <a:srgbClr val="1F1F1F"/>
                          </a:solidFill>
                          <a:effectLst/>
                          <a:latin typeface="Arial" panose="020B0604020202020204" pitchFamily="34" charset="0"/>
                        </a:rPr>
                        <a:t> Network operators manage their own physical servers for data processing and storage. This requires upfront investment in hardware, ongoing maintenance, and manual provisioning of additional resources during peak loads.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105C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105C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Cloud-Based Resources:</a:t>
                      </a:r>
                      <a:r>
                        <a:rPr lang="en-US" sz="1000" b="0" i="0" u="none" strike="noStrike" dirty="0">
                          <a:solidFill>
                            <a:srgbClr val="1F1F1F"/>
                          </a:solidFill>
                          <a:effectLst/>
                          <a:latin typeface="Arial" panose="020B0604020202020204" pitchFamily="34" charset="0"/>
                        </a:rPr>
                        <a:t> Data processing and storage leverage virtual servers within a cloud platform. This eliminates the need for upfront hardware costs and allows for automatic scaling based on data volume. You only pay for the resources you use, leading to potentially lower overall costs.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105C8E"/>
                      </a:solidFill>
                      <a:prstDash val="solid"/>
                      <a:round/>
                      <a:headEnd type="none" w="med" len="med"/>
                      <a:tailEnd type="none" w="med" len="med"/>
                    </a:lnL>
                    <a:lnR w="6350" cap="flat" cmpd="sng" algn="ctr">
                      <a:solidFill>
                        <a:srgbClr val="F06C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06C8E"/>
                      </a:solidFill>
                      <a:prstDash val="solid"/>
                      <a:round/>
                      <a:headEnd type="none" w="med" len="med"/>
                      <a:tailEnd type="none" w="med" len="med"/>
                    </a:lnB>
                    <a:solidFill>
                      <a:srgbClr val="FFFFFF"/>
                    </a:solidFill>
                  </a:tcPr>
                </a:tc>
                <a:extLst>
                  <a:ext uri="{0D108BD9-81ED-4DB2-BD59-A6C34878D82A}">
                    <a16:rowId xmlns:a16="http://schemas.microsoft.com/office/drawing/2014/main" val="67878997"/>
                  </a:ext>
                </a:extLst>
              </a:tr>
              <a:tr h="1297849">
                <a:tc>
                  <a:txBody>
                    <a:bodyPr/>
                    <a:lstStyle/>
                    <a:p>
                      <a:pPr algn="l" fontAlgn="ctr"/>
                      <a:r>
                        <a:rPr lang="en-US" sz="1100" b="1" i="0" u="none" strike="noStrike" dirty="0">
                          <a:solidFill>
                            <a:srgbClr val="1F1F1F"/>
                          </a:solidFill>
                          <a:effectLst/>
                          <a:latin typeface="Arial" panose="020B0604020202020204" pitchFamily="34" charset="0"/>
                        </a:rPr>
                        <a:t>Architecture</a:t>
                      </a:r>
                    </a:p>
                  </a:txBody>
                  <a:tcPr marL="46918" marR="3910" marT="3910" marB="0" anchor="ctr">
                    <a:lnL w="6350" cap="flat" cmpd="sng" algn="ctr">
                      <a:solidFill>
                        <a:srgbClr val="705B8E"/>
                      </a:solidFill>
                      <a:prstDash val="solid"/>
                      <a:round/>
                      <a:headEnd type="none" w="med" len="med"/>
                      <a:tailEnd type="none" w="med" len="med"/>
                    </a:lnL>
                    <a:lnR w="6350" cap="flat" cmpd="sng" algn="ctr">
                      <a:solidFill>
                        <a:srgbClr val="705B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705B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Monolithic Application or Point-to-Point Integrations:</a:t>
                      </a:r>
                      <a:r>
                        <a:rPr lang="en-US" sz="1000" b="0" i="0" u="none" strike="noStrike" dirty="0">
                          <a:solidFill>
                            <a:srgbClr val="1F1F1F"/>
                          </a:solidFill>
                          <a:effectLst/>
                          <a:latin typeface="Arial" panose="020B0604020202020204" pitchFamily="34" charset="0"/>
                        </a:rPr>
                        <a:t> A single, large application might handle data ingestion, processing, and reporting. Modifying functionalities within this application can be complex and require changes to the entire system. Alternatively, point-to-point integrations might be used, where each data source has a custom connection to the processing application. This creates a tightly coupled system that's difficult to modify or scale.</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705B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105C8E"/>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Microservices Architecture with Streaming Platform:</a:t>
                      </a:r>
                      <a:r>
                        <a:rPr lang="en-US" sz="1000" b="0" i="0" u="none" strike="noStrike" dirty="0">
                          <a:solidFill>
                            <a:srgbClr val="1F1F1F"/>
                          </a:solidFill>
                          <a:effectLst/>
                          <a:latin typeface="Arial" panose="020B0604020202020204" pitchFamily="34" charset="0"/>
                        </a:rPr>
                        <a:t> The system is broken down into smaller, independent services that handle specific tasks (e.g., data ingestion, processing, reporting). This allows for easier development, deployment, and updates. A dedicated streaming platform, like Apache Kafka, acts as a central hub for data flow. Data sources publish data to the platform, and processing services subscribe to relevant data streams. This decoupled architecture promotes flexibility and independent scaling of services.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F06C8E"/>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extLst>
                  <a:ext uri="{0D108BD9-81ED-4DB2-BD59-A6C34878D82A}">
                    <a16:rowId xmlns:a16="http://schemas.microsoft.com/office/drawing/2014/main" val="4159241502"/>
                  </a:ext>
                </a:extLst>
              </a:tr>
              <a:tr h="1419603">
                <a:tc>
                  <a:txBody>
                    <a:bodyPr/>
                    <a:lstStyle/>
                    <a:p>
                      <a:pPr algn="l" fontAlgn="ctr"/>
                      <a:r>
                        <a:rPr lang="en-US" sz="1100" b="1" i="0" u="none" strike="noStrike" dirty="0">
                          <a:solidFill>
                            <a:srgbClr val="1F1F1F"/>
                          </a:solidFill>
                          <a:effectLst/>
                          <a:latin typeface="Arial" panose="020B0604020202020204" pitchFamily="34" charset="0"/>
                        </a:rPr>
                        <a:t>Integration</a:t>
                      </a: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006C8E"/>
                      </a:solidFill>
                      <a:prstDash val="solid"/>
                      <a:round/>
                      <a:headEnd type="none" w="med" len="med"/>
                      <a:tailEnd type="none" w="med" len="med"/>
                    </a:lnR>
                    <a:lnT w="6350" cap="flat" cmpd="sng" algn="ctr">
                      <a:solidFill>
                        <a:srgbClr val="705B8E"/>
                      </a:solidFill>
                      <a:prstDash val="solid"/>
                      <a:round/>
                      <a:headEnd type="none" w="med" len="med"/>
                      <a:tailEnd type="none" w="med" len="med"/>
                    </a:lnT>
                    <a:lnB w="6350" cap="flat" cmpd="sng" algn="ctr">
                      <a:solidFill>
                        <a:srgbClr val="006C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panose="020B0604020202020204" pitchFamily="34" charset="0"/>
                        </a:rPr>
                        <a:t>Proprietary Protocols or Custom Integrations:</a:t>
                      </a:r>
                      <a:r>
                        <a:rPr lang="en-US" sz="1000" b="0" i="0" u="none" strike="noStrike">
                          <a:solidFill>
                            <a:srgbClr val="1F1F1F"/>
                          </a:solidFill>
                          <a:effectLst/>
                          <a:latin typeface="Arial" panose="020B0604020202020204" pitchFamily="34" charset="0"/>
                        </a:rPr>
                        <a:t> Data exchange between network elements and the processing system might rely on proprietary protocols specific to the network vendor. Alternatively, custom integrations might be developed to connect different elements. This approach can be complex to manage and maintain, especially when integrating new network equipment.</a:t>
                      </a:r>
                      <a:endParaRPr lang="en-US" sz="1000" b="1" i="0" u="none" strike="noStrike">
                        <a:solidFill>
                          <a:srgbClr val="1F1F1F"/>
                        </a:solidFill>
                        <a:effectLst/>
                        <a:latin typeface="Arial" panose="020B0604020202020204" pitchFamily="34" charset="0"/>
                      </a:endParaRP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006C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006C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Standardized APIs and Event-Driven Architecture:</a:t>
                      </a:r>
                      <a:r>
                        <a:rPr lang="en-US" sz="1000" b="0" i="0" u="none" strike="noStrike" dirty="0">
                          <a:solidFill>
                            <a:srgbClr val="1F1F1F"/>
                          </a:solidFill>
                          <a:effectLst/>
                          <a:latin typeface="Arial" panose="020B0604020202020204" pitchFamily="34" charset="0"/>
                        </a:rPr>
                        <a:t> APIs (Application Programming Interfaces) act as standardized communication channels between network elements and the streaming platform. This approach simplifies integration and ensures compatibility with a wider range of equipment. Event-driven architecture allows for loosely coupled communication – network elements publish events (data updates) to the platform, and processing services subscribe to receive relevant events when they occur. This improves scalability and simplifies adding new data sources.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A067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A0678E"/>
                      </a:solidFill>
                      <a:prstDash val="solid"/>
                      <a:round/>
                      <a:headEnd type="none" w="med" len="med"/>
                      <a:tailEnd type="none" w="med" len="med"/>
                    </a:lnB>
                    <a:solidFill>
                      <a:srgbClr val="FFFFFF"/>
                    </a:solidFill>
                  </a:tcPr>
                </a:tc>
                <a:extLst>
                  <a:ext uri="{0D108BD9-81ED-4DB2-BD59-A6C34878D82A}">
                    <a16:rowId xmlns:a16="http://schemas.microsoft.com/office/drawing/2014/main" val="1598455079"/>
                  </a:ext>
                </a:extLst>
              </a:tr>
              <a:tr h="888954">
                <a:tc>
                  <a:txBody>
                    <a:bodyPr/>
                    <a:lstStyle/>
                    <a:p>
                      <a:pPr algn="l" fontAlgn="ctr"/>
                      <a:r>
                        <a:rPr lang="en-US" sz="1100" b="1" i="0" u="none" strike="noStrike" dirty="0">
                          <a:solidFill>
                            <a:srgbClr val="1F1F1F"/>
                          </a:solidFill>
                          <a:effectLst/>
                          <a:latin typeface="Arial" panose="020B0604020202020204" pitchFamily="34" charset="0"/>
                        </a:rPr>
                        <a:t>Scalability</a:t>
                      </a:r>
                    </a:p>
                  </a:txBody>
                  <a:tcPr marL="46918" marR="3910" marT="3910" marB="0" anchor="ctr">
                    <a:lnL w="6350" cap="flat" cmpd="sng" algn="ctr">
                      <a:solidFill>
                        <a:srgbClr val="E0688E"/>
                      </a:solidFill>
                      <a:prstDash val="solid"/>
                      <a:round/>
                      <a:headEnd type="none" w="med" len="med"/>
                      <a:tailEnd type="none" w="med" len="med"/>
                    </a:lnL>
                    <a:lnR w="6350" cap="flat" cmpd="sng" algn="ctr">
                      <a:solidFill>
                        <a:srgbClr val="E0688E"/>
                      </a:solidFill>
                      <a:prstDash val="solid"/>
                      <a:round/>
                      <a:headEnd type="none" w="med" len="med"/>
                      <a:tailEnd type="none" w="med" len="med"/>
                    </a:lnR>
                    <a:lnT w="6350" cap="flat" cmpd="sng" algn="ctr">
                      <a:solidFill>
                        <a:srgbClr val="006C8E"/>
                      </a:solidFill>
                      <a:prstDash val="solid"/>
                      <a:round/>
                      <a:headEnd type="none" w="med" len="med"/>
                      <a:tailEnd type="none" w="med" len="med"/>
                    </a:lnT>
                    <a:lnB w="6350" cap="flat" cmpd="sng" algn="ctr">
                      <a:solidFill>
                        <a:srgbClr val="E068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panose="020B0604020202020204" pitchFamily="34" charset="0"/>
                        </a:rPr>
                        <a:t>Manual Scaling:</a:t>
                      </a:r>
                      <a:r>
                        <a:rPr lang="en-US" sz="1000" b="0" i="0" u="none" strike="noStrike">
                          <a:solidFill>
                            <a:srgbClr val="1F1F1F"/>
                          </a:solidFill>
                          <a:effectLst/>
                          <a:latin typeface="Arial" panose="020B0604020202020204" pitchFamily="34" charset="0"/>
                        </a:rPr>
                        <a:t> Adding or removing dedicated servers to handle fluctuations in data volume is a manual process that requires planning and downtime. This can lead to inefficiencies, as underutilized servers during low traffic periods increase costs, while insufficient resources during peak times can lead to performance issues.</a:t>
                      </a:r>
                      <a:endParaRPr lang="en-US" sz="1000" b="1" i="0" u="none" strike="noStrike">
                        <a:solidFill>
                          <a:srgbClr val="1F1F1F"/>
                        </a:solidFill>
                        <a:effectLst/>
                        <a:latin typeface="Arial" panose="020B0604020202020204" pitchFamily="34" charset="0"/>
                      </a:endParaRPr>
                    </a:p>
                  </a:txBody>
                  <a:tcPr marL="46918" marR="3910" marT="3910" marB="0" anchor="ctr">
                    <a:lnL w="6350" cap="flat" cmpd="sng" algn="ctr">
                      <a:solidFill>
                        <a:srgbClr val="E0688E"/>
                      </a:solidFill>
                      <a:prstDash val="solid"/>
                      <a:round/>
                      <a:headEnd type="none" w="med" len="med"/>
                      <a:tailEnd type="none" w="med" len="med"/>
                    </a:lnL>
                    <a:lnR w="6350" cap="flat" cmpd="sng" algn="ctr">
                      <a:solidFill>
                        <a:srgbClr val="D05A8E"/>
                      </a:solidFill>
                      <a:prstDash val="solid"/>
                      <a:round/>
                      <a:headEnd type="none" w="med" len="med"/>
                      <a:tailEnd type="none" w="med" len="med"/>
                    </a:lnR>
                    <a:lnT w="6350" cap="flat" cmpd="sng" algn="ctr">
                      <a:solidFill>
                        <a:srgbClr val="006C8E"/>
                      </a:solidFill>
                      <a:prstDash val="solid"/>
                      <a:round/>
                      <a:headEnd type="none" w="med" len="med"/>
                      <a:tailEnd type="none" w="med" len="med"/>
                    </a:lnT>
                    <a:lnB w="6350" cap="flat" cmpd="sng" algn="ctr">
                      <a:solidFill>
                        <a:srgbClr val="D05A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Automatic Scaling:</a:t>
                      </a:r>
                      <a:r>
                        <a:rPr lang="en-US" sz="1000" b="0" i="0" u="none" strike="noStrike" dirty="0">
                          <a:solidFill>
                            <a:srgbClr val="1F1F1F"/>
                          </a:solidFill>
                          <a:effectLst/>
                          <a:latin typeface="Arial" panose="020B0604020202020204" pitchFamily="34" charset="0"/>
                        </a:rPr>
                        <a:t> Cloud platforms offer automatic scaling based on real-time data flow. Additional virtual servers are automatically provisioned when needed and de-provisioned when traffic subsides. This ensures optimal resource utilization and avoids performance bottlenecks during peak loads.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A06C8E"/>
                      </a:solidFill>
                      <a:prstDash val="solid"/>
                      <a:round/>
                      <a:headEnd type="none" w="med" len="med"/>
                      <a:tailEnd type="none" w="med" len="med"/>
                    </a:lnR>
                    <a:lnT w="6350" cap="flat" cmpd="sng" algn="ctr">
                      <a:solidFill>
                        <a:srgbClr val="A0678E"/>
                      </a:solidFill>
                      <a:prstDash val="solid"/>
                      <a:round/>
                      <a:headEnd type="none" w="med" len="med"/>
                      <a:tailEnd type="none" w="med" len="med"/>
                    </a:lnT>
                    <a:lnB w="6350" cap="flat" cmpd="sng" algn="ctr">
                      <a:solidFill>
                        <a:srgbClr val="A06C8E"/>
                      </a:solidFill>
                      <a:prstDash val="solid"/>
                      <a:round/>
                      <a:headEnd type="none" w="med" len="med"/>
                      <a:tailEnd type="none" w="med" len="med"/>
                    </a:lnB>
                    <a:solidFill>
                      <a:srgbClr val="FFFFFF"/>
                    </a:solidFill>
                  </a:tcPr>
                </a:tc>
                <a:extLst>
                  <a:ext uri="{0D108BD9-81ED-4DB2-BD59-A6C34878D82A}">
                    <a16:rowId xmlns:a16="http://schemas.microsoft.com/office/drawing/2014/main" val="2097147542"/>
                  </a:ext>
                </a:extLst>
              </a:tr>
              <a:tr h="898511">
                <a:tc>
                  <a:txBody>
                    <a:bodyPr/>
                    <a:lstStyle/>
                    <a:p>
                      <a:pPr algn="l" fontAlgn="ctr"/>
                      <a:r>
                        <a:rPr lang="en-US" sz="1100" b="1" i="0" u="none" strike="noStrike" dirty="0">
                          <a:solidFill>
                            <a:srgbClr val="1F1F1F"/>
                          </a:solidFill>
                          <a:effectLst/>
                          <a:latin typeface="Arial" panose="020B0604020202020204" pitchFamily="34" charset="0"/>
                        </a:rPr>
                        <a:t>Real-time Processing</a:t>
                      </a: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D05A8E"/>
                      </a:solidFill>
                      <a:prstDash val="solid"/>
                      <a:round/>
                      <a:headEnd type="none" w="med" len="med"/>
                      <a:tailEnd type="none" w="med" len="med"/>
                    </a:lnR>
                    <a:lnT w="6350" cap="flat" cmpd="sng" algn="ctr">
                      <a:solidFill>
                        <a:srgbClr val="E0688E"/>
                      </a:solidFill>
                      <a:prstDash val="solid"/>
                      <a:round/>
                      <a:headEnd type="none" w="med" len="med"/>
                      <a:tailEnd type="none" w="med" len="med"/>
                    </a:lnT>
                    <a:lnB w="6350" cap="flat" cmpd="sng" algn="ctr">
                      <a:solidFill>
                        <a:srgbClr val="D05A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panose="020B0604020202020204" pitchFamily="34" charset="0"/>
                        </a:rPr>
                        <a:t>Limited Capabilities:</a:t>
                      </a:r>
                      <a:r>
                        <a:rPr lang="en-US" sz="1000" b="0" i="0" u="none" strike="noStrike">
                          <a:solidFill>
                            <a:srgbClr val="1F1F1F"/>
                          </a:solidFill>
                          <a:effectLst/>
                          <a:latin typeface="Arial" panose="020B0604020202020204" pitchFamily="34" charset="0"/>
                        </a:rPr>
                        <a:t> Traditional systems might have limited real-time processing capabilities due to the architecture and the overhead of data processing within a monolithic application or point-to-point integrations. Delays in data processing can lead to outdated insights and slower response times to network issues.</a:t>
                      </a:r>
                      <a:endParaRPr lang="en-US" sz="1000" b="1" i="0" u="none" strike="noStrike">
                        <a:solidFill>
                          <a:srgbClr val="1F1F1F"/>
                        </a:solidFill>
                        <a:effectLst/>
                        <a:latin typeface="Arial" panose="020B0604020202020204" pitchFamily="34" charset="0"/>
                      </a:endParaRP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B07F8E"/>
                      </a:solidFill>
                      <a:prstDash val="solid"/>
                      <a:round/>
                      <a:headEnd type="none" w="med" len="med"/>
                      <a:tailEnd type="none" w="med" len="med"/>
                    </a:lnR>
                    <a:lnT w="6350" cap="flat" cmpd="sng" algn="ctr">
                      <a:solidFill>
                        <a:srgbClr val="D05A8E"/>
                      </a:solidFill>
                      <a:prstDash val="solid"/>
                      <a:round/>
                      <a:headEnd type="none" w="med" len="med"/>
                      <a:tailEnd type="none" w="med" len="med"/>
                    </a:lnT>
                    <a:lnB w="6350" cap="flat" cmpd="sng" algn="ctr">
                      <a:solidFill>
                        <a:srgbClr val="B07F8E"/>
                      </a:solidFill>
                      <a:prstDash val="solid"/>
                      <a:round/>
                      <a:headEnd type="none" w="med" len="med"/>
                      <a:tailEnd type="none" w="med" len="med"/>
                    </a:lnB>
                    <a:solidFill>
                      <a:srgbClr val="FFFFFF"/>
                    </a:solidFill>
                  </a:tcPr>
                </a:tc>
                <a:tc>
                  <a:txBody>
                    <a:bodyPr/>
                    <a:lstStyle/>
                    <a:p>
                      <a:pPr algn="l" fontAlgn="ctr"/>
                      <a:r>
                        <a:rPr lang="en-US" sz="1000" b="1" i="0" u="none" strike="noStrike" dirty="0">
                          <a:solidFill>
                            <a:srgbClr val="1F1F1F"/>
                          </a:solidFill>
                          <a:effectLst/>
                          <a:latin typeface="Arial" panose="020B0604020202020204" pitchFamily="34" charset="0"/>
                        </a:rPr>
                        <a:t>Enabled through Streaming Platform:</a:t>
                      </a:r>
                      <a:r>
                        <a:rPr lang="en-US" sz="1000" b="0" i="0" u="none" strike="noStrike" dirty="0">
                          <a:solidFill>
                            <a:srgbClr val="1F1F1F"/>
                          </a:solidFill>
                          <a:effectLst/>
                          <a:latin typeface="Arial" panose="020B0604020202020204" pitchFamily="34" charset="0"/>
                        </a:rPr>
                        <a:t> Streaming platforms like Kafka are specifically designed for handling large volumes of data in real-time. Data is processed as it arrives, enabling faster analysis and quicker identification of network performance problems. This allows for proactive troubleshooting and minimizes potential disruptions.</a:t>
                      </a:r>
                      <a:endParaRPr lang="en-US" sz="1000" b="1" i="0" u="none" strike="noStrike" dirty="0">
                        <a:solidFill>
                          <a:srgbClr val="1F1F1F"/>
                        </a:solidFill>
                        <a:effectLst/>
                        <a:latin typeface="Arial" panose="020B0604020202020204" pitchFamily="34" charset="0"/>
                      </a:endParaRPr>
                    </a:p>
                  </a:txBody>
                  <a:tcPr marL="46918" marR="3910" marT="3910" marB="0" anchor="ctr">
                    <a:lnL w="6350" cap="flat" cmpd="sng" algn="ctr">
                      <a:solidFill>
                        <a:srgbClr val="B07F8E"/>
                      </a:solidFill>
                      <a:prstDash val="solid"/>
                      <a:round/>
                      <a:headEnd type="none" w="med" len="med"/>
                      <a:tailEnd type="none" w="med" len="med"/>
                    </a:lnL>
                    <a:lnR w="6350" cap="flat" cmpd="sng" algn="ctr">
                      <a:solidFill>
                        <a:srgbClr val="B07F8E"/>
                      </a:solidFill>
                      <a:prstDash val="solid"/>
                      <a:round/>
                      <a:headEnd type="none" w="med" len="med"/>
                      <a:tailEnd type="none" w="med" len="med"/>
                    </a:lnR>
                    <a:lnT w="6350" cap="flat" cmpd="sng" algn="ctr">
                      <a:solidFill>
                        <a:srgbClr val="A06C8E"/>
                      </a:solidFill>
                      <a:prstDash val="solid"/>
                      <a:round/>
                      <a:headEnd type="none" w="med" len="med"/>
                      <a:tailEnd type="none" w="med" len="med"/>
                    </a:lnT>
                    <a:lnB w="6350" cap="flat" cmpd="sng" algn="ctr">
                      <a:solidFill>
                        <a:srgbClr val="B07F8E"/>
                      </a:solidFill>
                      <a:prstDash val="solid"/>
                      <a:round/>
                      <a:headEnd type="none" w="med" len="med"/>
                      <a:tailEnd type="none" w="med" len="med"/>
                    </a:lnB>
                    <a:solidFill>
                      <a:srgbClr val="FFFFFF"/>
                    </a:solidFill>
                  </a:tcPr>
                </a:tc>
                <a:extLst>
                  <a:ext uri="{0D108BD9-81ED-4DB2-BD59-A6C34878D82A}">
                    <a16:rowId xmlns:a16="http://schemas.microsoft.com/office/drawing/2014/main" val="4055011051"/>
                  </a:ext>
                </a:extLst>
              </a:tr>
            </a:tbl>
          </a:graphicData>
        </a:graphic>
      </p:graphicFrame>
    </p:spTree>
    <p:extLst>
      <p:ext uri="{BB962C8B-B14F-4D97-AF65-F5344CB8AC3E}">
        <p14:creationId xmlns:p14="http://schemas.microsoft.com/office/powerpoint/2010/main" val="68651027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6C4F2947-1E0B-969D-2F5D-65E922E41712}"/>
              </a:ext>
            </a:extLst>
          </p:cNvPr>
          <p:cNvSpPr/>
          <p:nvPr/>
        </p:nvSpPr>
        <p:spPr>
          <a:xfrm>
            <a:off x="10658656" y="1634884"/>
            <a:ext cx="662402" cy="359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05" name="Rectangle 104">
            <a:extLst>
              <a:ext uri="{FF2B5EF4-FFF2-40B4-BE49-F238E27FC236}">
                <a16:creationId xmlns:a16="http://schemas.microsoft.com/office/drawing/2014/main" id="{6F87BE3F-E1EF-9F79-E822-6B7D1F9964CC}"/>
              </a:ext>
            </a:extLst>
          </p:cNvPr>
          <p:cNvSpPr/>
          <p:nvPr/>
        </p:nvSpPr>
        <p:spPr>
          <a:xfrm>
            <a:off x="10665785" y="1263339"/>
            <a:ext cx="662402" cy="359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95" name="Rectangle 94">
            <a:extLst>
              <a:ext uri="{FF2B5EF4-FFF2-40B4-BE49-F238E27FC236}">
                <a16:creationId xmlns:a16="http://schemas.microsoft.com/office/drawing/2014/main" id="{8889866D-541E-4463-50DA-19251FA1F8C5}"/>
              </a:ext>
            </a:extLst>
          </p:cNvPr>
          <p:cNvSpPr/>
          <p:nvPr/>
        </p:nvSpPr>
        <p:spPr>
          <a:xfrm>
            <a:off x="10658656" y="926315"/>
            <a:ext cx="662402" cy="3235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 name="Title 1">
            <a:extLst>
              <a:ext uri="{FF2B5EF4-FFF2-40B4-BE49-F238E27FC236}">
                <a16:creationId xmlns:a16="http://schemas.microsoft.com/office/drawing/2014/main" id="{E3042A74-DF52-1A9E-6EC4-879359924B85}"/>
              </a:ext>
            </a:extLst>
          </p:cNvPr>
          <p:cNvSpPr>
            <a:spLocks noGrp="1"/>
          </p:cNvSpPr>
          <p:nvPr>
            <p:ph type="title"/>
          </p:nvPr>
        </p:nvSpPr>
        <p:spPr/>
        <p:txBody>
          <a:bodyPr>
            <a:normAutofit/>
          </a:bodyPr>
          <a:lstStyle/>
          <a:p>
            <a:r>
              <a:rPr lang="en-GB" sz="2400" dirty="0"/>
              <a:t>Cloud-Native Streaming with Message Bus Solution – Concept </a:t>
            </a:r>
          </a:p>
        </p:txBody>
      </p:sp>
      <p:sp>
        <p:nvSpPr>
          <p:cNvPr id="111" name="Rectangle 110">
            <a:extLst>
              <a:ext uri="{FF2B5EF4-FFF2-40B4-BE49-F238E27FC236}">
                <a16:creationId xmlns:a16="http://schemas.microsoft.com/office/drawing/2014/main" id="{32F9D847-4585-176C-095F-5A9B7155B70D}"/>
              </a:ext>
            </a:extLst>
          </p:cNvPr>
          <p:cNvSpPr/>
          <p:nvPr/>
        </p:nvSpPr>
        <p:spPr>
          <a:xfrm>
            <a:off x="10723407" y="1013981"/>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2" name="Rectangle 111">
            <a:extLst>
              <a:ext uri="{FF2B5EF4-FFF2-40B4-BE49-F238E27FC236}">
                <a16:creationId xmlns:a16="http://schemas.microsoft.com/office/drawing/2014/main" id="{C557DB18-3796-F9F8-386F-1DE5522768AD}"/>
              </a:ext>
            </a:extLst>
          </p:cNvPr>
          <p:cNvSpPr/>
          <p:nvPr/>
        </p:nvSpPr>
        <p:spPr>
          <a:xfrm>
            <a:off x="11088752" y="1013981"/>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4" name="Rectangle 113">
            <a:extLst>
              <a:ext uri="{FF2B5EF4-FFF2-40B4-BE49-F238E27FC236}">
                <a16:creationId xmlns:a16="http://schemas.microsoft.com/office/drawing/2014/main" id="{D990FACF-A0B9-DC7E-9B26-FE8442D8C246}"/>
              </a:ext>
            </a:extLst>
          </p:cNvPr>
          <p:cNvSpPr/>
          <p:nvPr/>
        </p:nvSpPr>
        <p:spPr>
          <a:xfrm>
            <a:off x="10719685" y="1354146"/>
            <a:ext cx="159449"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5" name="Rectangle 114">
            <a:extLst>
              <a:ext uri="{FF2B5EF4-FFF2-40B4-BE49-F238E27FC236}">
                <a16:creationId xmlns:a16="http://schemas.microsoft.com/office/drawing/2014/main" id="{E81016A5-6494-B5BF-5A88-A9FD34582C40}"/>
              </a:ext>
            </a:extLst>
          </p:cNvPr>
          <p:cNvSpPr/>
          <p:nvPr/>
        </p:nvSpPr>
        <p:spPr>
          <a:xfrm>
            <a:off x="11088752" y="1354146"/>
            <a:ext cx="159450"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6" name="Rectangle 115">
            <a:extLst>
              <a:ext uri="{FF2B5EF4-FFF2-40B4-BE49-F238E27FC236}">
                <a16:creationId xmlns:a16="http://schemas.microsoft.com/office/drawing/2014/main" id="{B7E0C288-D9FB-E59B-91C2-82694A18CEFA}"/>
              </a:ext>
            </a:extLst>
          </p:cNvPr>
          <p:cNvSpPr/>
          <p:nvPr/>
        </p:nvSpPr>
        <p:spPr>
          <a:xfrm>
            <a:off x="10721179" y="1737057"/>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119" name="Straight Connector 118">
            <a:extLst>
              <a:ext uri="{FF2B5EF4-FFF2-40B4-BE49-F238E27FC236}">
                <a16:creationId xmlns:a16="http://schemas.microsoft.com/office/drawing/2014/main" id="{5889CB75-B4EF-7231-4EB2-AEFE43171216}"/>
              </a:ext>
            </a:extLst>
          </p:cNvPr>
          <p:cNvCxnSpPr>
            <a:cxnSpLocks/>
          </p:cNvCxnSpPr>
          <p:nvPr/>
        </p:nvCxnSpPr>
        <p:spPr>
          <a:xfrm>
            <a:off x="10999484" y="972022"/>
            <a:ext cx="0" cy="952475"/>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F1076CCC-FECA-6436-DFC3-6A6772BC3DEE}"/>
              </a:ext>
            </a:extLst>
          </p:cNvPr>
          <p:cNvCxnSpPr>
            <a:cxnSpLocks/>
          </p:cNvCxnSpPr>
          <p:nvPr/>
        </p:nvCxnSpPr>
        <p:spPr>
          <a:xfrm>
            <a:off x="10557981" y="1259845"/>
            <a:ext cx="8359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2AD6E8A-03CA-4F58-1E7C-292ADB60A207}"/>
              </a:ext>
            </a:extLst>
          </p:cNvPr>
          <p:cNvCxnSpPr>
            <a:cxnSpLocks/>
          </p:cNvCxnSpPr>
          <p:nvPr/>
        </p:nvCxnSpPr>
        <p:spPr>
          <a:xfrm>
            <a:off x="10557981" y="1632774"/>
            <a:ext cx="8359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Left Brace 126">
            <a:extLst>
              <a:ext uri="{FF2B5EF4-FFF2-40B4-BE49-F238E27FC236}">
                <a16:creationId xmlns:a16="http://schemas.microsoft.com/office/drawing/2014/main" id="{9FF2A980-4410-5D9E-FD87-71F6CBD55C4E}"/>
              </a:ext>
            </a:extLst>
          </p:cNvPr>
          <p:cNvSpPr/>
          <p:nvPr/>
        </p:nvSpPr>
        <p:spPr>
          <a:xfrm rot="16200000" flipH="1">
            <a:off x="10882371" y="500016"/>
            <a:ext cx="191809" cy="53985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8" name="TextBox 127">
            <a:extLst>
              <a:ext uri="{FF2B5EF4-FFF2-40B4-BE49-F238E27FC236}">
                <a16:creationId xmlns:a16="http://schemas.microsoft.com/office/drawing/2014/main" id="{C1A51BA3-75F9-6F85-0285-2FD1A8840746}"/>
              </a:ext>
            </a:extLst>
          </p:cNvPr>
          <p:cNvSpPr txBox="1"/>
          <p:nvPr/>
        </p:nvSpPr>
        <p:spPr>
          <a:xfrm>
            <a:off x="10610798" y="411633"/>
            <a:ext cx="955907" cy="245516"/>
          </a:xfrm>
          <a:prstGeom prst="rect">
            <a:avLst/>
          </a:prstGeom>
          <a:noFill/>
        </p:spPr>
        <p:txBody>
          <a:bodyPr wrap="square" rtlCol="0">
            <a:spAutoFit/>
          </a:bodyPr>
          <a:lstStyle/>
          <a:p>
            <a:r>
              <a:rPr kumimoji="1" lang="en-GB" sz="1100"/>
              <a:t>Partitions</a:t>
            </a:r>
          </a:p>
        </p:txBody>
      </p:sp>
      <p:sp>
        <p:nvSpPr>
          <p:cNvPr id="131" name="Rectangle 130">
            <a:extLst>
              <a:ext uri="{FF2B5EF4-FFF2-40B4-BE49-F238E27FC236}">
                <a16:creationId xmlns:a16="http://schemas.microsoft.com/office/drawing/2014/main" id="{9BC4162E-CB23-4447-62AF-DC125B480669}"/>
              </a:ext>
            </a:extLst>
          </p:cNvPr>
          <p:cNvSpPr/>
          <p:nvPr/>
        </p:nvSpPr>
        <p:spPr>
          <a:xfrm>
            <a:off x="11088753" y="1731263"/>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34" name="Speech Bubble: Rectangle 133">
            <a:extLst>
              <a:ext uri="{FF2B5EF4-FFF2-40B4-BE49-F238E27FC236}">
                <a16:creationId xmlns:a16="http://schemas.microsoft.com/office/drawing/2014/main" id="{B685219B-A020-0BA5-C69E-545A154A380A}"/>
              </a:ext>
            </a:extLst>
          </p:cNvPr>
          <p:cNvSpPr/>
          <p:nvPr/>
        </p:nvSpPr>
        <p:spPr>
          <a:xfrm>
            <a:off x="228600" y="3532093"/>
            <a:ext cx="2009374" cy="428017"/>
          </a:xfrm>
          <a:prstGeom prst="wedgeRectCallout">
            <a:avLst>
              <a:gd name="adj1" fmla="val 86439"/>
              <a:gd name="adj2" fmla="val -7992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parallel contribution of data pieces</a:t>
            </a:r>
          </a:p>
          <a:p>
            <a:pPr algn="ctr">
              <a:spcBef>
                <a:spcPts val="0"/>
              </a:spcBef>
            </a:pPr>
            <a:r>
              <a:rPr kumimoji="1" lang="en-GB" sz="1000">
                <a:solidFill>
                  <a:schemeClr val="tx1"/>
                </a:solidFill>
              </a:rPr>
              <a:t>of the same topic</a:t>
            </a:r>
          </a:p>
        </p:txBody>
      </p:sp>
      <p:sp>
        <p:nvSpPr>
          <p:cNvPr id="149" name="Speech Bubble: Rectangle 148">
            <a:extLst>
              <a:ext uri="{FF2B5EF4-FFF2-40B4-BE49-F238E27FC236}">
                <a16:creationId xmlns:a16="http://schemas.microsoft.com/office/drawing/2014/main" id="{2F2FAC46-D795-D04C-F7CA-055A4A8D30DA}"/>
              </a:ext>
            </a:extLst>
          </p:cNvPr>
          <p:cNvSpPr/>
          <p:nvPr/>
        </p:nvSpPr>
        <p:spPr>
          <a:xfrm>
            <a:off x="9386172" y="2966419"/>
            <a:ext cx="2468792" cy="428017"/>
          </a:xfrm>
          <a:prstGeom prst="wedgeRectCallout">
            <a:avLst>
              <a:gd name="adj1" fmla="val -59972"/>
              <a:gd name="adj2" fmla="val 10668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parallel consuming of data pieces of the same topic with data isolation</a:t>
            </a:r>
          </a:p>
        </p:txBody>
      </p:sp>
      <p:sp>
        <p:nvSpPr>
          <p:cNvPr id="150" name="Speech Bubble: Rectangle 149">
            <a:extLst>
              <a:ext uri="{FF2B5EF4-FFF2-40B4-BE49-F238E27FC236}">
                <a16:creationId xmlns:a16="http://schemas.microsoft.com/office/drawing/2014/main" id="{4FEDE21B-473A-31E7-0E8F-417D57C0ABBD}"/>
              </a:ext>
            </a:extLst>
          </p:cNvPr>
          <p:cNvSpPr/>
          <p:nvPr/>
        </p:nvSpPr>
        <p:spPr>
          <a:xfrm>
            <a:off x="2286001" y="5437055"/>
            <a:ext cx="2778535" cy="428017"/>
          </a:xfrm>
          <a:prstGeom prst="wedgeRectCallout">
            <a:avLst>
              <a:gd name="adj1" fmla="val 32175"/>
              <a:gd name="adj2" fmla="val -11425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dirty="0">
                <a:solidFill>
                  <a:schemeClr val="tx1"/>
                </a:solidFill>
              </a:rPr>
              <a:t>Producers , consumers and data bus workloads are distributed across multiple server nodes and node clusters </a:t>
            </a:r>
          </a:p>
        </p:txBody>
      </p:sp>
      <p:sp>
        <p:nvSpPr>
          <p:cNvPr id="154" name="Speech Bubble: Rectangle 153">
            <a:extLst>
              <a:ext uri="{FF2B5EF4-FFF2-40B4-BE49-F238E27FC236}">
                <a16:creationId xmlns:a16="http://schemas.microsoft.com/office/drawing/2014/main" id="{46B0A4EA-EDBE-D7BD-BAFB-B9A8842CEAF9}"/>
              </a:ext>
            </a:extLst>
          </p:cNvPr>
          <p:cNvSpPr/>
          <p:nvPr/>
        </p:nvSpPr>
        <p:spPr>
          <a:xfrm>
            <a:off x="3022297" y="1807384"/>
            <a:ext cx="2453766" cy="428017"/>
          </a:xfrm>
          <a:prstGeom prst="wedgeRectCallout">
            <a:avLst>
              <a:gd name="adj1" fmla="val 38445"/>
              <a:gd name="adj2" fmla="val 15670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dirty="0">
                <a:solidFill>
                  <a:schemeClr val="tx1"/>
                </a:solidFill>
              </a:rPr>
              <a:t>Redundant message bus instances and connections for load balancing and failure protection </a:t>
            </a:r>
          </a:p>
        </p:txBody>
      </p:sp>
      <p:grpSp>
        <p:nvGrpSpPr>
          <p:cNvPr id="18" name="Group 17">
            <a:extLst>
              <a:ext uri="{FF2B5EF4-FFF2-40B4-BE49-F238E27FC236}">
                <a16:creationId xmlns:a16="http://schemas.microsoft.com/office/drawing/2014/main" id="{F378F854-F56D-14E9-1188-ADE64957C19B}"/>
              </a:ext>
            </a:extLst>
          </p:cNvPr>
          <p:cNvGrpSpPr/>
          <p:nvPr/>
        </p:nvGrpSpPr>
        <p:grpSpPr>
          <a:xfrm>
            <a:off x="1639746" y="2091108"/>
            <a:ext cx="7478632" cy="3070580"/>
            <a:chOff x="1709787" y="1139541"/>
            <a:chExt cx="8799227" cy="3612790"/>
          </a:xfrm>
        </p:grpSpPr>
        <p:sp>
          <p:nvSpPr>
            <p:cNvPr id="19" name="Arrow: Right 18">
              <a:extLst>
                <a:ext uri="{FF2B5EF4-FFF2-40B4-BE49-F238E27FC236}">
                  <a16:creationId xmlns:a16="http://schemas.microsoft.com/office/drawing/2014/main" id="{925450EB-2565-F7F9-0FBA-25726BE9617C}"/>
                </a:ext>
              </a:extLst>
            </p:cNvPr>
            <p:cNvSpPr/>
            <p:nvPr/>
          </p:nvSpPr>
          <p:spPr>
            <a:xfrm>
              <a:off x="7404906" y="2314276"/>
              <a:ext cx="1734719" cy="313497"/>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0" name="Flowchart: Data 19">
              <a:extLst>
                <a:ext uri="{FF2B5EF4-FFF2-40B4-BE49-F238E27FC236}">
                  <a16:creationId xmlns:a16="http://schemas.microsoft.com/office/drawing/2014/main" id="{B4227EB0-5B84-BE8C-BE1A-28FE46747FB7}"/>
                </a:ext>
              </a:extLst>
            </p:cNvPr>
            <p:cNvSpPr/>
            <p:nvPr/>
          </p:nvSpPr>
          <p:spPr>
            <a:xfrm>
              <a:off x="1759527" y="3868681"/>
              <a:ext cx="8516166" cy="874552"/>
            </a:xfrm>
            <a:prstGeom prst="flowChartInputOutput">
              <a:avLst/>
            </a:prstGeom>
            <a:solidFill>
              <a:schemeClr val="accent6">
                <a:lumMod val="40000"/>
                <a:lumOff val="60000"/>
              </a:schemeClr>
            </a:solidFill>
            <a:ln>
              <a:noFill/>
            </a:ln>
            <a:scene3d>
              <a:camera prst="orthographicFront"/>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1" name="Arrow: Right 20">
              <a:extLst>
                <a:ext uri="{FF2B5EF4-FFF2-40B4-BE49-F238E27FC236}">
                  <a16:creationId xmlns:a16="http://schemas.microsoft.com/office/drawing/2014/main" id="{EB6DDE73-F061-CB54-D2D1-AB3E55D51F2D}"/>
                </a:ext>
              </a:extLst>
            </p:cNvPr>
            <p:cNvSpPr/>
            <p:nvPr/>
          </p:nvSpPr>
          <p:spPr>
            <a:xfrm>
              <a:off x="3275284" y="1689826"/>
              <a:ext cx="3251418" cy="313497"/>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2" name="Rectangle 21">
              <a:extLst>
                <a:ext uri="{FF2B5EF4-FFF2-40B4-BE49-F238E27FC236}">
                  <a16:creationId xmlns:a16="http://schemas.microsoft.com/office/drawing/2014/main" id="{EEC88FE4-3E20-0C7E-32D2-C1C3960A6AA9}"/>
                </a:ext>
              </a:extLst>
            </p:cNvPr>
            <p:cNvSpPr/>
            <p:nvPr/>
          </p:nvSpPr>
          <p:spPr>
            <a:xfrm>
              <a:off x="6437836" y="1139541"/>
              <a:ext cx="949194" cy="3055076"/>
            </a:xfrm>
            <a:prstGeom prst="rect">
              <a:avLst/>
            </a:prstGeom>
            <a:solidFill>
              <a:schemeClr val="accent3">
                <a:lumMod val="40000"/>
                <a:lumOff val="60000"/>
              </a:schemeClr>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b="1"/>
                <a:t>Data Bus</a:t>
              </a:r>
            </a:p>
          </p:txBody>
        </p:sp>
        <p:sp>
          <p:nvSpPr>
            <p:cNvPr id="23" name="Rectangle 22">
              <a:extLst>
                <a:ext uri="{FF2B5EF4-FFF2-40B4-BE49-F238E27FC236}">
                  <a16:creationId xmlns:a16="http://schemas.microsoft.com/office/drawing/2014/main" id="{A15C9AB8-5219-284B-4917-B914B52F6DF6}"/>
                </a:ext>
              </a:extLst>
            </p:cNvPr>
            <p:cNvSpPr/>
            <p:nvPr/>
          </p:nvSpPr>
          <p:spPr>
            <a:xfrm>
              <a:off x="4800238" y="3313373"/>
              <a:ext cx="1134703" cy="572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4" name="Rectangle 23">
              <a:extLst>
                <a:ext uri="{FF2B5EF4-FFF2-40B4-BE49-F238E27FC236}">
                  <a16:creationId xmlns:a16="http://schemas.microsoft.com/office/drawing/2014/main" id="{510287F2-296B-80ED-BFD8-F9DD42EDE463}"/>
                </a:ext>
              </a:extLst>
            </p:cNvPr>
            <p:cNvSpPr/>
            <p:nvPr/>
          </p:nvSpPr>
          <p:spPr>
            <a:xfrm>
              <a:off x="2120715" y="1817038"/>
              <a:ext cx="1134703" cy="572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5" name="Rectangle 24">
              <a:extLst>
                <a:ext uri="{FF2B5EF4-FFF2-40B4-BE49-F238E27FC236}">
                  <a16:creationId xmlns:a16="http://schemas.microsoft.com/office/drawing/2014/main" id="{E2B33668-B134-B1C4-75FD-60CEE19C3457}"/>
                </a:ext>
              </a:extLst>
            </p:cNvPr>
            <p:cNvSpPr/>
            <p:nvPr/>
          </p:nvSpPr>
          <p:spPr>
            <a:xfrm>
              <a:off x="3409424" y="2742258"/>
              <a:ext cx="1134703" cy="572970"/>
            </a:xfrm>
            <a:prstGeom prst="rect">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6" name="Rectangle 25">
              <a:extLst>
                <a:ext uri="{FF2B5EF4-FFF2-40B4-BE49-F238E27FC236}">
                  <a16:creationId xmlns:a16="http://schemas.microsoft.com/office/drawing/2014/main" id="{EFBACD4B-9061-636F-E694-81E9855A4E80}"/>
                </a:ext>
              </a:extLst>
            </p:cNvPr>
            <p:cNvSpPr/>
            <p:nvPr/>
          </p:nvSpPr>
          <p:spPr>
            <a:xfrm>
              <a:off x="1947779" y="1945360"/>
              <a:ext cx="1134703" cy="572970"/>
            </a:xfrm>
            <a:prstGeom prst="rect">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7" name="Rectangle 26">
              <a:extLst>
                <a:ext uri="{FF2B5EF4-FFF2-40B4-BE49-F238E27FC236}">
                  <a16:creationId xmlns:a16="http://schemas.microsoft.com/office/drawing/2014/main" id="{56485DF3-996A-4E1B-3722-194BC20FF70D}"/>
                </a:ext>
              </a:extLst>
            </p:cNvPr>
            <p:cNvSpPr/>
            <p:nvPr/>
          </p:nvSpPr>
          <p:spPr>
            <a:xfrm>
              <a:off x="9113309" y="2338262"/>
              <a:ext cx="1188045" cy="57297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28" name="Rectangle 27">
              <a:extLst>
                <a:ext uri="{FF2B5EF4-FFF2-40B4-BE49-F238E27FC236}">
                  <a16:creationId xmlns:a16="http://schemas.microsoft.com/office/drawing/2014/main" id="{73589291-C0AA-08F4-4A3B-72466EDCD953}"/>
                </a:ext>
              </a:extLst>
            </p:cNvPr>
            <p:cNvSpPr/>
            <p:nvPr/>
          </p:nvSpPr>
          <p:spPr>
            <a:xfrm>
              <a:off x="1785188" y="2059719"/>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9" name="Arrow: Right 28">
              <a:extLst>
                <a:ext uri="{FF2B5EF4-FFF2-40B4-BE49-F238E27FC236}">
                  <a16:creationId xmlns:a16="http://schemas.microsoft.com/office/drawing/2014/main" id="{7595BADA-737F-39FF-C9FB-4372217504C7}"/>
                </a:ext>
              </a:extLst>
            </p:cNvPr>
            <p:cNvSpPr/>
            <p:nvPr/>
          </p:nvSpPr>
          <p:spPr>
            <a:xfrm>
              <a:off x="2667744" y="2079015"/>
              <a:ext cx="363735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0" name="TextBox 29">
              <a:extLst>
                <a:ext uri="{FF2B5EF4-FFF2-40B4-BE49-F238E27FC236}">
                  <a16:creationId xmlns:a16="http://schemas.microsoft.com/office/drawing/2014/main" id="{E26B6347-7B48-3D35-E817-4B2567B9B8D5}"/>
                </a:ext>
              </a:extLst>
            </p:cNvPr>
            <p:cNvSpPr txBox="1"/>
            <p:nvPr/>
          </p:nvSpPr>
          <p:spPr>
            <a:xfrm>
              <a:off x="4518878" y="1974751"/>
              <a:ext cx="764234" cy="289585"/>
            </a:xfrm>
            <a:prstGeom prst="rect">
              <a:avLst/>
            </a:prstGeom>
            <a:noFill/>
          </p:spPr>
          <p:txBody>
            <a:bodyPr wrap="none" rtlCol="0">
              <a:spAutoFit/>
            </a:bodyPr>
            <a:lstStyle/>
            <a:p>
              <a:r>
                <a:rPr kumimoji="1" lang="en-GB" sz="1100"/>
                <a:t>publish</a:t>
              </a:r>
            </a:p>
          </p:txBody>
        </p:sp>
        <p:sp>
          <p:nvSpPr>
            <p:cNvPr id="31" name="Rectangle 30">
              <a:extLst>
                <a:ext uri="{FF2B5EF4-FFF2-40B4-BE49-F238E27FC236}">
                  <a16:creationId xmlns:a16="http://schemas.microsoft.com/office/drawing/2014/main" id="{12D256A8-9A3B-7093-D226-2F819D582649}"/>
                </a:ext>
              </a:extLst>
            </p:cNvPr>
            <p:cNvSpPr/>
            <p:nvPr/>
          </p:nvSpPr>
          <p:spPr>
            <a:xfrm>
              <a:off x="3265662" y="2856614"/>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32" name="TextBox 31">
              <a:extLst>
                <a:ext uri="{FF2B5EF4-FFF2-40B4-BE49-F238E27FC236}">
                  <a16:creationId xmlns:a16="http://schemas.microsoft.com/office/drawing/2014/main" id="{4BF57EE4-CB99-B22E-7320-62F7A1449E96}"/>
                </a:ext>
              </a:extLst>
            </p:cNvPr>
            <p:cNvSpPr txBox="1"/>
            <p:nvPr/>
          </p:nvSpPr>
          <p:spPr>
            <a:xfrm>
              <a:off x="4975102" y="2594309"/>
              <a:ext cx="764234" cy="289585"/>
            </a:xfrm>
            <a:prstGeom prst="rect">
              <a:avLst/>
            </a:prstGeom>
            <a:noFill/>
          </p:spPr>
          <p:txBody>
            <a:bodyPr wrap="none" rtlCol="0">
              <a:spAutoFit/>
            </a:bodyPr>
            <a:lstStyle/>
            <a:p>
              <a:r>
                <a:rPr kumimoji="1" lang="en-GB" sz="1100"/>
                <a:t>publish</a:t>
              </a:r>
            </a:p>
          </p:txBody>
        </p:sp>
        <p:sp>
          <p:nvSpPr>
            <p:cNvPr id="33" name="Rectangle 32">
              <a:extLst>
                <a:ext uri="{FF2B5EF4-FFF2-40B4-BE49-F238E27FC236}">
                  <a16:creationId xmlns:a16="http://schemas.microsoft.com/office/drawing/2014/main" id="{635EC133-0505-959A-BA04-96D070F9B0DE}"/>
                </a:ext>
              </a:extLst>
            </p:cNvPr>
            <p:cNvSpPr/>
            <p:nvPr/>
          </p:nvSpPr>
          <p:spPr>
            <a:xfrm>
              <a:off x="4645042" y="3429004"/>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34" name="Arrow: Right 33">
              <a:extLst>
                <a:ext uri="{FF2B5EF4-FFF2-40B4-BE49-F238E27FC236}">
                  <a16:creationId xmlns:a16="http://schemas.microsoft.com/office/drawing/2014/main" id="{B103E2BF-76C5-7732-DC15-3E4029C21E8B}"/>
                </a:ext>
              </a:extLst>
            </p:cNvPr>
            <p:cNvSpPr/>
            <p:nvPr/>
          </p:nvSpPr>
          <p:spPr>
            <a:xfrm>
              <a:off x="5725327" y="3564164"/>
              <a:ext cx="58456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5" name="TextBox 34">
              <a:extLst>
                <a:ext uri="{FF2B5EF4-FFF2-40B4-BE49-F238E27FC236}">
                  <a16:creationId xmlns:a16="http://schemas.microsoft.com/office/drawing/2014/main" id="{3C9D77FC-0071-C772-4766-52CE8AB112DC}"/>
                </a:ext>
              </a:extLst>
            </p:cNvPr>
            <p:cNvSpPr txBox="1"/>
            <p:nvPr/>
          </p:nvSpPr>
          <p:spPr>
            <a:xfrm>
              <a:off x="5742602" y="3379353"/>
              <a:ext cx="764234" cy="289585"/>
            </a:xfrm>
            <a:prstGeom prst="rect">
              <a:avLst/>
            </a:prstGeom>
            <a:noFill/>
          </p:spPr>
          <p:txBody>
            <a:bodyPr wrap="none" rtlCol="0">
              <a:spAutoFit/>
            </a:bodyPr>
            <a:lstStyle/>
            <a:p>
              <a:r>
                <a:rPr kumimoji="1" lang="en-GB" sz="1100"/>
                <a:t>publish</a:t>
              </a:r>
            </a:p>
          </p:txBody>
        </p:sp>
        <p:sp>
          <p:nvSpPr>
            <p:cNvPr id="36" name="Rectangle 35">
              <a:extLst>
                <a:ext uri="{FF2B5EF4-FFF2-40B4-BE49-F238E27FC236}">
                  <a16:creationId xmlns:a16="http://schemas.microsoft.com/office/drawing/2014/main" id="{D5A67072-CFAC-A6CB-8314-FD390F4A9A9C}"/>
                </a:ext>
              </a:extLst>
            </p:cNvPr>
            <p:cNvSpPr/>
            <p:nvPr/>
          </p:nvSpPr>
          <p:spPr>
            <a:xfrm>
              <a:off x="8078540" y="3463044"/>
              <a:ext cx="1206385" cy="57297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37" name="TextBox 36">
              <a:extLst>
                <a:ext uri="{FF2B5EF4-FFF2-40B4-BE49-F238E27FC236}">
                  <a16:creationId xmlns:a16="http://schemas.microsoft.com/office/drawing/2014/main" id="{D55458FB-7FBD-3411-72EA-36321D948647}"/>
                </a:ext>
              </a:extLst>
            </p:cNvPr>
            <p:cNvSpPr txBox="1"/>
            <p:nvPr/>
          </p:nvSpPr>
          <p:spPr>
            <a:xfrm>
              <a:off x="7231418" y="3419371"/>
              <a:ext cx="949527" cy="289585"/>
            </a:xfrm>
            <a:prstGeom prst="rect">
              <a:avLst/>
            </a:prstGeom>
            <a:noFill/>
          </p:spPr>
          <p:txBody>
            <a:bodyPr wrap="none" rtlCol="0">
              <a:spAutoFit/>
            </a:bodyPr>
            <a:lstStyle/>
            <a:p>
              <a:r>
                <a:rPr kumimoji="1" lang="en-GB" sz="1100"/>
                <a:t>subscribe</a:t>
              </a:r>
            </a:p>
          </p:txBody>
        </p:sp>
        <p:sp>
          <p:nvSpPr>
            <p:cNvPr id="39" name="Rectangle 38">
              <a:extLst>
                <a:ext uri="{FF2B5EF4-FFF2-40B4-BE49-F238E27FC236}">
                  <a16:creationId xmlns:a16="http://schemas.microsoft.com/office/drawing/2014/main" id="{5E63B7FE-005B-41F9-43C4-7E4E5289EC34}"/>
                </a:ext>
              </a:extLst>
            </p:cNvPr>
            <p:cNvSpPr/>
            <p:nvPr/>
          </p:nvSpPr>
          <p:spPr>
            <a:xfrm>
              <a:off x="8940335" y="2452617"/>
              <a:ext cx="1188045" cy="57297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40" name="Arrow: Right 39">
              <a:extLst>
                <a:ext uri="{FF2B5EF4-FFF2-40B4-BE49-F238E27FC236}">
                  <a16:creationId xmlns:a16="http://schemas.microsoft.com/office/drawing/2014/main" id="{FDD1017C-95A1-C4E2-967D-8E2F70C7A3EC}"/>
                </a:ext>
              </a:extLst>
            </p:cNvPr>
            <p:cNvSpPr/>
            <p:nvPr/>
          </p:nvSpPr>
          <p:spPr>
            <a:xfrm>
              <a:off x="7251423" y="2618655"/>
              <a:ext cx="1715228"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42" name="TextBox 41">
              <a:extLst>
                <a:ext uri="{FF2B5EF4-FFF2-40B4-BE49-F238E27FC236}">
                  <a16:creationId xmlns:a16="http://schemas.microsoft.com/office/drawing/2014/main" id="{E82B593E-4A2F-BCF8-C019-1DEE2AF87530}"/>
                </a:ext>
              </a:extLst>
            </p:cNvPr>
            <p:cNvSpPr txBox="1"/>
            <p:nvPr/>
          </p:nvSpPr>
          <p:spPr>
            <a:xfrm>
              <a:off x="7623155" y="2462061"/>
              <a:ext cx="949527" cy="289585"/>
            </a:xfrm>
            <a:prstGeom prst="rect">
              <a:avLst/>
            </a:prstGeom>
            <a:noFill/>
          </p:spPr>
          <p:txBody>
            <a:bodyPr wrap="none" rtlCol="0">
              <a:spAutoFit/>
            </a:bodyPr>
            <a:lstStyle/>
            <a:p>
              <a:r>
                <a:rPr kumimoji="1" lang="en-GB" sz="1100"/>
                <a:t>subscribe</a:t>
              </a:r>
            </a:p>
          </p:txBody>
        </p:sp>
        <p:sp>
          <p:nvSpPr>
            <p:cNvPr id="58" name="Rectangle 57">
              <a:extLst>
                <a:ext uri="{FF2B5EF4-FFF2-40B4-BE49-F238E27FC236}">
                  <a16:creationId xmlns:a16="http://schemas.microsoft.com/office/drawing/2014/main" id="{F849B71D-B832-3F9E-3270-BD8F7337F6D6}"/>
                </a:ext>
              </a:extLst>
            </p:cNvPr>
            <p:cNvSpPr/>
            <p:nvPr/>
          </p:nvSpPr>
          <p:spPr>
            <a:xfrm>
              <a:off x="5836814" y="3900433"/>
              <a:ext cx="159449"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59" name="Rectangle 58">
              <a:extLst>
                <a:ext uri="{FF2B5EF4-FFF2-40B4-BE49-F238E27FC236}">
                  <a16:creationId xmlns:a16="http://schemas.microsoft.com/office/drawing/2014/main" id="{7B0727A6-84F1-DD5F-8DFD-E2781230580F}"/>
                </a:ext>
              </a:extLst>
            </p:cNvPr>
            <p:cNvSpPr/>
            <p:nvPr/>
          </p:nvSpPr>
          <p:spPr>
            <a:xfrm>
              <a:off x="5992010" y="3885511"/>
              <a:ext cx="159450"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0" name="Rectangle 59">
              <a:extLst>
                <a:ext uri="{FF2B5EF4-FFF2-40B4-BE49-F238E27FC236}">
                  <a16:creationId xmlns:a16="http://schemas.microsoft.com/office/drawing/2014/main" id="{246BE6DD-1CC6-BC08-1FA7-C15368785084}"/>
                </a:ext>
              </a:extLst>
            </p:cNvPr>
            <p:cNvSpPr/>
            <p:nvPr/>
          </p:nvSpPr>
          <p:spPr>
            <a:xfrm>
              <a:off x="4479216" y="3227202"/>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1" name="Rectangle 60">
              <a:extLst>
                <a:ext uri="{FF2B5EF4-FFF2-40B4-BE49-F238E27FC236}">
                  <a16:creationId xmlns:a16="http://schemas.microsoft.com/office/drawing/2014/main" id="{6756E30E-3568-55D1-F367-590B14D252E0}"/>
                </a:ext>
              </a:extLst>
            </p:cNvPr>
            <p:cNvSpPr/>
            <p:nvPr/>
          </p:nvSpPr>
          <p:spPr>
            <a:xfrm>
              <a:off x="9352373" y="3813713"/>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4" name="Rectangle 63">
              <a:extLst>
                <a:ext uri="{FF2B5EF4-FFF2-40B4-BE49-F238E27FC236}">
                  <a16:creationId xmlns:a16="http://schemas.microsoft.com/office/drawing/2014/main" id="{66148F44-2440-0881-A67B-28414210AFB6}"/>
                </a:ext>
              </a:extLst>
            </p:cNvPr>
            <p:cNvSpPr/>
            <p:nvPr/>
          </p:nvSpPr>
          <p:spPr>
            <a:xfrm>
              <a:off x="9511822" y="3813713"/>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5" name="Rectangle 64">
              <a:extLst>
                <a:ext uri="{FF2B5EF4-FFF2-40B4-BE49-F238E27FC236}">
                  <a16:creationId xmlns:a16="http://schemas.microsoft.com/office/drawing/2014/main" id="{D7A8DA94-BEB6-2F64-4C4E-862206CA611C}"/>
                </a:ext>
              </a:extLst>
            </p:cNvPr>
            <p:cNvSpPr/>
            <p:nvPr/>
          </p:nvSpPr>
          <p:spPr>
            <a:xfrm>
              <a:off x="9354635" y="3961343"/>
              <a:ext cx="154924"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7" name="Rectangle 66">
              <a:extLst>
                <a:ext uri="{FF2B5EF4-FFF2-40B4-BE49-F238E27FC236}">
                  <a16:creationId xmlns:a16="http://schemas.microsoft.com/office/drawing/2014/main" id="{B413E701-65EC-16E8-2447-D7B085AB02F8}"/>
                </a:ext>
              </a:extLst>
            </p:cNvPr>
            <p:cNvSpPr/>
            <p:nvPr/>
          </p:nvSpPr>
          <p:spPr>
            <a:xfrm>
              <a:off x="9509559" y="3961343"/>
              <a:ext cx="163974"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8" name="Rectangle 67">
              <a:extLst>
                <a:ext uri="{FF2B5EF4-FFF2-40B4-BE49-F238E27FC236}">
                  <a16:creationId xmlns:a16="http://schemas.microsoft.com/office/drawing/2014/main" id="{52C99D0B-0E09-73F0-92B7-26E6189C7FA2}"/>
                </a:ext>
              </a:extLst>
            </p:cNvPr>
            <p:cNvSpPr/>
            <p:nvPr/>
          </p:nvSpPr>
          <p:spPr>
            <a:xfrm>
              <a:off x="9352373" y="4122819"/>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0" name="Rectangle 69">
              <a:extLst>
                <a:ext uri="{FF2B5EF4-FFF2-40B4-BE49-F238E27FC236}">
                  <a16:creationId xmlns:a16="http://schemas.microsoft.com/office/drawing/2014/main" id="{B4FBEC10-65E1-0F0F-4857-5EB62D37462B}"/>
                </a:ext>
              </a:extLst>
            </p:cNvPr>
            <p:cNvSpPr/>
            <p:nvPr/>
          </p:nvSpPr>
          <p:spPr>
            <a:xfrm>
              <a:off x="9511822" y="4122819"/>
              <a:ext cx="159450" cy="16147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1" name="Rectangle 70">
              <a:extLst>
                <a:ext uri="{FF2B5EF4-FFF2-40B4-BE49-F238E27FC236}">
                  <a16:creationId xmlns:a16="http://schemas.microsoft.com/office/drawing/2014/main" id="{00878898-1E9B-BFA3-D7DC-9A8425418331}"/>
                </a:ext>
              </a:extLst>
            </p:cNvPr>
            <p:cNvSpPr/>
            <p:nvPr/>
          </p:nvSpPr>
          <p:spPr>
            <a:xfrm>
              <a:off x="10009211" y="3070320"/>
              <a:ext cx="154924"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3" name="Rectangle 72">
              <a:extLst>
                <a:ext uri="{FF2B5EF4-FFF2-40B4-BE49-F238E27FC236}">
                  <a16:creationId xmlns:a16="http://schemas.microsoft.com/office/drawing/2014/main" id="{E82D941D-405F-4FD2-E097-800D26FEE8C0}"/>
                </a:ext>
              </a:extLst>
            </p:cNvPr>
            <p:cNvSpPr/>
            <p:nvPr/>
          </p:nvSpPr>
          <p:spPr>
            <a:xfrm>
              <a:off x="10344898" y="2830493"/>
              <a:ext cx="163974"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4" name="Rectangle 73">
              <a:extLst>
                <a:ext uri="{FF2B5EF4-FFF2-40B4-BE49-F238E27FC236}">
                  <a16:creationId xmlns:a16="http://schemas.microsoft.com/office/drawing/2014/main" id="{594CB043-DB90-B3F4-9833-4F55AC9AC493}"/>
                </a:ext>
              </a:extLst>
            </p:cNvPr>
            <p:cNvSpPr/>
            <p:nvPr/>
          </p:nvSpPr>
          <p:spPr>
            <a:xfrm>
              <a:off x="10006679" y="3211479"/>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6" name="Rectangle 75">
              <a:extLst>
                <a:ext uri="{FF2B5EF4-FFF2-40B4-BE49-F238E27FC236}">
                  <a16:creationId xmlns:a16="http://schemas.microsoft.com/office/drawing/2014/main" id="{8784A409-3CB4-12BA-7893-B464BEF86D25}"/>
                </a:ext>
              </a:extLst>
            </p:cNvPr>
            <p:cNvSpPr/>
            <p:nvPr/>
          </p:nvSpPr>
          <p:spPr>
            <a:xfrm>
              <a:off x="10349565" y="2991969"/>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9" name="Rectangle 78">
              <a:extLst>
                <a:ext uri="{FF2B5EF4-FFF2-40B4-BE49-F238E27FC236}">
                  <a16:creationId xmlns:a16="http://schemas.microsoft.com/office/drawing/2014/main" id="{74971E47-9A79-6D88-9C58-4A0ECEE13566}"/>
                </a:ext>
              </a:extLst>
            </p:cNvPr>
            <p:cNvSpPr/>
            <p:nvPr/>
          </p:nvSpPr>
          <p:spPr>
            <a:xfrm>
              <a:off x="4638582" y="3049999"/>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82" name="Straight Arrow Connector 81">
              <a:extLst>
                <a:ext uri="{FF2B5EF4-FFF2-40B4-BE49-F238E27FC236}">
                  <a16:creationId xmlns:a16="http://schemas.microsoft.com/office/drawing/2014/main" id="{A9DC7D00-7FAE-D33D-E91B-43142C8CD644}"/>
                </a:ext>
              </a:extLst>
            </p:cNvPr>
            <p:cNvCxnSpPr>
              <a:cxnSpLocks/>
            </p:cNvCxnSpPr>
            <p:nvPr/>
          </p:nvCxnSpPr>
          <p:spPr>
            <a:xfrm flipV="1">
              <a:off x="1709787" y="1716890"/>
              <a:ext cx="354162" cy="3606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Arrow: Right 82">
              <a:extLst>
                <a:ext uri="{FF2B5EF4-FFF2-40B4-BE49-F238E27FC236}">
                  <a16:creationId xmlns:a16="http://schemas.microsoft.com/office/drawing/2014/main" id="{08B35B91-9711-1AA5-6E37-9AEE478293FB}"/>
                </a:ext>
              </a:extLst>
            </p:cNvPr>
            <p:cNvSpPr/>
            <p:nvPr/>
          </p:nvSpPr>
          <p:spPr>
            <a:xfrm>
              <a:off x="4543789" y="2739102"/>
              <a:ext cx="1768843"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4" name="Rectangle 83">
              <a:extLst>
                <a:ext uri="{FF2B5EF4-FFF2-40B4-BE49-F238E27FC236}">
                  <a16:creationId xmlns:a16="http://schemas.microsoft.com/office/drawing/2014/main" id="{30FEF764-45BF-D3E4-BBB6-82253AF2ABDD}"/>
                </a:ext>
              </a:extLst>
            </p:cNvPr>
            <p:cNvSpPr/>
            <p:nvPr/>
          </p:nvSpPr>
          <p:spPr>
            <a:xfrm>
              <a:off x="6312774" y="1318680"/>
              <a:ext cx="949194" cy="3055076"/>
            </a:xfrm>
            <a:prstGeom prst="rect">
              <a:avLst/>
            </a:prstGeom>
            <a:solidFill>
              <a:srgbClr val="FFC00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b="1" dirty="0"/>
                <a:t>Msg. Bus</a:t>
              </a:r>
            </a:p>
          </p:txBody>
        </p:sp>
        <p:sp>
          <p:nvSpPr>
            <p:cNvPr id="85" name="Rectangle 84">
              <a:extLst>
                <a:ext uri="{FF2B5EF4-FFF2-40B4-BE49-F238E27FC236}">
                  <a16:creationId xmlns:a16="http://schemas.microsoft.com/office/drawing/2014/main" id="{082AC74B-C45D-1B6A-E98D-945B92B8210C}"/>
                </a:ext>
              </a:extLst>
            </p:cNvPr>
            <p:cNvSpPr/>
            <p:nvPr/>
          </p:nvSpPr>
          <p:spPr>
            <a:xfrm>
              <a:off x="2987085" y="2565914"/>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6" name="Rectangle 85">
              <a:extLst>
                <a:ext uri="{FF2B5EF4-FFF2-40B4-BE49-F238E27FC236}">
                  <a16:creationId xmlns:a16="http://schemas.microsoft.com/office/drawing/2014/main" id="{8D3A6DB6-7216-B1DE-2F62-C82DB82A5635}"/>
                </a:ext>
              </a:extLst>
            </p:cNvPr>
            <p:cNvSpPr/>
            <p:nvPr/>
          </p:nvSpPr>
          <p:spPr>
            <a:xfrm>
              <a:off x="3165348" y="2404438"/>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7" name="Arrow: Right 86">
              <a:extLst>
                <a:ext uri="{FF2B5EF4-FFF2-40B4-BE49-F238E27FC236}">
                  <a16:creationId xmlns:a16="http://schemas.microsoft.com/office/drawing/2014/main" id="{5F3472AA-9C16-82B4-63B7-EB0DDE6E0A3E}"/>
                </a:ext>
              </a:extLst>
            </p:cNvPr>
            <p:cNvSpPr/>
            <p:nvPr/>
          </p:nvSpPr>
          <p:spPr>
            <a:xfrm>
              <a:off x="7269643" y="3603753"/>
              <a:ext cx="80663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8" name="TextBox 87">
              <a:extLst>
                <a:ext uri="{FF2B5EF4-FFF2-40B4-BE49-F238E27FC236}">
                  <a16:creationId xmlns:a16="http://schemas.microsoft.com/office/drawing/2014/main" id="{E05B424D-40B8-D3B1-2416-1CA44E47D244}"/>
                </a:ext>
              </a:extLst>
            </p:cNvPr>
            <p:cNvSpPr txBox="1"/>
            <p:nvPr/>
          </p:nvSpPr>
          <p:spPr>
            <a:xfrm>
              <a:off x="2819789" y="4381606"/>
              <a:ext cx="6319836" cy="370725"/>
            </a:xfrm>
            <a:prstGeom prst="rect">
              <a:avLst/>
            </a:prstGeom>
            <a:noFill/>
          </p:spPr>
          <p:txBody>
            <a:bodyPr wrap="square">
              <a:spAutoFit/>
            </a:bodyPr>
            <a:lstStyle/>
            <a:p>
              <a:pPr algn="ctr"/>
              <a:r>
                <a:rPr kumimoji="1" lang="en-GB" sz="1600" dirty="0">
                  <a:solidFill>
                    <a:schemeClr val="bg1"/>
                  </a:solidFill>
                </a:rPr>
                <a:t>Distributed Cloud Infrastructure</a:t>
              </a:r>
            </a:p>
          </p:txBody>
        </p:sp>
        <p:cxnSp>
          <p:nvCxnSpPr>
            <p:cNvPr id="91" name="Straight Arrow Connector 90">
              <a:extLst>
                <a:ext uri="{FF2B5EF4-FFF2-40B4-BE49-F238E27FC236}">
                  <a16:creationId xmlns:a16="http://schemas.microsoft.com/office/drawing/2014/main" id="{4C163EBB-327C-82F0-9AF4-3407ABA5563C}"/>
                </a:ext>
              </a:extLst>
            </p:cNvPr>
            <p:cNvCxnSpPr>
              <a:cxnSpLocks/>
            </p:cNvCxnSpPr>
            <p:nvPr/>
          </p:nvCxnSpPr>
          <p:spPr>
            <a:xfrm flipV="1">
              <a:off x="8808807" y="2136091"/>
              <a:ext cx="354162" cy="3606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Arrow: Right 2">
              <a:extLst>
                <a:ext uri="{FF2B5EF4-FFF2-40B4-BE49-F238E27FC236}">
                  <a16:creationId xmlns:a16="http://schemas.microsoft.com/office/drawing/2014/main" id="{1677F776-813C-1648-D9DB-A7F2C3A347B3}"/>
                </a:ext>
              </a:extLst>
            </p:cNvPr>
            <p:cNvSpPr/>
            <p:nvPr/>
          </p:nvSpPr>
          <p:spPr>
            <a:xfrm>
              <a:off x="3066809" y="1897224"/>
              <a:ext cx="3258157" cy="313497"/>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grpSp>
      <p:sp>
        <p:nvSpPr>
          <p:cNvPr id="90" name="Speech Bubble: Rectangle 89">
            <a:extLst>
              <a:ext uri="{FF2B5EF4-FFF2-40B4-BE49-F238E27FC236}">
                <a16:creationId xmlns:a16="http://schemas.microsoft.com/office/drawing/2014/main" id="{7F62525B-6CD0-59AE-2862-E9D8101C2CF2}"/>
              </a:ext>
            </a:extLst>
          </p:cNvPr>
          <p:cNvSpPr/>
          <p:nvPr/>
        </p:nvSpPr>
        <p:spPr>
          <a:xfrm>
            <a:off x="371975" y="2057529"/>
            <a:ext cx="1896330" cy="428017"/>
          </a:xfrm>
          <a:prstGeom prst="wedgeRectCallout">
            <a:avLst>
              <a:gd name="adj1" fmla="val 34884"/>
              <a:gd name="adj2" fmla="val 75951"/>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dirty="0">
                <a:solidFill>
                  <a:schemeClr val="tx1"/>
                </a:solidFill>
              </a:rPr>
              <a:t>Dynamic horizontal scaling </a:t>
            </a:r>
            <a:r>
              <a:rPr kumimoji="1" lang="en-US" altLang="zh-CN" sz="1000" dirty="0">
                <a:solidFill>
                  <a:schemeClr val="tx1"/>
                </a:solidFill>
              </a:rPr>
              <a:t>of data producers and transport capacity</a:t>
            </a:r>
            <a:endParaRPr kumimoji="1" lang="en-GB" sz="1000" dirty="0">
              <a:solidFill>
                <a:schemeClr val="tx1"/>
              </a:solidFill>
            </a:endParaRPr>
          </a:p>
        </p:txBody>
      </p:sp>
      <p:sp>
        <p:nvSpPr>
          <p:cNvPr id="141" name="Speech Bubble: Rectangle 140">
            <a:extLst>
              <a:ext uri="{FF2B5EF4-FFF2-40B4-BE49-F238E27FC236}">
                <a16:creationId xmlns:a16="http://schemas.microsoft.com/office/drawing/2014/main" id="{E75A43CA-0235-E0F3-7533-BF2B31A41A2F}"/>
              </a:ext>
            </a:extLst>
          </p:cNvPr>
          <p:cNvSpPr/>
          <p:nvPr/>
        </p:nvSpPr>
        <p:spPr>
          <a:xfrm>
            <a:off x="6433067" y="5437055"/>
            <a:ext cx="4124913" cy="662195"/>
          </a:xfrm>
          <a:prstGeom prst="wedgeRectCallout">
            <a:avLst>
              <a:gd name="adj1" fmla="val -44953"/>
              <a:gd name="adj2" fmla="val -198071"/>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dirty="0">
                <a:solidFill>
                  <a:schemeClr val="tx1"/>
                </a:solidFill>
              </a:rPr>
              <a:t>Publish-Subscription based streaming mode designed for cloud-native applications – micro-service architecture, parallel streaming, data sharing, distributed, scaling</a:t>
            </a:r>
          </a:p>
        </p:txBody>
      </p:sp>
      <p:sp>
        <p:nvSpPr>
          <p:cNvPr id="118" name="TextBox 117">
            <a:extLst>
              <a:ext uri="{FF2B5EF4-FFF2-40B4-BE49-F238E27FC236}">
                <a16:creationId xmlns:a16="http://schemas.microsoft.com/office/drawing/2014/main" id="{001B0677-0878-2B79-5A1C-869D4FB19E2A}"/>
              </a:ext>
            </a:extLst>
          </p:cNvPr>
          <p:cNvSpPr txBox="1"/>
          <p:nvPr/>
        </p:nvSpPr>
        <p:spPr>
          <a:xfrm>
            <a:off x="9567916" y="979055"/>
            <a:ext cx="1132137" cy="245516"/>
          </a:xfrm>
          <a:prstGeom prst="rect">
            <a:avLst/>
          </a:prstGeom>
          <a:noFill/>
        </p:spPr>
        <p:txBody>
          <a:bodyPr wrap="square" rtlCol="0">
            <a:spAutoFit/>
          </a:bodyPr>
          <a:lstStyle/>
          <a:p>
            <a:r>
              <a:rPr kumimoji="1" lang="en-GB" sz="1100"/>
              <a:t>Stream/top A</a:t>
            </a:r>
          </a:p>
        </p:txBody>
      </p:sp>
      <p:sp>
        <p:nvSpPr>
          <p:cNvPr id="121" name="TextBox 120">
            <a:extLst>
              <a:ext uri="{FF2B5EF4-FFF2-40B4-BE49-F238E27FC236}">
                <a16:creationId xmlns:a16="http://schemas.microsoft.com/office/drawing/2014/main" id="{A729B0AA-D798-957A-582A-68FB19186AC7}"/>
              </a:ext>
            </a:extLst>
          </p:cNvPr>
          <p:cNvSpPr txBox="1"/>
          <p:nvPr/>
        </p:nvSpPr>
        <p:spPr>
          <a:xfrm>
            <a:off x="9560598" y="1331206"/>
            <a:ext cx="1132137" cy="245516"/>
          </a:xfrm>
          <a:prstGeom prst="rect">
            <a:avLst/>
          </a:prstGeom>
          <a:noFill/>
        </p:spPr>
        <p:txBody>
          <a:bodyPr wrap="square" rtlCol="0">
            <a:spAutoFit/>
          </a:bodyPr>
          <a:lstStyle/>
          <a:p>
            <a:r>
              <a:rPr kumimoji="1" lang="en-GB" sz="1100"/>
              <a:t>Stream/top B</a:t>
            </a:r>
          </a:p>
        </p:txBody>
      </p:sp>
      <p:sp>
        <p:nvSpPr>
          <p:cNvPr id="122" name="TextBox 121">
            <a:extLst>
              <a:ext uri="{FF2B5EF4-FFF2-40B4-BE49-F238E27FC236}">
                <a16:creationId xmlns:a16="http://schemas.microsoft.com/office/drawing/2014/main" id="{73939FAF-ED1C-5770-4A9D-6D912759A052}"/>
              </a:ext>
            </a:extLst>
          </p:cNvPr>
          <p:cNvSpPr txBox="1"/>
          <p:nvPr/>
        </p:nvSpPr>
        <p:spPr>
          <a:xfrm>
            <a:off x="9560597" y="1694490"/>
            <a:ext cx="1132137" cy="245516"/>
          </a:xfrm>
          <a:prstGeom prst="rect">
            <a:avLst/>
          </a:prstGeom>
          <a:noFill/>
        </p:spPr>
        <p:txBody>
          <a:bodyPr wrap="square" rtlCol="0">
            <a:spAutoFit/>
          </a:bodyPr>
          <a:lstStyle/>
          <a:p>
            <a:r>
              <a:rPr kumimoji="1" lang="en-GB" sz="1100"/>
              <a:t>Stream/top C</a:t>
            </a:r>
          </a:p>
        </p:txBody>
      </p:sp>
      <p:sp>
        <p:nvSpPr>
          <p:cNvPr id="143" name="Speech Bubble: Rectangle 142">
            <a:extLst>
              <a:ext uri="{FF2B5EF4-FFF2-40B4-BE49-F238E27FC236}">
                <a16:creationId xmlns:a16="http://schemas.microsoft.com/office/drawing/2014/main" id="{B642D7D8-F105-D408-07EC-EAADDC363906}"/>
              </a:ext>
            </a:extLst>
          </p:cNvPr>
          <p:cNvSpPr/>
          <p:nvPr/>
        </p:nvSpPr>
        <p:spPr>
          <a:xfrm>
            <a:off x="6657100" y="1418292"/>
            <a:ext cx="2453769" cy="731601"/>
          </a:xfrm>
          <a:prstGeom prst="wedgeRectCallout">
            <a:avLst>
              <a:gd name="adj1" fmla="val -71227"/>
              <a:gd name="adj2" fmla="val 11671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dirty="0">
                <a:solidFill>
                  <a:schemeClr val="tx1"/>
                </a:solidFill>
              </a:rPr>
              <a:t>Data bus handling data distribution, routing, subscription management etc</a:t>
            </a:r>
          </a:p>
          <a:p>
            <a:pPr algn="ctr">
              <a:spcBef>
                <a:spcPts val="0"/>
              </a:spcBef>
            </a:pPr>
            <a:endParaRPr kumimoji="1" lang="en-GB" sz="1000" dirty="0">
              <a:solidFill>
                <a:schemeClr val="tx1"/>
              </a:solidFill>
            </a:endParaRPr>
          </a:p>
          <a:p>
            <a:pPr algn="ctr">
              <a:spcBef>
                <a:spcPts val="0"/>
              </a:spcBef>
            </a:pPr>
            <a:r>
              <a:rPr kumimoji="1" lang="en-GB" sz="1000" dirty="0">
                <a:solidFill>
                  <a:schemeClr val="tx1"/>
                </a:solidFill>
              </a:rPr>
              <a:t>Data bus workload can scale horizontally also</a:t>
            </a:r>
          </a:p>
        </p:txBody>
      </p:sp>
    </p:spTree>
    <p:extLst>
      <p:ext uri="{BB962C8B-B14F-4D97-AF65-F5344CB8AC3E}">
        <p14:creationId xmlns:p14="http://schemas.microsoft.com/office/powerpoint/2010/main" val="76052323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6D9D5-6976-84C9-21B3-06AB808512A3}"/>
              </a:ext>
            </a:extLst>
          </p:cNvPr>
          <p:cNvSpPr>
            <a:spLocks noGrp="1"/>
          </p:cNvSpPr>
          <p:nvPr>
            <p:ph type="title"/>
          </p:nvPr>
        </p:nvSpPr>
        <p:spPr/>
        <p:txBody>
          <a:bodyPr/>
          <a:lstStyle/>
          <a:p>
            <a:r>
              <a:rPr lang="en-GB" dirty="0"/>
              <a:t>3GPP Management System to Support Message Bus Solution </a:t>
            </a:r>
          </a:p>
        </p:txBody>
      </p:sp>
      <p:pic>
        <p:nvPicPr>
          <p:cNvPr id="64" name="Picture 63">
            <a:extLst>
              <a:ext uri="{FF2B5EF4-FFF2-40B4-BE49-F238E27FC236}">
                <a16:creationId xmlns:a16="http://schemas.microsoft.com/office/drawing/2014/main" id="{1B0491BC-24F6-6D94-BFF8-9FDAE01A7B87}"/>
              </a:ext>
            </a:extLst>
          </p:cNvPr>
          <p:cNvPicPr>
            <a:picLocks noChangeAspect="1"/>
          </p:cNvPicPr>
          <p:nvPr/>
        </p:nvPicPr>
        <p:blipFill rotWithShape="1">
          <a:blip r:embed="rId2"/>
          <a:srcRect l="22500" t="20278" r="26875" b="21111"/>
          <a:stretch/>
        </p:blipFill>
        <p:spPr>
          <a:xfrm>
            <a:off x="2872191" y="1455818"/>
            <a:ext cx="6172200" cy="4019550"/>
          </a:xfrm>
          <a:prstGeom prst="rect">
            <a:avLst/>
          </a:prstGeom>
        </p:spPr>
      </p:pic>
      <p:sp>
        <p:nvSpPr>
          <p:cNvPr id="3" name="Rectangle 2">
            <a:extLst>
              <a:ext uri="{FF2B5EF4-FFF2-40B4-BE49-F238E27FC236}">
                <a16:creationId xmlns:a16="http://schemas.microsoft.com/office/drawing/2014/main" id="{3E52E173-12AB-E9F6-3DE4-CA1C03920F50}"/>
              </a:ext>
            </a:extLst>
          </p:cNvPr>
          <p:cNvSpPr>
            <a:spLocks noChangeArrowheads="1"/>
          </p:cNvSpPr>
          <p:nvPr/>
        </p:nvSpPr>
        <p:spPr bwMode="auto">
          <a:xfrm>
            <a:off x="548091" y="2417437"/>
            <a:ext cx="247900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The workloads producing data in a Cloudified NF (data producers) connect to and produce the streaming data in parallel to the message bus/brokers</a:t>
            </a:r>
            <a:endParaRPr kumimoji="0" lang="en-GB" altLang="en-US" sz="1800" b="0" i="0" strike="noStrike" cap="none" normalizeH="0" baseline="0" dirty="0">
              <a:ln>
                <a:noFill/>
              </a:ln>
              <a:solidFill>
                <a:srgbClr val="C00000"/>
              </a:solidFill>
              <a:effectLst/>
              <a:latin typeface="Arial" panose="020B0604020202020204" pitchFamily="34" charset="0"/>
            </a:endParaRPr>
          </a:p>
        </p:txBody>
      </p:sp>
      <p:sp>
        <p:nvSpPr>
          <p:cNvPr id="6" name="TextBox 5">
            <a:extLst>
              <a:ext uri="{FF2B5EF4-FFF2-40B4-BE49-F238E27FC236}">
                <a16:creationId xmlns:a16="http://schemas.microsoft.com/office/drawing/2014/main" id="{709E87F4-A03C-60B8-EC32-E6D135BEF73F}"/>
              </a:ext>
            </a:extLst>
          </p:cNvPr>
          <p:cNvSpPr txBox="1"/>
          <p:nvPr/>
        </p:nvSpPr>
        <p:spPr>
          <a:xfrm>
            <a:off x="4726391" y="1016646"/>
            <a:ext cx="6096000" cy="57708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5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Instead of establishing direct connections between streaming data reporting </a:t>
            </a:r>
            <a:r>
              <a:rPr kumimoji="0" lang="en-GB" altLang="en-US" sz="1050" b="0" i="0" strike="noStrike" cap="none" normalizeH="0" baseline="0" dirty="0" err="1">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MnS</a:t>
            </a:r>
            <a:r>
              <a:rPr kumimoji="0" lang="en-GB" altLang="en-US" sz="105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 producer and consumer based on WebSocket, a message bus/broker is introduced in between to handle the data streaming for cloudified NF. </a:t>
            </a:r>
          </a:p>
        </p:txBody>
      </p:sp>
      <p:cxnSp>
        <p:nvCxnSpPr>
          <p:cNvPr id="8" name="Straight Arrow Connector 7">
            <a:extLst>
              <a:ext uri="{FF2B5EF4-FFF2-40B4-BE49-F238E27FC236}">
                <a16:creationId xmlns:a16="http://schemas.microsoft.com/office/drawing/2014/main" id="{373D28A7-D3CF-3DE4-5CE3-F936DC41F80D}"/>
              </a:ext>
            </a:extLst>
          </p:cNvPr>
          <p:cNvCxnSpPr>
            <a:cxnSpLocks/>
          </p:cNvCxnSpPr>
          <p:nvPr/>
        </p:nvCxnSpPr>
        <p:spPr>
          <a:xfrm flipH="1">
            <a:off x="6308811" y="1510000"/>
            <a:ext cx="334244" cy="4647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D0A6AFE-635B-35CD-72ED-30028693D355}"/>
              </a:ext>
            </a:extLst>
          </p:cNvPr>
          <p:cNvSpPr txBox="1"/>
          <p:nvPr/>
        </p:nvSpPr>
        <p:spPr>
          <a:xfrm>
            <a:off x="9282968" y="2631363"/>
            <a:ext cx="2909032" cy="73866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5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Microservices consuming data in a 3GPP management system (data consumers) may consume the streaming data in parallel from the message bus/broker. </a:t>
            </a:r>
            <a:endParaRPr kumimoji="0" lang="en-GB" altLang="en-US" sz="900" b="0" i="0" strike="noStrike" cap="none" normalizeH="0" baseline="0" dirty="0">
              <a:ln>
                <a:noFill/>
              </a:ln>
              <a:solidFill>
                <a:srgbClr val="C00000"/>
              </a:solidFill>
              <a:effectLst/>
            </a:endParaRPr>
          </a:p>
        </p:txBody>
      </p:sp>
      <p:cxnSp>
        <p:nvCxnSpPr>
          <p:cNvPr id="15" name="Straight Arrow Connector 14">
            <a:extLst>
              <a:ext uri="{FF2B5EF4-FFF2-40B4-BE49-F238E27FC236}">
                <a16:creationId xmlns:a16="http://schemas.microsoft.com/office/drawing/2014/main" id="{AC78F766-862E-A1EE-B65B-E7A8A83A1741}"/>
              </a:ext>
            </a:extLst>
          </p:cNvPr>
          <p:cNvCxnSpPr>
            <a:cxnSpLocks/>
          </p:cNvCxnSpPr>
          <p:nvPr/>
        </p:nvCxnSpPr>
        <p:spPr>
          <a:xfrm flipV="1">
            <a:off x="2599202" y="3333110"/>
            <a:ext cx="1241278" cy="827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334B138-FC8B-562F-18F2-2DAB610AB120}"/>
              </a:ext>
            </a:extLst>
          </p:cNvPr>
          <p:cNvSpPr txBox="1"/>
          <p:nvPr/>
        </p:nvSpPr>
        <p:spPr>
          <a:xfrm>
            <a:off x="548092" y="4142594"/>
            <a:ext cx="2324100" cy="507831"/>
          </a:xfrm>
          <a:prstGeom prst="rect">
            <a:avLst/>
          </a:prstGeom>
          <a:noFill/>
        </p:spPr>
        <p:txBody>
          <a:bodyPr wrap="square">
            <a:spAutoFit/>
          </a:bodyPr>
          <a:lstStyle/>
          <a:p>
            <a:r>
              <a:rPr kumimoji="0" lang="en-GB" altLang="en-US" sz="100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The number of parallel connections may scale in and out dynamically as the workloads of the cloudified NF scales. </a:t>
            </a:r>
            <a:endParaRPr lang="en-GB" sz="1000" dirty="0">
              <a:solidFill>
                <a:srgbClr val="C00000"/>
              </a:solidFill>
            </a:endParaRPr>
          </a:p>
        </p:txBody>
      </p:sp>
      <p:cxnSp>
        <p:nvCxnSpPr>
          <p:cNvPr id="19" name="Straight Arrow Connector 18">
            <a:extLst>
              <a:ext uri="{FF2B5EF4-FFF2-40B4-BE49-F238E27FC236}">
                <a16:creationId xmlns:a16="http://schemas.microsoft.com/office/drawing/2014/main" id="{B16BEF61-9B96-BA95-4CAF-1828FCE29FF7}"/>
              </a:ext>
            </a:extLst>
          </p:cNvPr>
          <p:cNvCxnSpPr>
            <a:cxnSpLocks/>
          </p:cNvCxnSpPr>
          <p:nvPr/>
        </p:nvCxnSpPr>
        <p:spPr>
          <a:xfrm flipH="1">
            <a:off x="8616326" y="2993631"/>
            <a:ext cx="58442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03192F3-6799-AC44-6F1E-10814225B68C}"/>
              </a:ext>
            </a:extLst>
          </p:cNvPr>
          <p:cNvSpPr txBox="1"/>
          <p:nvPr/>
        </p:nvSpPr>
        <p:spPr>
          <a:xfrm>
            <a:off x="5949621" y="5367280"/>
            <a:ext cx="3649539" cy="507831"/>
          </a:xfrm>
          <a:prstGeom prst="rect">
            <a:avLst/>
          </a:prstGeom>
          <a:noFill/>
        </p:spPr>
        <p:txBody>
          <a:bodyPr wrap="square">
            <a:spAutoFit/>
          </a:bodyPr>
          <a:lstStyle/>
          <a:p>
            <a:r>
              <a:rPr kumimoji="0" lang="en-GB" altLang="en-US" sz="100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Multiple message bus/broker instances may exist to duplicate the connections with data procedures and consumers for connectivity resiliency and load balancing</a:t>
            </a:r>
            <a:endParaRPr lang="en-GB" dirty="0">
              <a:solidFill>
                <a:srgbClr val="C00000"/>
              </a:solidFill>
            </a:endParaRPr>
          </a:p>
        </p:txBody>
      </p:sp>
      <p:cxnSp>
        <p:nvCxnSpPr>
          <p:cNvPr id="25" name="Straight Arrow Connector 24">
            <a:extLst>
              <a:ext uri="{FF2B5EF4-FFF2-40B4-BE49-F238E27FC236}">
                <a16:creationId xmlns:a16="http://schemas.microsoft.com/office/drawing/2014/main" id="{CF6A2598-9D04-D115-D3D9-6820A52ECC56}"/>
              </a:ext>
            </a:extLst>
          </p:cNvPr>
          <p:cNvCxnSpPr>
            <a:cxnSpLocks/>
          </p:cNvCxnSpPr>
          <p:nvPr/>
        </p:nvCxnSpPr>
        <p:spPr>
          <a:xfrm flipH="1" flipV="1">
            <a:off x="6508959" y="4002960"/>
            <a:ext cx="404763" cy="1439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8318AE3-E4F1-E99E-031E-0FB1CA9D023C}"/>
              </a:ext>
            </a:extLst>
          </p:cNvPr>
          <p:cNvSpPr txBox="1"/>
          <p:nvPr/>
        </p:nvSpPr>
        <p:spPr>
          <a:xfrm>
            <a:off x="1094191" y="5377082"/>
            <a:ext cx="4118891" cy="70788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A generic interface may be introduced for managing the data streaming jobs for </a:t>
            </a:r>
            <a:r>
              <a:rPr kumimoji="0" lang="en-GB" altLang="zh-CN" sz="1000" b="0" i="0" strike="noStrike" cap="none" normalizeH="0" baseline="0" dirty="0">
                <a:ln>
                  <a:noFill/>
                </a:ln>
                <a:solidFill>
                  <a:srgbClr val="C00000"/>
                </a:solidFill>
                <a:effectLst/>
                <a:latin typeface="Times New Roman" panose="02020603050405020304" pitchFamily="18" charset="0"/>
                <a:ea typeface="SimSun" panose="02010600030101010101" pitchFamily="2" charset="-122"/>
                <a:cs typeface="Times New Roman" panose="02020603050405020304" pitchFamily="18" charset="0"/>
              </a:rPr>
              <a:t>e.g. connection establishment and data subscriptions, i.e. the relationships between data producers, consumers, message buses/brokers and the streaming data contents.  </a:t>
            </a:r>
            <a:endParaRPr kumimoji="0" lang="en-GB" altLang="zh-CN" sz="1000" b="0" i="0" strike="noStrike" cap="none" normalizeH="0" baseline="0" dirty="0">
              <a:ln>
                <a:noFill/>
              </a:ln>
              <a:solidFill>
                <a:srgbClr val="C00000"/>
              </a:solidFill>
              <a:effectLst/>
              <a:latin typeface="Arial" panose="020B0604020202020204" pitchFamily="34" charset="0"/>
            </a:endParaRPr>
          </a:p>
        </p:txBody>
      </p:sp>
      <p:cxnSp>
        <p:nvCxnSpPr>
          <p:cNvPr id="29" name="Straight Arrow Connector 28">
            <a:extLst>
              <a:ext uri="{FF2B5EF4-FFF2-40B4-BE49-F238E27FC236}">
                <a16:creationId xmlns:a16="http://schemas.microsoft.com/office/drawing/2014/main" id="{B60F5F43-8B75-2DB3-92FE-249015BCED9B}"/>
              </a:ext>
            </a:extLst>
          </p:cNvPr>
          <p:cNvCxnSpPr>
            <a:cxnSpLocks/>
          </p:cNvCxnSpPr>
          <p:nvPr/>
        </p:nvCxnSpPr>
        <p:spPr>
          <a:xfrm flipV="1">
            <a:off x="2555234" y="4295571"/>
            <a:ext cx="2760473" cy="11472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A063C224-7509-2467-4BFC-98B6418F5190}"/>
              </a:ext>
            </a:extLst>
          </p:cNvPr>
          <p:cNvCxnSpPr>
            <a:cxnSpLocks/>
          </p:cNvCxnSpPr>
          <p:nvPr/>
        </p:nvCxnSpPr>
        <p:spPr>
          <a:xfrm>
            <a:off x="2933700" y="2690991"/>
            <a:ext cx="2144504" cy="4724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65298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14AA4-B391-144A-B6CB-7BB71EACDA6C}"/>
              </a:ext>
            </a:extLst>
          </p:cNvPr>
          <p:cNvSpPr>
            <a:spLocks noGrp="1"/>
          </p:cNvSpPr>
          <p:nvPr>
            <p:ph type="title"/>
          </p:nvPr>
        </p:nvSpPr>
        <p:spPr/>
        <p:txBody>
          <a:bodyPr/>
          <a:lstStyle/>
          <a:p>
            <a:r>
              <a:rPr lang="en-GB" dirty="0"/>
              <a:t>Generic Data Job Control API</a:t>
            </a:r>
          </a:p>
        </p:txBody>
      </p:sp>
      <p:pic>
        <p:nvPicPr>
          <p:cNvPr id="4" name="Picture 3">
            <a:extLst>
              <a:ext uri="{FF2B5EF4-FFF2-40B4-BE49-F238E27FC236}">
                <a16:creationId xmlns:a16="http://schemas.microsoft.com/office/drawing/2014/main" id="{DFD5566E-FCEA-3521-ABB2-FC0DE4EDE238}"/>
              </a:ext>
            </a:extLst>
          </p:cNvPr>
          <p:cNvPicPr>
            <a:picLocks noChangeAspect="1"/>
          </p:cNvPicPr>
          <p:nvPr/>
        </p:nvPicPr>
        <p:blipFill rotWithShape="1">
          <a:blip r:embed="rId2"/>
          <a:srcRect l="22500" t="20278" r="26875" b="21111"/>
          <a:stretch/>
        </p:blipFill>
        <p:spPr>
          <a:xfrm>
            <a:off x="236941" y="1584394"/>
            <a:ext cx="4849409" cy="3158103"/>
          </a:xfrm>
          <a:prstGeom prst="rect">
            <a:avLst/>
          </a:prstGeom>
        </p:spPr>
      </p:pic>
      <p:cxnSp>
        <p:nvCxnSpPr>
          <p:cNvPr id="7" name="Straight Arrow Connector 6">
            <a:extLst>
              <a:ext uri="{FF2B5EF4-FFF2-40B4-BE49-F238E27FC236}">
                <a16:creationId xmlns:a16="http://schemas.microsoft.com/office/drawing/2014/main" id="{082479BC-3CE8-3E0F-A67B-620998D147D9}"/>
              </a:ext>
            </a:extLst>
          </p:cNvPr>
          <p:cNvCxnSpPr>
            <a:cxnSpLocks/>
          </p:cNvCxnSpPr>
          <p:nvPr/>
        </p:nvCxnSpPr>
        <p:spPr>
          <a:xfrm>
            <a:off x="1585320" y="3762375"/>
            <a:ext cx="215265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44B1C6B7-6CBE-9EFC-7D9F-921094952592}"/>
              </a:ext>
            </a:extLst>
          </p:cNvPr>
          <p:cNvSpPr txBox="1">
            <a:spLocks/>
          </p:cNvSpPr>
          <p:nvPr/>
        </p:nvSpPr>
        <p:spPr>
          <a:xfrm>
            <a:off x="5314950" y="248722"/>
            <a:ext cx="7001165" cy="5161230"/>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r>
              <a:rPr lang="en-GB" sz="1200" dirty="0">
                <a:latin typeface="+mn-lt"/>
                <a:ea typeface="Times New Roman" panose="02020603050405020304" pitchFamily="18" charset="0"/>
              </a:rPr>
              <a:t>A generic API solution set can be introduced to support data job management for any types of data bus implementation, e.g. Kafka and others.</a:t>
            </a:r>
          </a:p>
          <a:p>
            <a:pPr marL="285750" indent="-285750">
              <a:buFont typeface="Arial" panose="020B0604020202020204" pitchFamily="34" charset="0"/>
              <a:buChar char="•"/>
            </a:pPr>
            <a:r>
              <a:rPr lang="en-GB" sz="1200" dirty="0">
                <a:latin typeface="+mn-lt"/>
                <a:ea typeface="Times New Roman" panose="02020603050405020304" pitchFamily="18" charset="0"/>
              </a:rPr>
              <a:t>The API solution support generic operations common for types message bus technology, e.g. :</a:t>
            </a:r>
          </a:p>
          <a:p>
            <a:r>
              <a:rPr lang="en-GB" sz="1050" b="1" dirty="0" err="1">
                <a:latin typeface="+mn-lt"/>
                <a:ea typeface="Times New Roman" panose="02020603050405020304" pitchFamily="18" charset="0"/>
              </a:rPr>
              <a:t>establishStreamingTopic</a:t>
            </a:r>
            <a:r>
              <a:rPr lang="en-GB" sz="1050" b="1" dirty="0">
                <a:latin typeface="+mn-lt"/>
                <a:ea typeface="Times New Roman" panose="02020603050405020304" pitchFamily="18" charset="0"/>
              </a:rPr>
              <a:t>: </a:t>
            </a:r>
            <a:r>
              <a:rPr lang="en-GB" sz="1050" dirty="0">
                <a:latin typeface="+mn-lt"/>
                <a:ea typeface="Times New Roman" panose="02020603050405020304" pitchFamily="18" charset="0"/>
              </a:rPr>
              <a:t>Setup up a streaming topic</a:t>
            </a:r>
            <a:r>
              <a:rPr lang="en-US" sz="1050" dirty="0">
                <a:latin typeface="+mn-lt"/>
                <a:ea typeface="Times New Roman" panose="02020603050405020304" pitchFamily="18" charset="0"/>
              </a:rPr>
              <a:t>. A topic is a logical streaming channel (rather than real socket connection) allow </a:t>
            </a:r>
            <a:r>
              <a:rPr lang="en-US" sz="1050" dirty="0" err="1">
                <a:latin typeface="+mn-lt"/>
                <a:ea typeface="Times New Roman" panose="02020603050405020304" pitchFamily="18" charset="0"/>
              </a:rPr>
              <a:t>MnS</a:t>
            </a:r>
            <a:r>
              <a:rPr lang="en-US" sz="1050" dirty="0">
                <a:latin typeface="+mn-lt"/>
                <a:ea typeface="Times New Roman" panose="02020603050405020304" pitchFamily="18" charset="0"/>
              </a:rPr>
              <a:t> producer to  stream all or a portion of the PM metrics and KPIs collected by a measurement job (TS 28.550) </a:t>
            </a:r>
            <a:r>
              <a:rPr lang="en-GB" sz="1050" dirty="0">
                <a:latin typeface="+mn-lt"/>
                <a:ea typeface="Times New Roman" panose="02020603050405020304" pitchFamily="18" charset="0"/>
              </a:rPr>
              <a:t>to</a:t>
            </a:r>
            <a:r>
              <a:rPr lang="zh-CN" altLang="en-US" sz="1050" dirty="0">
                <a:latin typeface="+mn-lt"/>
                <a:ea typeface="Times New Roman" panose="02020603050405020304" pitchFamily="18" charset="0"/>
              </a:rPr>
              <a:t> </a:t>
            </a:r>
            <a:r>
              <a:rPr lang="en-GB" altLang="zh-CN" sz="1050" dirty="0">
                <a:latin typeface="+mn-lt"/>
                <a:ea typeface="Times New Roman" panose="02020603050405020304" pitchFamily="18" charset="0"/>
              </a:rPr>
              <a:t>the</a:t>
            </a:r>
            <a:r>
              <a:rPr lang="zh-CN" altLang="en-US" sz="1050" dirty="0">
                <a:latin typeface="+mn-lt"/>
                <a:ea typeface="Times New Roman" panose="02020603050405020304" pitchFamily="18" charset="0"/>
              </a:rPr>
              <a:t> </a:t>
            </a:r>
            <a:r>
              <a:rPr lang="en-GB" altLang="zh-CN" sz="1050" dirty="0">
                <a:latin typeface="+mn-lt"/>
                <a:ea typeface="Times New Roman" panose="02020603050405020304" pitchFamily="18" charset="0"/>
              </a:rPr>
              <a:t>management system via the channel. </a:t>
            </a:r>
            <a:r>
              <a:rPr lang="en-GB" sz="1050" dirty="0">
                <a:latin typeface="+mn-lt"/>
                <a:ea typeface="Times New Roman" panose="02020603050405020304" pitchFamily="18" charset="0"/>
              </a:rPr>
              <a:t>Multiple data</a:t>
            </a:r>
            <a:r>
              <a:rPr lang="zh-CN" altLang="en-US" sz="1050" dirty="0">
                <a:latin typeface="+mn-lt"/>
                <a:ea typeface="Times New Roman" panose="02020603050405020304" pitchFamily="18" charset="0"/>
              </a:rPr>
              <a:t> </a:t>
            </a:r>
            <a:r>
              <a:rPr lang="en-GB" altLang="zh-CN" sz="1050" dirty="0">
                <a:latin typeface="+mn-lt"/>
                <a:ea typeface="Times New Roman" panose="02020603050405020304" pitchFamily="18" charset="0"/>
              </a:rPr>
              <a:t>producers can stream data to the same topic in parallel. </a:t>
            </a:r>
            <a:r>
              <a:rPr lang="en-US" sz="1050" dirty="0">
                <a:latin typeface="+mn-lt"/>
                <a:ea typeface="Times New Roman" panose="02020603050405020304" pitchFamily="18" charset="0"/>
              </a:rPr>
              <a:t>A streaming topic can be optionally </a:t>
            </a:r>
            <a:r>
              <a:rPr lang="en-GB" sz="1050" dirty="0">
                <a:latin typeface="+mn-lt"/>
                <a:ea typeface="Times New Roman" panose="02020603050405020304" pitchFamily="18" charset="0"/>
                <a:cs typeface="Arial" panose="020B0604020202020204" pitchFamily="34" charset="0"/>
              </a:rPr>
              <a:t>configured with </a:t>
            </a:r>
            <a:r>
              <a:rPr lang="en-GB" sz="1050" dirty="0">
                <a:latin typeface="+mn-lt"/>
                <a:ea typeface="Times New Roman" panose="02020603050405020304" pitchFamily="18" charset="0"/>
              </a:rPr>
              <a:t>partitions which further partition the logical streaming channel in to sub channels and isolate the traffics between them. </a:t>
            </a:r>
          </a:p>
          <a:p>
            <a:r>
              <a:rPr lang="en-GB" sz="1050" dirty="0">
                <a:latin typeface="+mn-lt"/>
                <a:ea typeface="Times New Roman" panose="02020603050405020304" pitchFamily="18" charset="0"/>
              </a:rPr>
              <a:t>The </a:t>
            </a:r>
            <a:r>
              <a:rPr lang="en-GB" sz="1050" dirty="0" err="1">
                <a:latin typeface="+mn-lt"/>
                <a:ea typeface="Times New Roman" panose="02020603050405020304" pitchFamily="18" charset="0"/>
              </a:rPr>
              <a:t>topicId</a:t>
            </a:r>
            <a:r>
              <a:rPr lang="en-GB" sz="1050" dirty="0">
                <a:latin typeface="+mn-lt"/>
                <a:ea typeface="Times New Roman" panose="02020603050405020304" pitchFamily="18" charset="0"/>
              </a:rPr>
              <a:t> and </a:t>
            </a:r>
            <a:r>
              <a:rPr lang="en-GB" sz="1050" dirty="0" err="1">
                <a:latin typeface="+mn-lt"/>
                <a:ea typeface="Times New Roman" panose="02020603050405020304" pitchFamily="18" charset="0"/>
              </a:rPr>
              <a:t>streamInfo</a:t>
            </a:r>
            <a:r>
              <a:rPr lang="en-GB" sz="1050" dirty="0">
                <a:latin typeface="+mn-lt"/>
                <a:ea typeface="Times New Roman" panose="02020603050405020304" pitchFamily="18" charset="0"/>
              </a:rPr>
              <a:t> are conveyed from </a:t>
            </a:r>
            <a:r>
              <a:rPr lang="en-GB" sz="1050" dirty="0" err="1">
                <a:latin typeface="+mn-lt"/>
                <a:ea typeface="Times New Roman" panose="02020603050405020304" pitchFamily="18" charset="0"/>
              </a:rPr>
              <a:t>MnS</a:t>
            </a:r>
            <a:r>
              <a:rPr lang="en-GB" sz="1050" dirty="0">
                <a:latin typeface="+mn-lt"/>
                <a:ea typeface="Times New Roman" panose="02020603050405020304" pitchFamily="18" charset="0"/>
              </a:rPr>
              <a:t> producer to the </a:t>
            </a:r>
            <a:r>
              <a:rPr lang="en-GB" sz="1050" dirty="0" err="1">
                <a:latin typeface="+mn-lt"/>
                <a:ea typeface="Times New Roman" panose="02020603050405020304" pitchFamily="18" charset="0"/>
              </a:rPr>
              <a:t>MnS</a:t>
            </a:r>
            <a:r>
              <a:rPr lang="en-GB" sz="1050" dirty="0">
                <a:latin typeface="+mn-lt"/>
                <a:ea typeface="Times New Roman" panose="02020603050405020304" pitchFamily="18" charset="0"/>
              </a:rPr>
              <a:t> consumer to establish the logical channel and make </a:t>
            </a:r>
            <a:r>
              <a:rPr lang="en-GB" sz="1050" dirty="0" err="1">
                <a:latin typeface="+mn-lt"/>
                <a:ea typeface="Times New Roman" panose="02020603050405020304" pitchFamily="18" charset="0"/>
              </a:rPr>
              <a:t>MnS</a:t>
            </a:r>
            <a:r>
              <a:rPr lang="en-GB" sz="1050" dirty="0">
                <a:latin typeface="+mn-lt"/>
                <a:ea typeface="Times New Roman" panose="02020603050405020304" pitchFamily="18" charset="0"/>
              </a:rPr>
              <a:t> producer knowing which logical channel to send the traffic to and what to be sent. Message bus/broker URIs are sent along with the operation which allow </a:t>
            </a:r>
            <a:r>
              <a:rPr lang="en-GB" sz="1050" dirty="0" err="1">
                <a:latin typeface="+mn-lt"/>
                <a:ea typeface="Times New Roman" panose="02020603050405020304" pitchFamily="18" charset="0"/>
              </a:rPr>
              <a:t>MnS</a:t>
            </a:r>
            <a:r>
              <a:rPr lang="en-GB" sz="1050" dirty="0">
                <a:latin typeface="+mn-lt"/>
                <a:ea typeface="Times New Roman" panose="02020603050405020304" pitchFamily="18" charset="0"/>
              </a:rPr>
              <a:t> producer to setup the connection with the message bus.  </a:t>
            </a:r>
          </a:p>
          <a:p>
            <a:pPr>
              <a:spcAft>
                <a:spcPts val="300"/>
              </a:spcAft>
            </a:pPr>
            <a:r>
              <a:rPr lang="en-GB" sz="1050" b="1" dirty="0">
                <a:latin typeface="+mn-lt"/>
                <a:ea typeface="Times New Roman" panose="02020603050405020304" pitchFamily="18" charset="0"/>
                <a:cs typeface="Times New Roman" panose="02020603050405020304" pitchFamily="18" charset="0"/>
              </a:rPr>
              <a:t>	Input parameters: </a:t>
            </a:r>
          </a:p>
          <a:p>
            <a:pPr>
              <a:spcAft>
                <a:spcPts val="300"/>
              </a:spcAft>
            </a:pPr>
            <a:r>
              <a:rPr lang="en-GB" sz="1050" dirty="0">
                <a:latin typeface="+mn-lt"/>
                <a:ea typeface="Times New Roman" panose="02020603050405020304" pitchFamily="18" charset="0"/>
                <a:cs typeface="Times New Roman" panose="02020603050405020304" pitchFamily="18" charset="0"/>
              </a:rPr>
              <a:t>			</a:t>
            </a:r>
            <a:r>
              <a:rPr lang="en-GB" sz="1050" dirty="0" err="1">
                <a:latin typeface="+mn-lt"/>
                <a:ea typeface="Times New Roman" panose="02020603050405020304" pitchFamily="18" charset="0"/>
                <a:cs typeface="Times New Roman" panose="02020603050405020304" pitchFamily="18" charset="0"/>
              </a:rPr>
              <a:t>TopicList</a:t>
            </a:r>
            <a:endParaRPr lang="en-GB" sz="1050" dirty="0">
              <a:latin typeface="+mn-lt"/>
              <a:ea typeface="Times New Roman" panose="02020603050405020304" pitchFamily="18" charset="0"/>
              <a:cs typeface="Times New Roman" panose="02020603050405020304" pitchFamily="18" charset="0"/>
            </a:endParaRPr>
          </a:p>
          <a:p>
            <a:pPr>
              <a:spcAft>
                <a:spcPts val="300"/>
              </a:spcAft>
            </a:pPr>
            <a:r>
              <a:rPr lang="en-GB" sz="1050" dirty="0">
                <a:latin typeface="+mn-lt"/>
                <a:ea typeface="Times New Roman" panose="02020603050405020304" pitchFamily="18" charset="0"/>
                <a:cs typeface="Times New Roman" panose="02020603050405020304" pitchFamily="18" charset="0"/>
              </a:rPr>
              <a:t>				&gt;</a:t>
            </a:r>
            <a:r>
              <a:rPr lang="en-GB" sz="1050" dirty="0" err="1">
                <a:latin typeface="+mn-lt"/>
                <a:ea typeface="Times New Roman" panose="02020603050405020304" pitchFamily="18" charset="0"/>
                <a:cs typeface="Times New Roman" panose="02020603050405020304" pitchFamily="18" charset="0"/>
              </a:rPr>
              <a:t>TopicInfo</a:t>
            </a:r>
            <a:endParaRPr lang="en-GB" sz="1050" dirty="0">
              <a:latin typeface="+mn-lt"/>
              <a:ea typeface="Times New Roman" panose="02020603050405020304" pitchFamily="18" charset="0"/>
              <a:cs typeface="Times New Roman" panose="02020603050405020304" pitchFamily="18" charset="0"/>
            </a:endParaRPr>
          </a:p>
          <a:p>
            <a:pPr>
              <a:spcAft>
                <a:spcPts val="300"/>
              </a:spcAft>
            </a:pPr>
            <a:r>
              <a:rPr lang="en-GB" sz="1050" dirty="0">
                <a:latin typeface="+mn-lt"/>
                <a:ea typeface="Times New Roman" panose="02020603050405020304" pitchFamily="18" charset="0"/>
                <a:cs typeface="Times New Roman" panose="02020603050405020304" pitchFamily="18" charset="0"/>
              </a:rPr>
              <a:t>					&gt;&gt;</a:t>
            </a:r>
            <a:r>
              <a:rPr lang="en-GB" sz="1050" dirty="0" err="1">
                <a:latin typeface="+mn-lt"/>
                <a:ea typeface="Times New Roman" panose="02020603050405020304" pitchFamily="18" charset="0"/>
                <a:cs typeface="Times New Roman" panose="02020603050405020304" pitchFamily="18" charset="0"/>
              </a:rPr>
              <a:t>TopicId</a:t>
            </a:r>
            <a:endParaRPr lang="en-GB" sz="1050" dirty="0">
              <a:latin typeface="+mn-lt"/>
              <a:ea typeface="Times New Roman" panose="02020603050405020304" pitchFamily="18" charset="0"/>
              <a:cs typeface="Times New Roman" panose="02020603050405020304" pitchFamily="18" charset="0"/>
            </a:endParaRPr>
          </a:p>
          <a:p>
            <a:pPr>
              <a:spcAft>
                <a:spcPts val="300"/>
              </a:spcAft>
            </a:pPr>
            <a:r>
              <a:rPr lang="en-GB" sz="1050" dirty="0">
                <a:latin typeface="+mn-lt"/>
                <a:ea typeface="Times New Roman" panose="02020603050405020304" pitchFamily="18" charset="0"/>
                <a:cs typeface="Times New Roman" panose="02020603050405020304" pitchFamily="18" charset="0"/>
              </a:rPr>
              <a:t>					&gt;&gt; </a:t>
            </a:r>
            <a:r>
              <a:rPr lang="en-GB" sz="1050" dirty="0" err="1">
                <a:latin typeface="+mn-lt"/>
                <a:ea typeface="Times New Roman" panose="02020603050405020304" pitchFamily="18" charset="0"/>
                <a:cs typeface="Times New Roman" panose="02020603050405020304" pitchFamily="18" charset="0"/>
              </a:rPr>
              <a:t>BrokerURIs</a:t>
            </a:r>
            <a:endParaRPr lang="en-GB" sz="1050" dirty="0">
              <a:latin typeface="+mn-lt"/>
              <a:ea typeface="Times New Roman" panose="02020603050405020304" pitchFamily="18" charset="0"/>
              <a:cs typeface="Times New Roman" panose="02020603050405020304" pitchFamily="18" charset="0"/>
            </a:endParaRPr>
          </a:p>
          <a:p>
            <a:pPr>
              <a:spcAft>
                <a:spcPts val="300"/>
              </a:spcAft>
            </a:pPr>
            <a:r>
              <a:rPr lang="en-GB" sz="1050" dirty="0">
                <a:latin typeface="+mn-lt"/>
                <a:ea typeface="Times New Roman" panose="02020603050405020304" pitchFamily="18" charset="0"/>
                <a:cs typeface="Times New Roman" panose="02020603050405020304" pitchFamily="18" charset="0"/>
              </a:rPr>
              <a:t>					&gt;&gt; </a:t>
            </a:r>
            <a:r>
              <a:rPr lang="en-GB" sz="1050" dirty="0" err="1">
                <a:latin typeface="+mn-lt"/>
                <a:ea typeface="Times New Roman" panose="02020603050405020304" pitchFamily="18" charset="0"/>
                <a:cs typeface="Times New Roman" panose="02020603050405020304" pitchFamily="18" charset="0"/>
              </a:rPr>
              <a:t>PartitionConfiguration</a:t>
            </a:r>
            <a:r>
              <a:rPr lang="en-GB" sz="1050" dirty="0">
                <a:latin typeface="+mn-lt"/>
                <a:ea typeface="Times New Roman" panose="02020603050405020304" pitchFamily="18" charset="0"/>
                <a:cs typeface="Times New Roman" panose="02020603050405020304" pitchFamily="18" charset="0"/>
              </a:rPr>
              <a:t> (optional)</a:t>
            </a:r>
          </a:p>
          <a:p>
            <a:pPr>
              <a:spcAft>
                <a:spcPts val="300"/>
              </a:spcAft>
            </a:pPr>
            <a:r>
              <a:rPr lang="en-GB" sz="1050" dirty="0">
                <a:latin typeface="+mn-lt"/>
                <a:ea typeface="Times New Roman" panose="02020603050405020304" pitchFamily="18" charset="0"/>
                <a:cs typeface="Times New Roman" panose="02020603050405020304" pitchFamily="18" charset="0"/>
              </a:rPr>
              <a:t>					&gt;&gt;	</a:t>
            </a:r>
            <a:r>
              <a:rPr lang="en-GB" sz="1050" dirty="0" err="1">
                <a:latin typeface="+mn-lt"/>
                <a:ea typeface="Times New Roman" panose="02020603050405020304" pitchFamily="18" charset="0"/>
                <a:cs typeface="Times New Roman" panose="02020603050405020304" pitchFamily="18" charset="0"/>
              </a:rPr>
              <a:t>StreamInfo</a:t>
            </a:r>
            <a:endParaRPr lang="en-GB" sz="1050" dirty="0">
              <a:latin typeface="+mn-lt"/>
              <a:ea typeface="Times New Roman" panose="02020603050405020304" pitchFamily="18" charset="0"/>
              <a:cs typeface="Times New Roman" panose="02020603050405020304" pitchFamily="18" charset="0"/>
            </a:endParaRPr>
          </a:p>
          <a:p>
            <a:pPr>
              <a:spcAft>
                <a:spcPts val="300"/>
              </a:spcAft>
            </a:pPr>
            <a:r>
              <a:rPr lang="en-GB" sz="1050" dirty="0">
                <a:latin typeface="+mn-lt"/>
                <a:ea typeface="Times New Roman" panose="02020603050405020304" pitchFamily="18" charset="0"/>
                <a:cs typeface="Times New Roman" panose="02020603050405020304" pitchFamily="18" charset="0"/>
              </a:rPr>
              <a:t>						&gt;&gt;&gt; Parameters defined in Table </a:t>
            </a:r>
            <a:r>
              <a:rPr lang="en-GB" sz="1050" dirty="0">
                <a:latin typeface="Times New Roman" panose="02020603050405020304" pitchFamily="18" charset="0"/>
                <a:ea typeface="Times New Roman" panose="02020603050405020304" pitchFamily="18" charset="0"/>
              </a:rPr>
              <a:t>12.5.1.4.2.5-1</a:t>
            </a:r>
            <a:r>
              <a:rPr lang="en-GB" sz="1050" dirty="0">
                <a:latin typeface="+mn-lt"/>
                <a:ea typeface="Times New Roman" panose="02020603050405020304" pitchFamily="18" charset="0"/>
                <a:cs typeface="Times New Roman" panose="02020603050405020304" pitchFamily="18" charset="0"/>
              </a:rPr>
              <a:t> of 3GPP TS28.532				</a:t>
            </a:r>
          </a:p>
          <a:p>
            <a:r>
              <a:rPr lang="en-GB" sz="1050" b="1" dirty="0" err="1">
                <a:latin typeface="+mn-lt"/>
                <a:ea typeface="Times New Roman" panose="02020603050405020304" pitchFamily="18" charset="0"/>
                <a:cs typeface="Times New Roman" panose="02020603050405020304" pitchFamily="18" charset="0"/>
              </a:rPr>
              <a:t>addStream</a:t>
            </a:r>
            <a:r>
              <a:rPr lang="en-GB" sz="1050" b="1" dirty="0">
                <a:latin typeface="+mn-lt"/>
                <a:ea typeface="Times New Roman" panose="02020603050405020304" pitchFamily="18" charset="0"/>
                <a:cs typeface="Times New Roman" panose="02020603050405020304" pitchFamily="18" charset="0"/>
              </a:rPr>
              <a:t>: Add more stream to topic</a:t>
            </a:r>
          </a:p>
          <a:p>
            <a:r>
              <a:rPr lang="en-GB" sz="1050" b="1" dirty="0" err="1">
                <a:latin typeface="+mn-lt"/>
                <a:ea typeface="Times New Roman" panose="02020603050405020304" pitchFamily="18" charset="0"/>
                <a:cs typeface="Times New Roman" panose="02020603050405020304" pitchFamily="18" charset="0"/>
              </a:rPr>
              <a:t>deleteStream</a:t>
            </a:r>
            <a:r>
              <a:rPr lang="en-GB" sz="1050" b="1" dirty="0">
                <a:latin typeface="+mn-lt"/>
                <a:ea typeface="Times New Roman" panose="02020603050405020304" pitchFamily="18" charset="0"/>
                <a:cs typeface="Times New Roman" panose="02020603050405020304" pitchFamily="18" charset="0"/>
              </a:rPr>
              <a:t>: Delete a stream from topic</a:t>
            </a:r>
          </a:p>
          <a:p>
            <a:r>
              <a:rPr lang="en-GB" sz="1050" b="1" dirty="0" err="1">
                <a:latin typeface="+mn-lt"/>
                <a:ea typeface="Times New Roman" panose="02020603050405020304" pitchFamily="18" charset="0"/>
                <a:cs typeface="Times New Roman" panose="02020603050405020304" pitchFamily="18" charset="0"/>
              </a:rPr>
              <a:t>getTopicInfo</a:t>
            </a:r>
            <a:endParaRPr lang="en-GB" sz="1050" b="1" dirty="0">
              <a:latin typeface="+mn-lt"/>
              <a:ea typeface="Times New Roman" panose="02020603050405020304" pitchFamily="18" charset="0"/>
              <a:cs typeface="Times New Roman" panose="02020603050405020304" pitchFamily="18" charset="0"/>
            </a:endParaRPr>
          </a:p>
          <a:p>
            <a:r>
              <a:rPr lang="en-GB" sz="1050" b="1" dirty="0" err="1">
                <a:latin typeface="+mn-lt"/>
                <a:ea typeface="Times New Roman" panose="02020603050405020304" pitchFamily="18" charset="0"/>
                <a:cs typeface="Times New Roman" panose="02020603050405020304" pitchFamily="18" charset="0"/>
              </a:rPr>
              <a:t>getStreamInfo</a:t>
            </a:r>
            <a:endParaRPr lang="en-GB" sz="1050" b="1" dirty="0">
              <a:latin typeface="+mn-lt"/>
              <a:ea typeface="Times New Roman" panose="02020603050405020304" pitchFamily="18" charset="0"/>
              <a:cs typeface="Times New Roman" panose="02020603050405020304" pitchFamily="18" charset="0"/>
            </a:endParaRPr>
          </a:p>
          <a:p>
            <a:endParaRPr lang="en-GB" sz="1100" dirty="0">
              <a:latin typeface="+mn-lt"/>
              <a:cs typeface="Times New Roman" panose="02020603050405020304" pitchFamily="18" charset="0"/>
            </a:endParaRPr>
          </a:p>
        </p:txBody>
      </p:sp>
      <p:pic>
        <p:nvPicPr>
          <p:cNvPr id="12" name="Content Placeholder 4">
            <a:extLst>
              <a:ext uri="{FF2B5EF4-FFF2-40B4-BE49-F238E27FC236}">
                <a16:creationId xmlns:a16="http://schemas.microsoft.com/office/drawing/2014/main" id="{D6F1E59C-6C47-67CD-96DD-C12AFA1116BF}"/>
              </a:ext>
            </a:extLst>
          </p:cNvPr>
          <p:cNvPicPr>
            <a:picLocks noGrp="1" noChangeAspect="1"/>
          </p:cNvPicPr>
          <p:nvPr>
            <p:ph sz="quarter" idx="10"/>
          </p:nvPr>
        </p:nvPicPr>
        <p:blipFill rotWithShape="1">
          <a:blip r:embed="rId3"/>
          <a:srcRect t="1479" b="41148"/>
          <a:stretch/>
        </p:blipFill>
        <p:spPr>
          <a:xfrm>
            <a:off x="8815532" y="5071776"/>
            <a:ext cx="3277926" cy="1740878"/>
          </a:xfrm>
        </p:spPr>
      </p:pic>
      <p:cxnSp>
        <p:nvCxnSpPr>
          <p:cNvPr id="14" name="Straight Arrow Connector 13">
            <a:extLst>
              <a:ext uri="{FF2B5EF4-FFF2-40B4-BE49-F238E27FC236}">
                <a16:creationId xmlns:a16="http://schemas.microsoft.com/office/drawing/2014/main" id="{C96F3081-AB32-8317-5127-8EA2EDA6F885}"/>
              </a:ext>
            </a:extLst>
          </p:cNvPr>
          <p:cNvCxnSpPr/>
          <p:nvPr/>
        </p:nvCxnSpPr>
        <p:spPr>
          <a:xfrm flipV="1">
            <a:off x="3429000" y="2943225"/>
            <a:ext cx="2047875" cy="742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905B249-31D8-7A61-D4E4-094226D6FE10}"/>
              </a:ext>
            </a:extLst>
          </p:cNvPr>
          <p:cNvSpPr txBox="1"/>
          <p:nvPr/>
        </p:nvSpPr>
        <p:spPr>
          <a:xfrm>
            <a:off x="8169172" y="4557893"/>
            <a:ext cx="554960" cy="426527"/>
          </a:xfrm>
          <a:prstGeom prst="rect">
            <a:avLst/>
          </a:prstGeom>
          <a:noFill/>
        </p:spPr>
        <p:txBody>
          <a:bodyPr wrap="none" rtlCol="0">
            <a:spAutoFit/>
          </a:bodyPr>
          <a:lstStyle/>
          <a:p>
            <a:r>
              <a:rPr kumimoji="1" lang="en-GB" dirty="0">
                <a:solidFill>
                  <a:srgbClr val="C00000"/>
                </a:solidFill>
              </a:rPr>
              <a:t>VS</a:t>
            </a:r>
          </a:p>
        </p:txBody>
      </p:sp>
      <p:sp>
        <p:nvSpPr>
          <p:cNvPr id="16" name="TextBox 15">
            <a:extLst>
              <a:ext uri="{FF2B5EF4-FFF2-40B4-BE49-F238E27FC236}">
                <a16:creationId xmlns:a16="http://schemas.microsoft.com/office/drawing/2014/main" id="{0CBD6276-3B92-E0B5-3454-B842F9EF6748}"/>
              </a:ext>
            </a:extLst>
          </p:cNvPr>
          <p:cNvSpPr txBox="1"/>
          <p:nvPr/>
        </p:nvSpPr>
        <p:spPr>
          <a:xfrm>
            <a:off x="8754506" y="4557893"/>
            <a:ext cx="3300482" cy="397866"/>
          </a:xfrm>
          <a:prstGeom prst="rect">
            <a:avLst/>
          </a:prstGeom>
          <a:noFill/>
        </p:spPr>
        <p:txBody>
          <a:bodyPr wrap="square" rtlCol="0">
            <a:spAutoFit/>
          </a:bodyPr>
          <a:lstStyle/>
          <a:p>
            <a:r>
              <a:rPr kumimoji="1" lang="en-GB" sz="1100" b="1" dirty="0">
                <a:solidFill>
                  <a:srgbClr val="C00000"/>
                </a:solidFill>
              </a:rPr>
              <a:t>Currently solution set in 28.532 for </a:t>
            </a:r>
            <a:r>
              <a:rPr kumimoji="1" lang="en-GB" sz="1100" b="1" dirty="0" err="1">
                <a:solidFill>
                  <a:srgbClr val="C00000"/>
                </a:solidFill>
              </a:rPr>
              <a:t>Websocket</a:t>
            </a:r>
            <a:r>
              <a:rPr kumimoji="1" lang="en-GB" sz="1100" b="1" dirty="0">
                <a:solidFill>
                  <a:srgbClr val="C00000"/>
                </a:solidFill>
              </a:rPr>
              <a:t> based streaming job control</a:t>
            </a:r>
          </a:p>
        </p:txBody>
      </p:sp>
      <p:cxnSp>
        <p:nvCxnSpPr>
          <p:cNvPr id="18" name="Straight Arrow Connector 17">
            <a:extLst>
              <a:ext uri="{FF2B5EF4-FFF2-40B4-BE49-F238E27FC236}">
                <a16:creationId xmlns:a16="http://schemas.microsoft.com/office/drawing/2014/main" id="{06FD2910-6FBF-AB66-3920-28F0A4CD8A48}"/>
              </a:ext>
            </a:extLst>
          </p:cNvPr>
          <p:cNvCxnSpPr/>
          <p:nvPr/>
        </p:nvCxnSpPr>
        <p:spPr>
          <a:xfrm>
            <a:off x="2998177" y="3578469"/>
            <a:ext cx="202223" cy="14059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7C93687-E8D8-92E2-3F8F-582DAF51D723}"/>
              </a:ext>
            </a:extLst>
          </p:cNvPr>
          <p:cNvSpPr txBox="1"/>
          <p:nvPr/>
        </p:nvSpPr>
        <p:spPr>
          <a:xfrm>
            <a:off x="1920154" y="4991979"/>
            <a:ext cx="3017692" cy="481157"/>
          </a:xfrm>
          <a:prstGeom prst="rect">
            <a:avLst/>
          </a:prstGeom>
          <a:noFill/>
        </p:spPr>
        <p:txBody>
          <a:bodyPr wrap="square" rtlCol="0">
            <a:spAutoFit/>
          </a:bodyPr>
          <a:lstStyle/>
          <a:p>
            <a:r>
              <a:rPr kumimoji="1" lang="en-GB" sz="1400" dirty="0"/>
              <a:t>Any message bus implementation is allowed, e.g. Kafka</a:t>
            </a:r>
          </a:p>
        </p:txBody>
      </p:sp>
      <p:sp>
        <p:nvSpPr>
          <p:cNvPr id="3" name="TextBox 2">
            <a:extLst>
              <a:ext uri="{FF2B5EF4-FFF2-40B4-BE49-F238E27FC236}">
                <a16:creationId xmlns:a16="http://schemas.microsoft.com/office/drawing/2014/main" id="{713A7221-579A-435C-E6F9-96C3A3D53EF4}"/>
              </a:ext>
            </a:extLst>
          </p:cNvPr>
          <p:cNvSpPr txBox="1"/>
          <p:nvPr/>
        </p:nvSpPr>
        <p:spPr>
          <a:xfrm>
            <a:off x="5025860" y="5234456"/>
            <a:ext cx="3567015" cy="702565"/>
          </a:xfrm>
          <a:prstGeom prst="rect">
            <a:avLst/>
          </a:prstGeom>
          <a:noFill/>
        </p:spPr>
        <p:txBody>
          <a:bodyPr wrap="square" rtlCol="0">
            <a:spAutoFit/>
          </a:bodyPr>
          <a:lstStyle/>
          <a:p>
            <a:pPr>
              <a:spcBef>
                <a:spcPts val="0"/>
              </a:spcBef>
            </a:pPr>
            <a:r>
              <a:rPr kumimoji="1" lang="en-GB" sz="1100" dirty="0">
                <a:solidFill>
                  <a:srgbClr val="FF0000"/>
                </a:solidFill>
              </a:rPr>
              <a:t>Setup up logical streaming channel between </a:t>
            </a:r>
            <a:r>
              <a:rPr kumimoji="1" lang="en-GB" sz="1100" dirty="0" err="1">
                <a:solidFill>
                  <a:srgbClr val="FF0000"/>
                </a:solidFill>
              </a:rPr>
              <a:t>MnS</a:t>
            </a:r>
            <a:r>
              <a:rPr kumimoji="1" lang="en-GB" sz="1100" dirty="0">
                <a:solidFill>
                  <a:srgbClr val="FF0000"/>
                </a:solidFill>
              </a:rPr>
              <a:t> producer and consumer instead of connection. </a:t>
            </a:r>
          </a:p>
          <a:p>
            <a:pPr>
              <a:spcBef>
                <a:spcPts val="0"/>
              </a:spcBef>
            </a:pPr>
            <a:r>
              <a:rPr kumimoji="1" lang="en-GB" sz="1100" dirty="0">
                <a:solidFill>
                  <a:srgbClr val="FF0000"/>
                </a:solidFill>
              </a:rPr>
              <a:t>The actual connection is with the message bus as the middle layer.</a:t>
            </a:r>
          </a:p>
        </p:txBody>
      </p:sp>
      <p:cxnSp>
        <p:nvCxnSpPr>
          <p:cNvPr id="6" name="Straight Arrow Connector 5">
            <a:extLst>
              <a:ext uri="{FF2B5EF4-FFF2-40B4-BE49-F238E27FC236}">
                <a16:creationId xmlns:a16="http://schemas.microsoft.com/office/drawing/2014/main" id="{E0B409E4-BC7E-E8BA-BAB6-423C4F1AB37C}"/>
              </a:ext>
            </a:extLst>
          </p:cNvPr>
          <p:cNvCxnSpPr>
            <a:cxnSpLocks/>
          </p:cNvCxnSpPr>
          <p:nvPr/>
        </p:nvCxnSpPr>
        <p:spPr>
          <a:xfrm flipV="1">
            <a:off x="6972300" y="4857750"/>
            <a:ext cx="0" cy="3748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A6D8BCC-1321-6D30-F28C-5A040B38451C}"/>
              </a:ext>
            </a:extLst>
          </p:cNvPr>
          <p:cNvSpPr txBox="1"/>
          <p:nvPr/>
        </p:nvSpPr>
        <p:spPr>
          <a:xfrm>
            <a:off x="5019674" y="6253194"/>
            <a:ext cx="3271982" cy="397866"/>
          </a:xfrm>
          <a:prstGeom prst="rect">
            <a:avLst/>
          </a:prstGeom>
          <a:noFill/>
        </p:spPr>
        <p:txBody>
          <a:bodyPr wrap="square" rtlCol="0">
            <a:spAutoFit/>
          </a:bodyPr>
          <a:lstStyle/>
          <a:p>
            <a:pPr>
              <a:spcBef>
                <a:spcPts val="0"/>
              </a:spcBef>
            </a:pPr>
            <a:r>
              <a:rPr kumimoji="1" lang="en-GB" sz="1100" dirty="0">
                <a:solidFill>
                  <a:srgbClr val="FF0000"/>
                </a:solidFill>
              </a:rPr>
              <a:t>Setup up direct connection between </a:t>
            </a:r>
            <a:r>
              <a:rPr kumimoji="1" lang="en-GB" sz="1100" dirty="0" err="1">
                <a:solidFill>
                  <a:srgbClr val="FF0000"/>
                </a:solidFill>
              </a:rPr>
              <a:t>MnS</a:t>
            </a:r>
            <a:r>
              <a:rPr kumimoji="1" lang="en-GB" sz="1100" dirty="0">
                <a:solidFill>
                  <a:srgbClr val="FF0000"/>
                </a:solidFill>
              </a:rPr>
              <a:t> consumer and </a:t>
            </a:r>
            <a:r>
              <a:rPr kumimoji="1" lang="en-GB" sz="1100" dirty="0" err="1">
                <a:solidFill>
                  <a:srgbClr val="FF0000"/>
                </a:solidFill>
              </a:rPr>
              <a:t>MnS</a:t>
            </a:r>
            <a:r>
              <a:rPr kumimoji="1" lang="en-GB" sz="1100" dirty="0">
                <a:solidFill>
                  <a:srgbClr val="FF0000"/>
                </a:solidFill>
              </a:rPr>
              <a:t> producer</a:t>
            </a:r>
          </a:p>
        </p:txBody>
      </p:sp>
      <p:cxnSp>
        <p:nvCxnSpPr>
          <p:cNvPr id="10" name="Straight Arrow Connector 9">
            <a:extLst>
              <a:ext uri="{FF2B5EF4-FFF2-40B4-BE49-F238E27FC236}">
                <a16:creationId xmlns:a16="http://schemas.microsoft.com/office/drawing/2014/main" id="{49E28D61-9316-652E-C3BC-A6F4D6FEF636}"/>
              </a:ext>
            </a:extLst>
          </p:cNvPr>
          <p:cNvCxnSpPr>
            <a:cxnSpLocks/>
          </p:cNvCxnSpPr>
          <p:nvPr/>
        </p:nvCxnSpPr>
        <p:spPr>
          <a:xfrm flipV="1">
            <a:off x="7542576" y="6137811"/>
            <a:ext cx="1253192" cy="138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274292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94D99-AF05-47E0-3198-2F915F8C73A8}"/>
              </a:ext>
            </a:extLst>
          </p:cNvPr>
          <p:cNvSpPr>
            <a:spLocks noGrp="1"/>
          </p:cNvSpPr>
          <p:nvPr>
            <p:ph type="title"/>
          </p:nvPr>
        </p:nvSpPr>
        <p:spPr/>
        <p:txBody>
          <a:bodyPr/>
          <a:lstStyle/>
          <a:p>
            <a:r>
              <a:rPr lang="en-GB" dirty="0"/>
              <a:t>Co-existence with Other Cloud Native Streaming Solutions</a:t>
            </a:r>
          </a:p>
        </p:txBody>
      </p:sp>
      <p:pic>
        <p:nvPicPr>
          <p:cNvPr id="4" name="Picture 3">
            <a:extLst>
              <a:ext uri="{FF2B5EF4-FFF2-40B4-BE49-F238E27FC236}">
                <a16:creationId xmlns:a16="http://schemas.microsoft.com/office/drawing/2014/main" id="{78B42B47-1027-163F-4B70-2DE4A4D72102}"/>
              </a:ext>
            </a:extLst>
          </p:cNvPr>
          <p:cNvPicPr>
            <a:picLocks noChangeAspect="1"/>
          </p:cNvPicPr>
          <p:nvPr/>
        </p:nvPicPr>
        <p:blipFill rotWithShape="1">
          <a:blip r:embed="rId2"/>
          <a:srcRect l="2747" t="4725" r="10649" b="-1"/>
          <a:stretch/>
        </p:blipFill>
        <p:spPr>
          <a:xfrm>
            <a:off x="1562957" y="924954"/>
            <a:ext cx="9207620" cy="5697912"/>
          </a:xfrm>
          <a:prstGeom prst="rect">
            <a:avLst/>
          </a:prstGeom>
        </p:spPr>
      </p:pic>
    </p:spTree>
    <p:extLst>
      <p:ext uri="{BB962C8B-B14F-4D97-AF65-F5344CB8AC3E}">
        <p14:creationId xmlns:p14="http://schemas.microsoft.com/office/powerpoint/2010/main" val="43086640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15046"/>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Rakuten">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akuten" id="{2708EEE7-9CDE-4C2E-8EB3-FA8B3AE07409}" vid="{F25BEFD1-24A0-4A46-ABA3-E129E6A66E4A}"/>
    </a:ext>
  </a:extLst>
</a:theme>
</file>

<file path=ppt/theme/theme2.xml><?xml version="1.0" encoding="utf-8"?>
<a:theme xmlns:a="http://schemas.openxmlformats.org/drawingml/2006/main" name="Rakuten Tem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akuten Template" id="{16A6D6B8-04CD-4C02-814C-7E42A725D2E9}" vid="{713863AA-DD83-4D20-8F57-702CCE1DB43A}"/>
    </a:ext>
  </a:extLst>
</a:theme>
</file>

<file path=ppt/theme/theme3.xml><?xml version="1.0" encoding="utf-8"?>
<a:theme xmlns:a="http://schemas.openxmlformats.org/drawingml/2006/main" name="RMI_Kuchitsusan_ten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MI_Kuchitsusan_tenplate" id="{C4A8EA13-CBA1-4C38-A3A2-4460E6A439BE}" vid="{14A58657-B396-4D34-A414-DF70BDE92A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Rakuten</Template>
  <TotalTime>4415</TotalTime>
  <Words>1548</Words>
  <Application>Microsoft Office PowerPoint</Application>
  <PresentationFormat>Widescreen</PresentationFormat>
  <Paragraphs>131</Paragraphs>
  <Slides>8</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8</vt:i4>
      </vt:variant>
    </vt:vector>
  </HeadingPairs>
  <TitlesOfParts>
    <vt:vector size="19" baseType="lpstr">
      <vt:lpstr>Helvetica Neue Medium</vt:lpstr>
      <vt:lpstr>Lucida Grande</vt:lpstr>
      <vt:lpstr>微软雅黑</vt:lpstr>
      <vt:lpstr>SimSun</vt:lpstr>
      <vt:lpstr>Arial</vt:lpstr>
      <vt:lpstr>Calibri</vt:lpstr>
      <vt:lpstr>Rakuten Sans</vt:lpstr>
      <vt:lpstr>Times New Roman</vt:lpstr>
      <vt:lpstr>Rakuten</vt:lpstr>
      <vt:lpstr>Rakuten Template</vt:lpstr>
      <vt:lpstr>RMI_Kuchitsusan_tenplate</vt:lpstr>
      <vt:lpstr>Cloud Native Data Streaming</vt:lpstr>
      <vt:lpstr>Background</vt:lpstr>
      <vt:lpstr>PowerPoint Presentation</vt:lpstr>
      <vt:lpstr>Cloud-Native Streaming with Message Bus Solution – Concept </vt:lpstr>
      <vt:lpstr>3GPP Management System to Support Message Bus Solution </vt:lpstr>
      <vt:lpstr>Generic Data Job Control API</vt:lpstr>
      <vt:lpstr>Co-existence with Other Cloud Native Streaming Solutions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Lingasamy, V | RSI</dc:creator>
  <cp:lastModifiedBy>Sun, Kexuan</cp:lastModifiedBy>
  <cp:revision>528</cp:revision>
  <dcterms:created xsi:type="dcterms:W3CDTF">2022-12-19T09:21:55Z</dcterms:created>
  <dcterms:modified xsi:type="dcterms:W3CDTF">2024-05-17T13:42:54Z</dcterms:modified>
</cp:coreProperties>
</file>