
<file path=[Content_Types].xml><?xml version="1.0" encoding="utf-8"?>
<Types xmlns="http://schemas.openxmlformats.org/package/2006/content-types">
  <Default Extension="doc" ContentType="application/msword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  <p:sldMasterId id="2147483940" r:id="rId7"/>
  </p:sldMasterIdLst>
  <p:notesMasterIdLst>
    <p:notesMasterId r:id="rId32"/>
  </p:notesMasterIdLst>
  <p:handoutMasterIdLst>
    <p:handoutMasterId r:id="rId33"/>
  </p:handoutMasterIdLst>
  <p:sldIdLst>
    <p:sldId id="303" r:id="rId8"/>
    <p:sldId id="726" r:id="rId9"/>
    <p:sldId id="668" r:id="rId10"/>
    <p:sldId id="670" r:id="rId11"/>
    <p:sldId id="930" r:id="rId12"/>
    <p:sldId id="635" r:id="rId13"/>
    <p:sldId id="953" r:id="rId14"/>
    <p:sldId id="931" r:id="rId15"/>
    <p:sldId id="960" r:id="rId16"/>
    <p:sldId id="966" r:id="rId17"/>
    <p:sldId id="957" r:id="rId18"/>
    <p:sldId id="969" r:id="rId19"/>
    <p:sldId id="970" r:id="rId20"/>
    <p:sldId id="971" r:id="rId21"/>
    <p:sldId id="972" r:id="rId22"/>
    <p:sldId id="973" r:id="rId23"/>
    <p:sldId id="974" r:id="rId24"/>
    <p:sldId id="975" r:id="rId25"/>
    <p:sldId id="976" r:id="rId26"/>
    <p:sldId id="962" r:id="rId27"/>
    <p:sldId id="968" r:id="rId28"/>
    <p:sldId id="963" r:id="rId29"/>
    <p:sldId id="936" r:id="rId30"/>
    <p:sldId id="704" r:id="rId31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RIXX Software" initials="GG" lastIdx="1" clrIdx="0">
    <p:extLst>
      <p:ext uri="{19B8F6BF-5375-455C-9EA6-DF929625EA0E}">
        <p15:presenceInfo xmlns:p15="http://schemas.microsoft.com/office/powerpoint/2012/main" userId="MATRIXX Softwar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5C88D0"/>
    <a:srgbClr val="FFFFCC"/>
    <a:srgbClr val="C1E442"/>
    <a:srgbClr val="FFFF99"/>
    <a:srgbClr val="C6D254"/>
    <a:srgbClr val="00000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20" autoAdjust="0"/>
    <p:restoredTop sz="92197" autoAdjust="0"/>
  </p:normalViewPr>
  <p:slideViewPr>
    <p:cSldViewPr snapToGrid="0">
      <p:cViewPr varScale="1">
        <p:scale>
          <a:sx n="107" d="100"/>
          <a:sy n="107" d="100"/>
        </p:scale>
        <p:origin x="1290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516" y="-76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34" Type="http://schemas.openxmlformats.org/officeDocument/2006/relationships/commentAuthors" Target="commentAuthors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presProps" Target="presProps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2/2/2024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2/2/2024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814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3366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848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2024/2/2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220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2024/2/2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2189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2024/2/2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9195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2024/2/2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702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2024/2/2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1468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2024/2/2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691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2024/2/2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179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25610684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9303506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2024/2/2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831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2024/2/2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330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2024/2/2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227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2024/2/2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516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938327" y="6413501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971266" y="6423758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S5-240017 CH exec report from SA5#153</a:t>
            </a: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2024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  <p:sldLayoutId id="2147483952" r:id="rId4"/>
    <p:sldLayoutId id="2147483953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10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11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B3DEB1-7EBD-41E7-8CD2-408332011F25}" type="datetimeFigureOut">
              <a:rPr lang="zh-CN" altLang="en-US" smtClean="0"/>
              <a:t>2024/2/2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352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5" Type="http://schemas.openxmlformats.org/officeDocument/2006/relationships/oleObject" Target="../embeddings/Microsoft_Word_97_-_2003_Document.doc"/><Relationship Id="rId4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ftp://ftp.3gpp.org/information/WorkPlan" TargetMode="Externa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2551671"/>
            <a:ext cx="10363200" cy="14700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br>
              <a:rPr lang="en-GB" sz="4800" dirty="0"/>
            </a:br>
            <a:r>
              <a:rPr lang="en-GB" altLang="zh-CN" sz="4800" b="1" dirty="0"/>
              <a:t>Exec Report SA5#153</a:t>
            </a:r>
            <a:br>
              <a:rPr lang="en-GB" sz="4800" b="1" i="1" dirty="0"/>
            </a:br>
            <a:r>
              <a:rPr lang="en-GB" sz="4800" dirty="0">
                <a:latin typeface="Arial" pitchFamily="34" charset="0"/>
              </a:rPr>
              <a:t> </a:t>
            </a:r>
            <a:r>
              <a:rPr lang="en-GB" altLang="zh-CN" sz="3200" b="1" dirty="0"/>
              <a:t>Charging Management (CH)</a:t>
            </a: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19300" y="4328507"/>
            <a:ext cx="89535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Gerald G</a:t>
            </a:r>
            <a:r>
              <a:rPr lang="en-US" sz="2400" dirty="0">
                <a:latin typeface="Arial" charset="0"/>
              </a:rPr>
              <a:t>ö</a:t>
            </a:r>
            <a:r>
              <a:rPr lang="en-GB" altLang="zh-CN" sz="2400" dirty="0">
                <a:latin typeface="Arial" charset="0"/>
              </a:rPr>
              <a:t>rmer,</a:t>
            </a:r>
            <a:r>
              <a:rPr lang="de-DE" altLang="de-DE" sz="2400" dirty="0">
                <a:latin typeface="Arial" charset="0"/>
              </a:rPr>
              <a:t> SA5 Charging Chair, MATRIXX Software</a:t>
            </a:r>
            <a:endParaRPr lang="en-GB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02167" y="357332"/>
            <a:ext cx="9590561" cy="1143000"/>
          </a:xfrm>
        </p:spPr>
        <p:txBody>
          <a:bodyPr/>
          <a:lstStyle/>
          <a:p>
            <a:r>
              <a:rPr lang="en-US" altLang="en-US" sz="3200" b="1" dirty="0">
                <a:solidFill>
                  <a:srgbClr val="72AF2F"/>
                </a:solidFill>
              </a:rPr>
              <a:t>Rel-18 Charging aspects for Charging Aspects for NSSAA </a:t>
            </a:r>
            <a:br>
              <a:rPr lang="en-US" altLang="en-US" sz="3200" b="1" dirty="0"/>
            </a:br>
            <a:endParaRPr lang="en-GB" altLang="en-US" sz="32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407166"/>
              </p:ext>
            </p:extLst>
          </p:nvPr>
        </p:nvGraphicFramePr>
        <p:xfrm>
          <a:off x="476811" y="1725949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990032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for Charging Aspects for NSSAA 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NSSAA_CH</a:t>
                      </a:r>
                      <a:endParaRPr lang="en-GB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03/03/2024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SP-230182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u="none" strike="noStrike" kern="1200" dirty="0">
                        <a:solidFill>
                          <a:srgbClr val="72AF2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476811" y="2578608"/>
            <a:ext cx="10925672" cy="354279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CRs were approved to 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umbrella TS 32.240 to introduce new TS 28.204, NSSAAF in architecture and new Ref Point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SBI TS 32.290 to introduce </a:t>
            </a:r>
            <a:r>
              <a:rPr lang="en-GB" altLang="zh-CN" sz="1400" kern="0" dirty="0"/>
              <a:t>NSSAAF (New NF </a:t>
            </a:r>
            <a:r>
              <a:rPr lang="en-GB" altLang="zh-CN" sz="1400" kern="0" dirty="0" err="1"/>
              <a:t>Nchf</a:t>
            </a:r>
            <a:r>
              <a:rPr lang="en-GB" altLang="zh-CN" sz="1400" kern="0" dirty="0"/>
              <a:t> consumer)  </a:t>
            </a: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stage 3: </a:t>
            </a:r>
          </a:p>
          <a:p>
            <a:pPr lvl="3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 err="1">
                <a:latin typeface="Calibri" pitchFamily="34" charset="0"/>
                <a:ea typeface="宋体" pitchFamily="2" charset="-122"/>
                <a:cs typeface="Arial" charset="0"/>
              </a:rPr>
              <a:t>OpenAPI</a:t>
            </a: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 TS 32.291 </a:t>
            </a:r>
            <a:r>
              <a:rPr lang="en-GB" sz="1400" dirty="0" err="1">
                <a:latin typeface="Calibri" pitchFamily="34" charset="0"/>
                <a:ea typeface="宋体" pitchFamily="2" charset="-122"/>
                <a:cs typeface="Arial" charset="0"/>
              </a:rPr>
              <a:t>Nchf_ConvergedCharging</a:t>
            </a: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 extension for NSSAA with data model and </a:t>
            </a:r>
            <a:r>
              <a:rPr lang="en-GB" sz="1400" dirty="0" err="1">
                <a:latin typeface="Calibri" pitchFamily="34" charset="0"/>
                <a:ea typeface="宋体" pitchFamily="2" charset="-122"/>
                <a:cs typeface="Arial" charset="0"/>
              </a:rPr>
              <a:t>yaml</a:t>
            </a: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. </a:t>
            </a:r>
          </a:p>
          <a:p>
            <a:pPr lvl="3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CHF CDR extension to NSSAA  in TS 3</a:t>
            </a:r>
            <a:r>
              <a:rPr lang="en-GB" altLang="zh-CN" sz="1400" kern="0" dirty="0"/>
              <a:t>2.298 with corresponding ASN.1</a:t>
            </a: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none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92976717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204727"/>
            <a:ext cx="9999023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72AF2F"/>
                </a:solidFill>
              </a:rPr>
              <a:t>Rel-18 </a:t>
            </a:r>
            <a:r>
              <a:rPr lang="en-US" altLang="en-US" sz="3200" b="1" dirty="0">
                <a:solidFill>
                  <a:srgbClr val="72AF2F"/>
                </a:solidFill>
              </a:rPr>
              <a:t>Charging Aspects for Enhanced support of Non-Public Networks</a:t>
            </a:r>
            <a:endParaRPr lang="en-GB" altLang="en-US" sz="3200" b="1" dirty="0">
              <a:solidFill>
                <a:srgbClr val="72AF2F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7772517"/>
              </p:ext>
            </p:extLst>
          </p:nvPr>
        </p:nvGraphicFramePr>
        <p:xfrm>
          <a:off x="363747" y="1470728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6106">
                  <a:extLst>
                    <a:ext uri="{9D8B030D-6E8A-4147-A177-3AD203B41FA5}">
                      <a16:colId xmlns:a16="http://schemas.microsoft.com/office/drawing/2014/main" val="3381448122"/>
                    </a:ext>
                  </a:extLst>
                </a:gridCol>
                <a:gridCol w="5784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990028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for Enhanced support of Non-Public Networks </a:t>
                      </a:r>
                      <a:endParaRPr lang="en-US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eNPN_CH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03/03/2024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65 </a:t>
                      </a:r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SP-230177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b="1" dirty="0">
                        <a:solidFill>
                          <a:srgbClr val="00B05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8" y="2332914"/>
            <a:ext cx="10409592" cy="394406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SA#102: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4 CRs were approved covering changes 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TS 32.255 for Addition of charging principle for PNI-NPN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TS 32.255 to Clarify the charging information for SNPN Charging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TS 32.291 to Clarify the charging information for SNPN Charging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TS 32.298 to Clarify the charging information for SNPN Charging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none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3318425226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204727"/>
            <a:ext cx="9999023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72AF2F"/>
                </a:solidFill>
              </a:rPr>
              <a:t>Rel-18 Charging Aspects of IMS Data Channel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9952348"/>
              </p:ext>
            </p:extLst>
          </p:nvPr>
        </p:nvGraphicFramePr>
        <p:xfrm>
          <a:off x="363747" y="1470728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6106">
                  <a:extLst>
                    <a:ext uri="{9D8B030D-6E8A-4147-A177-3AD203B41FA5}">
                      <a16:colId xmlns:a16="http://schemas.microsoft.com/office/drawing/2014/main" val="3381448122"/>
                    </a:ext>
                  </a:extLst>
                </a:gridCol>
                <a:gridCol w="5784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1000008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IMS Data Channel </a:t>
                      </a:r>
                      <a:endParaRPr lang="en-US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IDC_CH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03/03/2024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40 </a:t>
                      </a:r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SP-230621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b="1" dirty="0">
                        <a:solidFill>
                          <a:srgbClr val="00B05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7" y="2435192"/>
            <a:ext cx="10409592" cy="389823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1 CRs were approved covering</a:t>
            </a:r>
            <a:endParaRPr lang="en-US" dirty="0">
              <a:effectLst/>
            </a:endParaRPr>
          </a:p>
          <a:p>
            <a:pPr marL="1143000" lvl="2" indent="-228600">
              <a:buSzPts val="1000"/>
              <a:buFont typeface="Symbol" panose="05050102010706020507" pitchFamily="18" charset="2"/>
              <a:buChar char=""/>
              <a:tabLst>
                <a:tab pos="1371600" algn="l"/>
              </a:tabLst>
            </a:pPr>
            <a:r>
              <a:rPr lang="en-GB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Addition of signalling procedure description for IMS data channel</a:t>
            </a:r>
          </a:p>
          <a:p>
            <a:pPr marL="1143000" lvl="2" indent="-228600">
              <a:buSzPts val="1000"/>
              <a:buFont typeface="Symbol" panose="05050102010706020507" pitchFamily="18" charset="2"/>
              <a:buChar char=""/>
              <a:tabLst>
                <a:tab pos="1371600" algn="l"/>
              </a:tabLst>
            </a:pPr>
            <a:endParaRPr lang="en-GB" sz="1400" dirty="0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none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4201678905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204727"/>
            <a:ext cx="9999023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72AF2F"/>
                </a:solidFill>
              </a:rPr>
              <a:t>Rel-18 Charging Aspects for SMF and MB-SMF to Support 5G Multicast-broadcast Services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9590874"/>
              </p:ext>
            </p:extLst>
          </p:nvPr>
        </p:nvGraphicFramePr>
        <p:xfrm>
          <a:off x="363748" y="1347727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6106">
                  <a:extLst>
                    <a:ext uri="{9D8B030D-6E8A-4147-A177-3AD203B41FA5}">
                      <a16:colId xmlns:a16="http://schemas.microsoft.com/office/drawing/2014/main" val="3381448122"/>
                    </a:ext>
                  </a:extLst>
                </a:gridCol>
                <a:gridCol w="5784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1000010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for SMF and MB-SMF to Support 5G Multicast-broadcast Services </a:t>
                      </a:r>
                      <a:endParaRPr lang="en-US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5MBS_CH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03/03/2024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65 </a:t>
                      </a:r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SP-230623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72AF2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for approval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8" y="2221992"/>
            <a:ext cx="10409592" cy="4054983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SA#102:</a:t>
            </a:r>
            <a:endParaRPr lang="en-US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4 </a:t>
            </a:r>
            <a:r>
              <a:rPr lang="en-US" altLang="zh-CN" sz="1400" dirty="0" err="1">
                <a:latin typeface="Calibri" pitchFamily="34" charset="0"/>
                <a:ea typeface="宋体" pitchFamily="2" charset="-122"/>
                <a:cs typeface="Arial" charset="0"/>
              </a:rPr>
              <a:t>pCRs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bindings for 5G MBS Session charging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MBS Session activation, deactivation, update and release procedures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MB-UPF ID information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7 CRs were approved covering</a:t>
            </a:r>
          </a:p>
          <a:p>
            <a:pPr lvl="2"/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Support of 5MBS PDU session charging in TS 32.255</a:t>
            </a:r>
          </a:p>
          <a:p>
            <a:pPr lvl="2"/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Support of 5MBS charging in TS 32.291 and TS 32.298</a:t>
            </a:r>
          </a:p>
          <a:p>
            <a:pPr lvl="1"/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TS 32.279 (</a:t>
            </a:r>
            <a:r>
              <a:rPr lang="en-US" altLang="zh-CN" sz="14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S5‑240691)</a:t>
            </a:r>
          </a:p>
          <a:p>
            <a:pPr lvl="1"/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TS 32.279 for Approval (S5‑240735)</a:t>
            </a:r>
            <a:r>
              <a:rPr lang="en-US" altLang="zh-CN" sz="1400" kern="0" dirty="0"/>
              <a:t> </a:t>
            </a:r>
          </a:p>
          <a:p>
            <a:pPr lvl="1"/>
            <a:endParaRPr lang="en-DE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none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3433287657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204727"/>
            <a:ext cx="9999023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72AF2F"/>
                </a:solidFill>
              </a:rPr>
              <a:t>Rel-18 Charging Aspects of TSN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6567223"/>
              </p:ext>
            </p:extLst>
          </p:nvPr>
        </p:nvGraphicFramePr>
        <p:xfrm>
          <a:off x="363747" y="1470728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6106">
                  <a:extLst>
                    <a:ext uri="{9D8B030D-6E8A-4147-A177-3AD203B41FA5}">
                      <a16:colId xmlns:a16="http://schemas.microsoft.com/office/drawing/2014/main" val="3381448122"/>
                    </a:ext>
                  </a:extLst>
                </a:gridCol>
                <a:gridCol w="5784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1010014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TSN 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TSN_CH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03/03/2024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60 </a:t>
                      </a:r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SP-231151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u="none" strike="noStrike" kern="1200" dirty="0">
                        <a:solidFill>
                          <a:srgbClr val="72AF2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8" y="2332914"/>
            <a:ext cx="10409592" cy="394406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11 CR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Architecture, principle and charging information for TSC traffic in TS 32.255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TSN specific charging information in </a:t>
            </a:r>
            <a:r>
              <a:rPr lang="en-GB" sz="1400" dirty="0" err="1">
                <a:latin typeface="Calibri" pitchFamily="34" charset="0"/>
                <a:ea typeface="宋体" pitchFamily="2" charset="-122"/>
                <a:cs typeface="Arial" charset="0"/>
              </a:rPr>
              <a:t>OpenAPI</a:t>
            </a: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 and CDR in TS 32.291 and TS 32.298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</a:t>
            </a:r>
            <a:r>
              <a:rPr lang="en-GB" sz="1400" dirty="0" err="1">
                <a:latin typeface="Calibri" pitchFamily="34" charset="0"/>
                <a:ea typeface="宋体" pitchFamily="2" charset="-122"/>
                <a:cs typeface="Arial" charset="0"/>
              </a:rPr>
              <a:t>Btsn</a:t>
            </a: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 reference point in TS 32.297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TSN AF and TSCTSF as NF consumers in TS 32.290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Update charging support for TSN service in TS 32.240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Resolve the EN on SMF and NEF in TS 32.282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none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1954793319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204727"/>
            <a:ext cx="9999023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72AF2F"/>
                </a:solidFill>
              </a:rPr>
              <a:t>Rel-18 Charging Aspects of B2B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5077786"/>
              </p:ext>
            </p:extLst>
          </p:nvPr>
        </p:nvGraphicFramePr>
        <p:xfrm>
          <a:off x="363747" y="1470728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6106">
                  <a:extLst>
                    <a:ext uri="{9D8B030D-6E8A-4147-A177-3AD203B41FA5}">
                      <a16:colId xmlns:a16="http://schemas.microsoft.com/office/drawing/2014/main" val="3381448122"/>
                    </a:ext>
                  </a:extLst>
                </a:gridCol>
                <a:gridCol w="5784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1010015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B2B 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B2B_CH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03/03/2024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80 </a:t>
                      </a:r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SP-231155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b="1" dirty="0">
                        <a:solidFill>
                          <a:srgbClr val="00B05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8" y="2332914"/>
            <a:ext cx="10409592" cy="394406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SA#102: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1 CR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Clarify the B2B charging architecture and principles in TS 32.240</a:t>
            </a: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none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138198340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204727"/>
            <a:ext cx="9999023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72AF2F"/>
                </a:solidFill>
              </a:rPr>
              <a:t>Rel-18 Charging Aspects of  5WWC phase 2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0458277"/>
              </p:ext>
            </p:extLst>
          </p:nvPr>
        </p:nvGraphicFramePr>
        <p:xfrm>
          <a:off x="363747" y="1470728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6106">
                  <a:extLst>
                    <a:ext uri="{9D8B030D-6E8A-4147-A177-3AD203B41FA5}">
                      <a16:colId xmlns:a16="http://schemas.microsoft.com/office/drawing/2014/main" val="3381448122"/>
                    </a:ext>
                  </a:extLst>
                </a:gridCol>
                <a:gridCol w="5784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1010016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 5WWC phase 2 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5WWC_ Ph2</a:t>
                      </a:r>
                      <a:endParaRPr lang="en-DE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03/03/2024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40 </a:t>
                      </a:r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SP-231154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b="1" dirty="0">
                        <a:solidFill>
                          <a:srgbClr val="00B05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583204" y="2510118"/>
            <a:ext cx="9886676" cy="347005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SA#102: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1 CR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TNGF User Location Information as optional input of ULI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DE" sz="1400" dirty="0">
                <a:latin typeface="Calibri" pitchFamily="34" charset="0"/>
                <a:ea typeface="宋体" pitchFamily="2" charset="-122"/>
                <a:cs typeface="Arial" charset="0"/>
              </a:rPr>
              <a:t>Discussion paper on charging enhancement for particular </a:t>
            </a:r>
            <a:r>
              <a:rPr lang="en-DE" sz="1400" dirty="0" err="1">
                <a:latin typeface="Calibri" pitchFamily="34" charset="0"/>
                <a:ea typeface="宋体" pitchFamily="2" charset="-122"/>
                <a:cs typeface="Arial" charset="0"/>
              </a:rPr>
              <a:t>UEs</a:t>
            </a:r>
            <a:r>
              <a:rPr lang="en-DE" sz="1400" dirty="0">
                <a:latin typeface="Calibri" pitchFamily="34" charset="0"/>
                <a:ea typeface="宋体" pitchFamily="2" charset="-122"/>
                <a:cs typeface="Arial" charset="0"/>
              </a:rPr>
              <a:t> (hosts, guests) using the RGs in case of trusted N3GPP access</a:t>
            </a: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none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4120069969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204727"/>
            <a:ext cx="9999023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72AF2F"/>
                </a:solidFill>
              </a:rPr>
              <a:t>Rel-18 Charging for roaming and additional actor using CHF to CHF interface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0265293"/>
              </p:ext>
            </p:extLst>
          </p:nvPr>
        </p:nvGraphicFramePr>
        <p:xfrm>
          <a:off x="363747" y="1470728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6106">
                  <a:extLst>
                    <a:ext uri="{9D8B030D-6E8A-4147-A177-3AD203B41FA5}">
                      <a16:colId xmlns:a16="http://schemas.microsoft.com/office/drawing/2014/main" val="3381448122"/>
                    </a:ext>
                  </a:extLst>
                </a:gridCol>
                <a:gridCol w="5784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1010017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for roaming and additional actor using CHF to CHF interface 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CHRACHF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03/03/2024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35 </a:t>
                      </a: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%</a:t>
                      </a:r>
                      <a:endParaRPr lang="en-GB" sz="11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SP-231153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b="1" dirty="0">
                        <a:solidFill>
                          <a:srgbClr val="00B05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7" y="2492188"/>
            <a:ext cx="10332590" cy="363803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SA#102: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9 CRs were agreed impacting for TS 32.255, TS 32.256, TS 32.290, TS 32.291, and TS 32.298: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Addition of charging information, and CDRs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Update of failure handling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none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1627832165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204727"/>
            <a:ext cx="9999023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72AF2F"/>
                </a:solidFill>
              </a:rPr>
              <a:t>Rel-18 Charging aspects of Satellite Access in 5GS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3049624"/>
              </p:ext>
            </p:extLst>
          </p:nvPr>
        </p:nvGraphicFramePr>
        <p:xfrm>
          <a:off x="363747" y="1470728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6106">
                  <a:extLst>
                    <a:ext uri="{9D8B030D-6E8A-4147-A177-3AD203B41FA5}">
                      <a16:colId xmlns:a16="http://schemas.microsoft.com/office/drawing/2014/main" val="3381448122"/>
                    </a:ext>
                  </a:extLst>
                </a:gridCol>
                <a:gridCol w="5784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1010018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Satellite Access in 5GS 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5GSAT_ Ph2_CH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03/03/2024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35 </a:t>
                      </a: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%</a:t>
                      </a:r>
                      <a:endParaRPr lang="en-GB" sz="11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SP-231152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b="1" dirty="0">
                        <a:solidFill>
                          <a:srgbClr val="00B05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8" y="2332914"/>
            <a:ext cx="10409592" cy="394406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SA#102: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6 CRs for TS 32.240, TS 32.255, TS 32.256, TS 32.291 and TS 32.298 were approved covering: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Introduce the support of 5G Satellite charging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Add the charging information for the satellite access charging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Add the charging information for the satellite access charging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Extend the user location for the satellite access charging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Add Data Type and Open API  for 5G satellite access charging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Add the support of 5G satellite access charging to CHF CDR</a:t>
            </a: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none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1747282132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204727"/>
            <a:ext cx="9999023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72AF2F"/>
                </a:solidFill>
              </a:rPr>
              <a:t>Rel-18 Charging aspects of Satellite Backhaul in 5GS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67680"/>
              </p:ext>
            </p:extLst>
          </p:nvPr>
        </p:nvGraphicFramePr>
        <p:xfrm>
          <a:off x="363747" y="1470728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6106">
                  <a:extLst>
                    <a:ext uri="{9D8B030D-6E8A-4147-A177-3AD203B41FA5}">
                      <a16:colId xmlns:a16="http://schemas.microsoft.com/office/drawing/2014/main" val="3381448122"/>
                    </a:ext>
                  </a:extLst>
                </a:gridCol>
                <a:gridCol w="5784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1010018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Satellite Backhaul in 5GS 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5GSATB_CH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03/03/2024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0 </a:t>
                      </a: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%</a:t>
                      </a:r>
                      <a:endParaRPr lang="en-GB" sz="11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SP-231152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b="1" dirty="0">
                        <a:solidFill>
                          <a:srgbClr val="00B05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8" y="2332914"/>
            <a:ext cx="10409592" cy="394406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SA#102: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4CRs for TS 32.255, TS 32.291 and TS 32.298 were approved covering: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Add the message flow for the dynamic satellite backhaul charging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Update the charging information for the satellite backhaul charging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Add Data Type and Open API for satellite backhaul charging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Add 5G satellite backhaul charging to CHF CDR</a:t>
            </a: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none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3359865378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73196" y="1326776"/>
            <a:ext cx="10363200" cy="1470025"/>
          </a:xfrm>
        </p:spPr>
        <p:txBody>
          <a:bodyPr/>
          <a:lstStyle/>
          <a:p>
            <a:r>
              <a:rPr lang="en-GB" altLang="zh-CN" sz="4400" dirty="0"/>
              <a:t>Administrative aspects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2438400" y="2599578"/>
            <a:ext cx="9472921" cy="3630893"/>
          </a:xfrm>
        </p:spPr>
        <p:txBody>
          <a:bodyPr/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500" dirty="0"/>
              <a:t>Charging Work progress on Rel-19 (see </a:t>
            </a:r>
            <a:r>
              <a:rPr lang="en-US" sz="2500" b="1" dirty="0"/>
              <a:t>S5-241080</a:t>
            </a:r>
            <a:r>
              <a:rPr lang="en-US" sz="2500" dirty="0"/>
              <a:t>)</a:t>
            </a:r>
          </a:p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US" sz="2000" dirty="0"/>
              <a:t>Five moderators volunteered to support charging aspect of SA2 topics</a:t>
            </a:r>
          </a:p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US" sz="2000" dirty="0"/>
              <a:t>Three moderators will continue contributing SID/WID proposals based on completed studies or endorsed directions by the charging group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500" dirty="0"/>
              <a:t>Two rapporteur calls (14:00 – 16:00 GMT) planned on </a:t>
            </a:r>
          </a:p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US" sz="2000" dirty="0"/>
              <a:t>27</a:t>
            </a:r>
            <a:r>
              <a:rPr lang="en-US" sz="2000" baseline="30000" dirty="0"/>
              <a:t>th</a:t>
            </a:r>
            <a:r>
              <a:rPr lang="en-US" sz="2000" dirty="0"/>
              <a:t> February on GSMA LSs discussion from OPG Operator Platform API Group (OPAG) and to make progress on Rel-19 to collect more moderators </a:t>
            </a:r>
            <a:br>
              <a:rPr lang="en-US" sz="2000" dirty="0"/>
            </a:br>
            <a:r>
              <a:rPr lang="en-US" sz="2000" dirty="0"/>
              <a:t>(with a potential support by MCC for a MWN tool training) </a:t>
            </a:r>
          </a:p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2000" dirty="0"/>
              <a:t>14</a:t>
            </a:r>
            <a:r>
              <a:rPr lang="en-GB" sz="2000" baseline="30000" dirty="0"/>
              <a:t>th</a:t>
            </a:r>
            <a:r>
              <a:rPr lang="en-GB" sz="2000" dirty="0"/>
              <a:t> March with an introduction and training on Forge as well as other reserved topics by moderators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24770648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667512" y="606967"/>
            <a:ext cx="9102725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72AF2F"/>
                </a:solidFill>
              </a:rPr>
              <a:t>Rel-18 Study (</a:t>
            </a:r>
            <a:r>
              <a:rPr lang="en-GB" altLang="en-US" sz="3200" b="1" dirty="0" err="1">
                <a:solidFill>
                  <a:srgbClr val="72AF2F"/>
                </a:solidFill>
              </a:rPr>
              <a:t>FS_CHFSeg</a:t>
            </a:r>
            <a:r>
              <a:rPr lang="en-GB" altLang="en-US" sz="3200" b="1" dirty="0">
                <a:solidFill>
                  <a:srgbClr val="72AF2F"/>
                </a:solidFill>
              </a:rPr>
              <a:t>)</a:t>
            </a:r>
            <a:br>
              <a:rPr lang="en-GB" altLang="en-US" sz="3200" b="1" dirty="0">
                <a:solidFill>
                  <a:srgbClr val="72AF2F"/>
                </a:solidFill>
              </a:rPr>
            </a:br>
            <a:endParaRPr lang="en-GB" altLang="en-US" sz="3200" b="1" dirty="0">
              <a:solidFill>
                <a:srgbClr val="72AF2F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4687816"/>
              </p:ext>
            </p:extLst>
          </p:nvPr>
        </p:nvGraphicFramePr>
        <p:xfrm>
          <a:off x="363747" y="1470728"/>
          <a:ext cx="10409592" cy="78922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44656">
                  <a:extLst>
                    <a:ext uri="{9D8B030D-6E8A-4147-A177-3AD203B41FA5}">
                      <a16:colId xmlns:a16="http://schemas.microsoft.com/office/drawing/2014/main" val="1168613165"/>
                    </a:ext>
                  </a:extLst>
                </a:gridCol>
                <a:gridCol w="4998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980026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CHF Segmentation</a:t>
                      </a:r>
                      <a:endParaRPr lang="en-US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11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FS_CHFSeg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15/09/2023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SP-221160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kern="1200" dirty="0">
                          <a:solidFill>
                            <a:srgbClr val="72AF2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for approval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00993" y="2339966"/>
            <a:ext cx="11311467" cy="398015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25 pCRs for TR 28.840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CHF Selection solutions review and update 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Evaluations and conclusions for : </a:t>
            </a:r>
          </a:p>
          <a:p>
            <a:pPr lvl="3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CHF Selection by NF Consumers Information; </a:t>
            </a:r>
          </a:p>
          <a:p>
            <a:pPr lvl="3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CHF Selection based on SUPI or Group ID; </a:t>
            </a:r>
          </a:p>
          <a:p>
            <a:pPr lvl="3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CHF Selection by a Tenant or Application; </a:t>
            </a:r>
          </a:p>
          <a:p>
            <a:pPr lvl="3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CHF Discovery by Charging Domains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Editorial Changes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TR 28.840 (</a:t>
            </a:r>
            <a:r>
              <a:rPr lang="en-US" altLang="zh-CN" sz="14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S5‑241067)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TR 28.840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for Approval (S5‑240756)</a:t>
            </a:r>
            <a:r>
              <a:rPr lang="en-US" altLang="zh-CN" sz="1400" kern="0" dirty="0"/>
              <a:t> </a:t>
            </a:r>
          </a:p>
          <a:p>
            <a:pPr marL="457189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Draft for normative work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3156586829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710057" cy="1143000"/>
          </a:xfrm>
        </p:spPr>
        <p:txBody>
          <a:bodyPr/>
          <a:lstStyle/>
          <a:p>
            <a:r>
              <a:rPr lang="en-GB" altLang="en-US" b="1" dirty="0">
                <a:solidFill>
                  <a:srgbClr val="72AF2F"/>
                </a:solidFill>
              </a:rPr>
              <a:t>Rel-18 Study (</a:t>
            </a:r>
            <a:r>
              <a:rPr lang="en-GB" b="1" dirty="0" err="1">
                <a:solidFill>
                  <a:srgbClr val="72AF2F"/>
                </a:solidFill>
              </a:rPr>
              <a:t>FS_Ranging_SL_CH</a:t>
            </a:r>
            <a:r>
              <a:rPr lang="en-GB" altLang="en-US" b="1" dirty="0">
                <a:solidFill>
                  <a:srgbClr val="72AF2F"/>
                </a:solidFill>
              </a:rPr>
              <a:t>)</a:t>
            </a:r>
            <a:br>
              <a:rPr lang="en-GB" altLang="en-US" b="1" dirty="0">
                <a:solidFill>
                  <a:srgbClr val="72AF2F"/>
                </a:solidFill>
              </a:rPr>
            </a:br>
            <a:endParaRPr lang="en-GB" altLang="en-US" sz="2000" b="1" dirty="0">
              <a:solidFill>
                <a:srgbClr val="72AF2F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614976"/>
              </p:ext>
            </p:extLst>
          </p:nvPr>
        </p:nvGraphicFramePr>
        <p:xfrm>
          <a:off x="431124" y="1388500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7303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8897">
                  <a:extLst>
                    <a:ext uri="{9D8B030D-6E8A-4147-A177-3AD203B41FA5}">
                      <a16:colId xmlns:a16="http://schemas.microsoft.com/office/drawing/2014/main" val="1168613165"/>
                    </a:ext>
                  </a:extLst>
                </a:gridCol>
                <a:gridCol w="59676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2772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1080009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Charging Aspects of Ranging and Sidelink Positioning 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US" sz="11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FS_Ranging_SL_CH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15/12/2023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SP-230622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kern="1200" dirty="0">
                          <a:solidFill>
                            <a:srgbClr val="72AF2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for approval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431124" y="2137475"/>
            <a:ext cx="11311467" cy="4167072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SA#102 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7 pCRs for TR 28.845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New solution for positioning charging using trusted AF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Update Solution to resolve EN for 5GS charging of Ranging </a:t>
            </a:r>
            <a:r>
              <a:rPr lang="en-GB" sz="1400" dirty="0" err="1">
                <a:latin typeface="Calibri" pitchFamily="34" charset="0"/>
                <a:ea typeface="宋体" pitchFamily="2" charset="-122"/>
                <a:cs typeface="Arial" charset="0"/>
              </a:rPr>
              <a:t>Sidelink</a:t>
            </a: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 Positioning UE Discovery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Update Evaluation and Conclusion for 5GS charging of Ranging </a:t>
            </a:r>
            <a:r>
              <a:rPr lang="en-GB" sz="1400" dirty="0" err="1">
                <a:latin typeface="Calibri" pitchFamily="34" charset="0"/>
                <a:ea typeface="宋体" pitchFamily="2" charset="-122"/>
                <a:cs typeface="Arial" charset="0"/>
              </a:rPr>
              <a:t>Sidelink</a:t>
            </a: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 Positioning UE Discovery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Update Solution to resolve EN for 5GS charging of SL Positioning Service Exposure to the Client UE through 5GC network via NEF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Evaluation and Conclusion for 5GS charging of Ranging and SL Positioning service exposure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Conclusion and Recommendations for charging of Ranging </a:t>
            </a:r>
            <a:r>
              <a:rPr lang="en-GB" sz="1400" dirty="0" err="1">
                <a:latin typeface="Calibri" pitchFamily="34" charset="0"/>
                <a:ea typeface="宋体" pitchFamily="2" charset="-122"/>
                <a:cs typeface="Arial" charset="0"/>
              </a:rPr>
              <a:t>Sidelink</a:t>
            </a: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 Positioning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TR 28.845 (</a:t>
            </a:r>
            <a:r>
              <a:rPr lang="en-US" altLang="zh-CN" sz="14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S5‑240693)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TR 28.845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for Approval (S5‑240776)</a:t>
            </a:r>
            <a:r>
              <a:rPr lang="en-US" altLang="zh-CN" sz="1400" kern="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Draft for normative work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668262093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636523" y="670114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TSs &amp; TRs </a:t>
            </a: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to be sent to SA#103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77708383"/>
              </p:ext>
            </p:extLst>
          </p:nvPr>
        </p:nvGraphicFramePr>
        <p:xfrm>
          <a:off x="661595" y="2131921"/>
          <a:ext cx="10651674" cy="2595179"/>
        </p:xfrm>
        <a:graphic>
          <a:graphicData uri="http://schemas.openxmlformats.org/drawingml/2006/table">
            <a:tbl>
              <a:tblPr/>
              <a:tblGrid>
                <a:gridCol w="1281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99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1081">
                  <a:extLst>
                    <a:ext uri="{9D8B030D-6E8A-4147-A177-3AD203B41FA5}">
                      <a16:colId xmlns:a16="http://schemas.microsoft.com/office/drawing/2014/main" val="1307580657"/>
                    </a:ext>
                  </a:extLst>
                </a:gridCol>
              </a:tblGrid>
              <a:tr h="4631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For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S5-240707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Presentation of TS 28.203 (</a:t>
                      </a:r>
                      <a:r>
                        <a:rPr kumimoji="0" lang="en-GB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Charging management; Network slice admission control charging in the 5G System (5GS))</a:t>
                      </a:r>
                      <a:endParaRPr kumimoji="0" lang="fr-FR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Approval</a:t>
                      </a:r>
                      <a:endParaRPr lang="fr-FR" sz="18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4807358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S5-240735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Presentation of TS 32.279 (Charging management; 5G Multicast-broadcast Services charging)</a:t>
                      </a:r>
                      <a:endParaRPr kumimoji="0" lang="fr-FR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Approval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5237182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S5-240756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GB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Presentation of TR 28.840 (Study on CHF segmentation)</a:t>
                      </a:r>
                      <a:endParaRPr kumimoji="0" lang="fr-FR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Approval</a:t>
                      </a:r>
                      <a:endParaRPr lang="fr-FR" sz="18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155142"/>
                  </a:ext>
                </a:extLst>
              </a:tr>
              <a:tr h="47042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S5-240776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GB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Presentation of TR 28.845 (Study on charging aspects of ranging based services and sidelink positioning)</a:t>
                      </a:r>
                      <a:endParaRPr kumimoji="0" lang="fr-FR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Approval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86975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6487926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9A4462-8410-4856-8E91-37BCEC64D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5670" y="591745"/>
            <a:ext cx="6507824" cy="1143000"/>
          </a:xfrm>
        </p:spPr>
        <p:txBody>
          <a:bodyPr/>
          <a:lstStyle/>
          <a:p>
            <a:r>
              <a:rPr lang="en-US" sz="4000" dirty="0">
                <a:ea typeface="+mn-ea"/>
                <a:cs typeface="Arial" panose="020B0604020202020204" pitchFamily="34" charset="0"/>
              </a:rPr>
              <a:t>Charging CRs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6A0F4C-1F3F-4B7E-AB9C-EEE50D4A05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152" y="2464067"/>
            <a:ext cx="11082001" cy="6611659"/>
          </a:xfrm>
        </p:spPr>
        <p:txBody>
          <a:bodyPr/>
          <a:lstStyle/>
          <a:p>
            <a:r>
              <a:rPr lang="en-GB" sz="2800" dirty="0"/>
              <a:t>(New WID) Network Slice Replacement charging</a:t>
            </a:r>
          </a:p>
          <a:p>
            <a:r>
              <a:rPr lang="en-GB" sz="2800" dirty="0"/>
              <a:t>NETSLICE_CH_Ph2</a:t>
            </a:r>
          </a:p>
          <a:p>
            <a:r>
              <a:rPr lang="en-GB" sz="2800" dirty="0"/>
              <a:t>NSSAA_CH</a:t>
            </a:r>
          </a:p>
          <a:p>
            <a:r>
              <a:rPr lang="en-US" sz="2800" dirty="0" err="1"/>
              <a:t>eNPN_CH</a:t>
            </a:r>
            <a:r>
              <a:rPr lang="en-US" sz="2800" dirty="0"/>
              <a:t> </a:t>
            </a:r>
          </a:p>
          <a:p>
            <a:r>
              <a:rPr lang="en-US" sz="2800" dirty="0"/>
              <a:t>5MBS_CH</a:t>
            </a:r>
          </a:p>
          <a:p>
            <a:r>
              <a:rPr lang="en-US" sz="2800" dirty="0"/>
              <a:t>IDC_CH</a:t>
            </a:r>
          </a:p>
          <a:p>
            <a:r>
              <a:rPr lang="en-US" sz="2800" dirty="0"/>
              <a:t>Maintenance and Rel-18 small Enhancements</a:t>
            </a:r>
          </a:p>
          <a:p>
            <a:pPr marL="0" indent="0">
              <a:buNone/>
            </a:pPr>
            <a:endParaRPr lang="en-US" sz="2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B257957-DB3F-BD7F-934E-4ACA1D49752F}"/>
              </a:ext>
            </a:extLst>
          </p:cNvPr>
          <p:cNvSpPr txBox="1">
            <a:spLocks/>
          </p:cNvSpPr>
          <p:nvPr/>
        </p:nvSpPr>
        <p:spPr bwMode="auto">
          <a:xfrm>
            <a:off x="8259096" y="3052318"/>
            <a:ext cx="3932904" cy="3562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2800" kern="0" dirty="0"/>
              <a:t>TSN_CH</a:t>
            </a:r>
            <a:endParaRPr lang="en-US" sz="2800" kern="0" dirty="0"/>
          </a:p>
          <a:p>
            <a:r>
              <a:rPr lang="en-US" sz="2800" kern="0" dirty="0"/>
              <a:t>B2B_CH</a:t>
            </a:r>
          </a:p>
          <a:p>
            <a:r>
              <a:rPr lang="en-US" sz="2800" kern="0" dirty="0"/>
              <a:t>5WWC_Ph2</a:t>
            </a:r>
          </a:p>
          <a:p>
            <a:r>
              <a:rPr lang="en-GB" sz="2800" kern="0" dirty="0"/>
              <a:t>CHRACHF</a:t>
            </a:r>
          </a:p>
          <a:p>
            <a:r>
              <a:rPr lang="en-GB" sz="2800" kern="0" dirty="0"/>
              <a:t>5GSAT_ Ph2_CH</a:t>
            </a:r>
          </a:p>
          <a:p>
            <a:r>
              <a:rPr lang="en-GB" sz="2800" kern="0" dirty="0"/>
              <a:t>5GSATB_CH</a:t>
            </a:r>
            <a:endParaRPr lang="en-US" sz="2800" kern="0" dirty="0"/>
          </a:p>
          <a:p>
            <a:pPr marL="0" indent="0">
              <a:buFontTx/>
              <a:buNone/>
            </a:pPr>
            <a:endParaRPr lang="en-US" sz="2800" kern="0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DA27AA61-AB49-35D3-025E-E06F58A7F3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6495867"/>
              </p:ext>
            </p:extLst>
          </p:nvPr>
        </p:nvGraphicFramePr>
        <p:xfrm>
          <a:off x="8226602" y="959225"/>
          <a:ext cx="2008092" cy="16943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showAsIcon="1" r:id="rId5" imgW="914400" imgH="771822" progId="Word.Document.8">
                  <p:embed/>
                </p:oleObj>
              </mc:Choice>
              <mc:Fallback>
                <p:oleObj name="Document" showAsIcon="1" r:id="rId5" imgW="914400" imgH="771822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226602" y="959225"/>
                        <a:ext cx="2008092" cy="16943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2765894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60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067" y="410966"/>
            <a:ext cx="8973312" cy="768101"/>
          </a:xfrm>
        </p:spPr>
        <p:txBody>
          <a:bodyPr/>
          <a:lstStyle/>
          <a:p>
            <a:r>
              <a:rPr lang="sv-SE" dirty="0"/>
              <a:t>Incoming LSs</a:t>
            </a:r>
          </a:p>
        </p:txBody>
      </p:sp>
      <p:graphicFrame>
        <p:nvGraphicFramePr>
          <p:cNvPr id="6" name="Table Placeholder 4">
            <a:extLst>
              <a:ext uri="{FF2B5EF4-FFF2-40B4-BE49-F238E27FC236}">
                <a16:creationId xmlns:a16="http://schemas.microsoft.com/office/drawing/2014/main" id="{81E1A320-EF42-4A25-A368-F111EC773BB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55111733"/>
              </p:ext>
            </p:extLst>
          </p:nvPr>
        </p:nvGraphicFramePr>
        <p:xfrm>
          <a:off x="702067" y="1939341"/>
          <a:ext cx="10950002" cy="29454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9969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052411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351622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10343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405438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In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8501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S5-240454</a:t>
                      </a: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Reply LS on charging aspects of AI/ML traffic</a:t>
                      </a: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DE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S2-2313605</a:t>
                      </a: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replied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DE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S5-240</a:t>
                      </a:r>
                      <a:r>
                        <a:rPr kumimoji="0" lang="sv-SE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695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220317"/>
                  </a:ext>
                </a:extLst>
              </a:tr>
              <a:tr h="385011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DE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S5-24046</a:t>
                      </a: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3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 to 3GPP_Correlation information for API volume based charging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GSMA OPAG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postponed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-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9149572"/>
                  </a:ext>
                </a:extLst>
              </a:tr>
              <a:tr h="385010">
                <a:tc>
                  <a:txBody>
                    <a:bodyPr/>
                    <a:lstStyle/>
                    <a:p>
                      <a:pPr algn="ctr"/>
                      <a:r>
                        <a:rPr kumimoji="0" lang="en-DE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S5-240467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Reply LS on the need of the NR NTN TAI</a:t>
                      </a: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C4-235683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noted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7275990"/>
                  </a:ext>
                </a:extLst>
              </a:tr>
              <a:tr h="385010">
                <a:tc>
                  <a:txBody>
                    <a:bodyPr/>
                    <a:lstStyle/>
                    <a:p>
                      <a:pPr algn="ctr"/>
                      <a:r>
                        <a:rPr kumimoji="0" lang="en-DE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S5-240468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 on String based Charging Identifier over SBI</a:t>
                      </a: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C4-234657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replied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DE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S5-24</a:t>
                      </a:r>
                      <a:r>
                        <a:rPr kumimoji="0" lang="sv-SE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1017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99662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LSs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89537807"/>
              </p:ext>
            </p:extLst>
          </p:nvPr>
        </p:nvGraphicFramePr>
        <p:xfrm>
          <a:off x="685800" y="2089763"/>
          <a:ext cx="10763250" cy="21532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0125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951393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36518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94724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380490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4357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5877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S5-240695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 on Reply LS on charging aspects of AI/ML traffic</a:t>
                      </a: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SA2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SA1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S5-240454</a:t>
                      </a: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730782"/>
                  </a:ext>
                </a:extLst>
              </a:tr>
              <a:tr h="35877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S5-241017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Reply LS on String based Charging Identifier over SBI</a:t>
                      </a: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CT4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CT3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DE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S5-240468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27935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8C1BF-313B-4838-85C8-7573D7717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001" y="2454388"/>
            <a:ext cx="9102725" cy="1143000"/>
          </a:xfrm>
        </p:spPr>
        <p:txBody>
          <a:bodyPr/>
          <a:lstStyle/>
          <a:p>
            <a:r>
              <a:rPr lang="sv-SE" dirty="0"/>
              <a:t>Charging (CH) WIs/SIs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506241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847849" y="541566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Charging SIDs/WIDs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8" name="Group 76">
            <a:extLst>
              <a:ext uri="{FF2B5EF4-FFF2-40B4-BE49-F238E27FC236}">
                <a16:creationId xmlns:a16="http://schemas.microsoft.com/office/drawing/2014/main" id="{9969EA0D-50CF-4183-B85E-7E445686F9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1917863"/>
              </p:ext>
            </p:extLst>
          </p:nvPr>
        </p:nvGraphicFramePr>
        <p:xfrm>
          <a:off x="723900" y="1889721"/>
          <a:ext cx="10858502" cy="2155829"/>
        </p:xfrm>
        <a:graphic>
          <a:graphicData uri="http://schemas.openxmlformats.org/drawingml/2006/table">
            <a:tbl>
              <a:tblPr/>
              <a:tblGrid>
                <a:gridCol w="1369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31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57452">
                  <a:extLst>
                    <a:ext uri="{9D8B030D-6E8A-4147-A177-3AD203B41FA5}">
                      <a16:colId xmlns:a16="http://schemas.microsoft.com/office/drawing/2014/main" val="1853449902"/>
                    </a:ext>
                  </a:extLst>
                </a:gridCol>
              </a:tblGrid>
              <a:tr h="5548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US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S5-241009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WID Network Slice Replacement charging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US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(for </a:t>
                      </a:r>
                      <a:r>
                        <a:rPr kumimoji="0" lang="en-US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approval and completion </a:t>
                      </a:r>
                      <a:r>
                        <a:rPr kumimoji="0" lang="en-US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based on the approval of the 6 CRs)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US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MATRIXX Software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1712055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US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S5-240549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Revised WID on charging aspects of Satellite Backhaul in 5GS</a:t>
                      </a:r>
                      <a:endParaRPr kumimoji="0" lang="en-US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US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CATT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0637075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US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S5-240711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Revised WID on Charging Aspects of TSN</a:t>
                      </a:r>
                      <a:endParaRPr kumimoji="0" lang="en-US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US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Huawei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39833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75073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227667" y="101600"/>
            <a:ext cx="9103784" cy="1143000"/>
          </a:xfrm>
        </p:spPr>
        <p:txBody>
          <a:bodyPr/>
          <a:lstStyle/>
          <a:p>
            <a:r>
              <a:rPr lang="en-GB" altLang="en-US" dirty="0"/>
              <a:t>SA5 progress – Summary</a:t>
            </a:r>
            <a:endParaRPr lang="en-US" alt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422377"/>
              </p:ext>
            </p:extLst>
          </p:nvPr>
        </p:nvGraphicFramePr>
        <p:xfrm>
          <a:off x="392150" y="1394759"/>
          <a:ext cx="11407699" cy="44675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9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069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48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19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46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5157">
                  <a:extLst>
                    <a:ext uri="{9D8B030D-6E8A-4147-A177-3AD203B41FA5}">
                      <a16:colId xmlns:a16="http://schemas.microsoft.com/office/drawing/2014/main" val="3182844481"/>
                    </a:ext>
                  </a:extLst>
                </a:gridCol>
                <a:gridCol w="56430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4895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865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800" dirty="0"/>
                        <a:t>(dd/mm/yyyy)</a:t>
                      </a:r>
                      <a:endParaRPr lang="en-GB" sz="14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3647"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Rel-18 Work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---</a:t>
                      </a:r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67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980025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Network Slicing Phase 2</a:t>
                      </a:r>
                      <a:endParaRPr lang="nl-NL" sz="12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NETSLICE_CH_Ph2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03/03/2024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SP-230176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for approval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414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990032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for Charging Aspects for NSSAA </a:t>
                      </a:r>
                      <a:endParaRPr lang="nl-NL" sz="12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NSSAA_CH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03/03/2024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SP-230182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93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990028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for Enhanced Support of Non-Public Networks </a:t>
                      </a:r>
                      <a:endParaRPr lang="nl-NL" sz="12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eNPN_CH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03/03/2024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SP-230177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7815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1000008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r>
                        <a:rPr lang="en-GB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IMS Data Channel</a:t>
                      </a:r>
                      <a:endParaRPr lang="en-DE" sz="12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IDC_CH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03/03/2024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SP-230179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0537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1000010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for SMF and MB-SMF to Support 5G Multicast-broadcast Services </a:t>
                      </a:r>
                      <a:endParaRPr lang="nl-NL" sz="12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5MBS_CH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03/03/2024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SP-230623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for approval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4182536632"/>
                  </a:ext>
                </a:extLst>
              </a:tr>
              <a:tr h="221129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1010014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TSN 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TSN_CH</a:t>
                      </a:r>
                      <a:endParaRPr lang="en-DE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03/03/2024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SP-231151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1129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1010015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B2B </a:t>
                      </a:r>
                      <a:endParaRPr lang="en-DE" sz="12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B2B_CH</a:t>
                      </a:r>
                      <a:endParaRPr lang="en-DE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03/03/2024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SP-231155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endParaRPr lang="en-DE" sz="10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992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1010016</a:t>
                      </a:r>
                      <a:endParaRPr lang="en-GB" sz="900" b="1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 5WWC phase 2 </a:t>
                      </a:r>
                      <a:endParaRPr lang="en-DE" sz="12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5WWC_ Ph2</a:t>
                      </a:r>
                      <a:endParaRPr lang="en-DE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03/03/2024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SP-231154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endParaRPr lang="en-DE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4005885118"/>
                  </a:ext>
                </a:extLst>
              </a:tr>
              <a:tr h="24634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1010017</a:t>
                      </a:r>
                      <a:endParaRPr lang="en-GB" sz="900" b="1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for roaming and additional actor using CHF to CHF interface </a:t>
                      </a:r>
                      <a:endParaRPr lang="en-DE" sz="12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CHRACHF</a:t>
                      </a:r>
                      <a:endParaRPr lang="en-DE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03/03/2024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SP-231153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endParaRPr lang="en-DE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463578128"/>
                  </a:ext>
                </a:extLst>
              </a:tr>
              <a:tr h="23813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1010018</a:t>
                      </a:r>
                      <a:endParaRPr lang="en-GB" sz="900" b="1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Satellite Access in 5GS </a:t>
                      </a:r>
                      <a:endParaRPr lang="fr-FR" sz="12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5GSAT_ Ph2_CH</a:t>
                      </a:r>
                      <a:endParaRPr lang="fr-FR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03/03/2024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SP-231152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1" kern="1200" dirty="0">
                        <a:solidFill>
                          <a:srgbClr val="00B05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141432467"/>
                  </a:ext>
                </a:extLst>
              </a:tr>
              <a:tr h="23813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1020024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Satellite Backhaul in 5GS</a:t>
                      </a:r>
                      <a:endParaRPr lang="fr-FR" sz="12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fr-FR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5GSATB_CH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03/03/2024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SP-231707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1" kern="1200" dirty="0">
                        <a:solidFill>
                          <a:srgbClr val="00B05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243775096"/>
                  </a:ext>
                </a:extLst>
              </a:tr>
              <a:tr h="246081"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 Studies</a:t>
                      </a:r>
                      <a:endParaRPr lang="en-US" sz="12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1" kern="1200" dirty="0">
                        <a:solidFill>
                          <a:srgbClr val="00B05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892005409"/>
                  </a:ext>
                </a:extLst>
              </a:tr>
              <a:tr h="27909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980026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CHF Segmentation</a:t>
                      </a:r>
                      <a:endParaRPr lang="en-US" sz="12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FS_CHFSeg</a:t>
                      </a:r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03/03/2024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SP-221160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 for approval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48061294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1080009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Charging Aspects of Ranging and Sidelink Positioning </a:t>
                      </a:r>
                      <a:endParaRPr lang="en-US" sz="12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US" sz="9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FS_Ranging_SL_CH</a:t>
                      </a:r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03/03/2024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SP-230622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 for approval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954399418"/>
                  </a:ext>
                </a:extLst>
              </a:tr>
              <a:tr h="232436"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Rel-19 Studies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848435437"/>
                  </a:ext>
                </a:extLst>
              </a:tr>
            </a:tbl>
          </a:graphicData>
        </a:graphic>
      </p:graphicFrame>
      <p:sp>
        <p:nvSpPr>
          <p:cNvPr id="6259" name="TextBox 1"/>
          <p:cNvSpPr txBox="1">
            <a:spLocks noChangeArrowheads="1"/>
          </p:cNvSpPr>
          <p:nvPr/>
        </p:nvSpPr>
        <p:spPr bwMode="auto">
          <a:xfrm>
            <a:off x="404027" y="6159917"/>
            <a:ext cx="1111698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altLang="en-US" sz="1100" dirty="0"/>
              <a:t>For more information, see the full Work Plan at: </a:t>
            </a:r>
            <a:r>
              <a:rPr lang="en-GB" altLang="en-US" sz="1100" dirty="0">
                <a:hlinkClick r:id="rId2"/>
              </a:rPr>
              <a:t>ftp://ftp.3gpp.org/information/WorkPlan</a:t>
            </a:r>
            <a:endParaRPr lang="en-GB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59334623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847849" y="541566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Exception requests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7692101"/>
              </p:ext>
            </p:extLst>
          </p:nvPr>
        </p:nvGraphicFramePr>
        <p:xfrm>
          <a:off x="1115876" y="1478555"/>
          <a:ext cx="10184439" cy="991501"/>
        </p:xfrm>
        <a:graphic>
          <a:graphicData uri="http://schemas.openxmlformats.org/drawingml/2006/table">
            <a:tbl>
              <a:tblPr/>
              <a:tblGrid>
                <a:gridCol w="1483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00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52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algn="ctr" defTabSz="1219170" rtl="0" eaLnBrk="1" fontAlgn="t" latinLnBrk="0" hangingPunct="1">
                        <a:spcAft>
                          <a:spcPts val="900"/>
                        </a:spcAft>
                      </a:pP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98486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560390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US" altLang="en-US" sz="3200" b="1" dirty="0">
                <a:solidFill>
                  <a:srgbClr val="72AF2F"/>
                </a:solidFill>
              </a:rPr>
              <a:t>Rel-18 Charging Aspects of Network Slicing Phase 2 </a:t>
            </a:r>
            <a:endParaRPr lang="en-GB" altLang="en-US" sz="3200" b="1" dirty="0">
              <a:solidFill>
                <a:srgbClr val="72AF2F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8501874"/>
              </p:ext>
            </p:extLst>
          </p:nvPr>
        </p:nvGraphicFramePr>
        <p:xfrm>
          <a:off x="595842" y="1308101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980025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for enhancements of Network Slicing Phase 2</a:t>
                      </a:r>
                      <a:endParaRPr lang="fr-FR" sz="10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NETSLICE_CH_Ph2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03/03/2024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SP-230176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72AF2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for approval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595842" y="2023534"/>
            <a:ext cx="10925672" cy="432347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4 </a:t>
            </a:r>
            <a:r>
              <a:rPr lang="en-US" altLang="zh-CN" sz="1400" dirty="0" err="1">
                <a:latin typeface="Calibri" pitchFamily="34" charset="0"/>
                <a:ea typeface="宋体" pitchFamily="2" charset="-122"/>
                <a:cs typeface="Arial" charset="0"/>
              </a:rPr>
              <a:t>pCRs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 for TS 28.203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Refinement on NSACF Charging information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Update triggers for ECUR, and flows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applicability to NPN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TS 28.203 (</a:t>
            </a:r>
            <a:r>
              <a:rPr lang="en-US" altLang="zh-CN" sz="14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S5-240690), TS 28.203 for approval to SA#103 (S5-240707)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CRs were approved to: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umbrella TS 32.240 to introduce new TS 28.203, NSACF in architecture and new Ref Point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SBI TS 32.290 to introduce </a:t>
            </a:r>
            <a:r>
              <a:rPr lang="en-GB" altLang="zh-CN" sz="1400" kern="0" dirty="0"/>
              <a:t>NSACF (New NF </a:t>
            </a:r>
            <a:r>
              <a:rPr lang="en-GB" altLang="zh-CN" sz="1400" kern="0" dirty="0" err="1"/>
              <a:t>Nchf</a:t>
            </a:r>
            <a:r>
              <a:rPr lang="en-GB" altLang="zh-CN" sz="1400" kern="0" dirty="0"/>
              <a:t> consumer)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400" kern="0" dirty="0"/>
              <a:t>TS</a:t>
            </a: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 32.255 to Introduce Business charging based on 5G data connectivity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CRs to stage 3: </a:t>
            </a:r>
          </a:p>
          <a:p>
            <a:pPr lvl="3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 err="1">
                <a:latin typeface="Calibri" pitchFamily="34" charset="0"/>
                <a:ea typeface="宋体" pitchFamily="2" charset="-122"/>
                <a:cs typeface="Arial" charset="0"/>
              </a:rPr>
              <a:t>OpenAPI</a:t>
            </a: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 TS 32.291 </a:t>
            </a:r>
            <a:r>
              <a:rPr lang="en-GB" sz="1400" dirty="0" err="1">
                <a:latin typeface="Calibri" pitchFamily="34" charset="0"/>
                <a:ea typeface="宋体" pitchFamily="2" charset="-122"/>
                <a:cs typeface="Arial" charset="0"/>
              </a:rPr>
              <a:t>Nchf_ConvergedCharging</a:t>
            </a: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 extension for NSAC with data model and </a:t>
            </a:r>
            <a:r>
              <a:rPr lang="en-GB" sz="1400" dirty="0" err="1">
                <a:latin typeface="Calibri" pitchFamily="34" charset="0"/>
                <a:ea typeface="宋体" pitchFamily="2" charset="-122"/>
                <a:cs typeface="Arial" charset="0"/>
              </a:rPr>
              <a:t>yaml</a:t>
            </a: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. </a:t>
            </a:r>
          </a:p>
          <a:p>
            <a:pPr lvl="3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CHF CDR extension to NSAC  in TS 3</a:t>
            </a:r>
            <a:r>
              <a:rPr lang="en-GB" altLang="zh-CN" sz="1400" kern="0" dirty="0"/>
              <a:t>2.298 with corresponding ASN.1</a:t>
            </a:r>
            <a:r>
              <a:rPr lang="en-GB" sz="1400" b="0" i="0" u="none" strike="noStrike" baseline="0" dirty="0">
                <a:latin typeface="Arial" panose="020B0604020202020204" pitchFamily="34" charset="0"/>
              </a:rPr>
              <a:t>	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Email approval for CR TS 32.255 Update Network slice charging into generic business charging</a:t>
            </a:r>
            <a:endParaRPr lang="en-US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none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261498536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85B6FD968AC4F8244C98DADFCDDF2" ma:contentTypeVersion="13" ma:contentTypeDescription="Create a new document." ma:contentTypeScope="" ma:versionID="82ad2bae7f0c06f2affd04e202398948">
  <xsd:schema xmlns:xsd="http://www.w3.org/2001/XMLSchema" xmlns:xs="http://www.w3.org/2001/XMLSchema" xmlns:p="http://schemas.microsoft.com/office/2006/metadata/properties" xmlns:ns3="71c5aaf6-e6ce-465b-b873-5148d2a4c105" xmlns:ns4="687e87d0-d0a8-4c48-8f94-14f0c67212c5" xmlns:ns5="b4d06219-a142-4c5f-be55-53f74cb980c7" targetNamespace="http://schemas.microsoft.com/office/2006/metadata/properties" ma:root="true" ma:fieldsID="f9959177c7080051a0232d0818074d39" ns3:_="" ns4:_="" ns5:_="">
    <xsd:import namespace="71c5aaf6-e6ce-465b-b873-5148d2a4c105"/>
    <xsd:import namespace="687e87d0-d0a8-4c48-8f94-14f0c67212c5"/>
    <xsd:import namespace="b4d06219-a142-4c5f-be55-53f74cb980c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e87d0-d0a8-4c48-8f94-14f0c67212c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internalName="MediaServiceAutoTags" ma:readOnly="true">
      <xsd:simpleType>
        <xsd:restriction base="dms:Text"/>
      </xsd:simpleType>
    </xsd:element>
    <xsd:element name="MediaServiceOCR" ma:index="1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d06219-a142-4c5f-be55-53f74cb980c7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C533F262-609D-4DE1-971D-E33E47E685D8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13C568A-0C46-4592-BB68-CDB41342D77A}">
  <ds:schemaRefs>
    <ds:schemaRef ds:uri="http://purl.org/dc/dcmitype/"/>
    <ds:schemaRef ds:uri="http://www.w3.org/XML/1998/namespace"/>
    <ds:schemaRef ds:uri="b4d06219-a142-4c5f-be55-53f74cb980c7"/>
    <ds:schemaRef ds:uri="http://purl.org/dc/terms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687e87d0-d0a8-4c48-8f94-14f0c67212c5"/>
    <ds:schemaRef ds:uri="71c5aaf6-e6ce-465b-b873-5148d2a4c105"/>
  </ds:schemaRefs>
</ds:datastoreItem>
</file>

<file path=customXml/itemProps4.xml><?xml version="1.0" encoding="utf-8"?>
<ds:datastoreItem xmlns:ds="http://schemas.openxmlformats.org/officeDocument/2006/customXml" ds:itemID="{362C99FD-0342-4981-9E51-9B4B3D0AAD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687e87d0-d0a8-4c48-8f94-14f0c67212c5"/>
    <ds:schemaRef ds:uri="b4d06219-a142-4c5f-be55-53f74cb980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DB86EE5A-C607-470A-B2B8-6CB953A47714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7368</TotalTime>
  <Words>2253</Words>
  <Application>Microsoft Office PowerPoint</Application>
  <PresentationFormat>Widescreen</PresentationFormat>
  <Paragraphs>615</Paragraphs>
  <Slides>24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Arial</vt:lpstr>
      <vt:lpstr>Calibri</vt:lpstr>
      <vt:lpstr>Calibri Light</vt:lpstr>
      <vt:lpstr>Symbol</vt:lpstr>
      <vt:lpstr>Times New Roman</vt:lpstr>
      <vt:lpstr>Wingdings</vt:lpstr>
      <vt:lpstr>Office Theme</vt:lpstr>
      <vt:lpstr>自定义设计方案</vt:lpstr>
      <vt:lpstr>Microsoft Word 97 - 2003 Document</vt:lpstr>
      <vt:lpstr>    Exec Report SA5#153  Charging Management (CH)  </vt:lpstr>
      <vt:lpstr>Administrative aspects</vt:lpstr>
      <vt:lpstr>Incoming LSs</vt:lpstr>
      <vt:lpstr>Outgoing LSs</vt:lpstr>
      <vt:lpstr>Charging (CH) WIs/SIs</vt:lpstr>
      <vt:lpstr>PowerPoint Presentation</vt:lpstr>
      <vt:lpstr>SA5 progress – Summary</vt:lpstr>
      <vt:lpstr>PowerPoint Presentation</vt:lpstr>
      <vt:lpstr>Rel-18 Charging Aspects of Network Slicing Phase 2 </vt:lpstr>
      <vt:lpstr>Rel-18 Charging aspects for Charging Aspects for NSSAA  </vt:lpstr>
      <vt:lpstr>Rel-18 Charging Aspects for Enhanced support of Non-Public Networks</vt:lpstr>
      <vt:lpstr>Rel-18 Charging Aspects of IMS Data Channel </vt:lpstr>
      <vt:lpstr>Rel-18 Charging Aspects for SMF and MB-SMF to Support 5G Multicast-broadcast Services </vt:lpstr>
      <vt:lpstr>Rel-18 Charging Aspects of TSN</vt:lpstr>
      <vt:lpstr>Rel-18 Charging Aspects of B2B </vt:lpstr>
      <vt:lpstr>Rel-18 Charging Aspects of  5WWC phase 2 </vt:lpstr>
      <vt:lpstr>Rel-18 Charging for roaming and additional actor using CHF to CHF interface </vt:lpstr>
      <vt:lpstr>Rel-18 Charging aspects of Satellite Access in 5GS </vt:lpstr>
      <vt:lpstr>Rel-18 Charging aspects of Satellite Backhaul in 5GS </vt:lpstr>
      <vt:lpstr>Rel-18 Study (FS_CHFSeg) </vt:lpstr>
      <vt:lpstr>Rel-18 Study (FS_Ranging_SL_CH) </vt:lpstr>
      <vt:lpstr>PowerPoint Presentation</vt:lpstr>
      <vt:lpstr>Charging CRs  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Gerald Goermer</cp:lastModifiedBy>
  <cp:revision>547</cp:revision>
  <dcterms:created xsi:type="dcterms:W3CDTF">2019-03-13T01:38:36Z</dcterms:created>
  <dcterms:modified xsi:type="dcterms:W3CDTF">2024-02-02T11:55:43Z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0x01010083185B6FD968AC4F8244C98DADFCDDF2</vt:lpwstr>
  </property>
  <property fmtid="{D5CDD505-2E9C-101B-9397-08002B2CF9AE}" pid="3" name="_2015_ms_pID_725343">
    <vt:lpwstr>(3)/upS5PqvUDxNtma0YdN1Fox7Xn/nfxuaa+w3rYYzf8kSp2ei/nt/92xNPSIHc1B+PDECOvh7
j8sXXkg7brBlCuV8Xn1grKTW5iBWIvnvHTaR7/lFCp2HPdL9+TIELnuZbakFXhnHokKoAY8R
1COIqWGYFY4Oj+H03ngfhGVT/jbJDFRrh1sN0O4G2zmlg4HqySiseYU/Br4US1MyTe27D/z7
zNhNo2u3i5JRaiFjGw</vt:lpwstr>
  </property>
  <property fmtid="{D5CDD505-2E9C-101B-9397-08002B2CF9AE}" pid="4" name="_2015_ms_pID_7253431">
    <vt:lpwstr>1m/N6mBBIl3e6HWOczWVxhvYeZMHI42Un1iqWxOhoClRqH9WsC3xZL
ypnVtu99CsEepB7quqB6twn6EutnzOSrQkrG4it9oRUwpMeVTgdx0s+/OhG14ghiDuY4WFDH
ZUbByvxp7743cCyYovqWQgcyYcm0Ww3P+jWXG3d/q+jZh+yJ1WY29eglMvAdOJ88AFRww4uw
dPxVZh4QeM/0/EtJSHh3AcogYWAiEApPsQAM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Yw==</vt:lpwstr>
  </property>
</Properties>
</file>