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4"/>
  </p:notesMasterIdLst>
  <p:handoutMasterIdLst>
    <p:handoutMasterId r:id="rId15"/>
  </p:handoutMasterIdLst>
  <p:sldIdLst>
    <p:sldId id="303" r:id="rId7"/>
    <p:sldId id="954" r:id="rId8"/>
    <p:sldId id="952" r:id="rId9"/>
    <p:sldId id="955" r:id="rId10"/>
    <p:sldId id="949" r:id="rId11"/>
    <p:sldId id="953" r:id="rId12"/>
    <p:sldId id="704" r:id="rId1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5C88D0"/>
    <a:srgbClr val="72AF2F"/>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07" autoAdjust="0"/>
    <p:restoredTop sz="92197" autoAdjust="0"/>
  </p:normalViewPr>
  <p:slideViewPr>
    <p:cSldViewPr snapToGrid="0">
      <p:cViewPr varScale="1">
        <p:scale>
          <a:sx n="76" d="100"/>
          <a:sy n="76" d="100"/>
        </p:scale>
        <p:origin x="260" y="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5/12/2023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5/12/2023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31653" y="6460167"/>
            <a:ext cx="8197006"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S5-22XXXX DP on </a:t>
            </a:r>
            <a:r>
              <a:rPr lang="en-US" sz="1100" b="1" spc="300" dirty="0">
                <a:ea typeface="+mn-ea"/>
                <a:cs typeface="Arial" panose="020B0604020202020204" pitchFamily="34" charset="0"/>
              </a:rPr>
              <a:t>Triggers in Charging Stage 2 and Stage 3</a:t>
            </a:r>
            <a:r>
              <a:rPr lang="en-GB" sz="1100" b="1" spc="300" dirty="0">
                <a:ea typeface="+mn-ea"/>
                <a:cs typeface="Arial" panose="020B0604020202020204" pitchFamily="34" charset="0"/>
              </a:rPr>
              <a:t>(SA5#149</a:t>
            </a:r>
            <a:r>
              <a:rPr lang="zh-CN" altLang="en-US" sz="1100" b="1" spc="300" dirty="0">
                <a:ea typeface="+mn-ea"/>
                <a:cs typeface="Arial" panose="020B0604020202020204" pitchFamily="34" charset="0"/>
              </a:rPr>
              <a:t>）</a:t>
            </a:r>
            <a:endParaRPr lang="en-GB" sz="1100" b="1" spc="300" dirty="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027577" y="3129435"/>
            <a:ext cx="11530738" cy="1470025"/>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US" sz="4800" dirty="0"/>
              <a:t>Triggers in Charging Stage 2 and Stage 3</a:t>
            </a:r>
            <a:br>
              <a:rPr lang="en-US" altLang="zh-CN" sz="4400" b="1" dirty="0"/>
            </a:br>
            <a:r>
              <a:rPr lang="en-GB" altLang="zh-CN" sz="2800" b="1" dirty="0"/>
              <a:t> (SA5 #14</a:t>
            </a:r>
            <a:r>
              <a:rPr lang="en-US" altLang="zh-CN" sz="2800" b="1" dirty="0"/>
              <a:t>9</a:t>
            </a:r>
            <a:r>
              <a:rPr lang="en-GB" altLang="zh-CN" sz="2800" b="1" dirty="0"/>
              <a:t>)</a:t>
            </a:r>
            <a:br>
              <a:rPr lang="en-GB" altLang="zh-CN" sz="3200" b="1" i="1" dirty="0"/>
            </a:b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721700" y="4779095"/>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Chen Shan   Huawei</a:t>
            </a:r>
            <a:endParaRPr lang="en-GB" sz="2400" dirty="0">
              <a:latin typeface="Arial"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80A640-0510-41A8-BFEB-0E455AC7D55E}"/>
              </a:ext>
            </a:extLst>
          </p:cNvPr>
          <p:cNvSpPr>
            <a:spLocks noGrp="1"/>
          </p:cNvSpPr>
          <p:nvPr>
            <p:ph type="title"/>
          </p:nvPr>
        </p:nvSpPr>
        <p:spPr>
          <a:xfrm>
            <a:off x="-269753" y="-115277"/>
            <a:ext cx="10843968" cy="1143000"/>
          </a:xfrm>
        </p:spPr>
        <p:txBody>
          <a:bodyPr/>
          <a:lstStyle/>
          <a:p>
            <a:r>
              <a:rPr lang="en-US" altLang="zh-CN" dirty="0"/>
              <a:t>The triggers in Charging Data Message Stage2 </a:t>
            </a:r>
            <a:endParaRPr lang="zh-CN" altLang="en-US" dirty="0"/>
          </a:p>
        </p:txBody>
      </p:sp>
      <p:sp>
        <p:nvSpPr>
          <p:cNvPr id="4" name="矩形 3">
            <a:extLst>
              <a:ext uri="{FF2B5EF4-FFF2-40B4-BE49-F238E27FC236}">
                <a16:creationId xmlns:a16="http://schemas.microsoft.com/office/drawing/2014/main" id="{1829A426-3372-41D8-8A1C-F8A8DEAD20F3}"/>
              </a:ext>
            </a:extLst>
          </p:cNvPr>
          <p:cNvSpPr/>
          <p:nvPr/>
        </p:nvSpPr>
        <p:spPr>
          <a:xfrm>
            <a:off x="59868" y="739183"/>
            <a:ext cx="8500808" cy="1434239"/>
          </a:xfrm>
          <a:prstGeom prst="rect">
            <a:avLst/>
          </a:prstGeom>
        </p:spPr>
        <p:txBody>
          <a:bodyPr wrap="square">
            <a:spAutoFit/>
          </a:bodyPr>
          <a:lstStyle/>
          <a:p>
            <a:pPr marL="449263" lvl="0" indent="-449263">
              <a:spcBef>
                <a:spcPct val="20000"/>
              </a:spcBef>
              <a:buBlip>
                <a:blip r:embed="rId2"/>
              </a:buBlip>
            </a:pPr>
            <a:r>
              <a:rPr lang="en-US" altLang="zh-CN" sz="2000" kern="0" dirty="0">
                <a:solidFill>
                  <a:prstClr val="black"/>
                </a:solidFill>
                <a:latin typeface="Calibri"/>
                <a:cs typeface="+mn-cs"/>
              </a:rPr>
              <a:t>Triggers in the charging Stage 2</a:t>
            </a:r>
          </a:p>
          <a:p>
            <a:pPr marL="898525" lvl="1" indent="-449263">
              <a:spcBef>
                <a:spcPct val="20000"/>
              </a:spcBef>
              <a:buClr>
                <a:srgbClr val="C00000"/>
              </a:buClr>
              <a:buBlip>
                <a:blip r:embed="rId3"/>
              </a:buBlip>
            </a:pPr>
            <a:r>
              <a:rPr lang="en-US" altLang="zh-CN" sz="1400" dirty="0">
                <a:latin typeface="+mn-lt"/>
              </a:rPr>
              <a:t>TS 32.255: SMF triggers for PDU session, quota management.</a:t>
            </a:r>
          </a:p>
          <a:p>
            <a:pPr marL="898525" lvl="1" indent="-449263">
              <a:spcBef>
                <a:spcPct val="20000"/>
              </a:spcBef>
              <a:buClr>
                <a:srgbClr val="C00000"/>
              </a:buClr>
              <a:buBlip>
                <a:blip r:embed="rId3"/>
              </a:buBlip>
            </a:pPr>
            <a:r>
              <a:rPr lang="en-US" altLang="zh-CN" sz="1400" dirty="0">
                <a:latin typeface="+mn-lt"/>
              </a:rPr>
              <a:t>TS 32.254: NEF triggers for API invocation/notification.</a:t>
            </a:r>
          </a:p>
          <a:p>
            <a:pPr marL="898525" lvl="1" indent="-449263">
              <a:spcBef>
                <a:spcPct val="20000"/>
              </a:spcBef>
              <a:buClr>
                <a:srgbClr val="C00000"/>
              </a:buClr>
              <a:buBlip>
                <a:blip r:embed="rId3"/>
              </a:buBlip>
            </a:pPr>
            <a:r>
              <a:rPr lang="en-US" altLang="zh-CN" sz="1400" dirty="0">
                <a:latin typeface="+mn-lt"/>
              </a:rPr>
              <a:t>TS 32.256: AMF triggers for registration, location, N2 connection…</a:t>
            </a:r>
          </a:p>
          <a:p>
            <a:pPr marL="898525" lvl="1" indent="-449263">
              <a:spcBef>
                <a:spcPct val="20000"/>
              </a:spcBef>
              <a:buClr>
                <a:srgbClr val="C00000"/>
              </a:buClr>
              <a:buBlip>
                <a:blip r:embed="rId3"/>
              </a:buBlip>
            </a:pPr>
            <a:r>
              <a:rPr lang="en-US" altLang="zh-CN" sz="1400" dirty="0">
                <a:latin typeface="+mn-lt"/>
              </a:rPr>
              <a:t>…. SMSF, Prose charging trigger, Network slice charging trigger</a:t>
            </a:r>
          </a:p>
        </p:txBody>
      </p:sp>
      <p:pic>
        <p:nvPicPr>
          <p:cNvPr id="5" name="图片 4">
            <a:extLst>
              <a:ext uri="{FF2B5EF4-FFF2-40B4-BE49-F238E27FC236}">
                <a16:creationId xmlns:a16="http://schemas.microsoft.com/office/drawing/2014/main" id="{5BDA6F92-A27A-49AD-A39B-A542289D39D8}"/>
              </a:ext>
            </a:extLst>
          </p:cNvPr>
          <p:cNvPicPr>
            <a:picLocks noChangeAspect="1"/>
          </p:cNvPicPr>
          <p:nvPr/>
        </p:nvPicPr>
        <p:blipFill>
          <a:blip r:embed="rId4"/>
          <a:stretch>
            <a:fillRect/>
          </a:stretch>
        </p:blipFill>
        <p:spPr>
          <a:xfrm>
            <a:off x="96895" y="2159311"/>
            <a:ext cx="3676416" cy="3045734"/>
          </a:xfrm>
          <a:prstGeom prst="rect">
            <a:avLst/>
          </a:prstGeom>
        </p:spPr>
      </p:pic>
      <p:pic>
        <p:nvPicPr>
          <p:cNvPr id="6" name="图片 5">
            <a:extLst>
              <a:ext uri="{FF2B5EF4-FFF2-40B4-BE49-F238E27FC236}">
                <a16:creationId xmlns:a16="http://schemas.microsoft.com/office/drawing/2014/main" id="{A43029EE-F6C6-4BE7-AC26-3979F5D798B7}"/>
              </a:ext>
            </a:extLst>
          </p:cNvPr>
          <p:cNvPicPr>
            <a:picLocks noChangeAspect="1"/>
          </p:cNvPicPr>
          <p:nvPr/>
        </p:nvPicPr>
        <p:blipFill>
          <a:blip r:embed="rId5"/>
          <a:stretch>
            <a:fillRect/>
          </a:stretch>
        </p:blipFill>
        <p:spPr>
          <a:xfrm>
            <a:off x="3867028" y="4128026"/>
            <a:ext cx="4346941" cy="2249315"/>
          </a:xfrm>
          <a:prstGeom prst="rect">
            <a:avLst/>
          </a:prstGeom>
        </p:spPr>
      </p:pic>
      <p:pic>
        <p:nvPicPr>
          <p:cNvPr id="7" name="图片 6">
            <a:extLst>
              <a:ext uri="{FF2B5EF4-FFF2-40B4-BE49-F238E27FC236}">
                <a16:creationId xmlns:a16="http://schemas.microsoft.com/office/drawing/2014/main" id="{27D15729-B9F0-4F94-A41D-DE957101BEF0}"/>
              </a:ext>
            </a:extLst>
          </p:cNvPr>
          <p:cNvPicPr>
            <a:picLocks noChangeAspect="1"/>
          </p:cNvPicPr>
          <p:nvPr/>
        </p:nvPicPr>
        <p:blipFill>
          <a:blip r:embed="rId6"/>
          <a:stretch>
            <a:fillRect/>
          </a:stretch>
        </p:blipFill>
        <p:spPr>
          <a:xfrm>
            <a:off x="3845413" y="2247147"/>
            <a:ext cx="4365827" cy="1824668"/>
          </a:xfrm>
          <a:prstGeom prst="rect">
            <a:avLst/>
          </a:prstGeom>
        </p:spPr>
      </p:pic>
      <p:pic>
        <p:nvPicPr>
          <p:cNvPr id="8" name="图片 7">
            <a:extLst>
              <a:ext uri="{FF2B5EF4-FFF2-40B4-BE49-F238E27FC236}">
                <a16:creationId xmlns:a16="http://schemas.microsoft.com/office/drawing/2014/main" id="{9623040E-43C1-4EAC-8D01-8B04D05B46A1}"/>
              </a:ext>
            </a:extLst>
          </p:cNvPr>
          <p:cNvPicPr>
            <a:picLocks noChangeAspect="1"/>
          </p:cNvPicPr>
          <p:nvPr/>
        </p:nvPicPr>
        <p:blipFill>
          <a:blip r:embed="rId7"/>
          <a:stretch>
            <a:fillRect/>
          </a:stretch>
        </p:blipFill>
        <p:spPr>
          <a:xfrm>
            <a:off x="8314226" y="4055102"/>
            <a:ext cx="3401035" cy="2308440"/>
          </a:xfrm>
          <a:prstGeom prst="rect">
            <a:avLst/>
          </a:prstGeom>
        </p:spPr>
      </p:pic>
      <p:pic>
        <p:nvPicPr>
          <p:cNvPr id="9" name="图片 8">
            <a:extLst>
              <a:ext uri="{FF2B5EF4-FFF2-40B4-BE49-F238E27FC236}">
                <a16:creationId xmlns:a16="http://schemas.microsoft.com/office/drawing/2014/main" id="{84B6851C-09F5-4DC0-B32C-BFB0563068D5}"/>
              </a:ext>
            </a:extLst>
          </p:cNvPr>
          <p:cNvPicPr>
            <a:picLocks noChangeAspect="1"/>
          </p:cNvPicPr>
          <p:nvPr/>
        </p:nvPicPr>
        <p:blipFill>
          <a:blip r:embed="rId8"/>
          <a:stretch>
            <a:fillRect/>
          </a:stretch>
        </p:blipFill>
        <p:spPr>
          <a:xfrm>
            <a:off x="8297129" y="1260156"/>
            <a:ext cx="3425947" cy="2771307"/>
          </a:xfrm>
          <a:prstGeom prst="rect">
            <a:avLst/>
          </a:prstGeom>
        </p:spPr>
      </p:pic>
      <p:sp>
        <p:nvSpPr>
          <p:cNvPr id="10" name="矩形 9">
            <a:extLst>
              <a:ext uri="{FF2B5EF4-FFF2-40B4-BE49-F238E27FC236}">
                <a16:creationId xmlns:a16="http://schemas.microsoft.com/office/drawing/2014/main" id="{445233E3-BCF1-4512-8B04-76A84A9CCFFD}"/>
              </a:ext>
            </a:extLst>
          </p:cNvPr>
          <p:cNvSpPr/>
          <p:nvPr/>
        </p:nvSpPr>
        <p:spPr bwMode="auto">
          <a:xfrm>
            <a:off x="3915508" y="3813907"/>
            <a:ext cx="4251569" cy="24227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66F3BB20-AA43-4388-848B-8FB236B424D7}"/>
              </a:ext>
            </a:extLst>
          </p:cNvPr>
          <p:cNvSpPr/>
          <p:nvPr/>
        </p:nvSpPr>
        <p:spPr bwMode="auto">
          <a:xfrm>
            <a:off x="3903785" y="4384431"/>
            <a:ext cx="949569" cy="196947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3BCAAD82-BA62-4284-BBA0-D4A20DEAF26F}"/>
              </a:ext>
            </a:extLst>
          </p:cNvPr>
          <p:cNvSpPr/>
          <p:nvPr/>
        </p:nvSpPr>
        <p:spPr bwMode="auto">
          <a:xfrm>
            <a:off x="8385909" y="4228122"/>
            <a:ext cx="703384" cy="2102340"/>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86142D97-603A-4CFA-830F-8FBFE5B8595A}"/>
              </a:ext>
            </a:extLst>
          </p:cNvPr>
          <p:cNvSpPr/>
          <p:nvPr/>
        </p:nvSpPr>
        <p:spPr bwMode="auto">
          <a:xfrm>
            <a:off x="8342924" y="3724029"/>
            <a:ext cx="3341076" cy="293079"/>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矩形 13">
            <a:extLst>
              <a:ext uri="{FF2B5EF4-FFF2-40B4-BE49-F238E27FC236}">
                <a16:creationId xmlns:a16="http://schemas.microsoft.com/office/drawing/2014/main" id="{BDB77ED6-9103-41C9-831B-FAF8573839D9}"/>
              </a:ext>
            </a:extLst>
          </p:cNvPr>
          <p:cNvSpPr/>
          <p:nvPr/>
        </p:nvSpPr>
        <p:spPr bwMode="auto">
          <a:xfrm>
            <a:off x="148493" y="4189046"/>
            <a:ext cx="3571630" cy="238370"/>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15" name="图片 14">
            <a:extLst>
              <a:ext uri="{FF2B5EF4-FFF2-40B4-BE49-F238E27FC236}">
                <a16:creationId xmlns:a16="http://schemas.microsoft.com/office/drawing/2014/main" id="{7CB11F6C-732D-487D-8A04-C0C9173EEBC7}"/>
              </a:ext>
            </a:extLst>
          </p:cNvPr>
          <p:cNvPicPr>
            <a:picLocks noChangeAspect="1"/>
          </p:cNvPicPr>
          <p:nvPr/>
        </p:nvPicPr>
        <p:blipFill>
          <a:blip r:embed="rId9"/>
          <a:stretch>
            <a:fillRect/>
          </a:stretch>
        </p:blipFill>
        <p:spPr>
          <a:xfrm>
            <a:off x="147149" y="5251216"/>
            <a:ext cx="3619865" cy="1114169"/>
          </a:xfrm>
          <a:prstGeom prst="rect">
            <a:avLst/>
          </a:prstGeom>
        </p:spPr>
      </p:pic>
      <p:sp>
        <p:nvSpPr>
          <p:cNvPr id="16" name="矩形 15">
            <a:extLst>
              <a:ext uri="{FF2B5EF4-FFF2-40B4-BE49-F238E27FC236}">
                <a16:creationId xmlns:a16="http://schemas.microsoft.com/office/drawing/2014/main" id="{FF687354-9DD4-443F-A118-4FEFF9C63D55}"/>
              </a:ext>
            </a:extLst>
          </p:cNvPr>
          <p:cNvSpPr/>
          <p:nvPr/>
        </p:nvSpPr>
        <p:spPr bwMode="auto">
          <a:xfrm>
            <a:off x="175848" y="5412154"/>
            <a:ext cx="527538" cy="941754"/>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7" name="矩形 16">
            <a:extLst>
              <a:ext uri="{FF2B5EF4-FFF2-40B4-BE49-F238E27FC236}">
                <a16:creationId xmlns:a16="http://schemas.microsoft.com/office/drawing/2014/main" id="{85A7F667-BF70-4412-824C-46752B8D58DE}"/>
              </a:ext>
            </a:extLst>
          </p:cNvPr>
          <p:cNvSpPr/>
          <p:nvPr/>
        </p:nvSpPr>
        <p:spPr bwMode="auto">
          <a:xfrm>
            <a:off x="160216" y="4865077"/>
            <a:ext cx="3571630" cy="238370"/>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箭头: 下弧形 17">
            <a:extLst>
              <a:ext uri="{FF2B5EF4-FFF2-40B4-BE49-F238E27FC236}">
                <a16:creationId xmlns:a16="http://schemas.microsoft.com/office/drawing/2014/main" id="{4C540BAF-7B1E-4EA2-B648-42F9E7BB1D90}"/>
              </a:ext>
            </a:extLst>
          </p:cNvPr>
          <p:cNvSpPr/>
          <p:nvPr/>
        </p:nvSpPr>
        <p:spPr bwMode="auto">
          <a:xfrm rot="5400000">
            <a:off x="23647" y="4737538"/>
            <a:ext cx="1001110" cy="370490"/>
          </a:xfrm>
          <a:prstGeom prst="curvedUpArrow">
            <a:avLst>
              <a:gd name="adj1" fmla="val 25000"/>
              <a:gd name="adj2" fmla="val 50000"/>
              <a:gd name="adj3" fmla="val 25000"/>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0" name="箭头: 下弧形 19">
            <a:extLst>
              <a:ext uri="{FF2B5EF4-FFF2-40B4-BE49-F238E27FC236}">
                <a16:creationId xmlns:a16="http://schemas.microsoft.com/office/drawing/2014/main" id="{0C2F665B-6FCF-43D5-80A5-ED70C50435AC}"/>
              </a:ext>
            </a:extLst>
          </p:cNvPr>
          <p:cNvSpPr/>
          <p:nvPr/>
        </p:nvSpPr>
        <p:spPr bwMode="auto">
          <a:xfrm rot="5400000">
            <a:off x="3829706" y="4347343"/>
            <a:ext cx="903889" cy="302170"/>
          </a:xfrm>
          <a:prstGeom prst="curvedUpArrow">
            <a:avLst>
              <a:gd name="adj1" fmla="val 25000"/>
              <a:gd name="adj2" fmla="val 56418"/>
              <a:gd name="adj3" fmla="val 20745"/>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1" name="箭头: 下弧形 20">
            <a:extLst>
              <a:ext uri="{FF2B5EF4-FFF2-40B4-BE49-F238E27FC236}">
                <a16:creationId xmlns:a16="http://schemas.microsoft.com/office/drawing/2014/main" id="{A4746EDC-8496-4D3D-8CD0-986448086E87}"/>
              </a:ext>
            </a:extLst>
          </p:cNvPr>
          <p:cNvSpPr/>
          <p:nvPr/>
        </p:nvSpPr>
        <p:spPr bwMode="auto">
          <a:xfrm rot="5400000">
            <a:off x="7794734" y="4255380"/>
            <a:ext cx="909145" cy="244366"/>
          </a:xfrm>
          <a:prstGeom prst="curvedUpArrow">
            <a:avLst>
              <a:gd name="adj1" fmla="val 25000"/>
              <a:gd name="adj2" fmla="val 56418"/>
              <a:gd name="adj3" fmla="val 20745"/>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11318280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273540" y="0"/>
            <a:ext cx="10249422" cy="1143000"/>
          </a:xfrm>
        </p:spPr>
        <p:txBody>
          <a:bodyPr/>
          <a:lstStyle/>
          <a:p>
            <a:r>
              <a:rPr lang="en-US" altLang="zh-CN" dirty="0"/>
              <a:t>The Triggers in the CHF CDRs in Stage2</a:t>
            </a:r>
            <a:endParaRPr lang="zh-CN" altLang="en-US" dirty="0"/>
          </a:p>
        </p:txBody>
      </p:sp>
      <p:pic>
        <p:nvPicPr>
          <p:cNvPr id="3" name="图片 2">
            <a:extLst>
              <a:ext uri="{FF2B5EF4-FFF2-40B4-BE49-F238E27FC236}">
                <a16:creationId xmlns:a16="http://schemas.microsoft.com/office/drawing/2014/main" id="{FA9EBD8B-AC32-47B3-8781-E5FA1BAD259E}"/>
              </a:ext>
            </a:extLst>
          </p:cNvPr>
          <p:cNvPicPr>
            <a:picLocks noChangeAspect="1"/>
          </p:cNvPicPr>
          <p:nvPr/>
        </p:nvPicPr>
        <p:blipFill>
          <a:blip r:embed="rId2"/>
          <a:stretch>
            <a:fillRect/>
          </a:stretch>
        </p:blipFill>
        <p:spPr>
          <a:xfrm>
            <a:off x="213824" y="1779293"/>
            <a:ext cx="5191661" cy="2592877"/>
          </a:xfrm>
          <a:prstGeom prst="rect">
            <a:avLst/>
          </a:prstGeom>
        </p:spPr>
      </p:pic>
      <p:pic>
        <p:nvPicPr>
          <p:cNvPr id="4" name="图片 3">
            <a:extLst>
              <a:ext uri="{FF2B5EF4-FFF2-40B4-BE49-F238E27FC236}">
                <a16:creationId xmlns:a16="http://schemas.microsoft.com/office/drawing/2014/main" id="{0C463E58-4D1C-428C-A05F-A7BF72ABAA6C}"/>
              </a:ext>
            </a:extLst>
          </p:cNvPr>
          <p:cNvPicPr>
            <a:picLocks noChangeAspect="1"/>
          </p:cNvPicPr>
          <p:nvPr/>
        </p:nvPicPr>
        <p:blipFill rotWithShape="1">
          <a:blip r:embed="rId3"/>
          <a:srcRect b="38653"/>
          <a:stretch/>
        </p:blipFill>
        <p:spPr>
          <a:xfrm>
            <a:off x="5657483" y="1363693"/>
            <a:ext cx="6049963" cy="2575262"/>
          </a:xfrm>
          <a:prstGeom prst="rect">
            <a:avLst/>
          </a:prstGeom>
        </p:spPr>
      </p:pic>
      <p:pic>
        <p:nvPicPr>
          <p:cNvPr id="6" name="图片 5">
            <a:extLst>
              <a:ext uri="{FF2B5EF4-FFF2-40B4-BE49-F238E27FC236}">
                <a16:creationId xmlns:a16="http://schemas.microsoft.com/office/drawing/2014/main" id="{34489B14-894E-4C3B-827C-80215BD301F0}"/>
              </a:ext>
            </a:extLst>
          </p:cNvPr>
          <p:cNvPicPr>
            <a:picLocks noChangeAspect="1"/>
          </p:cNvPicPr>
          <p:nvPr/>
        </p:nvPicPr>
        <p:blipFill>
          <a:blip r:embed="rId4"/>
          <a:stretch>
            <a:fillRect/>
          </a:stretch>
        </p:blipFill>
        <p:spPr>
          <a:xfrm>
            <a:off x="249238" y="4431157"/>
            <a:ext cx="5248208" cy="1902674"/>
          </a:xfrm>
          <a:prstGeom prst="rect">
            <a:avLst/>
          </a:prstGeom>
        </p:spPr>
      </p:pic>
      <p:pic>
        <p:nvPicPr>
          <p:cNvPr id="8" name="图片 7">
            <a:extLst>
              <a:ext uri="{FF2B5EF4-FFF2-40B4-BE49-F238E27FC236}">
                <a16:creationId xmlns:a16="http://schemas.microsoft.com/office/drawing/2014/main" id="{60625D6D-28DA-40C9-8792-F569BD6C166F}"/>
              </a:ext>
            </a:extLst>
          </p:cNvPr>
          <p:cNvPicPr>
            <a:picLocks noChangeAspect="1"/>
          </p:cNvPicPr>
          <p:nvPr/>
        </p:nvPicPr>
        <p:blipFill>
          <a:blip r:embed="rId5"/>
          <a:stretch>
            <a:fillRect/>
          </a:stretch>
        </p:blipFill>
        <p:spPr>
          <a:xfrm>
            <a:off x="5687034" y="4070511"/>
            <a:ext cx="6051673" cy="2238207"/>
          </a:xfrm>
          <a:prstGeom prst="rect">
            <a:avLst/>
          </a:prstGeom>
        </p:spPr>
      </p:pic>
      <p:sp>
        <p:nvSpPr>
          <p:cNvPr id="10" name="矩形 9">
            <a:extLst>
              <a:ext uri="{FF2B5EF4-FFF2-40B4-BE49-F238E27FC236}">
                <a16:creationId xmlns:a16="http://schemas.microsoft.com/office/drawing/2014/main" id="{8879E6DB-72DE-4C4D-BF30-4CA360403F5D}"/>
              </a:ext>
            </a:extLst>
          </p:cNvPr>
          <p:cNvSpPr/>
          <p:nvPr/>
        </p:nvSpPr>
        <p:spPr bwMode="auto">
          <a:xfrm>
            <a:off x="212768" y="6159532"/>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B96F330A-4CBE-458A-92ED-617BD07071AE}"/>
              </a:ext>
            </a:extLst>
          </p:cNvPr>
          <p:cNvSpPr/>
          <p:nvPr/>
        </p:nvSpPr>
        <p:spPr bwMode="auto">
          <a:xfrm>
            <a:off x="193567" y="2927938"/>
            <a:ext cx="5166710" cy="24881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C7A7367F-2A88-4BE8-A109-11E734C509A6}"/>
              </a:ext>
            </a:extLst>
          </p:cNvPr>
          <p:cNvSpPr/>
          <p:nvPr/>
        </p:nvSpPr>
        <p:spPr bwMode="auto">
          <a:xfrm>
            <a:off x="5687445" y="3752932"/>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矩形 13">
            <a:extLst>
              <a:ext uri="{FF2B5EF4-FFF2-40B4-BE49-F238E27FC236}">
                <a16:creationId xmlns:a16="http://schemas.microsoft.com/office/drawing/2014/main" id="{DDECA9CF-4545-4BA2-AC53-461E2274BD06}"/>
              </a:ext>
            </a:extLst>
          </p:cNvPr>
          <p:cNvSpPr/>
          <p:nvPr/>
        </p:nvSpPr>
        <p:spPr bwMode="auto">
          <a:xfrm>
            <a:off x="5663999" y="6058470"/>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BEE2051C-DA7D-4B62-A2E0-17FA4BFD47DF}"/>
              </a:ext>
            </a:extLst>
          </p:cNvPr>
          <p:cNvSpPr/>
          <p:nvPr/>
        </p:nvSpPr>
        <p:spPr>
          <a:xfrm>
            <a:off x="0" y="770714"/>
            <a:ext cx="9911823" cy="917174"/>
          </a:xfrm>
          <a:prstGeom prst="rect">
            <a:avLst/>
          </a:prstGeom>
        </p:spPr>
        <p:txBody>
          <a:bodyPr wrap="square">
            <a:spAutoFit/>
          </a:bodyPr>
          <a:lstStyle/>
          <a:p>
            <a:pPr marL="449263" lvl="0" indent="-449263">
              <a:spcBef>
                <a:spcPct val="20000"/>
              </a:spcBef>
              <a:buBlip>
                <a:blip r:embed="rId6"/>
              </a:buBlip>
            </a:pPr>
            <a:r>
              <a:rPr lang="en-US" altLang="zh-CN" sz="2000" kern="0" dirty="0">
                <a:solidFill>
                  <a:prstClr val="black"/>
                </a:solidFill>
                <a:latin typeface="Calibri"/>
                <a:cs typeface="+mn-cs"/>
              </a:rPr>
              <a:t>Triggers in the CHF CDRs Stage 2</a:t>
            </a:r>
          </a:p>
          <a:p>
            <a:pPr marL="898525" lvl="1" indent="-449263">
              <a:spcBef>
                <a:spcPct val="20000"/>
              </a:spcBef>
              <a:buClr>
                <a:srgbClr val="C00000"/>
              </a:buClr>
              <a:buBlip>
                <a:blip r:embed="rId7"/>
              </a:buBlip>
            </a:pPr>
            <a:r>
              <a:rPr lang="en-US" altLang="zh-CN" sz="1400" dirty="0">
                <a:latin typeface="+mn-lt"/>
              </a:rPr>
              <a:t>TS 32.254: NEF triggers in NEF CHF CDR.</a:t>
            </a:r>
          </a:p>
          <a:p>
            <a:pPr marL="898525" lvl="1" indent="-449263">
              <a:spcBef>
                <a:spcPct val="20000"/>
              </a:spcBef>
              <a:buClr>
                <a:srgbClr val="C00000"/>
              </a:buClr>
              <a:buBlip>
                <a:blip r:embed="rId7"/>
              </a:buBlip>
            </a:pPr>
            <a:r>
              <a:rPr lang="en-US" altLang="zh-CN" sz="1400" dirty="0">
                <a:latin typeface="+mn-lt"/>
              </a:rPr>
              <a:t>TS 32.257: EAS Deployment in CHF CDRs …. </a:t>
            </a:r>
          </a:p>
        </p:txBody>
      </p:sp>
    </p:spTree>
    <p:extLst>
      <p:ext uri="{BB962C8B-B14F-4D97-AF65-F5344CB8AC3E}">
        <p14:creationId xmlns:p14="http://schemas.microsoft.com/office/powerpoint/2010/main" val="414655668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EF2EED-5FA7-407D-83D9-ADA513A8447A}"/>
              </a:ext>
            </a:extLst>
          </p:cNvPr>
          <p:cNvSpPr>
            <a:spLocks noGrp="1"/>
          </p:cNvSpPr>
          <p:nvPr>
            <p:ph type="title"/>
          </p:nvPr>
        </p:nvSpPr>
        <p:spPr>
          <a:xfrm>
            <a:off x="69140" y="0"/>
            <a:ext cx="10146916" cy="1143000"/>
          </a:xfrm>
        </p:spPr>
        <p:txBody>
          <a:bodyPr/>
          <a:lstStyle/>
          <a:p>
            <a:r>
              <a:rPr lang="en-US" altLang="zh-CN" dirty="0"/>
              <a:t>The Triggers in the Open API in the Stage3</a:t>
            </a:r>
            <a:endParaRPr lang="zh-CN" altLang="en-US" dirty="0"/>
          </a:p>
        </p:txBody>
      </p:sp>
      <p:pic>
        <p:nvPicPr>
          <p:cNvPr id="4" name="图片 3">
            <a:extLst>
              <a:ext uri="{FF2B5EF4-FFF2-40B4-BE49-F238E27FC236}">
                <a16:creationId xmlns:a16="http://schemas.microsoft.com/office/drawing/2014/main" id="{F668A89F-9A08-4F5D-9106-67B0136C5471}"/>
              </a:ext>
            </a:extLst>
          </p:cNvPr>
          <p:cNvPicPr>
            <a:picLocks noChangeAspect="1"/>
          </p:cNvPicPr>
          <p:nvPr/>
        </p:nvPicPr>
        <p:blipFill>
          <a:blip r:embed="rId2"/>
          <a:stretch>
            <a:fillRect/>
          </a:stretch>
        </p:blipFill>
        <p:spPr>
          <a:xfrm>
            <a:off x="3084383" y="865803"/>
            <a:ext cx="4104696" cy="5527115"/>
          </a:xfrm>
          <a:prstGeom prst="rect">
            <a:avLst/>
          </a:prstGeom>
        </p:spPr>
      </p:pic>
      <p:pic>
        <p:nvPicPr>
          <p:cNvPr id="5" name="图片 4">
            <a:extLst>
              <a:ext uri="{FF2B5EF4-FFF2-40B4-BE49-F238E27FC236}">
                <a16:creationId xmlns:a16="http://schemas.microsoft.com/office/drawing/2014/main" id="{74F4D0DB-BFF4-4ECF-A88D-49158387E485}"/>
              </a:ext>
            </a:extLst>
          </p:cNvPr>
          <p:cNvPicPr>
            <a:picLocks noChangeAspect="1"/>
          </p:cNvPicPr>
          <p:nvPr/>
        </p:nvPicPr>
        <p:blipFill>
          <a:blip r:embed="rId3"/>
          <a:stretch>
            <a:fillRect/>
          </a:stretch>
        </p:blipFill>
        <p:spPr>
          <a:xfrm>
            <a:off x="7340504" y="1489542"/>
            <a:ext cx="4459985" cy="4651127"/>
          </a:xfrm>
          <a:prstGeom prst="rect">
            <a:avLst/>
          </a:prstGeom>
        </p:spPr>
      </p:pic>
      <p:sp>
        <p:nvSpPr>
          <p:cNvPr id="8" name="矩形 7">
            <a:extLst>
              <a:ext uri="{FF2B5EF4-FFF2-40B4-BE49-F238E27FC236}">
                <a16:creationId xmlns:a16="http://schemas.microsoft.com/office/drawing/2014/main" id="{0EC15BBD-738A-4ED6-B9A8-FE6FBE20264D}"/>
              </a:ext>
            </a:extLst>
          </p:cNvPr>
          <p:cNvSpPr/>
          <p:nvPr/>
        </p:nvSpPr>
        <p:spPr bwMode="auto">
          <a:xfrm>
            <a:off x="3042748" y="6109138"/>
            <a:ext cx="4122683" cy="252248"/>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47661E18-8FCD-4EFB-BFB4-4BA199111FB1}"/>
              </a:ext>
            </a:extLst>
          </p:cNvPr>
          <p:cNvSpPr/>
          <p:nvPr/>
        </p:nvSpPr>
        <p:spPr bwMode="auto">
          <a:xfrm>
            <a:off x="7711966" y="1923393"/>
            <a:ext cx="1786758" cy="4272455"/>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箭头: 下弧形 9">
            <a:extLst>
              <a:ext uri="{FF2B5EF4-FFF2-40B4-BE49-F238E27FC236}">
                <a16:creationId xmlns:a16="http://schemas.microsoft.com/office/drawing/2014/main" id="{C031A413-CA3C-4591-AAAC-A357158E2784}"/>
              </a:ext>
            </a:extLst>
          </p:cNvPr>
          <p:cNvSpPr/>
          <p:nvPr/>
        </p:nvSpPr>
        <p:spPr bwMode="auto">
          <a:xfrm>
            <a:off x="7085285" y="6215557"/>
            <a:ext cx="903889" cy="177360"/>
          </a:xfrm>
          <a:prstGeom prst="curvedUpArrow">
            <a:avLst>
              <a:gd name="adj1" fmla="val 25000"/>
              <a:gd name="adj2" fmla="val 56418"/>
              <a:gd name="adj3" fmla="val 20745"/>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CDCE2791-F900-4F35-B52F-DC20F6E20970}"/>
              </a:ext>
            </a:extLst>
          </p:cNvPr>
          <p:cNvSpPr/>
          <p:nvPr/>
        </p:nvSpPr>
        <p:spPr>
          <a:xfrm>
            <a:off x="-1" y="1109672"/>
            <a:ext cx="3026979" cy="2856167"/>
          </a:xfrm>
          <a:prstGeom prst="rect">
            <a:avLst/>
          </a:prstGeom>
        </p:spPr>
        <p:txBody>
          <a:bodyPr wrap="square">
            <a:spAutoFit/>
          </a:bodyPr>
          <a:lstStyle/>
          <a:p>
            <a:pPr marL="449263" lvl="0" indent="-449263">
              <a:spcBef>
                <a:spcPct val="20000"/>
              </a:spcBef>
              <a:buBlip>
                <a:blip r:embed="rId4"/>
              </a:buBlip>
            </a:pPr>
            <a:r>
              <a:rPr lang="en-US" altLang="zh-CN" sz="2000" kern="0" dirty="0">
                <a:solidFill>
                  <a:prstClr val="black"/>
                </a:solidFill>
                <a:latin typeface="Calibri"/>
                <a:cs typeface="+mn-cs"/>
              </a:rPr>
              <a:t>Triggers in the Stage 3</a:t>
            </a:r>
          </a:p>
          <a:p>
            <a:pPr marL="803275" lvl="1" indent="-354013">
              <a:spcBef>
                <a:spcPct val="20000"/>
              </a:spcBef>
              <a:buClr>
                <a:srgbClr val="C00000"/>
              </a:buClr>
              <a:buBlip>
                <a:blip r:embed="rId5"/>
              </a:buBlip>
            </a:pPr>
            <a:r>
              <a:rPr lang="en-US" altLang="zh-CN" sz="1400" dirty="0">
                <a:latin typeface="+mn-lt"/>
              </a:rPr>
              <a:t>TS 32.291: The “Triggers” is reported in the Charging Data Request in the message</a:t>
            </a:r>
          </a:p>
          <a:p>
            <a:pPr marL="803275" lvl="1" indent="-354013">
              <a:spcBef>
                <a:spcPct val="20000"/>
              </a:spcBef>
              <a:buClr>
                <a:srgbClr val="C00000"/>
              </a:buClr>
              <a:buBlip>
                <a:blip r:embed="rId5"/>
              </a:buBlip>
            </a:pPr>
            <a:r>
              <a:rPr lang="en-US" altLang="zh-CN" sz="1400" dirty="0">
                <a:latin typeface="+mn-lt"/>
              </a:rPr>
              <a:t>TS 32.291: “</a:t>
            </a:r>
            <a:r>
              <a:rPr lang="en-US" altLang="zh-CN" sz="1400" dirty="0" err="1">
                <a:latin typeface="+mn-lt"/>
              </a:rPr>
              <a:t>TriggerType</a:t>
            </a:r>
            <a:r>
              <a:rPr lang="en-US" altLang="zh-CN" sz="1400" dirty="0">
                <a:latin typeface="+mn-lt"/>
              </a:rPr>
              <a:t>” is the Enumeration data type, which specify the Triggers defined in the Service Charging Specifications in the Stage 2 , such as the 32.255. </a:t>
            </a:r>
          </a:p>
        </p:txBody>
      </p:sp>
    </p:spTree>
    <p:extLst>
      <p:ext uri="{BB962C8B-B14F-4D97-AF65-F5344CB8AC3E}">
        <p14:creationId xmlns:p14="http://schemas.microsoft.com/office/powerpoint/2010/main" val="220095941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86131E3-9467-457C-A2C5-2DD687E0A9E1}"/>
              </a:ext>
            </a:extLst>
          </p:cNvPr>
          <p:cNvSpPr/>
          <p:nvPr/>
        </p:nvSpPr>
        <p:spPr>
          <a:xfrm>
            <a:off x="303088" y="888417"/>
            <a:ext cx="11592738" cy="757130"/>
          </a:xfrm>
          <a:prstGeom prst="rect">
            <a:avLst/>
          </a:prstGeom>
        </p:spPr>
        <p:txBody>
          <a:bodyPr wrap="square">
            <a:spAutoFit/>
          </a:bodyPr>
          <a:lstStyle/>
          <a:p>
            <a:pPr marL="449263" lvl="0" indent="-449263">
              <a:spcBef>
                <a:spcPct val="20000"/>
              </a:spcBef>
              <a:buBlip>
                <a:blip r:embed="rId2"/>
              </a:buBlip>
            </a:pPr>
            <a:r>
              <a:rPr lang="en-US" altLang="zh-CN" sz="2400" kern="0" dirty="0">
                <a:solidFill>
                  <a:prstClr val="black"/>
                </a:solidFill>
                <a:latin typeface="Calibri"/>
                <a:cs typeface="+mn-cs"/>
              </a:rPr>
              <a:t>Triggers in the Common charging data in CHF-CDR</a:t>
            </a:r>
          </a:p>
          <a:p>
            <a:pPr marL="898525" lvl="1" indent="-449263">
              <a:spcBef>
                <a:spcPct val="20000"/>
              </a:spcBef>
              <a:buClr>
                <a:srgbClr val="C00000"/>
              </a:buClr>
              <a:buBlip>
                <a:blip r:embed="rId3"/>
              </a:buBlip>
            </a:pPr>
            <a:r>
              <a:rPr lang="en-US" altLang="zh-CN" sz="1600" dirty="0">
                <a:latin typeface="+mn-lt"/>
              </a:rPr>
              <a:t>5G Common charging data in CHF-CDR specified in TS 32.298 describes the two level trigger.</a:t>
            </a:r>
          </a:p>
        </p:txBody>
      </p:sp>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912594" y="0"/>
            <a:ext cx="9102725" cy="1143000"/>
          </a:xfrm>
        </p:spPr>
        <p:txBody>
          <a:bodyPr/>
          <a:lstStyle/>
          <a:p>
            <a:r>
              <a:rPr lang="en-US" altLang="zh-CN" dirty="0"/>
              <a:t>The Triggers in the CHF CDRs in Stage2</a:t>
            </a:r>
            <a:endParaRPr lang="zh-CN" altLang="en-US" dirty="0"/>
          </a:p>
        </p:txBody>
      </p:sp>
      <p:sp>
        <p:nvSpPr>
          <p:cNvPr id="20" name="矩形 19">
            <a:extLst>
              <a:ext uri="{FF2B5EF4-FFF2-40B4-BE49-F238E27FC236}">
                <a16:creationId xmlns:a16="http://schemas.microsoft.com/office/drawing/2014/main" id="{0F092CB7-AEEC-4D74-9652-366689FBEBFC}"/>
              </a:ext>
            </a:extLst>
          </p:cNvPr>
          <p:cNvSpPr/>
          <p:nvPr/>
        </p:nvSpPr>
        <p:spPr>
          <a:xfrm>
            <a:off x="13141685" y="7965956"/>
            <a:ext cx="2393604" cy="307777"/>
          </a:xfrm>
          <a:prstGeom prst="rect">
            <a:avLst/>
          </a:prstGeom>
        </p:spPr>
        <p:txBody>
          <a:bodyPr wrap="none">
            <a:spAutoFit/>
          </a:bodyPr>
          <a:lstStyle/>
          <a:p>
            <a:r>
              <a:rPr lang="en-GB" altLang="zh-CN" sz="1400" b="1" i="1" dirty="0">
                <a:ea typeface="等线" panose="02010600030101010101" pitchFamily="2" charset="-122"/>
              </a:rPr>
              <a:t>Source: TS 32.290 V18.0.0</a:t>
            </a:r>
            <a:endParaRPr lang="zh-CN" altLang="en-US" i="1" dirty="0"/>
          </a:p>
        </p:txBody>
      </p:sp>
      <p:pic>
        <p:nvPicPr>
          <p:cNvPr id="4" name="图片 3">
            <a:extLst>
              <a:ext uri="{FF2B5EF4-FFF2-40B4-BE49-F238E27FC236}">
                <a16:creationId xmlns:a16="http://schemas.microsoft.com/office/drawing/2014/main" id="{3594055C-98E2-415C-B235-4463A7748194}"/>
              </a:ext>
            </a:extLst>
          </p:cNvPr>
          <p:cNvPicPr>
            <a:picLocks noChangeAspect="1"/>
          </p:cNvPicPr>
          <p:nvPr/>
        </p:nvPicPr>
        <p:blipFill>
          <a:blip r:embed="rId4"/>
          <a:stretch>
            <a:fillRect/>
          </a:stretch>
        </p:blipFill>
        <p:spPr>
          <a:xfrm>
            <a:off x="5830613" y="2402567"/>
            <a:ext cx="5961994" cy="3396382"/>
          </a:xfrm>
          <a:prstGeom prst="rect">
            <a:avLst/>
          </a:prstGeom>
        </p:spPr>
      </p:pic>
      <p:pic>
        <p:nvPicPr>
          <p:cNvPr id="6" name="图片 5">
            <a:extLst>
              <a:ext uri="{FF2B5EF4-FFF2-40B4-BE49-F238E27FC236}">
                <a16:creationId xmlns:a16="http://schemas.microsoft.com/office/drawing/2014/main" id="{BC8359FA-AB14-4826-ABF0-1ECA9F36B3FA}"/>
              </a:ext>
            </a:extLst>
          </p:cNvPr>
          <p:cNvPicPr>
            <a:picLocks noChangeAspect="1"/>
          </p:cNvPicPr>
          <p:nvPr/>
        </p:nvPicPr>
        <p:blipFill>
          <a:blip r:embed="rId5"/>
          <a:stretch>
            <a:fillRect/>
          </a:stretch>
        </p:blipFill>
        <p:spPr>
          <a:xfrm>
            <a:off x="244366" y="2070583"/>
            <a:ext cx="5319172" cy="3407931"/>
          </a:xfrm>
          <a:prstGeom prst="rect">
            <a:avLst/>
          </a:prstGeom>
        </p:spPr>
      </p:pic>
      <p:sp>
        <p:nvSpPr>
          <p:cNvPr id="7" name="矩形 6">
            <a:extLst>
              <a:ext uri="{FF2B5EF4-FFF2-40B4-BE49-F238E27FC236}">
                <a16:creationId xmlns:a16="http://schemas.microsoft.com/office/drawing/2014/main" id="{2A5CD564-527C-4973-A6F4-C1E2F7366323}"/>
              </a:ext>
            </a:extLst>
          </p:cNvPr>
          <p:cNvSpPr/>
          <p:nvPr/>
        </p:nvSpPr>
        <p:spPr bwMode="auto">
          <a:xfrm>
            <a:off x="204952" y="5210500"/>
            <a:ext cx="5391807" cy="307428"/>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5" name="矩形 24">
            <a:extLst>
              <a:ext uri="{FF2B5EF4-FFF2-40B4-BE49-F238E27FC236}">
                <a16:creationId xmlns:a16="http://schemas.microsoft.com/office/drawing/2014/main" id="{9383AE9A-D738-4C50-8386-65D4D394C679}"/>
              </a:ext>
            </a:extLst>
          </p:cNvPr>
          <p:cNvSpPr/>
          <p:nvPr/>
        </p:nvSpPr>
        <p:spPr bwMode="auto">
          <a:xfrm>
            <a:off x="5875284" y="5465376"/>
            <a:ext cx="5909441" cy="328448"/>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8" name="矩形 7">
            <a:extLst>
              <a:ext uri="{FF2B5EF4-FFF2-40B4-BE49-F238E27FC236}">
                <a16:creationId xmlns:a16="http://schemas.microsoft.com/office/drawing/2014/main" id="{B24FE204-5E0C-452C-BDA5-B5558286EC1D}"/>
              </a:ext>
            </a:extLst>
          </p:cNvPr>
          <p:cNvSpPr/>
          <p:nvPr/>
        </p:nvSpPr>
        <p:spPr>
          <a:xfrm>
            <a:off x="5255035" y="1612226"/>
            <a:ext cx="2582758" cy="338554"/>
          </a:xfrm>
          <a:prstGeom prst="rect">
            <a:avLst/>
          </a:prstGeom>
        </p:spPr>
        <p:txBody>
          <a:bodyPr wrap="none">
            <a:spAutoFit/>
          </a:bodyPr>
          <a:lstStyle/>
          <a:p>
            <a:pPr marL="898525" lvl="1" indent="-449263">
              <a:spcBef>
                <a:spcPct val="20000"/>
              </a:spcBef>
              <a:buClr>
                <a:srgbClr val="C00000"/>
              </a:buClr>
              <a:buBlip>
                <a:blip r:embed="rId3"/>
              </a:buBlip>
            </a:pPr>
            <a:r>
              <a:rPr lang="en-US" altLang="zh-CN" sz="1600" dirty="0">
                <a:latin typeface="+mn-lt"/>
              </a:rPr>
              <a:t>UUC level triggers</a:t>
            </a:r>
          </a:p>
        </p:txBody>
      </p:sp>
      <p:sp>
        <p:nvSpPr>
          <p:cNvPr id="9" name="矩形 8">
            <a:extLst>
              <a:ext uri="{FF2B5EF4-FFF2-40B4-BE49-F238E27FC236}">
                <a16:creationId xmlns:a16="http://schemas.microsoft.com/office/drawing/2014/main" id="{7652442D-AEED-4F90-883B-40EEAB85D5B2}"/>
              </a:ext>
            </a:extLst>
          </p:cNvPr>
          <p:cNvSpPr/>
          <p:nvPr/>
        </p:nvSpPr>
        <p:spPr>
          <a:xfrm>
            <a:off x="318756" y="1612226"/>
            <a:ext cx="2763962" cy="338554"/>
          </a:xfrm>
          <a:prstGeom prst="rect">
            <a:avLst/>
          </a:prstGeom>
        </p:spPr>
        <p:txBody>
          <a:bodyPr wrap="none">
            <a:spAutoFit/>
          </a:bodyPr>
          <a:lstStyle/>
          <a:p>
            <a:pPr marL="898525" lvl="1" indent="-449263">
              <a:spcBef>
                <a:spcPct val="20000"/>
              </a:spcBef>
              <a:buClr>
                <a:srgbClr val="C00000"/>
              </a:buClr>
              <a:buBlip>
                <a:blip r:embed="rId3"/>
              </a:buBlip>
            </a:pPr>
            <a:r>
              <a:rPr lang="en-US" altLang="zh-CN" sz="1600" dirty="0">
                <a:latin typeface="+mn-lt"/>
              </a:rPr>
              <a:t>Message/Main</a:t>
            </a:r>
            <a:r>
              <a:rPr lang="zh-CN" altLang="en-US" sz="1600" dirty="0">
                <a:latin typeface="+mn-lt"/>
              </a:rPr>
              <a:t> </a:t>
            </a:r>
            <a:r>
              <a:rPr lang="en-US" altLang="zh-CN" sz="1600" dirty="0">
                <a:latin typeface="+mn-lt"/>
              </a:rPr>
              <a:t>level</a:t>
            </a:r>
          </a:p>
        </p:txBody>
      </p:sp>
    </p:spTree>
    <p:extLst>
      <p:ext uri="{BB962C8B-B14F-4D97-AF65-F5344CB8AC3E}">
        <p14:creationId xmlns:p14="http://schemas.microsoft.com/office/powerpoint/2010/main" val="364220997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1240482" y="0"/>
            <a:ext cx="9102725" cy="1143000"/>
          </a:xfrm>
        </p:spPr>
        <p:txBody>
          <a:bodyPr/>
          <a:lstStyle/>
          <a:p>
            <a:r>
              <a:rPr lang="en-US" altLang="zh-CN" dirty="0"/>
              <a:t>Summary</a:t>
            </a:r>
            <a:endParaRPr lang="zh-CN" altLang="en-US" dirty="0"/>
          </a:p>
        </p:txBody>
      </p:sp>
      <p:sp>
        <p:nvSpPr>
          <p:cNvPr id="5" name="矩形 4">
            <a:extLst>
              <a:ext uri="{FF2B5EF4-FFF2-40B4-BE49-F238E27FC236}">
                <a16:creationId xmlns:a16="http://schemas.microsoft.com/office/drawing/2014/main" id="{409480A5-DE78-4A02-945D-B393A97F89AC}"/>
              </a:ext>
            </a:extLst>
          </p:cNvPr>
          <p:cNvSpPr/>
          <p:nvPr/>
        </p:nvSpPr>
        <p:spPr>
          <a:xfrm>
            <a:off x="179474" y="1099844"/>
            <a:ext cx="11520157" cy="5564600"/>
          </a:xfrm>
          <a:prstGeom prst="rect">
            <a:avLst/>
          </a:prstGeom>
        </p:spPr>
        <p:txBody>
          <a:bodyPr wrap="square">
            <a:spAutoFit/>
          </a:bodyPr>
          <a:lstStyle/>
          <a:p>
            <a:pPr marL="449263" lvl="0" indent="-449263">
              <a:spcBef>
                <a:spcPct val="20000"/>
              </a:spcBef>
              <a:buBlip>
                <a:blip r:embed="rId2"/>
              </a:buBlip>
            </a:pPr>
            <a:r>
              <a:rPr lang="en-US" altLang="zh-CN" sz="2000" kern="0" dirty="0">
                <a:solidFill>
                  <a:prstClr val="black"/>
                </a:solidFill>
                <a:latin typeface="Calibri"/>
              </a:rPr>
              <a:t>Problems:</a:t>
            </a:r>
          </a:p>
          <a:p>
            <a:pPr marL="804863" lvl="2" indent="-358775">
              <a:spcBef>
                <a:spcPct val="20000"/>
              </a:spcBef>
              <a:buClr>
                <a:srgbClr val="C00000"/>
              </a:buClr>
              <a:buBlip>
                <a:blip r:embed="rId3"/>
              </a:buBlip>
            </a:pPr>
            <a:r>
              <a:rPr lang="en-US" altLang="zh-CN" sz="1600" dirty="0">
                <a:latin typeface="+mn-lt"/>
              </a:rPr>
              <a:t>The relationship of Triggers in CHF CDR between TS 32.298 and TS 32.XXX service charging specifications</a:t>
            </a:r>
          </a:p>
          <a:p>
            <a:pPr marL="1165225" lvl="3" indent="-360363">
              <a:spcBef>
                <a:spcPct val="20000"/>
              </a:spcBef>
              <a:buClr>
                <a:srgbClr val="C00000"/>
              </a:buClr>
              <a:buFont typeface="Arial" panose="020B0604020202020204" pitchFamily="34" charset="0"/>
              <a:buChar char="•"/>
            </a:pPr>
            <a:r>
              <a:rPr lang="en-US" altLang="zh-CN" sz="1600" dirty="0">
                <a:latin typeface="+mn-lt"/>
              </a:rPr>
              <a:t>Every service charging specifications includes the clause for the CHF record data, including the triggers such as SMF triggers in data connectivity CHF CDR in the TS 32.255, NEF triggers in exposure CHF CDR in the TS 32.254.</a:t>
            </a:r>
          </a:p>
          <a:p>
            <a:pPr marL="1165225" lvl="3" indent="-360363">
              <a:spcBef>
                <a:spcPct val="20000"/>
              </a:spcBef>
              <a:buClr>
                <a:srgbClr val="C00000"/>
              </a:buClr>
              <a:buFont typeface="Arial" panose="020B0604020202020204" pitchFamily="34" charset="0"/>
              <a:buChar char="•"/>
            </a:pPr>
            <a:r>
              <a:rPr lang="en-US" altLang="zh-CN" sz="1600" dirty="0">
                <a:latin typeface="+mn-lt"/>
              </a:rPr>
              <a:t>The CHF record data in service charging specification stage 2 should be aligned with the TS 32.298 Stage 3.</a:t>
            </a:r>
          </a:p>
          <a:p>
            <a:pPr marL="1165225" lvl="3" indent="-360363">
              <a:spcBef>
                <a:spcPct val="20000"/>
              </a:spcBef>
              <a:buClr>
                <a:srgbClr val="C00000"/>
              </a:buClr>
              <a:buFont typeface="Arial" panose="020B0604020202020204" pitchFamily="34" charset="0"/>
              <a:buChar char="•"/>
            </a:pPr>
            <a:r>
              <a:rPr lang="en-US" altLang="zh-CN" sz="1600" dirty="0">
                <a:latin typeface="+mn-lt"/>
              </a:rPr>
              <a:t>In the TS 32.298, Only SMF triggers is included. </a:t>
            </a:r>
          </a:p>
          <a:p>
            <a:pPr marL="1057275" lvl="2" indent="-611188">
              <a:spcBef>
                <a:spcPct val="20000"/>
              </a:spcBef>
              <a:buClr>
                <a:srgbClr val="C00000"/>
              </a:buClr>
            </a:pPr>
            <a:endParaRPr lang="en-US" altLang="zh-CN" sz="1600" dirty="0">
              <a:latin typeface="+mn-lt"/>
            </a:endParaRPr>
          </a:p>
          <a:p>
            <a:pPr marL="804863" lvl="2" indent="-358775">
              <a:spcBef>
                <a:spcPct val="20000"/>
              </a:spcBef>
              <a:buClr>
                <a:srgbClr val="C00000"/>
              </a:buClr>
              <a:buBlip>
                <a:blip r:embed="rId3"/>
              </a:buBlip>
            </a:pPr>
            <a:r>
              <a:rPr lang="en-US" altLang="zh-CN" sz="1600" dirty="0">
                <a:latin typeface="+mn-lt"/>
              </a:rPr>
              <a:t>The relationship of Triggers in message between TS 32.291 and TS 32.XXX service charging specifications</a:t>
            </a:r>
          </a:p>
          <a:p>
            <a:pPr marL="1165225" lvl="3" indent="-360363">
              <a:spcBef>
                <a:spcPct val="20000"/>
              </a:spcBef>
              <a:buClr>
                <a:srgbClr val="C00000"/>
              </a:buClr>
              <a:buFont typeface="Arial" panose="020B0604020202020204" pitchFamily="34" charset="0"/>
              <a:buChar char="•"/>
            </a:pPr>
            <a:r>
              <a:rPr lang="en-US" altLang="zh-CN" sz="1600" dirty="0">
                <a:latin typeface="+mn-lt"/>
              </a:rPr>
              <a:t>The triggers is transferred in the charging data request/response specified in service charging specifications, including such as SMF triggers in the TS 32.255, NEF triggers in the TS 32.254.</a:t>
            </a:r>
          </a:p>
          <a:p>
            <a:pPr marL="1165225" lvl="3" indent="-360363">
              <a:spcBef>
                <a:spcPct val="20000"/>
              </a:spcBef>
              <a:buClr>
                <a:srgbClr val="C00000"/>
              </a:buClr>
              <a:buFont typeface="Arial" panose="020B0604020202020204" pitchFamily="34" charset="0"/>
              <a:buChar char="•"/>
            </a:pPr>
            <a:r>
              <a:rPr lang="en-US" altLang="zh-CN" sz="1600" dirty="0">
                <a:latin typeface="+mn-lt"/>
              </a:rPr>
              <a:t>The triggers in service charging specification Stage 2 should be aligned with the TS 32.291 Stage 3.</a:t>
            </a:r>
          </a:p>
          <a:p>
            <a:pPr marL="1165225" lvl="3" indent="-360363">
              <a:spcBef>
                <a:spcPct val="20000"/>
              </a:spcBef>
              <a:buClr>
                <a:srgbClr val="C00000"/>
              </a:buClr>
              <a:buFont typeface="Arial" panose="020B0604020202020204" pitchFamily="34" charset="0"/>
              <a:buChar char="•"/>
            </a:pPr>
            <a:r>
              <a:rPr lang="en-US" altLang="zh-CN" sz="1600" dirty="0">
                <a:latin typeface="+mn-lt"/>
              </a:rPr>
              <a:t>In the TS 32.291, Only SMF triggers is included.  </a:t>
            </a:r>
          </a:p>
          <a:p>
            <a:pPr marL="449262" lvl="1" indent="0">
              <a:spcBef>
                <a:spcPct val="20000"/>
              </a:spcBef>
              <a:buClr>
                <a:srgbClr val="C00000"/>
              </a:buClr>
            </a:pPr>
            <a:endParaRPr lang="en-US" altLang="zh-CN" sz="1800" dirty="0">
              <a:latin typeface="+mn-lt"/>
            </a:endParaRPr>
          </a:p>
          <a:p>
            <a:pPr marL="449263" indent="-449263">
              <a:spcBef>
                <a:spcPct val="20000"/>
              </a:spcBef>
              <a:buClr>
                <a:srgbClr val="C00000"/>
              </a:buClr>
              <a:buBlip>
                <a:blip r:embed="rId2"/>
              </a:buBlip>
            </a:pPr>
            <a:r>
              <a:rPr lang="en-US" altLang="zh-CN" sz="2000" kern="0" dirty="0">
                <a:solidFill>
                  <a:prstClr val="black"/>
                </a:solidFill>
                <a:latin typeface="Calibri"/>
              </a:rPr>
              <a:t>Two Opinions for the corrections. </a:t>
            </a:r>
          </a:p>
          <a:p>
            <a:pPr marL="898525" lvl="1" indent="-449263">
              <a:spcBef>
                <a:spcPct val="20000"/>
              </a:spcBef>
              <a:buClr>
                <a:srgbClr val="C00000"/>
              </a:buClr>
              <a:buBlip>
                <a:blip r:embed="rId3"/>
              </a:buBlip>
            </a:pPr>
            <a:r>
              <a:rPr lang="en-US" altLang="zh-CN" sz="1600" dirty="0">
                <a:latin typeface="+mn-lt"/>
              </a:rPr>
              <a:t>Remove all the triggers in the message level and CHF CDR in the stage 2 if Stage 3 is not supported.</a:t>
            </a:r>
          </a:p>
          <a:p>
            <a:pPr marL="898525" lvl="1" indent="-449263">
              <a:spcBef>
                <a:spcPct val="20000"/>
              </a:spcBef>
              <a:buClr>
                <a:srgbClr val="C00000"/>
              </a:buClr>
              <a:buBlip>
                <a:blip r:embed="rId3"/>
              </a:buBlip>
            </a:pPr>
            <a:r>
              <a:rPr lang="en-US" altLang="zh-CN" sz="1600" dirty="0">
                <a:latin typeface="+mn-lt"/>
              </a:rPr>
              <a:t>Add the trigger type definition and binding in the 32.291 and add the NF triggers in the and CHF parameters and ASN.1 in the </a:t>
            </a:r>
            <a:r>
              <a:rPr lang="en-US" altLang="zh-CN" sz="1600">
                <a:latin typeface="+mn-lt"/>
              </a:rPr>
              <a:t>TS 32.298</a:t>
            </a:r>
            <a:r>
              <a:rPr lang="en-US" altLang="zh-CN" sz="1600" dirty="0">
                <a:latin typeface="+mn-lt"/>
              </a:rPr>
              <a:t>. ---- Proposed in the CRs as the example. </a:t>
            </a:r>
          </a:p>
          <a:p>
            <a:pPr>
              <a:spcBef>
                <a:spcPct val="20000"/>
              </a:spcBef>
              <a:buClr>
                <a:srgbClr val="C00000"/>
              </a:buClr>
            </a:pPr>
            <a:endParaRPr lang="en-US" altLang="zh-CN" sz="2000" kern="0" dirty="0">
              <a:solidFill>
                <a:prstClr val="black"/>
              </a:solidFill>
              <a:latin typeface="Calibri"/>
            </a:endParaRPr>
          </a:p>
        </p:txBody>
      </p:sp>
    </p:spTree>
    <p:extLst>
      <p:ext uri="{BB962C8B-B14F-4D97-AF65-F5344CB8AC3E}">
        <p14:creationId xmlns:p14="http://schemas.microsoft.com/office/powerpoint/2010/main" val="269786797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34c87397-5fc1-491e-85e7-d6110dbe9cbd" ContentTypeId="0x0101" PreviousValue="false"/>
</file>

<file path=customXml/item3.xml><?xml version="1.0" encoding="utf-8"?>
<?mso-contentType ?>
<spe:Receivers xmlns:spe="http://schemas.microsoft.com/sharepoint/event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5.xml><?xml version="1.0" encoding="utf-8"?>
<ds:datastoreItem xmlns:ds="http://schemas.openxmlformats.org/officeDocument/2006/customXml" ds:itemID="{613C568A-0C46-4592-BB68-CDB41342D77A}">
  <ds:schemaRefs>
    <ds:schemaRef ds:uri="http://schemas.microsoft.com/office/infopath/2007/PartnerControls"/>
    <ds:schemaRef ds:uri="http://www.w3.org/XML/1998/namespace"/>
    <ds:schemaRef ds:uri="b4d06219-a142-4c5f-be55-53f74cb980c7"/>
    <ds:schemaRef ds:uri="http://purl.org/dc/dcmitype/"/>
    <ds:schemaRef ds:uri="687e87d0-d0a8-4c48-8f94-14f0c67212c5"/>
    <ds:schemaRef ds:uri="http://schemas.microsoft.com/office/2006/documentManagement/types"/>
    <ds:schemaRef ds:uri="http://schemas.openxmlformats.org/package/2006/metadata/core-properties"/>
    <ds:schemaRef ds:uri="http://purl.org/dc/elements/1.1/"/>
    <ds:schemaRef ds:uri="71c5aaf6-e6ce-465b-b873-5148d2a4c105"/>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25102</TotalTime>
  <Words>469</Words>
  <Application>Microsoft Office PowerPoint</Application>
  <PresentationFormat>宽屏</PresentationFormat>
  <Paragraphs>40</Paragraphs>
  <Slides>7</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等线</vt:lpstr>
      <vt:lpstr>宋体</vt:lpstr>
      <vt:lpstr>Arial</vt:lpstr>
      <vt:lpstr>Calibri</vt:lpstr>
      <vt:lpstr>Times New Roman</vt:lpstr>
      <vt:lpstr>Office Theme</vt:lpstr>
      <vt:lpstr>    Triggers in Charging Stage 2 and Stage 3  (SA5 #149)   </vt:lpstr>
      <vt:lpstr>The triggers in Charging Data Message Stage2 </vt:lpstr>
      <vt:lpstr>The Triggers in the CHF CDRs in Stage2</vt:lpstr>
      <vt:lpstr>The Triggers in the Open API in the Stage3</vt:lpstr>
      <vt:lpstr>The Triggers in the CHF CDRs in Stage2</vt:lpstr>
      <vt:lpstr>Summary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Huawei</cp:lastModifiedBy>
  <cp:revision>607</cp:revision>
  <dcterms:created xsi:type="dcterms:W3CDTF">2019-03-13T01:38:36Z</dcterms:created>
  <dcterms:modified xsi:type="dcterms:W3CDTF">2023-05-12T14:20:49Z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(3)TrxhUlrrHl1KXc3LRNFu5U3KAkxT2BfRxWZdESzsdFTznf/NR5DpFGraxyxPhWsOMDm+zBH5
fW/nhMzvlznAadd2B5b5ivhBdJKzVcbAwh5aPPwHzHIJf62gDqhddhAKkjHa4+b6AV41w9jK
ft7uC7QnGA+HOA4JcDl+AhzRl4ulBt4k/WICTDZajJnK0AEJUeUIbJTVZLERuBYiRSZpumxC
1V+B15eFKCek364SZ6</vt:lpwstr>
  </property>
  <property fmtid="{D5CDD505-2E9C-101B-9397-08002B2CF9AE}" pid="4" name="_2015_ms_pID_7253431">
    <vt:lpwstr>QPglVmHFw2llxfP43ItM0vkfON5rjMRKhyDrqd6EW1YaDMFIMH/ZXg
96NNAdHOmZF5PHScy7ViYZU9+Pc6C/pA3dwbjvjNGEF3k9UC3no4qtGcsutnZ2BAdBOBaKwr
2rdFr5Thf21uBZzjVVu7rB7aRuA/3XkQh4wxKevGWY2Izno6opInNCKV/mOePhXZjEC0agQI
NV418vCP1z73DqSTO8AditLL/+HS1sDJfWKq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EQ==</vt:lpwstr>
  </property>
</Properties>
</file>