
<file path=[Content_Types].xml><?xml version="1.0" encoding="utf-8"?>
<Types xmlns="http://schemas.openxmlformats.org/package/2006/content-types">
  <Default Extension="doc" ContentType="application/msword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3940" r:id="rId7"/>
  </p:sldMasterIdLst>
  <p:notesMasterIdLst>
    <p:notesMasterId r:id="rId29"/>
  </p:notesMasterIdLst>
  <p:handoutMasterIdLst>
    <p:handoutMasterId r:id="rId30"/>
  </p:handoutMasterIdLst>
  <p:sldIdLst>
    <p:sldId id="303" r:id="rId8"/>
    <p:sldId id="726" r:id="rId9"/>
    <p:sldId id="668" r:id="rId10"/>
    <p:sldId id="670" r:id="rId11"/>
    <p:sldId id="930" r:id="rId12"/>
    <p:sldId id="635" r:id="rId13"/>
    <p:sldId id="953" r:id="rId14"/>
    <p:sldId id="931" r:id="rId15"/>
    <p:sldId id="960" r:id="rId16"/>
    <p:sldId id="966" r:id="rId17"/>
    <p:sldId id="957" r:id="rId18"/>
    <p:sldId id="967" r:id="rId19"/>
    <p:sldId id="958" r:id="rId20"/>
    <p:sldId id="956" r:id="rId21"/>
    <p:sldId id="959" r:id="rId22"/>
    <p:sldId id="962" r:id="rId23"/>
    <p:sldId id="964" r:id="rId24"/>
    <p:sldId id="965" r:id="rId25"/>
    <p:sldId id="963" r:id="rId26"/>
    <p:sldId id="936" r:id="rId27"/>
    <p:sldId id="704" r:id="rId2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RIXX Software" initials="GG" lastIdx="1" clrIdx="0">
    <p:extLst>
      <p:ext uri="{19B8F6BF-5375-455C-9EA6-DF929625EA0E}">
        <p15:presenceInfo xmlns:p15="http://schemas.microsoft.com/office/powerpoint/2012/main" userId="MATRIXX Softwa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5C88D0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20" autoAdjust="0"/>
    <p:restoredTop sz="92197" autoAdjust="0"/>
  </p:normalViewPr>
  <p:slideViewPr>
    <p:cSldViewPr snapToGrid="0">
      <p:cViewPr varScale="1">
        <p:scale>
          <a:sx n="80" d="100"/>
          <a:sy n="80" d="100"/>
        </p:scale>
        <p:origin x="941" y="5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718" y="-91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5/26/2023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5/26/2023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48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1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1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46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56106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035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1266" y="6423758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S5-233810 CH exec report from SA5#149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2023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52" r:id="rId4"/>
    <p:sldLayoutId id="214748395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3DEB1-7EBD-41E7-8CD2-408332011F25}" type="datetimeFigureOut">
              <a:rPr lang="zh-CN" altLang="en-US" smtClean="0"/>
              <a:t>2023/5/26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oleObject" Target="../embeddings/Microsoft_Word_97_-_2003_Document.doc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551671"/>
            <a:ext cx="103632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 Report SA5#149</a:t>
            </a:r>
            <a:br>
              <a:rPr lang="en-GB" sz="4800" b="1" i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19300" y="4328507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</a:t>
            </a:r>
            <a:r>
              <a:rPr lang="de-DE" altLang="de-DE" sz="2400" dirty="0">
                <a:latin typeface="Arial" charset="0"/>
              </a:rPr>
              <a:t> SA5 Vice Chair, MATRIXX Software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02167" y="357332"/>
            <a:ext cx="9590561" cy="1143000"/>
          </a:xfrm>
        </p:spPr>
        <p:txBody>
          <a:bodyPr/>
          <a:lstStyle/>
          <a:p>
            <a:r>
              <a:rPr lang="en-US" altLang="en-US" sz="3200" b="1" dirty="0"/>
              <a:t>Rel-18 Charging aspects for Charging Aspects for NSSAA </a:t>
            </a:r>
            <a:br>
              <a:rPr lang="en-US" altLang="en-US" sz="3200" b="1" dirty="0"/>
            </a:br>
            <a:endParaRPr lang="en-GB" altLang="en-US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064962"/>
              </p:ext>
            </p:extLst>
          </p:nvPr>
        </p:nvGraphicFramePr>
        <p:xfrm>
          <a:off x="476811" y="1725949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990032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Charging Aspects for NSSAA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NSSAA_CH</a:t>
                      </a:r>
                      <a:endParaRPr lang="en-GB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16/06/2024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SP-230182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402167" y="2667000"/>
            <a:ext cx="11000316" cy="345439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>
                <a:solidFill>
                  <a:schemeClr val="accent1"/>
                </a:solidFill>
              </a:rPr>
              <a:t>Progress since SA5#148e 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2 pCRs for TS 28.204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Introduce architecture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Introduce charging principles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TS 28.204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S5‑234445)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marR="0" lvl="1">
              <a:spcBef>
                <a:spcPts val="0"/>
              </a:spcBef>
              <a:spcAft>
                <a:spcPts val="600"/>
              </a:spcAft>
              <a:defRPr/>
            </a:pPr>
            <a:r>
              <a:rPr lang="de-DE" sz="1400" kern="0" dirty="0"/>
              <a:t>complement message flows and on stage 2 parameter definitions</a:t>
            </a:r>
          </a:p>
        </p:txBody>
      </p:sp>
    </p:spTree>
    <p:extLst>
      <p:ext uri="{BB962C8B-B14F-4D97-AF65-F5344CB8AC3E}">
        <p14:creationId xmlns:p14="http://schemas.microsoft.com/office/powerpoint/2010/main" val="92976717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</a:t>
            </a:r>
            <a:r>
              <a:rPr lang="en-US" altLang="en-US" sz="3200" b="1" dirty="0"/>
              <a:t>Charging Aspects for Enhanced support of Non-Public Networks</a:t>
            </a:r>
            <a:endParaRPr lang="en-GB" altLang="en-US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03570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940043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Enhanced support of Non-Public Networks 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eNPN_CH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SP-230177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SA#99: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6 CRs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Introduction of identifier of SNPN for 5G data connectivity charging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Introduction of identifier of SNPN for 5G connection and mobility charging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endParaRPr lang="en-US" altLang="zh-CN" sz="1400" dirty="0"/>
          </a:p>
          <a:p>
            <a:pPr lvl="1">
              <a:defRPr/>
            </a:pPr>
            <a:r>
              <a:rPr lang="en-US" altLang="zh-CN" sz="1400" dirty="0"/>
              <a:t>Introduce more solutions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31842522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Rel-18 </a:t>
            </a:r>
            <a:r>
              <a:rPr lang="en-US" altLang="en-US" sz="3200" b="1" dirty="0">
                <a:solidFill>
                  <a:srgbClr val="00B050"/>
                </a:solidFill>
              </a:rPr>
              <a:t>CHF Distributed Availability </a:t>
            </a: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351532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66983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990029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CHF Distributed Availability </a:t>
                      </a: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DIST_CH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 </a:t>
                      </a: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SP-230179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  <a:endParaRPr lang="en-GB" sz="11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b="1" dirty="0">
                          <a:solidFill>
                            <a:srgbClr val="00B050"/>
                          </a:solidFill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>
                <a:solidFill>
                  <a:schemeClr val="accent1"/>
                </a:solidFill>
              </a:rPr>
              <a:t>Progress since SA5#148e</a:t>
            </a:r>
            <a:r>
              <a:rPr lang="de-DE" altLang="de-DE" sz="2000" kern="0" dirty="0"/>
              <a:t>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CR for TS 32.240 was approved covering central and Local/Edge Deployment Model Annex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endParaRPr lang="en-US" altLang="zh-CN" sz="1400" dirty="0"/>
          </a:p>
          <a:p>
            <a:pPr lvl="1">
              <a:defRPr/>
            </a:pPr>
            <a:r>
              <a:rPr lang="en-US" altLang="zh-CN" sz="1400" dirty="0"/>
              <a:t>Work Item completed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411222306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352338" y="0"/>
            <a:ext cx="10989578" cy="1143000"/>
          </a:xfrm>
        </p:spPr>
        <p:txBody>
          <a:bodyPr/>
          <a:lstStyle/>
          <a:p>
            <a:r>
              <a:rPr lang="en-GB" altLang="en-US" b="1" dirty="0"/>
              <a:t>Rel-18 Study (FS_NCHF_Ph2)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191379"/>
              </p:ext>
            </p:extLst>
          </p:nvPr>
        </p:nvGraphicFramePr>
        <p:xfrm>
          <a:off x="440266" y="1364193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94768">
                  <a:extLst>
                    <a:ext uri="{9D8B030D-6E8A-4147-A177-3AD203B41FA5}">
                      <a16:colId xmlns:a16="http://schemas.microsoft.com/office/drawing/2014/main" val="3549349587"/>
                    </a:ext>
                  </a:extLst>
                </a:gridCol>
                <a:gridCol w="6718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5514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US" sz="12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Nchf</a:t>
                      </a: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services phase 2</a:t>
                      </a:r>
                      <a:endParaRPr lang="fr-FR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FS_NCHF_Ph2</a:t>
                      </a:r>
                      <a:endParaRPr lang="fr-FR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24/03/2023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 </a:t>
                      </a: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SP-210390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92 %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440265" y="2300819"/>
            <a:ext cx="11056409" cy="397615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>
                <a:solidFill>
                  <a:schemeClr val="accent1"/>
                </a:solidFill>
              </a:rPr>
              <a:t>Progress since SA5#148e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6 pCRs for TR 28.826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New and updated use case for used unit containers for one rating group split over messages and handling of event charging triggers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Additional solutions for using charging trigger profile, using container reference for message size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Updated evaluations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Clarifications and corrections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28.826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S5‑234446)</a:t>
            </a:r>
            <a:r>
              <a:rPr lang="en-US" altLang="zh-CN" sz="1400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Further evaluation and conclusion of the study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2341409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02725" cy="1143000"/>
          </a:xfrm>
        </p:spPr>
        <p:txBody>
          <a:bodyPr/>
          <a:lstStyle/>
          <a:p>
            <a:r>
              <a:rPr lang="en-GB" altLang="en-US" b="1" dirty="0"/>
              <a:t>Rel-18 Study (FS_CHROAM)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447861"/>
              </p:ext>
            </p:extLst>
          </p:nvPr>
        </p:nvGraphicFramePr>
        <p:xfrm>
          <a:off x="440266" y="1444387"/>
          <a:ext cx="10799234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4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3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1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62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6211">
                  <a:extLst>
                    <a:ext uri="{9D8B030D-6E8A-4147-A177-3AD203B41FA5}">
                      <a16:colId xmlns:a16="http://schemas.microsoft.com/office/drawing/2014/main" val="3728181447"/>
                    </a:ext>
                  </a:extLst>
                </a:gridCol>
                <a:gridCol w="6949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5119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920021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5G roaming charging architecture for wholesale and retail scenarios</a:t>
                      </a:r>
                      <a:endParaRPr lang="fr-FR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FS_CHROAM</a:t>
                      </a:r>
                      <a:endParaRPr lang="fr-FR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24/03/2023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</a:t>
                      </a: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SP-210391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</a:rPr>
                        <a:t>will complete for SA#101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440266" y="2255520"/>
            <a:ext cx="10409593" cy="40030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>
                <a:solidFill>
                  <a:schemeClr val="accent1"/>
                </a:solidFill>
              </a:rPr>
              <a:t>Progress since SA5#148e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12 pCRs for TR 28.827 were approved covering</a:t>
            </a:r>
            <a:endParaRPr lang="en-US" dirty="0">
              <a:effectLst/>
            </a:endParaRP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Additional key issue in clause 7.2 and new solution #2.x for same granularity of charging session</a:t>
            </a: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Additional solution for charging message exchange between V-CHF and H-CHF based on quota management, additional actor with CHF, and user reporting</a:t>
            </a: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New and updated evaluation and conclusion</a:t>
            </a:r>
          </a:p>
          <a:p>
            <a:pPr marL="1143000" marR="0" lvl="2" indent="-2286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Clarifications and corrections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28.827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S5‑234447)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Completion of the study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21562381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02725" cy="1143000"/>
          </a:xfrm>
        </p:spPr>
        <p:txBody>
          <a:bodyPr/>
          <a:lstStyle/>
          <a:p>
            <a:r>
              <a:rPr lang="en-GB" altLang="en-US" b="1" dirty="0"/>
              <a:t>Rel-18 Study (FS_TSNCH)</a:t>
            </a:r>
            <a:br>
              <a:rPr lang="en-GB" altLang="en-US" b="1" dirty="0"/>
            </a:br>
            <a:endParaRPr lang="en-GB" altLang="en-US" sz="2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229251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1168613165"/>
                    </a:ext>
                  </a:extLst>
                </a:gridCol>
                <a:gridCol w="66983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970032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Time Sensitive Networking charging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FS_TSNCH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16/06/2023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25 %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SP-220979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7" y="2186162"/>
            <a:ext cx="10409592" cy="402413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>
                <a:solidFill>
                  <a:schemeClr val="accent1"/>
                </a:solidFill>
              </a:rPr>
              <a:t>Progress since SA5#148e </a:t>
            </a:r>
            <a:r>
              <a:rPr lang="de-DE" altLang="de-DE" sz="2000" kern="0" dirty="0"/>
              <a:t>:</a:t>
            </a: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4 pCRs for TR 28.839 were approved for introduction of: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Addition of the new possible solutions about the enablers for TSC and TS Charging via TSCTSCF and Trusted AF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Clarification on the network exposure charging solution via NEF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Addition of missing abbreviations and references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28.839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S5‑234448)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TR 28.839 for Information (S5-234631)</a:t>
            </a:r>
            <a:endParaRPr lang="en-US" altLang="zh-CN" sz="1400" kern="0" dirty="0"/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Add the solution evaluation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232197126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02725" cy="1143000"/>
          </a:xfrm>
        </p:spPr>
        <p:txBody>
          <a:bodyPr/>
          <a:lstStyle/>
          <a:p>
            <a:r>
              <a:rPr lang="en-GB" altLang="en-US" b="1" dirty="0"/>
              <a:t>Rel-18 Study (</a:t>
            </a:r>
            <a:r>
              <a:rPr lang="en-GB" altLang="en-US" b="1" dirty="0" err="1"/>
              <a:t>FS_CHFSeg</a:t>
            </a:r>
            <a:r>
              <a:rPr lang="en-GB" altLang="en-US" b="1" dirty="0"/>
              <a:t>)</a:t>
            </a:r>
            <a:br>
              <a:rPr lang="en-GB" altLang="en-US" b="1" dirty="0"/>
            </a:br>
            <a:endParaRPr lang="en-GB" altLang="en-US" sz="2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961230"/>
              </p:ext>
            </p:extLst>
          </p:nvPr>
        </p:nvGraphicFramePr>
        <p:xfrm>
          <a:off x="363747" y="1470728"/>
          <a:ext cx="10409592" cy="78922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4656">
                  <a:extLst>
                    <a:ext uri="{9D8B030D-6E8A-4147-A177-3AD203B41FA5}">
                      <a16:colId xmlns:a16="http://schemas.microsoft.com/office/drawing/2014/main" val="1168613165"/>
                    </a:ext>
                  </a:extLst>
                </a:gridCol>
                <a:gridCol w="4998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980026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CHF Segmentation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11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FS_CHFSeg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15/09/2023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SP-221160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12 %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6" y="2382976"/>
            <a:ext cx="11311467" cy="382732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>
                <a:solidFill>
                  <a:schemeClr val="accent1"/>
                </a:solidFill>
              </a:rPr>
              <a:t>Progress since SA5#148e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2 pCRs for TR 28.840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latin typeface="Calibri" pitchFamily="34" charset="0"/>
                <a:ea typeface="宋体" pitchFamily="2" charset="-122"/>
                <a:cs typeface="Arial" charset="0"/>
              </a:rPr>
              <a:t>Overview clause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latin typeface="Calibri" pitchFamily="34" charset="0"/>
                <a:ea typeface="宋体" pitchFamily="2" charset="-122"/>
                <a:cs typeface="Arial" charset="0"/>
              </a:rPr>
              <a:t>Abbreviations chapter update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28.840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S5‑234009)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/>
              <a:t>Requirements </a:t>
            </a:r>
            <a:r>
              <a:rPr lang="en-US" altLang="zh-CN" sz="1400" dirty="0"/>
              <a:t>and Key Issues details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15658682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02725" cy="1143000"/>
          </a:xfrm>
        </p:spPr>
        <p:txBody>
          <a:bodyPr/>
          <a:lstStyle/>
          <a:p>
            <a:r>
              <a:rPr lang="en-GB" altLang="en-US" b="1" dirty="0"/>
              <a:t>Rel-18 Study (</a:t>
            </a:r>
            <a:r>
              <a:rPr lang="en-GB" b="1" dirty="0"/>
              <a:t>FS_SCV</a:t>
            </a:r>
            <a:r>
              <a:rPr lang="en-GB" altLang="en-US" b="1" dirty="0"/>
              <a:t>)</a:t>
            </a:r>
            <a:br>
              <a:rPr lang="en-GB" altLang="en-US" b="1" dirty="0"/>
            </a:br>
            <a:endParaRPr lang="en-GB" altLang="en-US" sz="2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153374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1168613165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980027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Study on Structure of Charging for Verticals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FS_SCV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16/06/2023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SP-221161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7" y="2382976"/>
            <a:ext cx="10409592" cy="382732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>
                <a:solidFill>
                  <a:schemeClr val="accent1"/>
                </a:solidFill>
              </a:rPr>
              <a:t>Progress since SA5#148e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12 pCRs for TR 28.843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Concept clarification, high level business roles and the use cases for architecture and charging principle investigation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Add new possible solutions about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Charging architecture investigation 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Charging principle investigation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Addition of solution evaluations and conclusions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28.843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S5‑234449)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TR 28.843 for Information (S5-234643)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sz="1400" dirty="0"/>
              <a:t>Clarify the concept and business roles in the study</a:t>
            </a:r>
          </a:p>
        </p:txBody>
      </p:sp>
    </p:spTree>
    <p:extLst>
      <p:ext uri="{BB962C8B-B14F-4D97-AF65-F5344CB8AC3E}">
        <p14:creationId xmlns:p14="http://schemas.microsoft.com/office/powerpoint/2010/main" val="1346635443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02725" cy="1143000"/>
          </a:xfrm>
        </p:spPr>
        <p:txBody>
          <a:bodyPr/>
          <a:lstStyle/>
          <a:p>
            <a:r>
              <a:rPr lang="en-GB" altLang="en-US" b="1" dirty="0"/>
              <a:t>Rel-18 Study (</a:t>
            </a:r>
            <a:r>
              <a:rPr lang="en-GB" b="1" dirty="0"/>
              <a:t>FS_5GSAT_CH</a:t>
            </a:r>
            <a:r>
              <a:rPr lang="en-GB" altLang="en-US" b="1" dirty="0"/>
              <a:t>)</a:t>
            </a:r>
            <a:br>
              <a:rPr lang="en-GB" altLang="en-US" b="1" dirty="0"/>
            </a:br>
            <a:endParaRPr lang="en-GB" altLang="en-US" sz="2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619605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1168613165"/>
                    </a:ext>
                  </a:extLst>
                </a:gridCol>
                <a:gridCol w="66983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980028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Satellite in 5GS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15/12/2023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SP-221162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6" y="2382976"/>
            <a:ext cx="11311467" cy="382732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>
                <a:solidFill>
                  <a:schemeClr val="accent1"/>
                </a:solidFill>
              </a:rPr>
              <a:t>Progress since SA5#148e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5 pCRs for TR 28.844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Update Abbreviations and edit correction in business roles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Add charging scenarios and key issues for Edge Computing via satellite backhaul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Add charging scenarios and key issues for SSC-to-SSC communications via satellite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Add solutions for satellite backhaul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Satellite backhaul Adding new use case</a:t>
            </a: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28.844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S5‑234450)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Drafting solutions and evaluation for the study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2981388249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SA#100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2813692"/>
              </p:ext>
            </p:extLst>
          </p:nvPr>
        </p:nvGraphicFramePr>
        <p:xfrm>
          <a:off x="661595" y="2131921"/>
          <a:ext cx="10651674" cy="1435396"/>
        </p:xfrm>
        <a:graphic>
          <a:graphicData uri="http://schemas.openxmlformats.org/drawingml/2006/table">
            <a:tbl>
              <a:tblPr/>
              <a:tblGrid>
                <a:gridCol w="1281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9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S5-234631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 of TR 28.839 Study on time sensitive networking charging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fr-FR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3823583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S5-234643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 of TR 28.843 Study on Structure of Charging for Verticals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9241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48792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9013" y="2143878"/>
            <a:ext cx="10363200" cy="1470025"/>
          </a:xfrm>
        </p:spPr>
        <p:txBody>
          <a:bodyPr/>
          <a:lstStyle/>
          <a:p>
            <a:r>
              <a:rPr lang="en-GB" altLang="zh-CN" sz="4400" dirty="0"/>
              <a:t>Administrative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2590299" y="3708232"/>
            <a:ext cx="9090212" cy="2729331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400" dirty="0"/>
              <a:t>No further update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18" y="145473"/>
            <a:ext cx="9725891" cy="1143000"/>
          </a:xfrm>
        </p:spPr>
        <p:txBody>
          <a:bodyPr/>
          <a:lstStyle/>
          <a:p>
            <a:r>
              <a:rPr lang="en-US" sz="3200" dirty="0">
                <a:ea typeface="+mn-ea"/>
                <a:cs typeface="Arial" panose="020B0604020202020204" pitchFamily="34" charset="0"/>
              </a:rPr>
              <a:t>Charging CRs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076" y="1643974"/>
            <a:ext cx="10240729" cy="4059458"/>
          </a:xfrm>
        </p:spPr>
        <p:txBody>
          <a:bodyPr/>
          <a:lstStyle/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CHNSWO (</a:t>
            </a:r>
            <a:r>
              <a:rPr lang="en-US" sz="2800" dirty="0">
                <a:solidFill>
                  <a:srgbClr val="00B050"/>
                </a:solidFill>
              </a:rPr>
              <a:t>for WID completion</a:t>
            </a:r>
            <a:r>
              <a:rPr lang="en-US" sz="2800" dirty="0"/>
              <a:t>)</a:t>
            </a:r>
          </a:p>
          <a:p>
            <a:r>
              <a:rPr lang="en-US" sz="2800" dirty="0" err="1"/>
              <a:t>eNPN_CH</a:t>
            </a:r>
            <a:r>
              <a:rPr lang="en-US" sz="2800" dirty="0"/>
              <a:t> </a:t>
            </a:r>
          </a:p>
          <a:p>
            <a:r>
              <a:rPr lang="en-US" sz="2800" dirty="0"/>
              <a:t>DIST_CH (</a:t>
            </a:r>
            <a:r>
              <a:rPr lang="en-US" sz="2800" dirty="0">
                <a:solidFill>
                  <a:srgbClr val="00B050"/>
                </a:solidFill>
              </a:rPr>
              <a:t>WID completed</a:t>
            </a:r>
            <a:r>
              <a:rPr lang="en-US" sz="2800" dirty="0"/>
              <a:t>)</a:t>
            </a:r>
          </a:p>
          <a:p>
            <a:r>
              <a:rPr lang="en-US" sz="2800" dirty="0"/>
              <a:t>Maintenance and Rel-18 small Enhancements</a:t>
            </a:r>
          </a:p>
          <a:p>
            <a:pPr marL="0" indent="0">
              <a:buNone/>
            </a:pPr>
            <a:endParaRPr lang="en-US" sz="2800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5205D86-5436-BD82-251B-2B57537166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5978314"/>
              </p:ext>
            </p:extLst>
          </p:nvPr>
        </p:nvGraphicFramePr>
        <p:xfrm>
          <a:off x="7353299" y="1687239"/>
          <a:ext cx="2524125" cy="218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2" imgW="914282" imgH="792515" progId="Word.Document.8">
                  <p:embed/>
                </p:oleObj>
              </mc:Choice>
              <mc:Fallback>
                <p:oleObj name="Document" showAsIcon="1" r:id="rId2" imgW="914282" imgH="79251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353299" y="1687239"/>
                        <a:ext cx="2524125" cy="218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3589826"/>
              </p:ext>
            </p:extLst>
          </p:nvPr>
        </p:nvGraphicFramePr>
        <p:xfrm>
          <a:off x="702067" y="1939341"/>
          <a:ext cx="10950002" cy="2765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996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279306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124727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05438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In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8501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S5-233846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Resubmitted LS out Rel17 Reply LS on Enhancement on Charging Identifier Uniqueness Mechanism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C4-225411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replied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S5-234452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7695524"/>
                  </a:ext>
                </a:extLst>
              </a:tr>
              <a:tr h="38501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S5-233853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on Slice based (wholesale) differentiation and charging in roaming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GSMA</a:t>
                      </a:r>
                      <a:b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</a:b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NG ENSWI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replied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S5-234453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2072755"/>
                  </a:ext>
                </a:extLst>
              </a:tr>
              <a:tr h="38501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S5-234167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on charging aspects of AI/ML traffic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S2-2305426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postponed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11013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049046982"/>
              </p:ext>
            </p:extLst>
          </p:nvPr>
        </p:nvGraphicFramePr>
        <p:xfrm>
          <a:off x="685800" y="2089763"/>
          <a:ext cx="10763250" cy="31616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2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951393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36518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9472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380490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357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5877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S5-234452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Resubmitted LS out Rel17 Reply LS on Enhancement on Charging Identifier Uniqueness Mechanism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CT3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S5-233846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  <a:tr h="35877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S5-234453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on Slice based (wholesale) differentiation and charging in roaming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GSMA</a:t>
                      </a:r>
                      <a:b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</a:b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NG ENSWI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GSMA WAS, GSMA IDS, GSMA NRG, 3GPP SA, 3GPP SA2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S5-233853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9208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SIDs/WIDs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3787271"/>
              </p:ext>
            </p:extLst>
          </p:nvPr>
        </p:nvGraphicFramePr>
        <p:xfrm>
          <a:off x="723900" y="1889721"/>
          <a:ext cx="10858502" cy="1156879"/>
        </p:xfrm>
        <a:graphic>
          <a:graphicData uri="http://schemas.openxmlformats.org/drawingml/2006/table">
            <a:tbl>
              <a:tblPr/>
              <a:tblGrid>
                <a:gridCol w="1369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31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7452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5548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S5-234455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enhancement for Network Slice based wholesale in roaming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(</a:t>
                      </a: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for approval and completion based on the approval of the 5 CRs under CHNSWO</a:t>
                      </a: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MATRIXX Software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17120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227667" y="101600"/>
            <a:ext cx="9103784" cy="1143000"/>
          </a:xfrm>
        </p:spPr>
        <p:txBody>
          <a:bodyPr/>
          <a:lstStyle/>
          <a:p>
            <a:r>
              <a:rPr lang="en-GB" altLang="en-US" dirty="0"/>
              <a:t>SA5 progress –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189793"/>
              </p:ext>
            </p:extLst>
          </p:nvPr>
        </p:nvGraphicFramePr>
        <p:xfrm>
          <a:off x="404027" y="1323730"/>
          <a:ext cx="11501004" cy="486359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960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97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7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94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865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6966">
                  <a:extLst>
                    <a:ext uri="{9D8B030D-6E8A-4147-A177-3AD203B41FA5}">
                      <a16:colId xmlns:a16="http://schemas.microsoft.com/office/drawing/2014/main" val="3182844481"/>
                    </a:ext>
                  </a:extLst>
                </a:gridCol>
                <a:gridCol w="53288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50170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914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800" dirty="0"/>
                        <a:t>(dd/mm/yyyy)</a:t>
                      </a:r>
                      <a:endParaRPr lang="en-GB" sz="14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053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Rel-18 Work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</a:t>
                      </a: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26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980025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t" latinLnBrk="0" hangingPunct="1"/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Network Slicing Phase 2 </a:t>
                      </a:r>
                      <a:endParaRPr lang="nl-NL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NETSLICE_CH_Ph2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16/06/2024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SP-230176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90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990032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Charging Aspects for NSSAA </a:t>
                      </a:r>
                      <a:endParaRPr lang="nl-NL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NSSAA_CH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16/06/2024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SP-230182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588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990028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Enhanced Support of Non-Public Networks </a:t>
                      </a:r>
                      <a:endParaRPr lang="nl-NL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eNPN_CH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SP-230177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470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980029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CHF Distributed Availability </a:t>
                      </a:r>
                      <a:endParaRPr lang="nl-NL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DIST_CH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09/09/2023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SP-230179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926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 Studies</a:t>
                      </a:r>
                      <a:endParaRPr lang="en-US" sz="14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036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Nchf charging services phase 2</a:t>
                      </a:r>
                      <a:endParaRPr lang="fr-FR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FS_NCHF_Ph2</a:t>
                      </a:r>
                      <a:endParaRPr lang="fr-FR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24/03/2023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SP-210390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92 %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70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920021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5G roaming charging architecture for wholesale and retail scenarios</a:t>
                      </a:r>
                      <a:endParaRPr lang="fr-FR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FS_CHROAM</a:t>
                      </a:r>
                      <a:endParaRPr lang="fr-FR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24/03/2023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97</a:t>
                      </a: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SP-210391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99 %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</a:rPr>
                        <a:t>will complete for SA#101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141432467"/>
                  </a:ext>
                </a:extLst>
              </a:tr>
              <a:tr h="316127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970032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Time Sensitive Networking charging</a:t>
                      </a:r>
                      <a:endParaRPr lang="en-US" sz="1200" b="1" i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FS_TSNCH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16/06/2023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SP-220979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TR for Information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92005409"/>
                  </a:ext>
                </a:extLst>
              </a:tr>
              <a:tr h="27429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980026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CHF Segmentation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FS_CHFSeg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15/09/2023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SP-221160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12 %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779963600"/>
                  </a:ext>
                </a:extLst>
              </a:tr>
              <a:tr h="29258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980027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Study on Structure of Charging for Verticals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FS_SCV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16/06/2023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SP-221161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TR for Information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80612945"/>
                  </a:ext>
                </a:extLst>
              </a:tr>
              <a:tr h="39069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980028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Satellite in 5GS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15/12/2023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SP-221162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0690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Rel-19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48435437"/>
                  </a:ext>
                </a:extLst>
              </a:tr>
            </a:tbl>
          </a:graphicData>
        </a:graphic>
      </p:graphicFrame>
      <p:sp>
        <p:nvSpPr>
          <p:cNvPr id="6259" name="TextBox 1"/>
          <p:cNvSpPr txBox="1">
            <a:spLocks noChangeArrowheads="1"/>
          </p:cNvSpPr>
          <p:nvPr/>
        </p:nvSpPr>
        <p:spPr bwMode="auto">
          <a:xfrm>
            <a:off x="404027" y="6159917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9334623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692101"/>
              </p:ext>
            </p:extLst>
          </p:nvPr>
        </p:nvGraphicFramePr>
        <p:xfrm>
          <a:off x="1115876" y="1478555"/>
          <a:ext cx="10184439" cy="991501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US" altLang="en-US" sz="3200" b="1" dirty="0"/>
              <a:t>Rel-18 Charging Aspects of Network Slicing Phase 2 </a:t>
            </a:r>
            <a:endParaRPr lang="en-GB" altLang="en-US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770501"/>
              </p:ext>
            </p:extLst>
          </p:nvPr>
        </p:nvGraphicFramePr>
        <p:xfrm>
          <a:off x="476811" y="1725949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980025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enhancements of Network Slicing Phase 2</a:t>
                      </a:r>
                      <a:endParaRPr lang="fr-FR" sz="10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NETSLICE_CH_Ph2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16/06/2024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SP-230176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476811" y="2667000"/>
            <a:ext cx="10925672" cy="345439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>
                <a:solidFill>
                  <a:schemeClr val="accent1"/>
                </a:solidFill>
              </a:rPr>
              <a:t>Progress since SA5#148e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7 pCRs for TS 28.203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Solve Editor's Note on charged party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Introduce Nb of UEs PEC and ECUR message flows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Introduce Nb of PDUs PEC, IEC and ECUR message flows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Introduce message flows SCUR combining Nb of UEs and Nb of PDUs</a:t>
            </a: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TS 28.203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S5‑234444)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marR="0" lvl="1">
              <a:spcBef>
                <a:spcPts val="0"/>
              </a:spcBef>
              <a:spcAft>
                <a:spcPts val="600"/>
              </a:spcAft>
              <a:defRPr/>
            </a:pPr>
            <a:r>
              <a:rPr lang="de-DE" sz="1400" kern="0" dirty="0"/>
              <a:t>complement on stage 2 parameter definitions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6149853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spe:Receivers xmlns:spe="http://schemas.microsoft.com/sharepoint/events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www.w3.org/XML/1998/namespace"/>
    <ds:schemaRef ds:uri="b4d06219-a142-4c5f-be55-53f74cb980c7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687e87d0-d0a8-4c48-8f94-14f0c67212c5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641</TotalTime>
  <Words>1545</Words>
  <Application>Microsoft Office PowerPoint</Application>
  <PresentationFormat>Widescreen</PresentationFormat>
  <Paragraphs>465</Paragraphs>
  <Slides>21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Wingdings</vt:lpstr>
      <vt:lpstr>Office Theme</vt:lpstr>
      <vt:lpstr>自定义设计方案</vt:lpstr>
      <vt:lpstr>Microsoft Word 97 - 2003 Document</vt:lpstr>
      <vt:lpstr>    Exec Report SA5#149  Charging Management (CH)  </vt:lpstr>
      <vt:lpstr>Administrative aspects</vt:lpstr>
      <vt:lpstr>Incoming LSs</vt:lpstr>
      <vt:lpstr>Outgoing LSs</vt:lpstr>
      <vt:lpstr>Charging (CH) WIs/SIs</vt:lpstr>
      <vt:lpstr>PowerPoint Presentation</vt:lpstr>
      <vt:lpstr>SA5 progress – Summary</vt:lpstr>
      <vt:lpstr>PowerPoint Presentation</vt:lpstr>
      <vt:lpstr>Rel-18 Charging Aspects of Network Slicing Phase 2 </vt:lpstr>
      <vt:lpstr>Rel-18 Charging aspects for Charging Aspects for NSSAA  </vt:lpstr>
      <vt:lpstr>Rel-18 Charging Aspects for Enhanced support of Non-Public Networks</vt:lpstr>
      <vt:lpstr>Rel-18 CHF Distributed Availability </vt:lpstr>
      <vt:lpstr>Rel-18 Study (FS_NCHF_Ph2)</vt:lpstr>
      <vt:lpstr>Rel-18 Study (FS_CHROAM)</vt:lpstr>
      <vt:lpstr>Rel-18 Study (FS_TSNCH) </vt:lpstr>
      <vt:lpstr>Rel-18 Study (FS_CHFSeg) </vt:lpstr>
      <vt:lpstr>Rel-18 Study (FS_SCV) </vt:lpstr>
      <vt:lpstr>Rel-18 Study (FS_5GSAT_CH) </vt:lpstr>
      <vt:lpstr>PowerPoint Presentation</vt:lpstr>
      <vt:lpstr>Charging CRs 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MATRIXX Software</cp:lastModifiedBy>
  <cp:revision>489</cp:revision>
  <dcterms:created xsi:type="dcterms:W3CDTF">2019-03-13T01:38:36Z</dcterms:created>
  <dcterms:modified xsi:type="dcterms:W3CDTF">2023-05-26T07:31:49Z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(3)/upS5PqvUDxNtma0YdN1Fox7Xn/nfxuaa+w3rYYzf8kSp2ei/nt/92xNPSIHc1B+PDECOvh7
j8sXXkg7brBlCuV8Xn1grKTW5iBWIvnvHTaR7/lFCp2HPdL9+TIELnuZbakFXhnHokKoAY8R
1COIqWGYFY4Oj+H03ngfhGVT/jbJDFRrh1sN0O4G2zmlg4HqySiseYU/Br4US1MyTe27D/z7
zNhNo2u3i5JRaiFjGw</vt:lpwstr>
  </property>
  <property fmtid="{D5CDD505-2E9C-101B-9397-08002B2CF9AE}" pid="4" name="_2015_ms_pID_7253431">
    <vt:lpwstr>1m/N6mBBIl3e6HWOczWVxhvYeZMHI42Un1iqWxOhoClRqH9WsC3xZL
ypnVtu99CsEepB7quqB6twn6EutnzOSrQkrG4it9oRUwpMeVTgdx0s+/OhG14ghiDuY4WFDH
ZUbByvxp7743cCyYovqWQgcyYcm0Ww3P+jWXG3d/q+jZh+yJ1WY29eglMvAdOJ88AFRww4uw
dPxVZh4QeM/0/EtJSHh3AcogYWAiEApPsQAM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Yw==</vt:lpwstr>
  </property>
</Properties>
</file>