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0"/>
  </p:notesMasterIdLst>
  <p:handoutMasterIdLst>
    <p:handoutMasterId r:id="rId51"/>
  </p:handoutMasterIdLst>
  <p:sldIdLst>
    <p:sldId id="303" r:id="rId2"/>
    <p:sldId id="893" r:id="rId3"/>
    <p:sldId id="1207" r:id="rId4"/>
    <p:sldId id="923" r:id="rId5"/>
    <p:sldId id="1208" r:id="rId6"/>
    <p:sldId id="670" r:id="rId7"/>
    <p:sldId id="636" r:id="rId8"/>
    <p:sldId id="1216" r:id="rId9"/>
    <p:sldId id="726" r:id="rId10"/>
    <p:sldId id="1218" r:id="rId11"/>
    <p:sldId id="1202" r:id="rId12"/>
    <p:sldId id="1209" r:id="rId13"/>
    <p:sldId id="1210" r:id="rId14"/>
    <p:sldId id="1211" r:id="rId15"/>
    <p:sldId id="1212" r:id="rId16"/>
    <p:sldId id="1217" r:id="rId17"/>
    <p:sldId id="1213" r:id="rId18"/>
    <p:sldId id="1214" r:id="rId19"/>
    <p:sldId id="1215" r:id="rId20"/>
    <p:sldId id="1114" r:id="rId21"/>
    <p:sldId id="1115" r:id="rId22"/>
    <p:sldId id="1152" r:id="rId23"/>
    <p:sldId id="1167" r:id="rId24"/>
    <p:sldId id="1148" r:id="rId25"/>
    <p:sldId id="1149" r:id="rId26"/>
    <p:sldId id="1174" r:id="rId27"/>
    <p:sldId id="1175" r:id="rId28"/>
    <p:sldId id="1176" r:id="rId29"/>
    <p:sldId id="1178" r:id="rId30"/>
    <p:sldId id="1150" r:id="rId31"/>
    <p:sldId id="1190" r:id="rId32"/>
    <p:sldId id="1187" r:id="rId33"/>
    <p:sldId id="1188" r:id="rId34"/>
    <p:sldId id="1189" r:id="rId35"/>
    <p:sldId id="1151" r:id="rId36"/>
    <p:sldId id="1199" r:id="rId37"/>
    <p:sldId id="1200" r:id="rId38"/>
    <p:sldId id="1201" r:id="rId39"/>
    <p:sldId id="891" r:id="rId40"/>
    <p:sldId id="860" r:id="rId41"/>
    <p:sldId id="737" r:id="rId42"/>
    <p:sldId id="793" r:id="rId43"/>
    <p:sldId id="876" r:id="rId44"/>
    <p:sldId id="704" r:id="rId45"/>
    <p:sldId id="1205" r:id="rId46"/>
    <p:sldId id="1206" r:id="rId47"/>
    <p:sldId id="1204" r:id="rId48"/>
    <p:sldId id="895" r:id="rId4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0066FF"/>
    <a:srgbClr val="FFFFCC"/>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06" autoAdjust="0"/>
    <p:restoredTop sz="97931" autoAdjust="0"/>
  </p:normalViewPr>
  <p:slideViewPr>
    <p:cSldViewPr snapToGrid="0">
      <p:cViewPr varScale="1">
        <p:scale>
          <a:sx n="110" d="100"/>
          <a:sy n="110" d="100"/>
        </p:scale>
        <p:origin x="960"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3/14/2023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3/14/2023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590635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S5-232006, SA5#147, </a:t>
            </a:r>
            <a:r>
              <a:rPr lang="en-US" sz="1100" b="1" kern="1200" spc="300" dirty="0">
                <a:solidFill>
                  <a:schemeClr val="tx1"/>
                </a:solidFill>
                <a:latin typeface="Arial" panose="020B0604020202020204" pitchFamily="34" charset="0"/>
                <a:ea typeface="+mn-ea"/>
                <a:cs typeface="Arial" panose="020B0604020202020204" pitchFamily="34" charset="0"/>
              </a:rPr>
              <a:t>Athens (GR)</a:t>
            </a:r>
            <a:r>
              <a:rPr lang="en-GB" sz="1100" b="1" kern="1200" spc="300" dirty="0">
                <a:solidFill>
                  <a:schemeClr val="tx1"/>
                </a:solidFill>
                <a:latin typeface="Arial" panose="020B0604020202020204" pitchFamily="34" charset="0"/>
                <a:ea typeface="+mn-ea"/>
                <a:cs typeface="Arial" panose="020B0604020202020204" pitchFamily="34" charset="0"/>
              </a:rPr>
              <a:t>, 27 Feb. </a:t>
            </a:r>
            <a:r>
              <a:rPr lang="en-US" sz="1100" b="1" kern="1200" spc="300" dirty="0">
                <a:solidFill>
                  <a:schemeClr val="tx1"/>
                </a:solidFill>
                <a:latin typeface="Arial" panose="020B0604020202020204" pitchFamily="34" charset="0"/>
                <a:ea typeface="+mn-ea"/>
                <a:cs typeface="Arial" panose="020B0604020202020204" pitchFamily="34" charset="0"/>
              </a:rPr>
              <a:t>– 3 </a:t>
            </a:r>
            <a:r>
              <a:rPr lang="en-US" altLang="zh-CN" sz="1100" b="1" kern="1200" spc="300" dirty="0">
                <a:solidFill>
                  <a:schemeClr val="tx1"/>
                </a:solidFill>
                <a:latin typeface="Arial" panose="020B0604020202020204" pitchFamily="34" charset="0"/>
                <a:ea typeface="+mn-ea"/>
                <a:cs typeface="Arial" panose="020B0604020202020204" pitchFamily="34" charset="0"/>
              </a:rPr>
              <a:t>Mar.</a:t>
            </a:r>
            <a:r>
              <a:rPr lang="en-US" sz="1100" b="1" kern="1200" spc="300" dirty="0">
                <a:solidFill>
                  <a:schemeClr val="tx1"/>
                </a:solidFill>
                <a:latin typeface="Arial" panose="020B0604020202020204" pitchFamily="34" charset="0"/>
                <a:ea typeface="+mn-ea"/>
                <a:cs typeface="Arial" panose="020B0604020202020204" pitchFamily="34" charset="0"/>
              </a:rPr>
              <a:t> 2023</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23</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4"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file:///D:\Zou%20Lan\2023%25E5%25B7%25A5%25E4%25BD%259C\%25E6%25A0%2587%25E5%2587%2586%25E5%25B7%25A5%25E4%25BD%259C\3GPP\SA5#147\docs\S5-232046.zip" TargetMode="External"/><Relationship Id="rId3" Type="http://schemas.openxmlformats.org/officeDocument/2006/relationships/hyperlink" Target="file:///D:\Zou%20Lan\2023%25E5%25B7%25A5%25E4%25BD%259C\%25E6%25A0%2587%25E5%2587%2586%25E5%25B7%25A5%25E4%25BD%259C\3GPP\SA5#147\docs\S5-232021.zip" TargetMode="External"/><Relationship Id="rId7" Type="http://schemas.openxmlformats.org/officeDocument/2006/relationships/hyperlink" Target="file:///D:\Zou%20Lan\2023%25E5%25B7%25A5%25E4%25BD%259C\%25E6%25A0%2587%25E5%2587%2586%25E5%25B7%25A5%25E4%25BD%259C\3GPP\SA5#147\docs\S5-232045.zip" TargetMode="External"/><Relationship Id="rId2" Type="http://schemas.openxmlformats.org/officeDocument/2006/relationships/hyperlink" Target="file:///D:\Zou%20Lan\2023%25E5%25B7%25A5%25E4%25BD%259C\%25E6%25A0%2587%25E5%2587%2586%25E5%25B7%25A5%25E4%25BD%259C\3GPP\SA5#147\docs\S5-232020.zip" TargetMode="External"/><Relationship Id="rId1" Type="http://schemas.openxmlformats.org/officeDocument/2006/relationships/slideLayout" Target="../slideLayouts/slideLayout3.xml"/><Relationship Id="rId6" Type="http://schemas.openxmlformats.org/officeDocument/2006/relationships/hyperlink" Target="file:///D:\Zou%20Lan\2023%25E5%25B7%25A5%25E4%25BD%259C\%25E6%25A0%2587%25E5%2587%2586%25E5%25B7%25A5%25E4%25BD%259C\3GPP\SA5#147\docs\S5-232047.zip" TargetMode="External"/><Relationship Id="rId5" Type="http://schemas.openxmlformats.org/officeDocument/2006/relationships/hyperlink" Target="file:///D:\Zou%20Lan\2023%25E5%25B7%25A5%25E4%25BD%259C\%25E6%25A0%2587%25E5%2587%2586%25E5%25B7%25A5%25E4%25BD%259C\3GPP\SA5#147\docs\S5-232041.zip" TargetMode="External"/><Relationship Id="rId4" Type="http://schemas.openxmlformats.org/officeDocument/2006/relationships/hyperlink" Target="file:///D:\Zou%20Lan\2023%25E5%25B7%25A5%25E4%25BD%259C\%25E6%25A0%2587%25E5%2587%2586%25E5%25B7%25A5%25E4%25BD%259C\3GPP\SA5#147\docs\S5-232033.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file:///D:\Zou%20Lan\2023%25E5%25B7%25A5%25E4%25BD%259C\%25E6%25A0%2587%25E5%2587%2586%25E5%25B7%25A5%25E4%25BD%259C\3GPP\SA5#147\docs\S5-232770.zip" TargetMode="External"/><Relationship Id="rId2" Type="http://schemas.openxmlformats.org/officeDocument/2006/relationships/hyperlink" Target="file:///D:\Zou%20Lan\2023%25E5%25B7%25A5%25E4%25BD%259C\%25E6%25A0%2587%25E5%2587%2586%25E5%25B7%25A5%25E4%25BD%259C\3GPP\SA5#147\docs\S5-233147.zip" TargetMode="External"/><Relationship Id="rId1" Type="http://schemas.openxmlformats.org/officeDocument/2006/relationships/slideLayout" Target="../slideLayouts/slideLayout3.xml"/><Relationship Id="rId4" Type="http://schemas.openxmlformats.org/officeDocument/2006/relationships/hyperlink" Target="file:///D:\Zou%20Lan\2023%25E5%25B7%25A5%25E4%25BD%259C\%25E6%25A0%2587%25E5%2587%2586%25E5%25B7%25A5%25E4%25BD%259C\3GPP\SA5#147\docs\S5-232768.zip" TargetMode="External"/></Relationships>
</file>

<file path=ppt/slides/_rels/slide3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23147" TargetMode="Externa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OAM&amp;P Exec Report</a:t>
            </a:r>
            <a:br>
              <a:rPr lang="en-GB" sz="4800" b="1" i="1" dirty="0"/>
            </a:br>
            <a:r>
              <a:rPr lang="fr-FR" sz="2400" dirty="0">
                <a:latin typeface="Arial" pitchFamily="34" charset="0"/>
              </a:rPr>
              <a:t>SA5#147, 27 </a:t>
            </a:r>
            <a:r>
              <a:rPr lang="en-US" altLang="zh-CN" sz="2400" dirty="0">
                <a:latin typeface="Arial" pitchFamily="34" charset="0"/>
              </a:rPr>
              <a:t>February</a:t>
            </a:r>
            <a:r>
              <a:rPr lang="fr-FR" sz="2400" dirty="0">
                <a:latin typeface="Arial" pitchFamily="34" charset="0"/>
              </a:rPr>
              <a:t> – 3 </a:t>
            </a:r>
            <a:r>
              <a:rPr lang="en-US" altLang="zh-CN" sz="2400" dirty="0">
                <a:latin typeface="Arial" pitchFamily="34" charset="0"/>
              </a:rPr>
              <a:t>March</a:t>
            </a:r>
            <a:r>
              <a:rPr lang="en-US" sz="2400" dirty="0">
                <a:latin typeface="Arial" pitchFamily="34" charset="0"/>
              </a:rPr>
              <a:t>, 2023</a:t>
            </a:r>
            <a:br>
              <a:rPr lang="fr-FR" sz="2400" dirty="0">
                <a:latin typeface="Arial" pitchFamily="34" charset="0"/>
              </a:rPr>
            </a:br>
            <a:r>
              <a:rPr lang="en-US" sz="2400" dirty="0">
                <a:latin typeface="Arial" pitchFamily="34" charset="0"/>
              </a:rPr>
              <a:t>Athens, Greece</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Chair, </a:t>
            </a:r>
            <a:r>
              <a:rPr lang="en-US" altLang="zh-CN" sz="2400" dirty="0">
                <a:latin typeface="Arial" charset="0"/>
              </a:rPr>
              <a:t>ERICSSON</a:t>
            </a:r>
          </a:p>
          <a:p>
            <a:pPr>
              <a:lnSpc>
                <a:spcPct val="80000"/>
              </a:lnSpc>
            </a:pPr>
            <a:r>
              <a:rPr lang="en-US" altLang="zh-CN" sz="2400" dirty="0">
                <a:latin typeface="Arial" charset="0"/>
              </a:rPr>
              <a:t>Mirko Cano Soveri, MCC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31C0ADB-201A-45A1-ADA8-1A32868D5A49}"/>
              </a:ext>
            </a:extLst>
          </p:cNvPr>
          <p:cNvSpPr txBox="1">
            <a:spLocks/>
          </p:cNvSpPr>
          <p:nvPr/>
        </p:nvSpPr>
        <p:spPr>
          <a:xfrm>
            <a:off x="205572" y="271492"/>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information</a:t>
            </a:r>
            <a:endParaRPr lang="sv-SE" sz="2800" kern="0" dirty="0"/>
          </a:p>
        </p:txBody>
      </p:sp>
      <p:sp>
        <p:nvSpPr>
          <p:cNvPr id="7" name="矩形 6">
            <a:extLst>
              <a:ext uri="{FF2B5EF4-FFF2-40B4-BE49-F238E27FC236}">
                <a16:creationId xmlns:a16="http://schemas.microsoft.com/office/drawing/2014/main" id="{70ED5907-CFC5-4DE3-90CF-BE4E14845504}"/>
              </a:ext>
            </a:extLst>
          </p:cNvPr>
          <p:cNvSpPr/>
          <p:nvPr/>
        </p:nvSpPr>
        <p:spPr>
          <a:xfrm>
            <a:off x="492150" y="1361404"/>
            <a:ext cx="10607040" cy="2015936"/>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800" b="1" dirty="0">
                <a:solidFill>
                  <a:srgbClr val="0000FF"/>
                </a:solidFill>
                <a:latin typeface="+mn-lt"/>
                <a:cs typeface="Arial" charset="0"/>
              </a:rPr>
              <a:t>Forge related: </a:t>
            </a:r>
            <a:endParaRPr lang="en-US" altLang="zh-CN" sz="1200" dirty="0">
              <a:solidFill>
                <a:prstClr val="black"/>
              </a:solidFill>
              <a:latin typeface="+mn-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S5-232235 Using Forge for SA5</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S5‑232751 Discussion paper on Using Forge-Git as the primary storage for Code</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Rel-18&amp;Rel-19 time plan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S5‑232763 Rel-18&amp;Rel-19 time plan proposal for OAM</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Latest </a:t>
            </a:r>
            <a:r>
              <a:rPr lang="en-US" altLang="zh-CN" sz="1800" b="1" dirty="0" err="1">
                <a:solidFill>
                  <a:srgbClr val="0000FF"/>
                </a:solidFill>
                <a:latin typeface="+mn-lt"/>
                <a:cs typeface="Arial" charset="0"/>
              </a:rPr>
              <a:t>WoP</a:t>
            </a:r>
            <a:r>
              <a:rPr lang="en-US" altLang="zh-CN" sz="1800" b="1" dirty="0">
                <a:solidFill>
                  <a:srgbClr val="0000FF"/>
                </a:solidFill>
                <a:latin typeface="+mn-lt"/>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S5‑232012 Collection of Rel-18 3GPP SA5 OAM </a:t>
            </a:r>
            <a:r>
              <a:rPr lang="en-US" altLang="zh-CN" sz="1200" dirty="0" err="1">
                <a:solidFill>
                  <a:prstClr val="black"/>
                </a:solidFill>
                <a:latin typeface="+mn-lt"/>
                <a:cs typeface="Arial" charset="0"/>
              </a:rPr>
              <a:t>WoP</a:t>
            </a:r>
            <a:endParaRPr lang="en-US" altLang="zh-CN" sz="1200" dirty="0">
              <a:solidFill>
                <a:prstClr val="black"/>
              </a:solidFill>
              <a:latin typeface="+mn-lt"/>
              <a:cs typeface="Arial" charset="0"/>
            </a:endParaRPr>
          </a:p>
        </p:txBody>
      </p:sp>
    </p:spTree>
    <p:extLst>
      <p:ext uri="{BB962C8B-B14F-4D97-AF65-F5344CB8AC3E}">
        <p14:creationId xmlns:p14="http://schemas.microsoft.com/office/powerpoint/2010/main" val="3000172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0C83794F-6E29-4C84-8E72-3421E46E34ED}"/>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9" name="矩形 8">
            <a:extLst>
              <a:ext uri="{FF2B5EF4-FFF2-40B4-BE49-F238E27FC236}">
                <a16:creationId xmlns:a16="http://schemas.microsoft.com/office/drawing/2014/main" id="{02A3B14C-8DA4-478C-B42A-D677DFF2570B}"/>
              </a:ext>
            </a:extLst>
          </p:cNvPr>
          <p:cNvSpPr/>
          <p:nvPr/>
        </p:nvSpPr>
        <p:spPr>
          <a:xfrm>
            <a:off x="297544" y="724245"/>
            <a:ext cx="9682479"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a:solidFill>
                  <a:srgbClr val="FF0000"/>
                </a:solidFill>
                <a:latin typeface="+mn-lt"/>
              </a:rPr>
              <a:t>45</a:t>
            </a:r>
            <a:r>
              <a:rPr lang="en-US" altLang="zh-CN" sz="1200" b="1" dirty="0">
                <a:solidFill>
                  <a:srgbClr val="0000FF"/>
                </a:solidFill>
                <a:latin typeface="+mn-lt"/>
              </a:rPr>
              <a:t> WIs/Sis, including </a:t>
            </a:r>
            <a:r>
              <a:rPr lang="en-US" altLang="zh-CN" sz="1200" b="1" dirty="0">
                <a:solidFill>
                  <a:srgbClr val="FF0000"/>
                </a:solidFill>
                <a:latin typeface="+mn-lt"/>
              </a:rPr>
              <a:t>21</a:t>
            </a:r>
            <a:r>
              <a:rPr lang="en-US" altLang="zh-CN" sz="1200" b="1" dirty="0">
                <a:solidFill>
                  <a:srgbClr val="0000FF"/>
                </a:solidFill>
                <a:latin typeface="+mn-lt"/>
              </a:rPr>
              <a:t> ongoing Sis and </a:t>
            </a:r>
            <a:r>
              <a:rPr lang="en-US" altLang="zh-CN" sz="1200" b="1" dirty="0">
                <a:solidFill>
                  <a:srgbClr val="FF0000"/>
                </a:solidFill>
                <a:latin typeface="+mn-lt"/>
              </a:rPr>
              <a:t>10</a:t>
            </a:r>
            <a:r>
              <a:rPr lang="en-US" altLang="zh-CN" sz="1200" b="1" dirty="0">
                <a:solidFill>
                  <a:srgbClr val="0000FF"/>
                </a:solidFill>
                <a:latin typeface="+mn-lt"/>
              </a:rPr>
              <a:t> ongoing </a:t>
            </a:r>
            <a:r>
              <a:rPr lang="en-US" altLang="zh-CN" sz="1200" b="1" dirty="0" err="1">
                <a:solidFill>
                  <a:srgbClr val="0000FF"/>
                </a:solidFill>
                <a:latin typeface="+mn-lt"/>
              </a:rPr>
              <a:t>Wis</a:t>
            </a:r>
            <a:r>
              <a:rPr lang="en-US" altLang="zh-CN" sz="1200" b="1" dirty="0">
                <a:solidFill>
                  <a:srgbClr val="0000FF"/>
                </a:solidFill>
                <a:latin typeface="+mn-lt"/>
              </a:rPr>
              <a:t>, </a:t>
            </a:r>
            <a:r>
              <a:rPr lang="en-US" altLang="zh-CN" sz="1200" b="1" dirty="0">
                <a:solidFill>
                  <a:srgbClr val="FF0000"/>
                </a:solidFill>
                <a:latin typeface="+mn-lt"/>
              </a:rPr>
              <a:t>7</a:t>
            </a:r>
            <a:r>
              <a:rPr lang="en-US" altLang="zh-CN" sz="1200" b="1" dirty="0">
                <a:solidFill>
                  <a:srgbClr val="0000FF"/>
                </a:solidFill>
                <a:latin typeface="+mn-lt"/>
              </a:rPr>
              <a:t> WIs are waiting for SA approval, </a:t>
            </a:r>
            <a:r>
              <a:rPr lang="en-US" altLang="zh-CN" sz="1200" b="1" dirty="0">
                <a:solidFill>
                  <a:srgbClr val="FF3300"/>
                </a:solidFill>
                <a:latin typeface="+mn-lt"/>
              </a:rPr>
              <a:t>5</a:t>
            </a:r>
            <a:r>
              <a:rPr lang="en-US" altLang="zh-CN" sz="1200" b="1" dirty="0">
                <a:solidFill>
                  <a:srgbClr val="0000FF"/>
                </a:solidFill>
                <a:latin typeface="+mn-lt"/>
              </a:rPr>
              <a:t> studies are finished, </a:t>
            </a:r>
            <a:r>
              <a:rPr lang="en-US" altLang="zh-CN" sz="1200" b="1" dirty="0">
                <a:solidFill>
                  <a:srgbClr val="FF0000"/>
                </a:solidFill>
                <a:latin typeface="+mn-lt"/>
              </a:rPr>
              <a:t>2</a:t>
            </a:r>
            <a:r>
              <a:rPr lang="en-US" altLang="zh-CN" sz="1200" b="1" dirty="0">
                <a:solidFill>
                  <a:srgbClr val="0000FF"/>
                </a:solidFill>
                <a:latin typeface="+mn-lt"/>
              </a:rPr>
              <a:t> work item is finished. </a:t>
            </a:r>
          </a:p>
        </p:txBody>
      </p:sp>
      <p:graphicFrame>
        <p:nvGraphicFramePr>
          <p:cNvPr id="6" name="表格 5">
            <a:extLst>
              <a:ext uri="{FF2B5EF4-FFF2-40B4-BE49-F238E27FC236}">
                <a16:creationId xmlns:a16="http://schemas.microsoft.com/office/drawing/2014/main" id="{54E91B30-FB4D-46F2-84DF-B3A9CAB19843}"/>
              </a:ext>
            </a:extLst>
          </p:cNvPr>
          <p:cNvGraphicFramePr>
            <a:graphicFrameLocks noGrp="1"/>
          </p:cNvGraphicFramePr>
          <p:nvPr>
            <p:extLst>
              <p:ext uri="{D42A27DB-BD31-4B8C-83A1-F6EECF244321}">
                <p14:modId xmlns:p14="http://schemas.microsoft.com/office/powerpoint/2010/main" val="1123077085"/>
              </p:ext>
            </p:extLst>
          </p:nvPr>
        </p:nvGraphicFramePr>
        <p:xfrm>
          <a:off x="6116638" y="1047243"/>
          <a:ext cx="5949224" cy="5449935"/>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95717">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7356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28434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71478">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Enhancement of Management Data Analytics phase 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Intel, NEC</a:t>
                      </a:r>
                      <a:endParaRPr lang="zh-CN" altLang="en-US"/>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Arial" panose="020B0604020202020204" pitchFamily="34" charset="0"/>
                          <a:ea typeface="+mn-ea"/>
                          <a:cs typeface="Arial" panose="020B0604020202020204" pitchFamily="34" charset="0"/>
                        </a:rPr>
                        <a:t>SP-220981</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62160">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AI/ML management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900" kern="1200">
                          <a:solidFill>
                            <a:srgbClr val="0000FF"/>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AIML_MGMT</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900" dirty="0">
                          <a:solidFill>
                            <a:srgbClr val="0000FF"/>
                          </a:solidFill>
                          <a:effectLst/>
                          <a:latin typeface="Arial" panose="020B0604020202020204" pitchFamily="34" charset="0"/>
                          <a:cs typeface="Arial" panose="020B0604020202020204" pitchFamily="34" charset="0"/>
                        </a:rPr>
                        <a:t>S5-231199</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56197">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Rel-18 WID on Intent driven Management Service for mobile network phase 2 (for SA approval)</a:t>
                      </a:r>
                    </a:p>
                  </a:txBody>
                  <a:tcPr marL="6350" marR="6350" marT="6350" marB="0" anchor="b">
                    <a:solidFill>
                      <a:schemeClr val="tx2">
                        <a:lumMod val="20000"/>
                        <a:lumOff val="80000"/>
                      </a:schemeClr>
                    </a:solidFill>
                  </a:tcPr>
                </a:tc>
                <a:tc>
                  <a:txBody>
                    <a:bodyPr/>
                    <a:lstStyle/>
                    <a:p>
                      <a:r>
                        <a:rPr lang="en-US" sz="900" kern="1200">
                          <a:solidFill>
                            <a:srgbClr val="0000FF"/>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a:solidFill>
                            <a:srgbClr val="0000FF"/>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S5-232767</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269233">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 Rel-18 WID on Enhancement of the Management Aspects related to NWDAF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dirty="0"/>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S5-232773</a:t>
                      </a:r>
                    </a:p>
                  </a:txBody>
                  <a:tcPr marL="6350" marR="6350" marT="6350" marB="0" anchor="b">
                    <a:solidFill>
                      <a:schemeClr val="tx2">
                        <a:lumMod val="20000"/>
                        <a:lumOff val="80000"/>
                      </a:schemeClr>
                    </a:solidFill>
                  </a:tcPr>
                </a:tc>
                <a:extLst>
                  <a:ext uri="{0D108BD9-81ED-4DB2-BD59-A6C34878D82A}">
                    <a16:rowId xmlns:a16="http://schemas.microsoft.com/office/drawing/2014/main" val="349641349"/>
                  </a:ext>
                </a:extLst>
              </a:tr>
              <a:tr h="17356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3</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Ericsson </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18251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6</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5140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Ericsson</a:t>
                      </a:r>
                      <a:endParaRPr lang="zh-CN" altLang="en-US"/>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0"/>
                  </a:ext>
                </a:extLst>
              </a:tr>
              <a:tr h="15140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5140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Samsung</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5140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Arial" panose="020B0604020202020204" pitchFamily="34" charset="0"/>
                          <a:cs typeface="Arial" panose="020B0604020202020204" pitchFamily="34" charset="0"/>
                        </a:rPr>
                        <a:t>(finished) New WID on methodology for deprecation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900" kern="1200">
                          <a:solidFill>
                            <a:schemeClr val="tx1"/>
                          </a:solidFill>
                          <a:effectLst/>
                          <a:latin typeface="Arial" panose="020B0604020202020204" pitchFamily="34" charset="0"/>
                          <a:ea typeface="+mn-ea"/>
                          <a:cs typeface="Arial" panose="020B0604020202020204" pitchFamily="34" charset="0"/>
                        </a:rPr>
                        <a:t>Ericsson</a:t>
                      </a:r>
                      <a:endParaRPr lang="zh-CN" altLang="en-US"/>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OAM_MetDep</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62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11</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 of Management of Trace/MDT phase 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900" kern="1200">
                          <a:solidFill>
                            <a:srgbClr val="000000"/>
                          </a:solidFill>
                          <a:effectLst/>
                          <a:latin typeface="Arial" panose="020B0604020202020204" pitchFamily="34" charset="0"/>
                          <a:ea typeface="+mn-ea"/>
                          <a:cs typeface="Arial" panose="020B0604020202020204" pitchFamily="34" charset="0"/>
                        </a:rPr>
                        <a:t>Nokia</a:t>
                      </a:r>
                      <a:endParaRPr lang="zh-CN" altLang="en-US"/>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5GMDT_Ph2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569424132"/>
                  </a:ext>
                </a:extLst>
              </a:tr>
              <a:tr h="2843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New WID on Management Aspects of NTN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a:solidFill>
                            <a:srgbClr val="0000FF"/>
                          </a:solidFill>
                          <a:effectLst/>
                          <a:latin typeface="Arial" panose="020B0604020202020204" pitchFamily="34" charset="0"/>
                          <a:ea typeface="+mn-ea"/>
                          <a:cs typeface="Arial" panose="020B0604020202020204" pitchFamily="34" charset="0"/>
                        </a:rPr>
                        <a:t>China Unicom,CATT</a:t>
                      </a:r>
                      <a:endParaRPr lang="zh-CN" altLang="en-US"/>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altLang="zh-CN" sz="900" kern="1200">
                        <a:solidFill>
                          <a:srgbClr val="0000FF"/>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OAM_NTN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S5-232809</a:t>
                      </a:r>
                    </a:p>
                  </a:txBody>
                  <a:tcPr marL="6350" marR="6350" marT="6350" marB="0" anchor="b">
                    <a:solidFill>
                      <a:schemeClr val="accent6">
                        <a:lumMod val="20000"/>
                        <a:lumOff val="80000"/>
                      </a:schemeClr>
                    </a:solidFill>
                  </a:tcPr>
                </a:tc>
                <a:extLst>
                  <a:ext uri="{0D108BD9-81ED-4DB2-BD59-A6C34878D82A}">
                    <a16:rowId xmlns:a16="http://schemas.microsoft.com/office/drawing/2014/main" val="341576268"/>
                  </a:ext>
                </a:extLst>
              </a:tr>
              <a:tr h="2720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new WID on Enhancement of service based management architecture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a:solidFill>
                            <a:srgbClr val="0000FF"/>
                          </a:solidFill>
                          <a:effectLst/>
                          <a:latin typeface="Arial" panose="020B0604020202020204" pitchFamily="34" charset="0"/>
                          <a:ea typeface="+mn-ea"/>
                          <a:cs typeface="Arial" panose="020B0604020202020204" pitchFamily="34" charset="0"/>
                        </a:rPr>
                        <a:t>Huawei,</a:t>
                      </a:r>
                      <a:r>
                        <a:rPr lang="zh-CN" altLang="en-US" sz="900" kern="1200">
                          <a:solidFill>
                            <a:srgbClr val="0000FF"/>
                          </a:solidFill>
                          <a:effectLst/>
                          <a:latin typeface="Arial" panose="020B0604020202020204" pitchFamily="34" charset="0"/>
                          <a:ea typeface="+mn-ea"/>
                          <a:cs typeface="Arial" panose="020B0604020202020204" pitchFamily="34" charset="0"/>
                        </a:rPr>
                        <a:t> </a:t>
                      </a:r>
                      <a:r>
                        <a:rPr lang="en-US" altLang="zh-CN" sz="900" kern="1200">
                          <a:solidFill>
                            <a:srgbClr val="0000FF"/>
                          </a:solidFill>
                          <a:effectLst/>
                          <a:latin typeface="Arial" panose="020B0604020202020204" pitchFamily="34" charset="0"/>
                          <a:ea typeface="+mn-ea"/>
                          <a:cs typeface="Arial" panose="020B0604020202020204" pitchFamily="34" charset="0"/>
                        </a:rPr>
                        <a:t>Ericsson,</a:t>
                      </a:r>
                      <a:r>
                        <a:rPr lang="zh-CN" altLang="en-US" sz="900" kern="1200">
                          <a:solidFill>
                            <a:srgbClr val="0000FF"/>
                          </a:solidFill>
                          <a:effectLst/>
                          <a:latin typeface="Arial" panose="020B0604020202020204" pitchFamily="34" charset="0"/>
                          <a:ea typeface="+mn-ea"/>
                          <a:cs typeface="Arial" panose="020B0604020202020204" pitchFamily="34" charset="0"/>
                        </a:rPr>
                        <a:t> </a:t>
                      </a:r>
                      <a:r>
                        <a:rPr lang="en-US" altLang="zh-CN" sz="900" kern="1200">
                          <a:solidFill>
                            <a:srgbClr val="0000FF"/>
                          </a:solidFill>
                          <a:effectLst/>
                          <a:latin typeface="Arial" panose="020B0604020202020204" pitchFamily="34" charset="0"/>
                          <a:ea typeface="+mn-ea"/>
                          <a:cs typeface="Arial" panose="020B0604020202020204" pitchFamily="34" charset="0"/>
                        </a:rPr>
                        <a:t>Nokia</a:t>
                      </a:r>
                      <a:endParaRPr lang="zh-CN" altLang="en-US"/>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SBMA_Ph2</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S5-233144</a:t>
                      </a:r>
                    </a:p>
                  </a:txBody>
                  <a:tcPr marL="6350" marR="6350" marT="6350" marB="0" anchor="b">
                    <a:solidFill>
                      <a:schemeClr val="accent6">
                        <a:lumMod val="20000"/>
                        <a:lumOff val="80000"/>
                      </a:schemeClr>
                    </a:solidFill>
                  </a:tcPr>
                </a:tc>
                <a:extLst>
                  <a:ext uri="{0D108BD9-81ED-4DB2-BD59-A6C34878D82A}">
                    <a16:rowId xmlns:a16="http://schemas.microsoft.com/office/drawing/2014/main" val="2181755892"/>
                  </a:ext>
                </a:extLst>
              </a:tr>
              <a:tr h="27203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New WID on Management Aspect of 5GLAN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r>
                        <a:rPr lang="en-US" sz="900" kern="1200" dirty="0">
                          <a:solidFill>
                            <a:srgbClr val="0000FF"/>
                          </a:solidFill>
                          <a:effectLst/>
                          <a:latin typeface="Arial" panose="020B0604020202020204" pitchFamily="34" charset="0"/>
                          <a:ea typeface="+mn-ea"/>
                          <a:cs typeface="Arial" panose="020B0604020202020204" pitchFamily="34" charset="0"/>
                        </a:rPr>
                        <a:t>China Mobile Com. Corporation</a:t>
                      </a:r>
                      <a:endParaRPr lang="zh-CN" altLang="en-US" dirty="0"/>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effectLst/>
                          <a:latin typeface="Arial" panose="020B0604020202020204" pitchFamily="34" charset="0"/>
                          <a:ea typeface="+mn-ea"/>
                          <a:cs typeface="Arial" panose="020B0604020202020204" pitchFamily="34" charset="0"/>
                        </a:rPr>
                        <a:t>5GLAN_Mgt</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rgbClr val="0000FF"/>
                          </a:solidFill>
                          <a:effectLst/>
                          <a:latin typeface="Arial" panose="020B0604020202020204" pitchFamily="34" charset="0"/>
                          <a:ea typeface="+mn-ea"/>
                          <a:cs typeface="Arial" panose="020B0604020202020204" pitchFamily="34" charset="0"/>
                        </a:rPr>
                        <a:t>S5-233145</a:t>
                      </a:r>
                    </a:p>
                  </a:txBody>
                  <a:tcPr marL="6350" marR="6350" marT="6350" marB="0" anchor="b">
                    <a:solidFill>
                      <a:schemeClr val="accent6">
                        <a:lumMod val="20000"/>
                        <a:lumOff val="80000"/>
                      </a:schemeClr>
                    </a:solidFill>
                  </a:tcPr>
                </a:tc>
                <a:extLst>
                  <a:ext uri="{0D108BD9-81ED-4DB2-BD59-A6C34878D82A}">
                    <a16:rowId xmlns:a16="http://schemas.microsoft.com/office/drawing/2014/main" val="4242073454"/>
                  </a:ext>
                </a:extLst>
              </a:tr>
              <a:tr h="17356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51404">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12</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a:solidFill>
                            <a:srgbClr val="000000"/>
                          </a:solidFill>
                          <a:effectLst/>
                          <a:latin typeface="Arial" panose="020B0604020202020204" pitchFamily="34" charset="0"/>
                          <a:ea typeface="+mn-ea"/>
                          <a:cs typeface="Arial" panose="020B0604020202020204" pitchFamily="34" charset="0"/>
                        </a:rPr>
                        <a:t>Huawei</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r h="272035">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new</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mn-ea"/>
                          <a:cs typeface="Arial" panose="020B0604020202020204" pitchFamily="34" charset="0"/>
                        </a:rPr>
                        <a:t>New WID on enhanced management of non-public networks </a:t>
                      </a:r>
                      <a:r>
                        <a:rPr lang="en-US" altLang="zh-CN" sz="900" kern="1200" dirty="0">
                          <a:solidFill>
                            <a:srgbClr val="0000FF"/>
                          </a:solidFill>
                          <a:effectLst/>
                          <a:latin typeface="Arial" panose="020B0604020202020204" pitchFamily="34" charset="0"/>
                          <a:ea typeface="+mn-ea"/>
                          <a:cs typeface="Arial" panose="020B0604020202020204" pitchFamily="34" charset="0"/>
                        </a:rPr>
                        <a:t>(for SA approval)</a:t>
                      </a:r>
                      <a:endParaRPr lang="en-US" sz="9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3">
                        <a:lumMod val="20000"/>
                        <a:lumOff val="80000"/>
                      </a:schemeClr>
                    </a:solidFill>
                  </a:tcPr>
                </a:tc>
                <a:tc>
                  <a:txBody>
                    <a:bodyPr/>
                    <a:lstStyle/>
                    <a:p>
                      <a:pPr marL="0" indent="0" algn="l" defTabSz="1219170" rtl="0" eaLnBrk="1" fontAlgn="b" latinLnBrk="0" hangingPunct="1">
                        <a:spcAft>
                          <a:spcPts val="0"/>
                        </a:spcAft>
                      </a:pPr>
                      <a:r>
                        <a:rPr lang="en-US" sz="900" kern="1200" dirty="0">
                          <a:solidFill>
                            <a:srgbClr val="0000FF"/>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FF"/>
                          </a:solidFill>
                          <a:effectLst/>
                          <a:latin typeface="Arial" panose="020B0604020202020204" pitchFamily="34" charset="0"/>
                          <a:ea typeface="+mn-ea"/>
                          <a:cs typeface="Arial" panose="020B0604020202020204" pitchFamily="34" charset="0"/>
                        </a:rPr>
                        <a:t>OAM_eNPN</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FF"/>
                          </a:solidFill>
                          <a:effectLst/>
                          <a:latin typeface="Arial" panose="020B0604020202020204" pitchFamily="34" charset="0"/>
                          <a:ea typeface="+mn-ea"/>
                          <a:cs typeface="Arial" panose="020B0604020202020204" pitchFamily="34" charset="0"/>
                        </a:rPr>
                        <a:t>S5-232811</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700419553"/>
                  </a:ext>
                </a:extLst>
              </a:tr>
            </a:tbl>
          </a:graphicData>
        </a:graphic>
      </p:graphicFrame>
      <p:graphicFrame>
        <p:nvGraphicFramePr>
          <p:cNvPr id="7" name="表格 6">
            <a:extLst>
              <a:ext uri="{FF2B5EF4-FFF2-40B4-BE49-F238E27FC236}">
                <a16:creationId xmlns:a16="http://schemas.microsoft.com/office/drawing/2014/main" id="{81BAF4A4-AC5E-467C-B809-3990CE86C239}"/>
              </a:ext>
            </a:extLst>
          </p:cNvPr>
          <p:cNvGraphicFramePr>
            <a:graphicFrameLocks noGrp="1"/>
          </p:cNvGraphicFramePr>
          <p:nvPr>
            <p:extLst>
              <p:ext uri="{D42A27DB-BD31-4B8C-83A1-F6EECF244321}">
                <p14:modId xmlns:p14="http://schemas.microsoft.com/office/powerpoint/2010/main" val="1226767775"/>
              </p:ext>
            </p:extLst>
          </p:nvPr>
        </p:nvGraphicFramePr>
        <p:xfrm>
          <a:off x="120651" y="1043306"/>
          <a:ext cx="5949223" cy="3981662"/>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val="20000"/>
                    </a:ext>
                  </a:extLst>
                </a:gridCol>
                <a:gridCol w="2981671">
                  <a:extLst>
                    <a:ext uri="{9D8B030D-6E8A-4147-A177-3AD203B41FA5}">
                      <a16:colId xmlns:a16="http://schemas.microsoft.com/office/drawing/2014/main" val="20001"/>
                    </a:ext>
                  </a:extLst>
                </a:gridCol>
                <a:gridCol w="1146629">
                  <a:extLst>
                    <a:ext uri="{9D8B030D-6E8A-4147-A177-3AD203B41FA5}">
                      <a16:colId xmlns:a16="http://schemas.microsoft.com/office/drawing/2014/main" val="447333352"/>
                    </a:ext>
                  </a:extLst>
                </a:gridCol>
                <a:gridCol w="921657">
                  <a:extLst>
                    <a:ext uri="{9D8B030D-6E8A-4147-A177-3AD203B41FA5}">
                      <a16:colId xmlns:a16="http://schemas.microsoft.com/office/drawing/2014/main" val="3388475090"/>
                    </a:ext>
                  </a:extLst>
                </a:gridCol>
                <a:gridCol w="608541">
                  <a:extLst>
                    <a:ext uri="{9D8B030D-6E8A-4147-A177-3AD203B41FA5}">
                      <a16:colId xmlns:a16="http://schemas.microsoft.com/office/drawing/2014/main" val="1443695336"/>
                    </a:ext>
                  </a:extLst>
                </a:gridCol>
              </a:tblGrid>
              <a:tr h="153222">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pPr marL="0" algn="l" defTabSz="1219170" rtl="0" eaLnBrk="1" latinLnBrk="0" hangingPunct="1">
                        <a:spcAft>
                          <a:spcPts val="0"/>
                        </a:spcAft>
                      </a:pPr>
                      <a:endParaRPr lang="zh-CN" sz="11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extLst>
                  <a:ext uri="{0D108BD9-81ED-4DB2-BD59-A6C34878D82A}">
                    <a16:rowId xmlns:a16="http://schemas.microsoft.com/office/drawing/2014/main" val="10000"/>
                  </a:ext>
                </a:extLst>
              </a:tr>
              <a:tr h="130095">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FS_eANL</a:t>
                      </a:r>
                      <a:endParaRPr lang="zh-CN" altLang="en-US" sz="2000"/>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FS_ANLEVA</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dk1"/>
                          </a:solidFill>
                          <a:latin typeface="Arial" panose="020B0604020202020204" pitchFamily="34" charset="0"/>
                          <a:ea typeface="+mn-ea"/>
                          <a:cs typeface="Arial" panose="020B0604020202020204" pitchFamily="34" charset="0"/>
                        </a:rPr>
                        <a:t>FS_eIDMS_MN</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SP-211450</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dk1"/>
                          </a:solidFill>
                          <a:latin typeface="Arial" panose="020B0604020202020204" pitchFamily="34" charset="0"/>
                          <a:ea typeface="+mn-ea"/>
                          <a:cs typeface="Arial" panose="020B0604020202020204" pitchFamily="34" charset="0"/>
                        </a:rPr>
                        <a:t>FS_NETSLICE_IDMS</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dk1"/>
                          </a:solidFill>
                          <a:latin typeface="Arial" panose="020B0604020202020204" pitchFamily="34" charset="0"/>
                          <a:ea typeface="+mn-ea"/>
                          <a:cs typeface="Arial" panose="020B0604020202020204" pitchFamily="34" charset="0"/>
                        </a:rPr>
                        <a:t>SP-220278</a:t>
                      </a:r>
                      <a:endParaRPr lang="zh-CN"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18531">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FS_AIML_MGMT</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en-US" altLang="zh-CN" sz="7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a:solidFill>
                            <a:schemeClr val="tx1"/>
                          </a:solidFill>
                          <a:effectLst/>
                          <a:latin typeface="Arial" panose="020B0604020202020204" pitchFamily="34" charset="0"/>
                          <a:ea typeface="+mn-ea"/>
                          <a:cs typeface="Arial" panose="020B0604020202020204" pitchFamily="34" charset="0"/>
                        </a:rPr>
                        <a:t>FS_MANWDAF</a:t>
                      </a:r>
                      <a:endParaRPr lang="zh-CN" altLang="en-US" sz="200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SP-211435</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2260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en-US" altLang="zh-CN" sz="7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FS_FSEV</a:t>
                      </a:r>
                      <a:endParaRPr lang="zh-CN" altLang="en-US" sz="2000" dirty="0"/>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SP-220153</a:t>
                      </a:r>
                      <a:endParaRPr lang="zh-CN" altLang="en-US" sz="7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en-US"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altLang="en-US" sz="2000" dirty="0"/>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9"/>
                  </a:ext>
                </a:extLst>
              </a:tr>
              <a:tr h="130095">
                <a:tc gridSpan="5">
                  <a:txBody>
                    <a:bodyPr/>
                    <a:lstStyle/>
                    <a:p>
                      <a:pPr algn="l">
                        <a:spcAft>
                          <a:spcPts val="0"/>
                        </a:spcAft>
                      </a:pPr>
                      <a:r>
                        <a:rPr lang="en-US" altLang="zh-CN" sz="8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pPr algn="l">
                        <a:spcAft>
                          <a:spcPts val="0"/>
                        </a:spcAft>
                      </a:pPr>
                      <a:endParaRPr lang="zh-CN" sz="9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15216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FS_5GLAN_Mgt</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6171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FS_MCVNF</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15965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FS_MANS_ph2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6"/>
                  </a:ext>
                </a:extLst>
              </a:tr>
              <a:tr h="11853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FS_YANG</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8"/>
                  </a:ext>
                </a:extLst>
              </a:tr>
              <a:tr h="22260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China Unicom</a:t>
                      </a:r>
                      <a:endParaRPr lang="zh-CN" altLang="en-US" sz="7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FS_IOT_NTN</a:t>
                      </a:r>
                      <a:endParaRPr lang="zh-CN" altLang="en-US"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mn-cs"/>
                        </a:rPr>
                        <a:t>SP-220490</a:t>
                      </a:r>
                      <a:endParaRPr lang="zh-CN" alt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0"/>
                  </a:ext>
                </a:extLst>
              </a:tr>
              <a:tr h="162999">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altLang="en-US" sz="7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altLang="en-US"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alt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8" name="表格 7">
            <a:extLst>
              <a:ext uri="{FF2B5EF4-FFF2-40B4-BE49-F238E27FC236}">
                <a16:creationId xmlns:a16="http://schemas.microsoft.com/office/drawing/2014/main" id="{3EDDC5EA-CF05-409D-AE7B-B50EB7A6721E}"/>
              </a:ext>
            </a:extLst>
          </p:cNvPr>
          <p:cNvGraphicFramePr>
            <a:graphicFrameLocks noGrp="1"/>
          </p:cNvGraphicFramePr>
          <p:nvPr>
            <p:extLst>
              <p:ext uri="{D42A27DB-BD31-4B8C-83A1-F6EECF244321}">
                <p14:modId xmlns:p14="http://schemas.microsoft.com/office/powerpoint/2010/main" val="1258947867"/>
              </p:ext>
            </p:extLst>
          </p:nvPr>
        </p:nvGraphicFramePr>
        <p:xfrm>
          <a:off x="126139" y="5017711"/>
          <a:ext cx="5943735" cy="1447800"/>
        </p:xfrm>
        <a:graphic>
          <a:graphicData uri="http://schemas.openxmlformats.org/drawingml/2006/table">
            <a:tbl>
              <a:tblPr>
                <a:tableStyleId>{5C22544A-7EE6-4342-B048-85BDC9FD1C3A}</a:tableStyleId>
              </a:tblPr>
              <a:tblGrid>
                <a:gridCol w="285449">
                  <a:extLst>
                    <a:ext uri="{9D8B030D-6E8A-4147-A177-3AD203B41FA5}">
                      <a16:colId xmlns:a16="http://schemas.microsoft.com/office/drawing/2014/main" val="20000"/>
                    </a:ext>
                  </a:extLst>
                </a:gridCol>
                <a:gridCol w="2907574">
                  <a:extLst>
                    <a:ext uri="{9D8B030D-6E8A-4147-A177-3AD203B41FA5}">
                      <a16:colId xmlns:a16="http://schemas.microsoft.com/office/drawing/2014/main" val="20001"/>
                    </a:ext>
                  </a:extLst>
                </a:gridCol>
                <a:gridCol w="1209295">
                  <a:extLst>
                    <a:ext uri="{9D8B030D-6E8A-4147-A177-3AD203B41FA5}">
                      <a16:colId xmlns:a16="http://schemas.microsoft.com/office/drawing/2014/main" val="20002"/>
                    </a:ext>
                  </a:extLst>
                </a:gridCol>
                <a:gridCol w="931817">
                  <a:extLst>
                    <a:ext uri="{9D8B030D-6E8A-4147-A177-3AD203B41FA5}">
                      <a16:colId xmlns:a16="http://schemas.microsoft.com/office/drawing/2014/main" val="20003"/>
                    </a:ext>
                  </a:extLst>
                </a:gridCol>
                <a:gridCol w="609600">
                  <a:extLst>
                    <a:ext uri="{9D8B030D-6E8A-4147-A177-3AD203B41FA5}">
                      <a16:colId xmlns:a16="http://schemas.microsoft.com/office/drawing/2014/main" val="20005"/>
                    </a:ext>
                  </a:extLst>
                </a:gridCol>
              </a:tblGrid>
              <a:tr h="87570">
                <a:tc gridSpan="5">
                  <a:txBody>
                    <a:bodyPr/>
                    <a:lstStyle/>
                    <a:p>
                      <a:pPr marL="0" algn="l" defTabSz="1219170" rtl="0" eaLnBrk="1" latinLnBrk="0" hangingPunct="1">
                        <a:spcAft>
                          <a:spcPts val="0"/>
                        </a:spcAft>
                      </a:pPr>
                      <a:r>
                        <a:rPr lang="en-US" altLang="zh-CN" sz="8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8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3"/>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4"/>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7810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7"/>
                  </a:ext>
                </a:extLst>
              </a:tr>
              <a:tr h="1443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SP-220147//S5-231198</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75411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(1)</a:t>
            </a:r>
            <a:endParaRPr lang="sv-SE" sz="3200" kern="0" dirty="0"/>
          </a:p>
        </p:txBody>
      </p:sp>
      <p:graphicFrame>
        <p:nvGraphicFramePr>
          <p:cNvPr id="6" name="Table Placeholder 4">
            <a:extLst>
              <a:ext uri="{FF2B5EF4-FFF2-40B4-BE49-F238E27FC236}">
                <a16:creationId xmlns:a16="http://schemas.microsoft.com/office/drawing/2014/main" id="{F399CD6B-3692-46A8-8E5B-9D4638F8308F}"/>
              </a:ext>
            </a:extLst>
          </p:cNvPr>
          <p:cNvGraphicFramePr>
            <a:graphicFrameLocks/>
          </p:cNvGraphicFramePr>
          <p:nvPr>
            <p:extLst>
              <p:ext uri="{D42A27DB-BD31-4B8C-83A1-F6EECF244321}">
                <p14:modId xmlns:p14="http://schemas.microsoft.com/office/powerpoint/2010/main" val="3510601083"/>
              </p:ext>
            </p:extLst>
          </p:nvPr>
        </p:nvGraphicFramePr>
        <p:xfrm>
          <a:off x="33591" y="810991"/>
          <a:ext cx="5793051" cy="1704197"/>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6">
                  <a:txBody>
                    <a:bodyPr/>
                    <a:lstStyle/>
                    <a:p>
                      <a:pPr algn="ctr" fontAlgn="b"/>
                      <a:r>
                        <a:rPr lang="fr-FR" sz="1100" b="0" i="0" u="none" strike="noStrike" dirty="0">
                          <a:solidFill>
                            <a:srgbClr val="000000"/>
                          </a:solidFill>
                          <a:effectLst/>
                          <a:latin typeface="Calibri" panose="020F0502020204030204" pitchFamily="34" charset="0"/>
                        </a:rPr>
                        <a:t>TS 28.104</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S5-232061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Fixing inconsistencies in Energy Saving related attribute definitions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S5-232271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28.104 correct error of references number</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S5-232273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28.104 Correct errors in </a:t>
                      </a:r>
                      <a:r>
                        <a:rPr lang="en-US" sz="1100" b="0" i="0" u="none" strike="noStrike" dirty="0" err="1">
                          <a:solidFill>
                            <a:srgbClr val="000000"/>
                          </a:solidFill>
                          <a:effectLst/>
                          <a:latin typeface="Calibri" panose="020F0502020204030204" pitchFamily="34" charset="0"/>
                        </a:rPr>
                        <a:t>HOTargetType</a:t>
                      </a:r>
                      <a:r>
                        <a:rPr lang="en-US" sz="1100" b="0" i="0" u="none" strike="noStrike" dirty="0">
                          <a:solidFill>
                            <a:srgbClr val="000000"/>
                          </a:solidFill>
                          <a:effectLst/>
                          <a:latin typeface="Calibri" panose="020F0502020204030204" pitchFamily="34" charset="0"/>
                        </a:rPr>
                        <a:t> and NRM fragment note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S5-232290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Improve definition of network slice throughput analysis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S5-232297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multiplicity of attribute </a:t>
                      </a:r>
                      <a:r>
                        <a:rPr lang="en-US" sz="1100" b="0" i="0" u="none" strike="noStrike" dirty="0" err="1">
                          <a:solidFill>
                            <a:srgbClr val="000000"/>
                          </a:solidFill>
                          <a:effectLst/>
                          <a:latin typeface="Calibri" panose="020F0502020204030204" pitchFamily="34" charset="0"/>
                        </a:rPr>
                        <a:t>mDAOutputIEName</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S5-233059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terminology</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Intel, NEC</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bl>
          </a:graphicData>
        </a:graphic>
      </p:graphicFrame>
      <p:graphicFrame>
        <p:nvGraphicFramePr>
          <p:cNvPr id="7" name="Table Placeholder 4">
            <a:extLst>
              <a:ext uri="{FF2B5EF4-FFF2-40B4-BE49-F238E27FC236}">
                <a16:creationId xmlns:a16="http://schemas.microsoft.com/office/drawing/2014/main" id="{B534125A-DA1F-454B-9C3A-B29AE1562646}"/>
              </a:ext>
            </a:extLst>
          </p:cNvPr>
          <p:cNvGraphicFramePr>
            <a:graphicFrameLocks/>
          </p:cNvGraphicFramePr>
          <p:nvPr>
            <p:extLst>
              <p:ext uri="{D42A27DB-BD31-4B8C-83A1-F6EECF244321}">
                <p14:modId xmlns:p14="http://schemas.microsoft.com/office/powerpoint/2010/main" val="2478102641"/>
              </p:ext>
            </p:extLst>
          </p:nvPr>
        </p:nvGraphicFramePr>
        <p:xfrm>
          <a:off x="33590" y="2638616"/>
          <a:ext cx="5793052" cy="254781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4">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7">
                  <a:txBody>
                    <a:bodyPr/>
                    <a:lstStyle/>
                    <a:p>
                      <a:pPr algn="ctr" fontAlgn="b"/>
                      <a:r>
                        <a:rPr lang="fr-FR" sz="1100" b="0" i="0" u="none" strike="noStrike" dirty="0">
                          <a:solidFill>
                            <a:srgbClr val="000000"/>
                          </a:solidFill>
                          <a:effectLst/>
                          <a:latin typeface="Calibri" panose="020F0502020204030204" pitchFamily="34" charset="0"/>
                        </a:rPr>
                        <a:t>TS 28.105</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S5-232161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28.105 Adding the missing definition of attributes Stage 2 and Stage 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S5-233060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the Handling errors in data and ML decisions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S5-233061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28.105 Correction of terminologies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India Private Limited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S5-233062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28.105 correct AI/ML related terms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S5-233067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28.105 Correcting the attribute properties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S5-233068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28.105 correct formatting and spelling errors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S5-233069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28.105 correct attribute definitions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bl>
          </a:graphicData>
        </a:graphic>
      </p:graphicFrame>
      <p:graphicFrame>
        <p:nvGraphicFramePr>
          <p:cNvPr id="8" name="Table Placeholder 4">
            <a:extLst>
              <a:ext uri="{FF2B5EF4-FFF2-40B4-BE49-F238E27FC236}">
                <a16:creationId xmlns:a16="http://schemas.microsoft.com/office/drawing/2014/main" id="{96C9AA39-6BB2-41A1-94B0-556C95F43FF5}"/>
              </a:ext>
            </a:extLst>
          </p:cNvPr>
          <p:cNvGraphicFramePr>
            <a:graphicFrameLocks/>
          </p:cNvGraphicFramePr>
          <p:nvPr>
            <p:extLst>
              <p:ext uri="{D42A27DB-BD31-4B8C-83A1-F6EECF244321}">
                <p14:modId xmlns:p14="http://schemas.microsoft.com/office/powerpoint/2010/main" val="2785293998"/>
              </p:ext>
            </p:extLst>
          </p:nvPr>
        </p:nvGraphicFramePr>
        <p:xfrm>
          <a:off x="33590" y="5254447"/>
          <a:ext cx="5793052" cy="1020937"/>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43877">
                  <a:extLst>
                    <a:ext uri="{9D8B030D-6E8A-4147-A177-3AD203B41FA5}">
                      <a16:colId xmlns:a16="http://schemas.microsoft.com/office/drawing/2014/main" val="2618836924"/>
                    </a:ext>
                  </a:extLst>
                </a:gridCol>
                <a:gridCol w="861237">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4">
                  <a:txBody>
                    <a:bodyPr/>
                    <a:lstStyle/>
                    <a:p>
                      <a:pPr algn="ctr" fontAlgn="b"/>
                      <a:r>
                        <a:rPr lang="fr-FR" sz="1100" b="0" i="0" u="none" strike="noStrike" dirty="0">
                          <a:solidFill>
                            <a:srgbClr val="000000"/>
                          </a:solidFill>
                          <a:effectLst/>
                          <a:latin typeface="Calibri" panose="020F0502020204030204" pitchFamily="34" charset="0"/>
                        </a:rPr>
                        <a:t>TS 28.310</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S5-232053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latency-based URLLC EE KPI unit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S5-232054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latency-based URLLC EE KPI unit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S5-232055</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measurement used for </a:t>
                      </a:r>
                      <a:r>
                        <a:rPr lang="en-US" sz="1100" b="0" i="0" u="none" strike="noStrike" dirty="0" err="1">
                          <a:solidFill>
                            <a:srgbClr val="000000"/>
                          </a:solidFill>
                          <a:effectLst/>
                          <a:latin typeface="Calibri" panose="020F0502020204030204" pitchFamily="34" charset="0"/>
                        </a:rPr>
                        <a:t>eMBB</a:t>
                      </a:r>
                      <a:r>
                        <a:rPr lang="en-US" sz="1100" b="0" i="0" u="none" strike="noStrike" dirty="0">
                          <a:solidFill>
                            <a:srgbClr val="000000"/>
                          </a:solidFill>
                          <a:effectLst/>
                          <a:latin typeface="Calibri" panose="020F0502020204030204" pitchFamily="34" charset="0"/>
                        </a:rPr>
                        <a:t> and URLLC EE KPIs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S5-232056</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measurement used for </a:t>
                      </a:r>
                      <a:r>
                        <a:rPr lang="en-US" sz="1100" b="0" i="0" u="none" strike="noStrike" dirty="0" err="1">
                          <a:solidFill>
                            <a:srgbClr val="000000"/>
                          </a:solidFill>
                          <a:effectLst/>
                          <a:latin typeface="Calibri" panose="020F0502020204030204" pitchFamily="34" charset="0"/>
                        </a:rPr>
                        <a:t>eMBB</a:t>
                      </a:r>
                      <a:r>
                        <a:rPr lang="en-US" sz="1100" b="0" i="0" u="none" strike="noStrike" dirty="0">
                          <a:solidFill>
                            <a:srgbClr val="000000"/>
                          </a:solidFill>
                          <a:effectLst/>
                          <a:latin typeface="Calibri" panose="020F0502020204030204" pitchFamily="34" charset="0"/>
                        </a:rPr>
                        <a:t> and URLLC EE KPIs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bl>
          </a:graphicData>
        </a:graphic>
      </p:graphicFrame>
      <p:graphicFrame>
        <p:nvGraphicFramePr>
          <p:cNvPr id="9" name="Table Placeholder 4">
            <a:extLst>
              <a:ext uri="{FF2B5EF4-FFF2-40B4-BE49-F238E27FC236}">
                <a16:creationId xmlns:a16="http://schemas.microsoft.com/office/drawing/2014/main" id="{6922B8E8-58EC-4527-9FA5-AD8D156D6229}"/>
              </a:ext>
            </a:extLst>
          </p:cNvPr>
          <p:cNvGraphicFramePr>
            <a:graphicFrameLocks/>
          </p:cNvGraphicFramePr>
          <p:nvPr>
            <p:extLst>
              <p:ext uri="{D42A27DB-BD31-4B8C-83A1-F6EECF244321}">
                <p14:modId xmlns:p14="http://schemas.microsoft.com/office/powerpoint/2010/main" val="1193627480"/>
              </p:ext>
            </p:extLst>
          </p:nvPr>
        </p:nvGraphicFramePr>
        <p:xfrm>
          <a:off x="6096000" y="1383173"/>
          <a:ext cx="5793052" cy="3579987"/>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4">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11">
                  <a:txBody>
                    <a:bodyPr/>
                    <a:lstStyle/>
                    <a:p>
                      <a:pPr algn="ctr" fontAlgn="b"/>
                      <a:r>
                        <a:rPr lang="fr-FR" sz="1100" b="0" i="0" u="none" strike="noStrike" dirty="0">
                          <a:solidFill>
                            <a:srgbClr val="000000"/>
                          </a:solidFill>
                          <a:effectLst/>
                          <a:latin typeface="Calibri" panose="020F0502020204030204" pitchFamily="34" charset="0"/>
                        </a:rPr>
                        <a:t>TS 28.312</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S5-232246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 clause 6.2.2.1.2.4 </a:t>
                      </a:r>
                      <a:r>
                        <a:rPr lang="en-US" sz="1100" b="0" i="0" u="none" strike="noStrike" dirty="0" err="1">
                          <a:solidFill>
                            <a:srgbClr val="000000"/>
                          </a:solidFill>
                          <a:effectLst/>
                          <a:latin typeface="Calibri" panose="020F0502020204030204" pitchFamily="34" charset="0"/>
                        </a:rPr>
                        <a:t>ExpectationContexts</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S5-232247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the value of the </a:t>
                      </a:r>
                      <a:r>
                        <a:rPr lang="en-US" sz="1100" b="0" i="0" u="none" strike="noStrike" dirty="0" err="1">
                          <a:solidFill>
                            <a:srgbClr val="000000"/>
                          </a:solidFill>
                          <a:effectLst/>
                          <a:latin typeface="Calibri" panose="020F0502020204030204" pitchFamily="34" charset="0"/>
                        </a:rPr>
                        <a:t>defaultValue</a:t>
                      </a:r>
                      <a:r>
                        <a:rPr lang="en-US" sz="1100" b="0" i="0" u="none" strike="noStrike" dirty="0">
                          <a:solidFill>
                            <a:srgbClr val="000000"/>
                          </a:solidFill>
                          <a:effectLst/>
                          <a:latin typeface="Calibri" panose="020F0502020204030204" pitchFamily="34" charset="0"/>
                        </a:rPr>
                        <a:t>  in Table 6.2.2.2-1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S5-232288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Change </a:t>
                      </a:r>
                      <a:r>
                        <a:rPr lang="en-US" sz="1100" b="0" i="0" u="none" strike="noStrike" dirty="0" err="1">
                          <a:solidFill>
                            <a:srgbClr val="000000"/>
                          </a:solidFill>
                          <a:effectLst/>
                          <a:latin typeface="Calibri" panose="020F0502020204030204" pitchFamily="34" charset="0"/>
                        </a:rPr>
                        <a:t>targetAttribute</a:t>
                      </a:r>
                      <a:r>
                        <a:rPr lang="en-US" sz="1100" b="0" i="0" u="none" strike="noStrike" dirty="0">
                          <a:solidFill>
                            <a:srgbClr val="000000"/>
                          </a:solidFill>
                          <a:effectLst/>
                          <a:latin typeface="Calibri" panose="020F0502020204030204" pitchFamily="34" charset="0"/>
                        </a:rPr>
                        <a:t> to </a:t>
                      </a:r>
                      <a:r>
                        <a:rPr lang="en-US" sz="1100" b="0" i="0" u="none" strike="noStrike" dirty="0" err="1">
                          <a:solidFill>
                            <a:srgbClr val="000000"/>
                          </a:solidFill>
                          <a:effectLst/>
                          <a:latin typeface="Calibri" panose="020F0502020204030204" pitchFamily="34" charset="0"/>
                        </a:rPr>
                        <a:t>targetName</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S5-232289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 the figure 6.2.1.1.1-1:Relationship UML diagram for intent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S5-232463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TS28.312 Rel-17 update stage 3 definition </a:t>
                      </a:r>
                      <a:r>
                        <a:rPr lang="en-US" sz="1100" b="0" i="0" u="none" strike="noStrike" dirty="0" err="1">
                          <a:solidFill>
                            <a:srgbClr val="000000"/>
                          </a:solidFill>
                          <a:effectLst/>
                          <a:latin typeface="Calibri" panose="020F0502020204030204" pitchFamily="34" charset="0"/>
                        </a:rPr>
                        <a:t>PlmnId</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 procedures for delete an intent and query an intent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err="1">
                          <a:solidFill>
                            <a:srgbClr val="000000"/>
                          </a:solidFill>
                          <a:effectLst/>
                          <a:latin typeface="Calibri" panose="020F0502020204030204" pitchFamily="34" charset="0"/>
                        </a:rPr>
                        <a:t>Huawei,Deutsche</a:t>
                      </a:r>
                      <a:r>
                        <a:rPr lang="en-US" sz="1100" b="0" i="0" u="none" strike="noStrike" dirty="0">
                          <a:solidFill>
                            <a:srgbClr val="000000"/>
                          </a:solidFill>
                          <a:effectLst/>
                          <a:latin typeface="Calibri" panose="020F0502020204030204" pitchFamily="34" charset="0"/>
                        </a:rPr>
                        <a:t> Telekom</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err="1">
                          <a:solidFill>
                            <a:srgbClr val="000000"/>
                          </a:solidFill>
                          <a:effectLst/>
                          <a:latin typeface="Calibri" panose="020F0502020204030204" pitchFamily="34" charset="0"/>
                        </a:rPr>
                        <a:t>Udpate</a:t>
                      </a:r>
                      <a:r>
                        <a:rPr lang="en-US" sz="1100" b="0" i="0" u="none" strike="noStrike" dirty="0">
                          <a:solidFill>
                            <a:srgbClr val="000000"/>
                          </a:solidFill>
                          <a:effectLst/>
                          <a:latin typeface="Calibri" panose="020F0502020204030204" pitchFamily="34" charset="0"/>
                        </a:rPr>
                        <a:t> Annex C Mapping the 3GPP and the TM Forum </a:t>
                      </a:r>
                      <a:r>
                        <a:rPr lang="en-US" sz="1100" b="0" i="0" u="none" strike="noStrike" dirty="0" err="1">
                          <a:solidFill>
                            <a:srgbClr val="000000"/>
                          </a:solidFill>
                          <a:effectLst/>
                          <a:latin typeface="Calibri" panose="020F0502020204030204" pitchFamily="34" charset="0"/>
                        </a:rPr>
                        <a:t>intentExpectation</a:t>
                      </a:r>
                      <a:r>
                        <a:rPr lang="en-US" sz="1100" b="0" i="0" u="none" strike="noStrike" dirty="0">
                          <a:solidFill>
                            <a:srgbClr val="000000"/>
                          </a:solidFill>
                          <a:effectLst/>
                          <a:latin typeface="Calibri" panose="020F0502020204030204" pitchFamily="34" charset="0"/>
                        </a:rPr>
                        <a:t> Models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 Deutsche Telekom</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 clause 4.2.2 Intent driven </a:t>
                      </a:r>
                      <a:r>
                        <a:rPr lang="en-US" sz="1100" b="0" i="0" u="none" strike="noStrike" dirty="0" err="1">
                          <a:solidFill>
                            <a:srgbClr val="000000"/>
                          </a:solidFill>
                          <a:effectLst/>
                          <a:latin typeface="Calibri" panose="020F0502020204030204" pitchFamily="34" charset="0"/>
                        </a:rPr>
                        <a:t>MnS</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err="1">
                          <a:solidFill>
                            <a:srgbClr val="000000"/>
                          </a:solidFill>
                          <a:effectLst/>
                          <a:latin typeface="Calibri" panose="020F0502020204030204" pitchFamily="34" charset="0"/>
                        </a:rPr>
                        <a:t>Huawei,Deutsche</a:t>
                      </a:r>
                      <a:r>
                        <a:rPr lang="en-US" sz="1100" b="0" i="0" u="none" strike="noStrike" dirty="0">
                          <a:solidFill>
                            <a:srgbClr val="000000"/>
                          </a:solidFill>
                          <a:effectLst/>
                          <a:latin typeface="Calibri" panose="020F0502020204030204" pitchFamily="34" charset="0"/>
                        </a:rPr>
                        <a:t> Telekom</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7088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Add clarification on </a:t>
                      </a:r>
                      <a:r>
                        <a:rPr lang="en-US" sz="1100" b="0" i="0" u="none" strike="noStrike" dirty="0" err="1">
                          <a:solidFill>
                            <a:srgbClr val="000000"/>
                          </a:solidFill>
                          <a:effectLst/>
                          <a:latin typeface="Calibri" panose="020F0502020204030204" pitchFamily="34" charset="0"/>
                        </a:rPr>
                        <a:t>cluase</a:t>
                      </a:r>
                      <a:r>
                        <a:rPr lang="en-US" sz="1100" b="0" i="0" u="none" strike="noStrike" dirty="0">
                          <a:solidFill>
                            <a:srgbClr val="000000"/>
                          </a:solidFill>
                          <a:effectLst/>
                          <a:latin typeface="Calibri" panose="020F0502020204030204" pitchFamily="34" charset="0"/>
                        </a:rPr>
                        <a:t> 4.5 General concept of Intent Content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9160998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Context date type definition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105512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28.312 Correction to Context and Expectation object definitions Title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89014778"/>
                  </a:ext>
                </a:extLst>
              </a:tr>
            </a:tbl>
          </a:graphicData>
        </a:graphic>
      </p:graphicFrame>
      <p:graphicFrame>
        <p:nvGraphicFramePr>
          <p:cNvPr id="11" name="Table Placeholder 4">
            <a:extLst>
              <a:ext uri="{FF2B5EF4-FFF2-40B4-BE49-F238E27FC236}">
                <a16:creationId xmlns:a16="http://schemas.microsoft.com/office/drawing/2014/main" id="{ADA78766-D100-4B9F-B75D-565985E1DB92}"/>
              </a:ext>
            </a:extLst>
          </p:cNvPr>
          <p:cNvGraphicFramePr>
            <a:graphicFrameLocks/>
          </p:cNvGraphicFramePr>
          <p:nvPr>
            <p:extLst>
              <p:ext uri="{D42A27DB-BD31-4B8C-83A1-F6EECF244321}">
                <p14:modId xmlns:p14="http://schemas.microsoft.com/office/powerpoint/2010/main" val="303600931"/>
              </p:ext>
            </p:extLst>
          </p:nvPr>
        </p:nvGraphicFramePr>
        <p:xfrm>
          <a:off x="6096000" y="5162290"/>
          <a:ext cx="5793052" cy="100638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43877">
                  <a:extLst>
                    <a:ext uri="{9D8B030D-6E8A-4147-A177-3AD203B41FA5}">
                      <a16:colId xmlns:a16="http://schemas.microsoft.com/office/drawing/2014/main" val="2618836924"/>
                    </a:ext>
                  </a:extLst>
                </a:gridCol>
                <a:gridCol w="861237">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2">
                  <a:txBody>
                    <a:bodyPr/>
                    <a:lstStyle/>
                    <a:p>
                      <a:pPr algn="ctr" fontAlgn="b"/>
                      <a:r>
                        <a:rPr lang="fr-FR" sz="1100" b="0" i="0" u="none" strike="noStrike" dirty="0">
                          <a:solidFill>
                            <a:srgbClr val="000000"/>
                          </a:solidFill>
                          <a:effectLst/>
                          <a:latin typeface="Calibri" panose="020F0502020204030204" pitchFamily="34" charset="0"/>
                        </a:rPr>
                        <a:t>TS 28.313</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S5-232274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28.313 Align the attribute name of SON case with TS 28.541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S5-232275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TS 28.313 Align the attribute name of SON case with TS 28.541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615066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(2)</a:t>
            </a:r>
            <a:endParaRPr lang="sv-SE" sz="3200" kern="0" dirty="0"/>
          </a:p>
        </p:txBody>
      </p:sp>
      <p:graphicFrame>
        <p:nvGraphicFramePr>
          <p:cNvPr id="6" name="Table Placeholder 4">
            <a:extLst>
              <a:ext uri="{FF2B5EF4-FFF2-40B4-BE49-F238E27FC236}">
                <a16:creationId xmlns:a16="http://schemas.microsoft.com/office/drawing/2014/main" id="{F399CD6B-3692-46A8-8E5B-9D4638F8308F}"/>
              </a:ext>
            </a:extLst>
          </p:cNvPr>
          <p:cNvGraphicFramePr>
            <a:graphicFrameLocks/>
          </p:cNvGraphicFramePr>
          <p:nvPr>
            <p:extLst>
              <p:ext uri="{D42A27DB-BD31-4B8C-83A1-F6EECF244321}">
                <p14:modId xmlns:p14="http://schemas.microsoft.com/office/powerpoint/2010/main" val="2346295766"/>
              </p:ext>
            </p:extLst>
          </p:nvPr>
        </p:nvGraphicFramePr>
        <p:xfrm>
          <a:off x="33591" y="683395"/>
          <a:ext cx="5793051" cy="67202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2">
                  <a:txBody>
                    <a:bodyPr/>
                    <a:lstStyle/>
                    <a:p>
                      <a:pPr algn="ctr" fontAlgn="b"/>
                      <a:r>
                        <a:rPr lang="fr-FR" sz="1100" b="0" i="0" u="none" strike="noStrike" dirty="0">
                          <a:solidFill>
                            <a:srgbClr val="000000"/>
                          </a:solidFill>
                          <a:effectLst/>
                          <a:latin typeface="Calibri" panose="020F0502020204030204" pitchFamily="34" charset="0"/>
                        </a:rPr>
                        <a:t>TS 28.530</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28.530 Correct network slice </a:t>
                      </a:r>
                      <a:r>
                        <a:rPr lang="en-US" sz="1100" b="0" i="0" u="none" strike="noStrike" dirty="0" err="1">
                          <a:solidFill>
                            <a:srgbClr val="000000"/>
                          </a:solidFill>
                          <a:effectLst/>
                          <a:latin typeface="Calibri" panose="020F0502020204030204" pitchFamily="34" charset="0"/>
                        </a:rPr>
                        <a:t>abbrevations</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28.530 Correct network slice </a:t>
                      </a:r>
                      <a:r>
                        <a:rPr lang="en-US" sz="1100" b="0" i="0" u="none" strike="noStrike" dirty="0" err="1">
                          <a:solidFill>
                            <a:srgbClr val="000000"/>
                          </a:solidFill>
                          <a:effectLst/>
                          <a:latin typeface="Calibri" panose="020F0502020204030204" pitchFamily="34" charset="0"/>
                        </a:rPr>
                        <a:t>abbrevations</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graphicFrame>
        <p:nvGraphicFramePr>
          <p:cNvPr id="7" name="Table Placeholder 4">
            <a:extLst>
              <a:ext uri="{FF2B5EF4-FFF2-40B4-BE49-F238E27FC236}">
                <a16:creationId xmlns:a16="http://schemas.microsoft.com/office/drawing/2014/main" id="{B534125A-DA1F-454B-9C3A-B29AE1562646}"/>
              </a:ext>
            </a:extLst>
          </p:cNvPr>
          <p:cNvGraphicFramePr>
            <a:graphicFrameLocks/>
          </p:cNvGraphicFramePr>
          <p:nvPr>
            <p:extLst>
              <p:ext uri="{D42A27DB-BD31-4B8C-83A1-F6EECF244321}">
                <p14:modId xmlns:p14="http://schemas.microsoft.com/office/powerpoint/2010/main" val="3668012649"/>
              </p:ext>
            </p:extLst>
          </p:nvPr>
        </p:nvGraphicFramePr>
        <p:xfrm>
          <a:off x="33590" y="2200939"/>
          <a:ext cx="5793052" cy="279029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4">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8">
                  <a:txBody>
                    <a:bodyPr/>
                    <a:lstStyle/>
                    <a:p>
                      <a:pPr algn="ctr" fontAlgn="b"/>
                      <a:r>
                        <a:rPr lang="fr-FR" sz="1100" b="0" i="0" u="none" strike="noStrike" dirty="0">
                          <a:solidFill>
                            <a:srgbClr val="000000"/>
                          </a:solidFill>
                          <a:effectLst/>
                          <a:latin typeface="Calibri" panose="020F0502020204030204" pitchFamily="34" charset="0"/>
                        </a:rPr>
                        <a:t>TS 28.532</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S5-232340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28.532 Align media type names with TS 32.158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S5-232341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28.532 Align media type names with TS 32.158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S5-232467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Updates for generic management services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S5-232468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Updates for generic management services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S5-232469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Updates for generic management services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S5-232954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28.532 Add examples for </a:t>
                      </a:r>
                      <a:r>
                        <a:rPr lang="en-US" sz="1100" b="0" i="0" u="none" strike="noStrike" dirty="0" err="1">
                          <a:solidFill>
                            <a:srgbClr val="000000"/>
                          </a:solidFill>
                          <a:effectLst/>
                          <a:latin typeface="Calibri" panose="020F0502020204030204" pitchFamily="34" charset="0"/>
                        </a:rPr>
                        <a:t>notifyMOICreation</a:t>
                      </a:r>
                      <a:r>
                        <a:rPr lang="en-US" sz="1100" b="0" i="0" u="none" strike="noStrike" dirty="0">
                          <a:solidFill>
                            <a:srgbClr val="000000"/>
                          </a:solidFill>
                          <a:effectLst/>
                          <a:latin typeface="Calibri" panose="020F0502020204030204" pitchFamily="34" charset="0"/>
                        </a:rPr>
                        <a:t>, </a:t>
                      </a:r>
                      <a:r>
                        <a:rPr lang="en-US" sz="1100" b="0" i="0" u="none" strike="noStrike" dirty="0" err="1">
                          <a:solidFill>
                            <a:srgbClr val="000000"/>
                          </a:solidFill>
                          <a:effectLst/>
                          <a:latin typeface="Calibri" panose="020F0502020204030204" pitchFamily="34" charset="0"/>
                        </a:rPr>
                        <a:t>notifyMOIDeletion</a:t>
                      </a:r>
                      <a:r>
                        <a:rPr lang="en-US" sz="1100" b="0" i="0" u="none" strike="noStrike" dirty="0">
                          <a:solidFill>
                            <a:srgbClr val="000000"/>
                          </a:solidFill>
                          <a:effectLst/>
                          <a:latin typeface="Calibri" panose="020F0502020204030204" pitchFamily="34" charset="0"/>
                        </a:rPr>
                        <a:t> and </a:t>
                      </a:r>
                      <a:r>
                        <a:rPr lang="en-US" sz="1100" b="0" i="0" u="none" strike="noStrike" dirty="0" err="1">
                          <a:solidFill>
                            <a:srgbClr val="000000"/>
                          </a:solidFill>
                          <a:effectLst/>
                          <a:latin typeface="Calibri" panose="020F0502020204030204" pitchFamily="34" charset="0"/>
                        </a:rPr>
                        <a:t>notifyAttributeValueChanges</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S5-232955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28.532 Add examples for </a:t>
                      </a:r>
                      <a:r>
                        <a:rPr lang="en-US" sz="1100" b="0" i="0" u="none" strike="noStrike" dirty="0" err="1">
                          <a:solidFill>
                            <a:srgbClr val="000000"/>
                          </a:solidFill>
                          <a:effectLst/>
                          <a:latin typeface="Calibri" panose="020F0502020204030204" pitchFamily="34" charset="0"/>
                        </a:rPr>
                        <a:t>notifyMOICreation</a:t>
                      </a:r>
                      <a:r>
                        <a:rPr lang="en-US" sz="1100" b="0" i="0" u="none" strike="noStrike" dirty="0">
                          <a:solidFill>
                            <a:srgbClr val="000000"/>
                          </a:solidFill>
                          <a:effectLst/>
                          <a:latin typeface="Calibri" panose="020F0502020204030204" pitchFamily="34" charset="0"/>
                        </a:rPr>
                        <a:t>, </a:t>
                      </a:r>
                      <a:r>
                        <a:rPr lang="en-US" sz="1100" b="0" i="0" u="none" strike="noStrike" dirty="0" err="1">
                          <a:solidFill>
                            <a:srgbClr val="000000"/>
                          </a:solidFill>
                          <a:effectLst/>
                          <a:latin typeface="Calibri" panose="020F0502020204030204" pitchFamily="34" charset="0"/>
                        </a:rPr>
                        <a:t>notifyMOIDeletion</a:t>
                      </a:r>
                      <a:r>
                        <a:rPr lang="en-US" sz="1100" b="0" i="0" u="none" strike="noStrike" dirty="0">
                          <a:solidFill>
                            <a:srgbClr val="000000"/>
                          </a:solidFill>
                          <a:effectLst/>
                          <a:latin typeface="Calibri" panose="020F0502020204030204" pitchFamily="34" charset="0"/>
                        </a:rPr>
                        <a:t> and </a:t>
                      </a:r>
                      <a:r>
                        <a:rPr lang="en-US" sz="1100" b="0" i="0" u="none" strike="noStrike" dirty="0" err="1">
                          <a:solidFill>
                            <a:srgbClr val="000000"/>
                          </a:solidFill>
                          <a:effectLst/>
                          <a:latin typeface="Calibri" panose="020F0502020204030204" pitchFamily="34" charset="0"/>
                        </a:rPr>
                        <a:t>notifyAttributeValueChanges</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S5-233125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28.532 Clarify definitions related to attributes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bl>
          </a:graphicData>
        </a:graphic>
      </p:graphicFrame>
      <p:graphicFrame>
        <p:nvGraphicFramePr>
          <p:cNvPr id="8" name="Table Placeholder 4">
            <a:extLst>
              <a:ext uri="{FF2B5EF4-FFF2-40B4-BE49-F238E27FC236}">
                <a16:creationId xmlns:a16="http://schemas.microsoft.com/office/drawing/2014/main" id="{96C9AA39-6BB2-41A1-94B0-556C95F43FF5}"/>
              </a:ext>
            </a:extLst>
          </p:cNvPr>
          <p:cNvGraphicFramePr>
            <a:graphicFrameLocks/>
          </p:cNvGraphicFramePr>
          <p:nvPr>
            <p:extLst>
              <p:ext uri="{D42A27DB-BD31-4B8C-83A1-F6EECF244321}">
                <p14:modId xmlns:p14="http://schemas.microsoft.com/office/powerpoint/2010/main" val="3337873677"/>
              </p:ext>
            </p:extLst>
          </p:nvPr>
        </p:nvGraphicFramePr>
        <p:xfrm>
          <a:off x="33590" y="5046649"/>
          <a:ext cx="5793052" cy="134801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43877">
                  <a:extLst>
                    <a:ext uri="{9D8B030D-6E8A-4147-A177-3AD203B41FA5}">
                      <a16:colId xmlns:a16="http://schemas.microsoft.com/office/drawing/2014/main" val="2618836924"/>
                    </a:ext>
                  </a:extLst>
                </a:gridCol>
                <a:gridCol w="861237">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3">
                  <a:txBody>
                    <a:bodyPr/>
                    <a:lstStyle/>
                    <a:p>
                      <a:pPr algn="ctr" fontAlgn="b"/>
                      <a:r>
                        <a:rPr lang="fr-FR" sz="1100" b="0" i="0" u="none" strike="noStrike" dirty="0">
                          <a:solidFill>
                            <a:srgbClr val="000000"/>
                          </a:solidFill>
                          <a:effectLst/>
                          <a:latin typeface="Calibri" panose="020F0502020204030204" pitchFamily="34" charset="0"/>
                        </a:rPr>
                        <a:t>TS 28.533</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S5-232985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the Management Data Analytics Capability Description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S5-232986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the Management Data Analytics Capability Description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S5-232987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the Management Data Analytics Capability Description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graphicFrame>
        <p:nvGraphicFramePr>
          <p:cNvPr id="10" name="Table Placeholder 4">
            <a:extLst>
              <a:ext uri="{FF2B5EF4-FFF2-40B4-BE49-F238E27FC236}">
                <a16:creationId xmlns:a16="http://schemas.microsoft.com/office/drawing/2014/main" id="{9A131ABD-F775-49D8-82D3-A0A0D18B870E}"/>
              </a:ext>
            </a:extLst>
          </p:cNvPr>
          <p:cNvGraphicFramePr>
            <a:graphicFrameLocks/>
          </p:cNvGraphicFramePr>
          <p:nvPr>
            <p:extLst>
              <p:ext uri="{D42A27DB-BD31-4B8C-83A1-F6EECF244321}">
                <p14:modId xmlns:p14="http://schemas.microsoft.com/office/powerpoint/2010/main" val="1874120584"/>
              </p:ext>
            </p:extLst>
          </p:nvPr>
        </p:nvGraphicFramePr>
        <p:xfrm>
          <a:off x="33591" y="1457586"/>
          <a:ext cx="5793051" cy="66475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algn="ctr" fontAlgn="b"/>
                      <a:r>
                        <a:rPr lang="fr-FR" sz="1100" b="0" i="0" u="none" strike="noStrike" dirty="0">
                          <a:solidFill>
                            <a:srgbClr val="000000"/>
                          </a:solidFill>
                          <a:effectLst/>
                          <a:latin typeface="Calibri" panose="020F0502020204030204" pitchFamily="34" charset="0"/>
                        </a:rPr>
                        <a:t>TS 28.531</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S5-232139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Removal of redundant network slice modification use case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graphicFrame>
        <p:nvGraphicFramePr>
          <p:cNvPr id="12" name="Table Placeholder 4">
            <a:extLst>
              <a:ext uri="{FF2B5EF4-FFF2-40B4-BE49-F238E27FC236}">
                <a16:creationId xmlns:a16="http://schemas.microsoft.com/office/drawing/2014/main" id="{9B6F0954-0AEB-4A42-A122-14C0725FF56A}"/>
              </a:ext>
            </a:extLst>
          </p:cNvPr>
          <p:cNvGraphicFramePr>
            <a:graphicFrameLocks/>
          </p:cNvGraphicFramePr>
          <p:nvPr>
            <p:extLst>
              <p:ext uri="{D42A27DB-BD31-4B8C-83A1-F6EECF244321}">
                <p14:modId xmlns:p14="http://schemas.microsoft.com/office/powerpoint/2010/main" val="2149140935"/>
              </p:ext>
            </p:extLst>
          </p:nvPr>
        </p:nvGraphicFramePr>
        <p:xfrm>
          <a:off x="6096000" y="1450308"/>
          <a:ext cx="5793051" cy="839205"/>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2">
                  <a:txBody>
                    <a:bodyPr/>
                    <a:lstStyle/>
                    <a:p>
                      <a:pPr algn="ctr" fontAlgn="b"/>
                      <a:r>
                        <a:rPr lang="fr-FR" sz="1100" b="0" i="0" u="none" strike="noStrike" dirty="0">
                          <a:solidFill>
                            <a:srgbClr val="000000"/>
                          </a:solidFill>
                          <a:effectLst/>
                          <a:latin typeface="Calibri" panose="020F0502020204030204" pitchFamily="34" charset="0"/>
                        </a:rPr>
                        <a:t>TS 28.535</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S5-232548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Update coordination between closed control loops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S5-232679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for TS28.535 delete redundant monitoring content of the management system</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graphicFrame>
        <p:nvGraphicFramePr>
          <p:cNvPr id="13" name="Table Placeholder 4">
            <a:extLst>
              <a:ext uri="{FF2B5EF4-FFF2-40B4-BE49-F238E27FC236}">
                <a16:creationId xmlns:a16="http://schemas.microsoft.com/office/drawing/2014/main" id="{06E1312A-E8F3-4DED-814A-8B644E7BE2E2}"/>
              </a:ext>
            </a:extLst>
          </p:cNvPr>
          <p:cNvGraphicFramePr>
            <a:graphicFrameLocks/>
          </p:cNvGraphicFramePr>
          <p:nvPr>
            <p:extLst>
              <p:ext uri="{D42A27DB-BD31-4B8C-83A1-F6EECF244321}">
                <p14:modId xmlns:p14="http://schemas.microsoft.com/office/powerpoint/2010/main" val="2442224108"/>
              </p:ext>
            </p:extLst>
          </p:nvPr>
        </p:nvGraphicFramePr>
        <p:xfrm>
          <a:off x="6096000" y="2383994"/>
          <a:ext cx="5793051" cy="66475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algn="ctr" fontAlgn="b"/>
                      <a:r>
                        <a:rPr lang="fr-FR" sz="1100" b="0" i="0" u="none" strike="noStrike" dirty="0">
                          <a:solidFill>
                            <a:srgbClr val="000000"/>
                          </a:solidFill>
                          <a:effectLst/>
                          <a:latin typeface="Calibri" panose="020F0502020204030204" pitchFamily="34" charset="0"/>
                        </a:rPr>
                        <a:t>TS 28.536</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S5-232450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28.536 adding missing </a:t>
                      </a:r>
                      <a:r>
                        <a:rPr lang="en-US" sz="1100" b="0" i="0" u="none" strike="noStrike" dirty="0" err="1">
                          <a:solidFill>
                            <a:srgbClr val="000000"/>
                          </a:solidFill>
                          <a:effectLst/>
                          <a:latin typeface="Calibri" panose="020F0502020204030204" pitchFamily="34" charset="0"/>
                        </a:rPr>
                        <a:t>assuranceScope</a:t>
                      </a:r>
                      <a:r>
                        <a:rPr lang="en-US" sz="1100" b="0" i="0" u="none" strike="noStrike" dirty="0">
                          <a:solidFill>
                            <a:srgbClr val="000000"/>
                          </a:solidFill>
                          <a:effectLst/>
                          <a:latin typeface="Calibri" panose="020F0502020204030204" pitchFamily="34" charset="0"/>
                        </a:rPr>
                        <a:t> in </a:t>
                      </a:r>
                      <a:r>
                        <a:rPr lang="en-US" sz="1100" b="0" i="0" u="none" strike="noStrike" dirty="0" err="1">
                          <a:solidFill>
                            <a:srgbClr val="000000"/>
                          </a:solidFill>
                          <a:effectLst/>
                          <a:latin typeface="Calibri" panose="020F0502020204030204" pitchFamily="34" charset="0"/>
                        </a:rPr>
                        <a:t>AssuranceGoal</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nl-NL" sz="1100" b="0" i="0" u="none" strike="noStrike" dirty="0">
                          <a:solidFill>
                            <a:srgbClr val="000000"/>
                          </a:solidFill>
                          <a:effectLst/>
                          <a:latin typeface="Calibri" panose="020F0502020204030204" pitchFamily="34" charset="0"/>
                        </a:rPr>
                        <a:t>Samsung R&amp;D Institute UK</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graphicFrame>
        <p:nvGraphicFramePr>
          <p:cNvPr id="14" name="Table Placeholder 4">
            <a:extLst>
              <a:ext uri="{FF2B5EF4-FFF2-40B4-BE49-F238E27FC236}">
                <a16:creationId xmlns:a16="http://schemas.microsoft.com/office/drawing/2014/main" id="{C50EFB43-37E9-4DC1-BC27-6483C736978F}"/>
              </a:ext>
            </a:extLst>
          </p:cNvPr>
          <p:cNvGraphicFramePr>
            <a:graphicFrameLocks/>
          </p:cNvGraphicFramePr>
          <p:nvPr>
            <p:extLst>
              <p:ext uri="{D42A27DB-BD31-4B8C-83A1-F6EECF244321}">
                <p14:modId xmlns:p14="http://schemas.microsoft.com/office/powerpoint/2010/main" val="3054605372"/>
              </p:ext>
            </p:extLst>
          </p:nvPr>
        </p:nvGraphicFramePr>
        <p:xfrm>
          <a:off x="6096000" y="3172165"/>
          <a:ext cx="5793051" cy="100638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2">
                  <a:txBody>
                    <a:bodyPr/>
                    <a:lstStyle/>
                    <a:p>
                      <a:pPr algn="ctr" fontAlgn="b"/>
                      <a:r>
                        <a:rPr lang="fr-FR" sz="1100" b="0" i="0" u="none" strike="noStrike" dirty="0">
                          <a:solidFill>
                            <a:srgbClr val="000000"/>
                          </a:solidFill>
                          <a:effectLst/>
                          <a:latin typeface="Calibri" panose="020F0502020204030204" pitchFamily="34" charset="0"/>
                        </a:rPr>
                        <a:t>TS 28.538</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S5-232238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TS28.538 Rel-17 update stage 3 definition </a:t>
                      </a:r>
                      <a:r>
                        <a:rPr lang="en-US" sz="1100" b="0" i="0" u="none" strike="noStrike" dirty="0" err="1">
                          <a:solidFill>
                            <a:srgbClr val="000000"/>
                          </a:solidFill>
                          <a:effectLst/>
                          <a:latin typeface="Calibri" panose="020F0502020204030204" pitchFamily="34" charset="0"/>
                        </a:rPr>
                        <a:t>PlmnId</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S5-232239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TS28.538 Rel-18 update stage 3 definition </a:t>
                      </a:r>
                      <a:r>
                        <a:rPr lang="en-US" sz="1100" b="0" i="0" u="none" strike="noStrike" dirty="0" err="1">
                          <a:solidFill>
                            <a:srgbClr val="000000"/>
                          </a:solidFill>
                          <a:effectLst/>
                          <a:latin typeface="Calibri" panose="020F0502020204030204" pitchFamily="34" charset="0"/>
                        </a:rPr>
                        <a:t>PlmnId</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574391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(3)</a:t>
            </a:r>
            <a:endParaRPr lang="sv-SE" sz="3200" kern="0" dirty="0"/>
          </a:p>
        </p:txBody>
      </p:sp>
      <p:graphicFrame>
        <p:nvGraphicFramePr>
          <p:cNvPr id="7" name="Table Placeholder 4">
            <a:extLst>
              <a:ext uri="{FF2B5EF4-FFF2-40B4-BE49-F238E27FC236}">
                <a16:creationId xmlns:a16="http://schemas.microsoft.com/office/drawing/2014/main" id="{B534125A-DA1F-454B-9C3A-B29AE1562646}"/>
              </a:ext>
            </a:extLst>
          </p:cNvPr>
          <p:cNvGraphicFramePr>
            <a:graphicFrameLocks/>
          </p:cNvGraphicFramePr>
          <p:nvPr>
            <p:extLst>
              <p:ext uri="{D42A27DB-BD31-4B8C-83A1-F6EECF244321}">
                <p14:modId xmlns:p14="http://schemas.microsoft.com/office/powerpoint/2010/main" val="3427407628"/>
              </p:ext>
            </p:extLst>
          </p:nvPr>
        </p:nvGraphicFramePr>
        <p:xfrm>
          <a:off x="88614" y="1236685"/>
          <a:ext cx="7673154" cy="369895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4309578">
                  <a:extLst>
                    <a:ext uri="{9D8B030D-6E8A-4147-A177-3AD203B41FA5}">
                      <a16:colId xmlns:a16="http://schemas.microsoft.com/office/drawing/2014/main" val="2618836924"/>
                    </a:ext>
                  </a:extLst>
                </a:gridCol>
                <a:gridCol w="1775638">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18">
                  <a:txBody>
                    <a:bodyPr/>
                    <a:lstStyle/>
                    <a:p>
                      <a:pPr algn="ctr" fontAlgn="b"/>
                      <a:r>
                        <a:rPr lang="fr-FR" sz="1100" b="0" i="0" u="none" strike="noStrike" dirty="0">
                          <a:solidFill>
                            <a:srgbClr val="000000"/>
                          </a:solidFill>
                          <a:effectLst/>
                          <a:latin typeface="Calibri" panose="020F0502020204030204" pitchFamily="34" charset="0"/>
                        </a:rPr>
                        <a:t>TS 28.541</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S5-232110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Fix missing reference to mid-haul interface for EP Transport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S5-232111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Fix missing reference to mid-haul interface for EP Transport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S5-232112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Fix duplicated SST attribute in </a:t>
                      </a:r>
                      <a:r>
                        <a:rPr lang="en-US" sz="1100" b="0" i="0" u="none" strike="noStrike" dirty="0" err="1">
                          <a:solidFill>
                            <a:srgbClr val="000000"/>
                          </a:solidFill>
                          <a:effectLst/>
                          <a:latin typeface="Calibri" panose="020F0502020204030204" pitchFamily="34" charset="0"/>
                        </a:rPr>
                        <a:t>RANSliceSubnetProfile</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S5-232113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Fix duplicated SST attribute in </a:t>
                      </a:r>
                      <a:r>
                        <a:rPr lang="en-US" sz="1100" b="0" i="0" u="none" strike="noStrike" dirty="0" err="1">
                          <a:solidFill>
                            <a:srgbClr val="000000"/>
                          </a:solidFill>
                          <a:effectLst/>
                          <a:latin typeface="Calibri" panose="020F0502020204030204" pitchFamily="34" charset="0"/>
                        </a:rPr>
                        <a:t>RANSliceSubnetProfile</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S5-232123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TS28.541 Rel-16 remove redundant stage 3 definition for </a:t>
                      </a:r>
                      <a:r>
                        <a:rPr lang="en-US" sz="1100" b="0" i="0" u="none" strike="noStrike" dirty="0" err="1">
                          <a:solidFill>
                            <a:srgbClr val="000000"/>
                          </a:solidFill>
                          <a:effectLst/>
                          <a:latin typeface="Calibri" panose="020F0502020204030204" pitchFamily="34" charset="0"/>
                        </a:rPr>
                        <a:t>Mnc</a:t>
                      </a:r>
                      <a:r>
                        <a:rPr lang="en-US" sz="1100" b="0" i="0" u="none" strike="noStrike" dirty="0">
                          <a:solidFill>
                            <a:srgbClr val="000000"/>
                          </a:solidFill>
                          <a:effectLst/>
                          <a:latin typeface="Calibri" panose="020F0502020204030204" pitchFamily="34" charset="0"/>
                        </a:rPr>
                        <a:t> and </a:t>
                      </a:r>
                      <a:r>
                        <a:rPr lang="en-US" sz="1100" b="0" i="0" u="none" strike="noStrike" dirty="0" err="1">
                          <a:solidFill>
                            <a:srgbClr val="000000"/>
                          </a:solidFill>
                          <a:effectLst/>
                          <a:latin typeface="Calibri" panose="020F0502020204030204" pitchFamily="34" charset="0"/>
                        </a:rPr>
                        <a:t>PlmnId</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S5-232124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TS28.541 Rel-17 remove redundant stage 3 definition for </a:t>
                      </a:r>
                      <a:r>
                        <a:rPr lang="en-US" sz="1100" b="0" i="0" u="none" strike="noStrike" dirty="0" err="1">
                          <a:solidFill>
                            <a:srgbClr val="000000"/>
                          </a:solidFill>
                          <a:effectLst/>
                          <a:latin typeface="Calibri" panose="020F0502020204030204" pitchFamily="34" charset="0"/>
                        </a:rPr>
                        <a:t>Mnc</a:t>
                      </a:r>
                      <a:r>
                        <a:rPr lang="en-US" sz="1100" b="0" i="0" u="none" strike="noStrike" dirty="0">
                          <a:solidFill>
                            <a:srgbClr val="000000"/>
                          </a:solidFill>
                          <a:effectLst/>
                          <a:latin typeface="Calibri" panose="020F0502020204030204" pitchFamily="34" charset="0"/>
                        </a:rPr>
                        <a:t> and </a:t>
                      </a:r>
                      <a:r>
                        <a:rPr lang="en-US" sz="1100" b="0" i="0" u="none" strike="noStrike" dirty="0" err="1">
                          <a:solidFill>
                            <a:srgbClr val="000000"/>
                          </a:solidFill>
                          <a:effectLst/>
                          <a:latin typeface="Calibri" panose="020F0502020204030204" pitchFamily="34" charset="0"/>
                        </a:rPr>
                        <a:t>PlmnId</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S5-232457</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remove redundant stage 3 definition for </a:t>
                      </a:r>
                      <a:r>
                        <a:rPr lang="en-US" sz="1100" b="0" i="0" u="none" strike="noStrike" dirty="0" err="1">
                          <a:solidFill>
                            <a:srgbClr val="000000"/>
                          </a:solidFill>
                          <a:effectLst/>
                          <a:latin typeface="Calibri" panose="020F0502020204030204" pitchFamily="34" charset="0"/>
                        </a:rPr>
                        <a:t>Mnc</a:t>
                      </a:r>
                      <a:r>
                        <a:rPr lang="en-US" sz="1100" b="0" i="0" u="none" strike="noStrike" dirty="0">
                          <a:solidFill>
                            <a:srgbClr val="000000"/>
                          </a:solidFill>
                          <a:effectLst/>
                          <a:latin typeface="Calibri" panose="020F0502020204030204" pitchFamily="34" charset="0"/>
                        </a:rPr>
                        <a:t> and </a:t>
                      </a:r>
                      <a:r>
                        <a:rPr lang="en-US" sz="1100" b="0" i="0" u="none" strike="noStrike" dirty="0" err="1">
                          <a:solidFill>
                            <a:srgbClr val="000000"/>
                          </a:solidFill>
                          <a:effectLst/>
                          <a:latin typeface="Calibri" panose="020F0502020204030204" pitchFamily="34" charset="0"/>
                        </a:rPr>
                        <a:t>PlmnId</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S5-232460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TS28.541 Rel-17 Fix </a:t>
                      </a:r>
                      <a:r>
                        <a:rPr lang="en-US" sz="1100" b="0" i="0" u="none" strike="noStrike" dirty="0" err="1">
                          <a:solidFill>
                            <a:srgbClr val="000000"/>
                          </a:solidFill>
                          <a:effectLst/>
                          <a:latin typeface="Calibri" panose="020F0502020204030204" pitchFamily="34" charset="0"/>
                        </a:rPr>
                        <a:t>IpAddr</a:t>
                      </a:r>
                      <a:r>
                        <a:rPr lang="en-US" sz="1100" b="0" i="0" u="none" strike="noStrike" dirty="0">
                          <a:solidFill>
                            <a:srgbClr val="000000"/>
                          </a:solidFill>
                          <a:effectLst/>
                          <a:latin typeface="Calibri" panose="020F0502020204030204" pitchFamily="34" charset="0"/>
                        </a:rPr>
                        <a:t> definition and references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S5-232719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YANG Corrections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875507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S5-233084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issues for feasibility check and resource reservation NRM fragment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934021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S5-233085</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issues for feasibility check and resource reservation NRM fragment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615769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Rel-15 CR TS 28.541 Clarify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India Private Limited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75203394"/>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TS 28.541 Clarify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India Private Limited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095926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S5-233100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28.541 Clarify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India Private Limited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333369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S5-233101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TS 28.541 Clarify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India Private Limited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555891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Fix </a:t>
                      </a:r>
                      <a:r>
                        <a:rPr lang="en-US" sz="1100" b="0" i="0" u="none" strike="noStrike" dirty="0" err="1">
                          <a:solidFill>
                            <a:srgbClr val="000000"/>
                          </a:solidFill>
                          <a:effectLst/>
                          <a:latin typeface="Calibri" panose="020F0502020204030204" pitchFamily="34" charset="0"/>
                        </a:rPr>
                        <a:t>IpAddr</a:t>
                      </a:r>
                      <a:r>
                        <a:rPr lang="en-US" sz="1100" b="0" i="0" u="none" strike="noStrike" dirty="0">
                          <a:solidFill>
                            <a:srgbClr val="000000"/>
                          </a:solidFill>
                          <a:effectLst/>
                          <a:latin typeface="Calibri" panose="020F0502020204030204" pitchFamily="34" charset="0"/>
                        </a:rPr>
                        <a:t> definition and references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88064365"/>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S5-233149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28.541 fixing </a:t>
                      </a:r>
                      <a:r>
                        <a:rPr lang="en-US" sz="1100" b="0" i="0" u="none" strike="noStrike" dirty="0" err="1">
                          <a:solidFill>
                            <a:srgbClr val="000000"/>
                          </a:solidFill>
                          <a:effectLst/>
                          <a:latin typeface="Calibri" panose="020F0502020204030204" pitchFamily="34" charset="0"/>
                        </a:rPr>
                        <a:t>coverageArea</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nl-NL" sz="1100" b="0" i="0" u="none" strike="noStrike" dirty="0">
                          <a:solidFill>
                            <a:srgbClr val="000000"/>
                          </a:solidFill>
                          <a:effectLst/>
                          <a:latin typeface="Calibri" panose="020F0502020204030204" pitchFamily="34" charset="0"/>
                        </a:rPr>
                        <a:t>Samsung R&amp;D Institute UK</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127860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S5-233150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28.541 fixing </a:t>
                      </a:r>
                      <a:r>
                        <a:rPr lang="en-US" sz="1100" b="0" i="0" u="none" strike="noStrike" dirty="0" err="1">
                          <a:solidFill>
                            <a:srgbClr val="000000"/>
                          </a:solidFill>
                          <a:effectLst/>
                          <a:latin typeface="Calibri" panose="020F0502020204030204" pitchFamily="34" charset="0"/>
                        </a:rPr>
                        <a:t>coverageArea</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nl-NL" sz="1100" b="0" i="0" u="none" strike="noStrike" dirty="0">
                          <a:solidFill>
                            <a:srgbClr val="000000"/>
                          </a:solidFill>
                          <a:effectLst/>
                          <a:latin typeface="Calibri" panose="020F0502020204030204" pitchFamily="34" charset="0"/>
                        </a:rPr>
                        <a:t>Samsung R&amp;D Institute UK</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48908174"/>
                  </a:ext>
                </a:extLst>
              </a:tr>
            </a:tbl>
          </a:graphicData>
        </a:graphic>
      </p:graphicFrame>
    </p:spTree>
    <p:extLst>
      <p:ext uri="{BB962C8B-B14F-4D97-AF65-F5344CB8AC3E}">
        <p14:creationId xmlns:p14="http://schemas.microsoft.com/office/powerpoint/2010/main" val="2628082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(4)</a:t>
            </a:r>
            <a:endParaRPr lang="sv-SE" sz="3200" kern="0" dirty="0"/>
          </a:p>
        </p:txBody>
      </p:sp>
      <p:graphicFrame>
        <p:nvGraphicFramePr>
          <p:cNvPr id="15" name="Table Placeholder 4">
            <a:extLst>
              <a:ext uri="{FF2B5EF4-FFF2-40B4-BE49-F238E27FC236}">
                <a16:creationId xmlns:a16="http://schemas.microsoft.com/office/drawing/2014/main" id="{1D51F70B-CE3B-47C3-B11E-241159D71FA5}"/>
              </a:ext>
            </a:extLst>
          </p:cNvPr>
          <p:cNvGraphicFramePr>
            <a:graphicFrameLocks/>
          </p:cNvGraphicFramePr>
          <p:nvPr>
            <p:extLst>
              <p:ext uri="{D42A27DB-BD31-4B8C-83A1-F6EECF244321}">
                <p14:modId xmlns:p14="http://schemas.microsoft.com/office/powerpoint/2010/main" val="1025598586"/>
              </p:ext>
            </p:extLst>
          </p:nvPr>
        </p:nvGraphicFramePr>
        <p:xfrm>
          <a:off x="109879" y="638709"/>
          <a:ext cx="5801823" cy="329181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8">
                  <a:txBody>
                    <a:bodyPr/>
                    <a:lstStyle/>
                    <a:p>
                      <a:pPr algn="ctr" fontAlgn="b"/>
                      <a:r>
                        <a:rPr lang="fr-FR" sz="1100" b="0" i="0" u="none" strike="noStrike" dirty="0">
                          <a:solidFill>
                            <a:srgbClr val="000000"/>
                          </a:solidFill>
                          <a:effectLst/>
                          <a:latin typeface="Calibri" panose="020F0502020204030204" pitchFamily="34" charset="0"/>
                        </a:rPr>
                        <a:t>TS 28.552</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S5-232070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Modify the counter name for Total error number of DL/UL TBs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err="1">
                          <a:solidFill>
                            <a:srgbClr val="000000"/>
                          </a:solidFill>
                          <a:effectLst/>
                          <a:latin typeface="Calibri" panose="020F0502020204030204" pitchFamily="34" charset="0"/>
                        </a:rPr>
                        <a:t>RadiSys</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S5-232074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Modify the criteria for incrementing counters of Intra-GNB Handover Preparation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err="1">
                          <a:solidFill>
                            <a:srgbClr val="000000"/>
                          </a:solidFill>
                          <a:effectLst/>
                          <a:latin typeface="Calibri" panose="020F0502020204030204" pitchFamily="34" charset="0"/>
                        </a:rPr>
                        <a:t>RadiSys</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S5-232436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for TS28.552 editorial correction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NTT DOCOMO INC.</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S5-232635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for TS28.552 Correct Mean and Max Time of requested conditional handover executions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S5-232636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for TS28.552 Correct Mean and Max Time of requested legacy handover executions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S5-232639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for TS28.552 editorial Corrections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for TS28.552 Correct conditions of  Number of UEs configured with conditional handover</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for TS28.552 Correct conditions of Number of UEs configured with conditional handover</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bl>
          </a:graphicData>
        </a:graphic>
      </p:graphicFrame>
      <p:graphicFrame>
        <p:nvGraphicFramePr>
          <p:cNvPr id="6" name="Table Placeholder 4">
            <a:extLst>
              <a:ext uri="{FF2B5EF4-FFF2-40B4-BE49-F238E27FC236}">
                <a16:creationId xmlns:a16="http://schemas.microsoft.com/office/drawing/2014/main" id="{A78DF30F-8B56-46AE-9D7C-41D5C39A11D2}"/>
              </a:ext>
            </a:extLst>
          </p:cNvPr>
          <p:cNvGraphicFramePr>
            <a:graphicFrameLocks/>
          </p:cNvGraphicFramePr>
          <p:nvPr>
            <p:extLst>
              <p:ext uri="{D42A27DB-BD31-4B8C-83A1-F6EECF244321}">
                <p14:modId xmlns:p14="http://schemas.microsoft.com/office/powerpoint/2010/main" val="2337950355"/>
              </p:ext>
            </p:extLst>
          </p:nvPr>
        </p:nvGraphicFramePr>
        <p:xfrm>
          <a:off x="109879" y="4053927"/>
          <a:ext cx="5793051" cy="1369845"/>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6">
                  <a:txBody>
                    <a:bodyPr/>
                    <a:lstStyle/>
                    <a:p>
                      <a:pPr algn="ctr" fontAlgn="b"/>
                      <a:r>
                        <a:rPr lang="fr-FR" sz="1100" b="0" i="0" u="none" strike="noStrike" dirty="0">
                          <a:solidFill>
                            <a:srgbClr val="000000"/>
                          </a:solidFill>
                          <a:effectLst/>
                          <a:latin typeface="Calibri" panose="020F0502020204030204" pitchFamily="34" charset="0"/>
                        </a:rPr>
                        <a:t>TS 28.554</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S5-232059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error in estimated VNFC energy consumption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S5-232060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error in estimated VNFC energy consumption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S5-232568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integrity KPIs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S5-232569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integrity KPIs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S5-232570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integrity KPIs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S5-232571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integrity KPIs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bl>
          </a:graphicData>
        </a:graphic>
      </p:graphicFrame>
      <p:graphicFrame>
        <p:nvGraphicFramePr>
          <p:cNvPr id="8" name="Table Placeholder 4">
            <a:extLst>
              <a:ext uri="{FF2B5EF4-FFF2-40B4-BE49-F238E27FC236}">
                <a16:creationId xmlns:a16="http://schemas.microsoft.com/office/drawing/2014/main" id="{17C77E1E-442A-4684-B5F0-5168FA71F87D}"/>
              </a:ext>
            </a:extLst>
          </p:cNvPr>
          <p:cNvGraphicFramePr>
            <a:graphicFrameLocks/>
          </p:cNvGraphicFramePr>
          <p:nvPr>
            <p:extLst>
              <p:ext uri="{D42A27DB-BD31-4B8C-83A1-F6EECF244321}">
                <p14:modId xmlns:p14="http://schemas.microsoft.com/office/powerpoint/2010/main" val="2769040388"/>
              </p:ext>
            </p:extLst>
          </p:nvPr>
        </p:nvGraphicFramePr>
        <p:xfrm>
          <a:off x="118651" y="5554540"/>
          <a:ext cx="5793051" cy="66475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algn="ctr" fontAlgn="b"/>
                      <a:r>
                        <a:rPr lang="fr-FR" sz="1100" b="0" i="0" u="none" strike="noStrike" dirty="0">
                          <a:solidFill>
                            <a:srgbClr val="000000"/>
                          </a:solidFill>
                          <a:effectLst/>
                          <a:latin typeface="Calibri" panose="020F0502020204030204" pitchFamily="34" charset="0"/>
                        </a:rPr>
                        <a:t>TS 28.557</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S5-232681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for TS28.557 Correct wrong abbreviation for Data Centre Service Provider</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599627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(5)</a:t>
            </a:r>
            <a:endParaRPr lang="sv-SE" sz="3200" kern="0" dirty="0"/>
          </a:p>
        </p:txBody>
      </p:sp>
      <p:graphicFrame>
        <p:nvGraphicFramePr>
          <p:cNvPr id="9" name="Table Placeholder 4">
            <a:extLst>
              <a:ext uri="{FF2B5EF4-FFF2-40B4-BE49-F238E27FC236}">
                <a16:creationId xmlns:a16="http://schemas.microsoft.com/office/drawing/2014/main" id="{5368976A-7705-40A7-936A-C81FA34A84B4}"/>
              </a:ext>
            </a:extLst>
          </p:cNvPr>
          <p:cNvGraphicFramePr>
            <a:graphicFrameLocks/>
          </p:cNvGraphicFramePr>
          <p:nvPr>
            <p:extLst>
              <p:ext uri="{D42A27DB-BD31-4B8C-83A1-F6EECF244321}">
                <p14:modId xmlns:p14="http://schemas.microsoft.com/office/powerpoint/2010/main" val="2868710166"/>
              </p:ext>
            </p:extLst>
          </p:nvPr>
        </p:nvGraphicFramePr>
        <p:xfrm>
          <a:off x="120503" y="1201479"/>
          <a:ext cx="5801823" cy="4265524"/>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478018">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15">
                  <a:txBody>
                    <a:bodyPr/>
                    <a:lstStyle/>
                    <a:p>
                      <a:pPr algn="ctr" fontAlgn="b"/>
                      <a:r>
                        <a:rPr lang="fr-FR" sz="1100" b="0" i="0" u="none" strike="noStrike" dirty="0">
                          <a:solidFill>
                            <a:srgbClr val="000000"/>
                          </a:solidFill>
                          <a:effectLst/>
                          <a:latin typeface="Calibri" panose="020F0502020204030204" pitchFamily="34" charset="0"/>
                        </a:rPr>
                        <a:t>TS 28.622</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S5-232160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TS 28.622 Correcting attribute constraints for Trace Job</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S5-232164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28.622 Adding "altitude" to </a:t>
                      </a:r>
                      <a:r>
                        <a:rPr lang="en-US" sz="1100" b="0" i="0" u="none" strike="noStrike" dirty="0" err="1">
                          <a:solidFill>
                            <a:srgbClr val="000000"/>
                          </a:solidFill>
                          <a:effectLst/>
                          <a:latin typeface="Calibri" panose="020F0502020204030204" pitchFamily="34" charset="0"/>
                        </a:rPr>
                        <a:t>GeoArea</a:t>
                      </a:r>
                      <a:r>
                        <a:rPr lang="en-US" sz="1100" b="0" i="0" u="none" strike="noStrike" dirty="0">
                          <a:solidFill>
                            <a:srgbClr val="000000"/>
                          </a:solidFill>
                          <a:effectLst/>
                          <a:latin typeface="Calibri" panose="020F0502020204030204" pitchFamily="34" charset="0"/>
                        </a:rPr>
                        <a:t> datatype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S5-232165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28.622 Correcting attribute constraints for Trace Job</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S5-232172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TS 28.622 Adding "altitude" to </a:t>
                      </a:r>
                      <a:r>
                        <a:rPr lang="en-US" sz="1100" b="0" i="0" u="none" strike="noStrike" dirty="0" err="1">
                          <a:solidFill>
                            <a:srgbClr val="000000"/>
                          </a:solidFill>
                          <a:effectLst/>
                          <a:latin typeface="Calibri" panose="020F0502020204030204" pitchFamily="34" charset="0"/>
                        </a:rPr>
                        <a:t>GeoArea</a:t>
                      </a:r>
                      <a:r>
                        <a:rPr lang="en-US" sz="1100" b="0" i="0" u="none" strike="noStrike" dirty="0">
                          <a:solidFill>
                            <a:srgbClr val="000000"/>
                          </a:solidFill>
                          <a:effectLst/>
                          <a:latin typeface="Calibri" panose="020F0502020204030204" pitchFamily="34" charset="0"/>
                        </a:rPr>
                        <a:t> datatype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S5-232173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TS 28.622 Correcting attribute constraints for Trace Job</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S5-232697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reference list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S5-232698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reference list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S5-232699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reference list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Rel-11 CR TS 28.622 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India Private Limited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491900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831167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850974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8125166"/>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343393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89217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S5-232709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19543236"/>
                  </a:ext>
                </a:extLst>
              </a:tr>
            </a:tbl>
          </a:graphicData>
        </a:graphic>
      </p:graphicFrame>
      <p:graphicFrame>
        <p:nvGraphicFramePr>
          <p:cNvPr id="7" name="Table Placeholder 4">
            <a:extLst>
              <a:ext uri="{FF2B5EF4-FFF2-40B4-BE49-F238E27FC236}">
                <a16:creationId xmlns:a16="http://schemas.microsoft.com/office/drawing/2014/main" id="{CBD588C3-412C-4D3E-92A0-13AD9EEF0DA9}"/>
              </a:ext>
            </a:extLst>
          </p:cNvPr>
          <p:cNvGraphicFramePr>
            <a:graphicFrameLocks/>
          </p:cNvGraphicFramePr>
          <p:nvPr>
            <p:extLst>
              <p:ext uri="{D42A27DB-BD31-4B8C-83A1-F6EECF244321}">
                <p14:modId xmlns:p14="http://schemas.microsoft.com/office/powerpoint/2010/main" val="3041752174"/>
              </p:ext>
            </p:extLst>
          </p:nvPr>
        </p:nvGraphicFramePr>
        <p:xfrm>
          <a:off x="6096000" y="2003219"/>
          <a:ext cx="5801823" cy="415681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12">
                  <a:txBody>
                    <a:bodyPr/>
                    <a:lstStyle/>
                    <a:p>
                      <a:pPr algn="ctr" fontAlgn="b"/>
                      <a:r>
                        <a:rPr lang="fr-FR" sz="1100" b="0" i="0" u="none" strike="noStrike" dirty="0">
                          <a:solidFill>
                            <a:srgbClr val="000000"/>
                          </a:solidFill>
                          <a:effectLst/>
                          <a:latin typeface="Calibri" panose="020F0502020204030204" pitchFamily="34" charset="0"/>
                        </a:rPr>
                        <a:t>TS 28.622</a:t>
                      </a:r>
                    </a:p>
                    <a:p>
                      <a:pPr algn="ctr" fontAlgn="b"/>
                      <a:r>
                        <a:rPr lang="fr-FR" sz="1100" b="0" i="0" u="none" strike="noStrike" dirty="0">
                          <a:solidFill>
                            <a:srgbClr val="000000"/>
                          </a:solidFill>
                          <a:effectLst/>
                          <a:latin typeface="Calibri" panose="020F0502020204030204" pitchFamily="34" charset="0"/>
                        </a:rPr>
                        <a:t>(</a:t>
                      </a:r>
                      <a:r>
                        <a:rPr lang="fr-FR" sz="1100" b="0" i="0" u="none" strike="noStrike" dirty="0" err="1">
                          <a:solidFill>
                            <a:srgbClr val="000000"/>
                          </a:solidFill>
                          <a:effectLst/>
                          <a:latin typeface="Calibri" panose="020F0502020204030204" pitchFamily="34" charset="0"/>
                        </a:rPr>
                        <a:t>cont’d</a:t>
                      </a:r>
                      <a:r>
                        <a:rPr lang="fr-FR" sz="1100" b="0" i="0" u="none" strike="noStrike" dirty="0">
                          <a:solidFill>
                            <a:srgbClr val="000000"/>
                          </a:solidFill>
                          <a:effectLst/>
                          <a:latin typeface="Calibri" panose="020F0502020204030204" pitchFamily="34" charset="0"/>
                        </a:rPr>
                        <a:t>)</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S5-232713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availableRANqoEMetrics</a:t>
                      </a:r>
                      <a:r>
                        <a:rPr lang="en-US" sz="1100" b="0" i="0" u="none" strike="noStrike" dirty="0">
                          <a:solidFill>
                            <a:srgbClr val="000000"/>
                          </a:solidFill>
                          <a:effectLst/>
                          <a:latin typeface="Calibri" panose="020F0502020204030204" pitchFamily="34" charset="0"/>
                        </a:rPr>
                        <a:t> properties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issues for generic NRM Fragment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issues for generic NRM Fragment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Huawei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S5-233104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28.622 Remove unused create link subscription attribute definition.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S5-233105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28.622 Remove unused create link subscription attribute definition.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S5-233109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Clarify reporting and monitoring period usage in </a:t>
                      </a:r>
                      <a:r>
                        <a:rPr lang="en-US" sz="1100" b="0" i="0" u="none" strike="noStrike" dirty="0" err="1">
                          <a:solidFill>
                            <a:srgbClr val="000000"/>
                          </a:solidFill>
                          <a:effectLst/>
                          <a:latin typeface="Calibri" panose="020F0502020204030204" pitchFamily="34" charset="0"/>
                        </a:rPr>
                        <a:t>SupportedPerfMetricGroup</a:t>
                      </a:r>
                      <a:r>
                        <a:rPr lang="en-US" sz="1100" b="0" i="0" u="none" strike="noStrike" dirty="0">
                          <a:solidFill>
                            <a:srgbClr val="000000"/>
                          </a:solidFill>
                          <a:effectLst/>
                          <a:latin typeface="Calibri" panose="020F0502020204030204" pitchFamily="34" charset="0"/>
                        </a:rPr>
                        <a:t> datatype.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Clarify reporting and monitoring period usage in </a:t>
                      </a:r>
                      <a:r>
                        <a:rPr lang="en-US" sz="1100" b="0" i="0" u="none" strike="noStrike" dirty="0" err="1">
                          <a:solidFill>
                            <a:srgbClr val="000000"/>
                          </a:solidFill>
                          <a:effectLst/>
                          <a:latin typeface="Calibri" panose="020F0502020204030204" pitchFamily="34" charset="0"/>
                        </a:rPr>
                        <a:t>SupportedPerfMetricGroup</a:t>
                      </a:r>
                      <a:r>
                        <a:rPr lang="en-US" sz="1100" b="0" i="0" u="none" strike="noStrike" dirty="0">
                          <a:solidFill>
                            <a:srgbClr val="000000"/>
                          </a:solidFill>
                          <a:effectLst/>
                          <a:latin typeface="Calibri" panose="020F0502020204030204" pitchFamily="34" charset="0"/>
                        </a:rPr>
                        <a:t> datatype.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Clarify reporting and monitoring period usage in </a:t>
                      </a:r>
                      <a:r>
                        <a:rPr lang="en-US" sz="1100" b="0" i="0" u="none" strike="noStrike" dirty="0" err="1">
                          <a:solidFill>
                            <a:srgbClr val="000000"/>
                          </a:solidFill>
                          <a:effectLst/>
                          <a:latin typeface="Calibri" panose="020F0502020204030204" pitchFamily="34" charset="0"/>
                        </a:rPr>
                        <a:t>SupportedPerfMetricGroup</a:t>
                      </a:r>
                      <a:r>
                        <a:rPr lang="en-US" sz="1100" b="0" i="0" u="none" strike="noStrike" dirty="0">
                          <a:solidFill>
                            <a:srgbClr val="000000"/>
                          </a:solidFill>
                          <a:effectLst/>
                          <a:latin typeface="Calibri" panose="020F0502020204030204" pitchFamily="34" charset="0"/>
                        </a:rPr>
                        <a:t> datatype.</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S5-233132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Correction of attribute </a:t>
                      </a:r>
                      <a:r>
                        <a:rPr lang="en-US" sz="1100" b="0" i="0" u="none" strike="noStrike" dirty="0" err="1">
                          <a:solidFill>
                            <a:srgbClr val="000000"/>
                          </a:solidFill>
                          <a:effectLst/>
                          <a:latin typeface="Calibri" panose="020F0502020204030204" pitchFamily="34" charset="0"/>
                        </a:rPr>
                        <a:t>dnPrefix</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491900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S5-233134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Correcting </a:t>
                      </a:r>
                      <a:r>
                        <a:rPr lang="en-US" sz="1100" b="0" i="0" u="none" strike="noStrike" dirty="0" err="1">
                          <a:solidFill>
                            <a:srgbClr val="000000"/>
                          </a:solidFill>
                          <a:effectLst/>
                          <a:latin typeface="Calibri" panose="020F0502020204030204" pitchFamily="34" charset="0"/>
                        </a:rPr>
                        <a:t>traceRecordingSessionReference</a:t>
                      </a:r>
                      <a:r>
                        <a:rPr lang="en-US" sz="1100" b="0" i="0" u="none" strike="noStrike" dirty="0">
                          <a:solidFill>
                            <a:srgbClr val="000000"/>
                          </a:solidFill>
                          <a:effectLst/>
                          <a:latin typeface="Calibri" panose="020F0502020204030204" pitchFamily="34" charset="0"/>
                        </a:rPr>
                        <a:t> property</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Limited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831167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S5-233135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Correcting </a:t>
                      </a:r>
                      <a:r>
                        <a:rPr lang="en-US" sz="1100" b="0" i="0" u="none" strike="noStrike" dirty="0" err="1">
                          <a:solidFill>
                            <a:srgbClr val="000000"/>
                          </a:solidFill>
                          <a:effectLst/>
                          <a:latin typeface="Calibri" panose="020F0502020204030204" pitchFamily="34" charset="0"/>
                        </a:rPr>
                        <a:t>traceRecordingSessionReference</a:t>
                      </a:r>
                      <a:r>
                        <a:rPr lang="en-US" sz="1100" b="0" i="0" u="none" strike="noStrike" dirty="0">
                          <a:solidFill>
                            <a:srgbClr val="000000"/>
                          </a:solidFill>
                          <a:effectLst/>
                          <a:latin typeface="Calibri" panose="020F0502020204030204" pitchFamily="34" charset="0"/>
                        </a:rPr>
                        <a:t> property. Aligning with 32.422.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850974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S5-233136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Correcting </a:t>
                      </a:r>
                      <a:r>
                        <a:rPr lang="en-US" sz="1100" b="0" i="0" u="none" strike="noStrike" dirty="0" err="1">
                          <a:solidFill>
                            <a:srgbClr val="000000"/>
                          </a:solidFill>
                          <a:effectLst/>
                          <a:latin typeface="Calibri" panose="020F0502020204030204" pitchFamily="34" charset="0"/>
                        </a:rPr>
                        <a:t>traceRecordingSessionReference</a:t>
                      </a:r>
                      <a:r>
                        <a:rPr lang="en-US" sz="1100" b="0" i="0" u="none" strike="noStrike" dirty="0">
                          <a:solidFill>
                            <a:srgbClr val="000000"/>
                          </a:solidFill>
                          <a:effectLst/>
                          <a:latin typeface="Calibri" panose="020F0502020204030204" pitchFamily="34" charset="0"/>
                        </a:rPr>
                        <a:t> property. Aligning with 32.422.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8125166"/>
                  </a:ext>
                </a:extLst>
              </a:tr>
            </a:tbl>
          </a:graphicData>
        </a:graphic>
      </p:graphicFrame>
    </p:spTree>
    <p:extLst>
      <p:ext uri="{BB962C8B-B14F-4D97-AF65-F5344CB8AC3E}">
        <p14:creationId xmlns:p14="http://schemas.microsoft.com/office/powerpoint/2010/main" val="1354934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(6)</a:t>
            </a:r>
            <a:endParaRPr lang="sv-SE" sz="3200" kern="0" dirty="0"/>
          </a:p>
        </p:txBody>
      </p:sp>
      <p:graphicFrame>
        <p:nvGraphicFramePr>
          <p:cNvPr id="7" name="Table Placeholder 4">
            <a:extLst>
              <a:ext uri="{FF2B5EF4-FFF2-40B4-BE49-F238E27FC236}">
                <a16:creationId xmlns:a16="http://schemas.microsoft.com/office/drawing/2014/main" id="{47D7CC19-395C-4663-9863-BD24E76257AB}"/>
              </a:ext>
            </a:extLst>
          </p:cNvPr>
          <p:cNvGraphicFramePr>
            <a:graphicFrameLocks/>
          </p:cNvGraphicFramePr>
          <p:nvPr>
            <p:extLst>
              <p:ext uri="{D42A27DB-BD31-4B8C-83A1-F6EECF244321}">
                <p14:modId xmlns:p14="http://schemas.microsoft.com/office/powerpoint/2010/main" val="2271994529"/>
              </p:ext>
            </p:extLst>
          </p:nvPr>
        </p:nvGraphicFramePr>
        <p:xfrm>
          <a:off x="120502" y="910218"/>
          <a:ext cx="5801823" cy="450571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14">
                  <a:txBody>
                    <a:bodyPr/>
                    <a:lstStyle/>
                    <a:p>
                      <a:pPr algn="ctr" fontAlgn="b"/>
                      <a:r>
                        <a:rPr lang="fr-FR" sz="1100" b="0" i="0" u="none" strike="noStrike" dirty="0">
                          <a:solidFill>
                            <a:srgbClr val="000000"/>
                          </a:solidFill>
                          <a:effectLst/>
                          <a:latin typeface="Calibri" panose="020F0502020204030204" pitchFamily="34" charset="0"/>
                        </a:rPr>
                        <a:t>TS 28.623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S5-232167</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TS 28.623 Adding "altitude" to </a:t>
                      </a:r>
                      <a:r>
                        <a:rPr lang="en-US" sz="1100" b="0" i="0" u="none" strike="noStrike" dirty="0" err="1">
                          <a:solidFill>
                            <a:srgbClr val="000000"/>
                          </a:solidFill>
                          <a:effectLst/>
                          <a:latin typeface="Calibri" panose="020F0502020204030204" pitchFamily="34" charset="0"/>
                        </a:rPr>
                        <a:t>GeoArea</a:t>
                      </a:r>
                      <a:r>
                        <a:rPr lang="en-US" sz="1100" b="0" i="0" u="none" strike="noStrike" dirty="0">
                          <a:solidFill>
                            <a:srgbClr val="000000"/>
                          </a:solidFill>
                          <a:effectLst/>
                          <a:latin typeface="Calibri" panose="020F0502020204030204" pitchFamily="34" charset="0"/>
                        </a:rPr>
                        <a:t> datatype - Stage 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S5-232174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TS 28.623 Adding "altitude" to </a:t>
                      </a:r>
                      <a:r>
                        <a:rPr lang="en-US" sz="1100" b="0" i="0" u="none" strike="noStrike" dirty="0" err="1">
                          <a:solidFill>
                            <a:srgbClr val="000000"/>
                          </a:solidFill>
                          <a:effectLst/>
                          <a:latin typeface="Calibri" panose="020F0502020204030204" pitchFamily="34" charset="0"/>
                        </a:rPr>
                        <a:t>GeoArea</a:t>
                      </a:r>
                      <a:r>
                        <a:rPr lang="en-US" sz="1100" b="0" i="0" u="none" strike="noStrike" dirty="0">
                          <a:solidFill>
                            <a:srgbClr val="000000"/>
                          </a:solidFill>
                          <a:effectLst/>
                          <a:latin typeface="Calibri" panose="020F0502020204030204" pitchFamily="34" charset="0"/>
                        </a:rPr>
                        <a:t> datatype - Stage 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a:t>
                      </a:r>
                      <a:r>
                        <a:rPr lang="en-US" sz="1100" b="0" i="0" u="none" strike="noStrike" dirty="0" err="1">
                          <a:solidFill>
                            <a:srgbClr val="000000"/>
                          </a:solidFill>
                          <a:effectLst/>
                          <a:latin typeface="Calibri" panose="020F0502020204030204" pitchFamily="34" charset="0"/>
                        </a:rPr>
                        <a:t>Shangai</a:t>
                      </a:r>
                      <a:r>
                        <a:rPr lang="en-US" sz="1100" b="0" i="0" u="none" strike="noStrike" dirty="0">
                          <a:solidFill>
                            <a:srgbClr val="000000"/>
                          </a:solidFill>
                          <a:effectLst/>
                          <a:latin typeface="Calibri" panose="020F0502020204030204" pitchFamily="34" charset="0"/>
                        </a:rPr>
                        <a:t>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S5-232196</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Missing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S5-232197</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Missing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S5-232198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Missing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S5-232199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Missing Mount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S5-232376</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Trace IOC attribute names (stage3, yang)</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S5-232378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28.623 Correct Trace IOC attribute names (stage3, yang)</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S5-232379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28.623 Correct Trace IOC attribute names (stage3, yang)</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491900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S5-232684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Correct YANG for </a:t>
                      </a:r>
                      <a:r>
                        <a:rPr lang="en-US" sz="1100" b="0" i="0" u="none" strike="noStrike" dirty="0" err="1">
                          <a:solidFill>
                            <a:srgbClr val="000000"/>
                          </a:solidFill>
                          <a:effectLst/>
                          <a:latin typeface="Calibri" panose="020F0502020204030204" pitchFamily="34" charset="0"/>
                        </a:rPr>
                        <a:t>ReportingCtrl</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831167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S5-232772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YANG Corrections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850974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TS28.623 Rel-16 Fix </a:t>
                      </a:r>
                      <a:r>
                        <a:rPr lang="en-US" sz="1100" b="0" i="0" u="none" strike="noStrike" dirty="0" err="1">
                          <a:solidFill>
                            <a:srgbClr val="000000"/>
                          </a:solidFill>
                          <a:effectLst/>
                          <a:latin typeface="Calibri" panose="020F0502020204030204" pitchFamily="34" charset="0"/>
                        </a:rPr>
                        <a:t>IpAddr</a:t>
                      </a:r>
                      <a:r>
                        <a:rPr lang="en-US" sz="1100" b="0" i="0" u="none" strike="noStrike" dirty="0">
                          <a:solidFill>
                            <a:srgbClr val="000000"/>
                          </a:solidFill>
                          <a:effectLst/>
                          <a:latin typeface="Calibri" panose="020F0502020204030204" pitchFamily="34" charset="0"/>
                        </a:rPr>
                        <a:t> stage 3 definition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8125166"/>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TS28.623 Rel-17 Fix </a:t>
                      </a:r>
                      <a:r>
                        <a:rPr lang="en-US" sz="1100" b="0" i="0" u="none" strike="noStrike" dirty="0" err="1">
                          <a:solidFill>
                            <a:srgbClr val="000000"/>
                          </a:solidFill>
                          <a:effectLst/>
                          <a:latin typeface="Calibri" panose="020F0502020204030204" pitchFamily="34" charset="0"/>
                        </a:rPr>
                        <a:t>IpAddr</a:t>
                      </a:r>
                      <a:r>
                        <a:rPr lang="en-US" sz="1100" b="0" i="0" u="none" strike="noStrike" dirty="0">
                          <a:solidFill>
                            <a:srgbClr val="000000"/>
                          </a:solidFill>
                          <a:effectLst/>
                          <a:latin typeface="Calibri" panose="020F0502020204030204" pitchFamily="34" charset="0"/>
                        </a:rPr>
                        <a:t> stage 3 definition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625458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S5-233095</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TS28.623 Rel-18 Fix </a:t>
                      </a:r>
                      <a:r>
                        <a:rPr lang="en-US" sz="1100" b="0" i="0" u="none" strike="noStrike" dirty="0" err="1">
                          <a:solidFill>
                            <a:srgbClr val="000000"/>
                          </a:solidFill>
                          <a:effectLst/>
                          <a:latin typeface="Calibri" panose="020F0502020204030204" pitchFamily="34" charset="0"/>
                        </a:rPr>
                        <a:t>IpAddr</a:t>
                      </a:r>
                      <a:r>
                        <a:rPr lang="en-US" sz="1100" b="0" i="0" u="none" strike="noStrike" dirty="0">
                          <a:solidFill>
                            <a:srgbClr val="000000"/>
                          </a:solidFill>
                          <a:effectLst/>
                          <a:latin typeface="Calibri" panose="020F0502020204030204" pitchFamily="34" charset="0"/>
                        </a:rPr>
                        <a:t> stage 3 definition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3995858"/>
                  </a:ext>
                </a:extLst>
              </a:tr>
            </a:tbl>
          </a:graphicData>
        </a:graphic>
      </p:graphicFrame>
      <p:graphicFrame>
        <p:nvGraphicFramePr>
          <p:cNvPr id="10" name="Table Placeholder 4">
            <a:extLst>
              <a:ext uri="{FF2B5EF4-FFF2-40B4-BE49-F238E27FC236}">
                <a16:creationId xmlns:a16="http://schemas.microsoft.com/office/drawing/2014/main" id="{3EF5FC14-710B-4AEF-B05A-747884B3BDDD}"/>
              </a:ext>
            </a:extLst>
          </p:cNvPr>
          <p:cNvGraphicFramePr>
            <a:graphicFrameLocks/>
          </p:cNvGraphicFramePr>
          <p:nvPr>
            <p:extLst>
              <p:ext uri="{D42A27DB-BD31-4B8C-83A1-F6EECF244321}">
                <p14:modId xmlns:p14="http://schemas.microsoft.com/office/powerpoint/2010/main" val="2582364938"/>
              </p:ext>
            </p:extLst>
          </p:nvPr>
        </p:nvGraphicFramePr>
        <p:xfrm>
          <a:off x="6096000" y="1344910"/>
          <a:ext cx="5801823" cy="260855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6">
                  <a:txBody>
                    <a:bodyPr/>
                    <a:lstStyle/>
                    <a:p>
                      <a:pPr algn="ctr" fontAlgn="b"/>
                      <a:r>
                        <a:rPr lang="fr-FR" sz="1100" b="0" i="0" u="none" strike="noStrike" dirty="0">
                          <a:solidFill>
                            <a:srgbClr val="000000"/>
                          </a:solidFill>
                          <a:effectLst/>
                          <a:latin typeface="Calibri" panose="020F0502020204030204" pitchFamily="34" charset="0"/>
                        </a:rPr>
                        <a:t>TS 28.623</a:t>
                      </a:r>
                    </a:p>
                    <a:p>
                      <a:pPr algn="ctr" fontAlgn="b"/>
                      <a:r>
                        <a:rPr lang="fr-FR" sz="1100" b="0" i="0" u="none" strike="noStrike" dirty="0">
                          <a:solidFill>
                            <a:srgbClr val="000000"/>
                          </a:solidFill>
                          <a:effectLst/>
                          <a:latin typeface="Calibri" panose="020F0502020204030204" pitchFamily="34" charset="0"/>
                        </a:rPr>
                        <a:t>(</a:t>
                      </a:r>
                      <a:r>
                        <a:rPr lang="fr-FR" sz="1100" b="0" i="0" u="none" strike="noStrike" dirty="0" err="1">
                          <a:solidFill>
                            <a:srgbClr val="000000"/>
                          </a:solidFill>
                          <a:effectLst/>
                          <a:latin typeface="Calibri" panose="020F0502020204030204" pitchFamily="34" charset="0"/>
                        </a:rPr>
                        <a:t>cont’d</a:t>
                      </a:r>
                      <a:r>
                        <a:rPr lang="fr-FR" sz="1100" b="0" i="0" u="none" strike="noStrike" dirty="0">
                          <a:solidFill>
                            <a:srgbClr val="000000"/>
                          </a:solidFill>
                          <a:effectLst/>
                          <a:latin typeface="Calibri" panose="020F0502020204030204" pitchFamily="34" charset="0"/>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Clarify reporting and monitoring period usage in </a:t>
                      </a:r>
                      <a:r>
                        <a:rPr lang="en-US" sz="1100" b="0" i="0" u="none" strike="noStrike" dirty="0" err="1">
                          <a:solidFill>
                            <a:srgbClr val="000000"/>
                          </a:solidFill>
                          <a:effectLst/>
                          <a:latin typeface="Calibri" panose="020F0502020204030204" pitchFamily="34" charset="0"/>
                        </a:rPr>
                        <a:t>SupportedPerfMetricGroup</a:t>
                      </a:r>
                      <a:r>
                        <a:rPr lang="en-US" sz="1100" b="0" i="0" u="none" strike="noStrike" dirty="0">
                          <a:solidFill>
                            <a:srgbClr val="000000"/>
                          </a:solidFill>
                          <a:effectLst/>
                          <a:latin typeface="Calibri" panose="020F0502020204030204" pitchFamily="34" charset="0"/>
                        </a:rPr>
                        <a:t> datatype (stage3)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2467945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28.623 Clarify reporting and monitoring period usage in </a:t>
                      </a:r>
                      <a:r>
                        <a:rPr lang="en-US" sz="1100" b="0" i="0" u="none" strike="noStrike" dirty="0" err="1">
                          <a:solidFill>
                            <a:srgbClr val="000000"/>
                          </a:solidFill>
                          <a:effectLst/>
                          <a:latin typeface="Calibri" panose="020F0502020204030204" pitchFamily="34" charset="0"/>
                        </a:rPr>
                        <a:t>SupportedPerfMetricGroup</a:t>
                      </a:r>
                      <a:r>
                        <a:rPr lang="en-US" sz="1100" b="0" i="0" u="none" strike="noStrike" dirty="0">
                          <a:solidFill>
                            <a:srgbClr val="000000"/>
                          </a:solidFill>
                          <a:effectLst/>
                          <a:latin typeface="Calibri" panose="020F0502020204030204" pitchFamily="34" charset="0"/>
                        </a:rPr>
                        <a:t> datatype (stage3)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673087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S5-233114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28.623 Clarify reporting and monitoring period usage in </a:t>
                      </a:r>
                      <a:r>
                        <a:rPr lang="en-US" sz="1100" b="0" i="0" u="none" strike="noStrike" dirty="0" err="1">
                          <a:solidFill>
                            <a:srgbClr val="000000"/>
                          </a:solidFill>
                          <a:effectLst/>
                          <a:latin typeface="Calibri" panose="020F0502020204030204" pitchFamily="34" charset="0"/>
                        </a:rPr>
                        <a:t>SupportedPerfMetricGroup</a:t>
                      </a:r>
                      <a:r>
                        <a:rPr lang="en-US" sz="1100" b="0" i="0" u="none" strike="noStrike" dirty="0">
                          <a:solidFill>
                            <a:srgbClr val="000000"/>
                          </a:solidFill>
                          <a:effectLst/>
                          <a:latin typeface="Calibri" panose="020F0502020204030204" pitchFamily="34" charset="0"/>
                        </a:rPr>
                        <a:t> datatype (stage3)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5306100"/>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S5-233139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28.623 Correcting </a:t>
                      </a:r>
                      <a:r>
                        <a:rPr lang="en-US" sz="1100" b="0" i="0" u="none" strike="noStrike" dirty="0" err="1">
                          <a:solidFill>
                            <a:srgbClr val="000000"/>
                          </a:solidFill>
                          <a:effectLst/>
                          <a:latin typeface="Calibri" panose="020F0502020204030204" pitchFamily="34" charset="0"/>
                        </a:rPr>
                        <a:t>traceRecordingSessionReference</a:t>
                      </a:r>
                      <a:r>
                        <a:rPr lang="en-US" sz="1100" b="0" i="0" u="none" strike="noStrike" dirty="0">
                          <a:solidFill>
                            <a:srgbClr val="000000"/>
                          </a:solidFill>
                          <a:effectLst/>
                          <a:latin typeface="Calibri" panose="020F0502020204030204" pitchFamily="34" charset="0"/>
                        </a:rPr>
                        <a:t> property (stage3)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284888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S5-233140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28.623 Correcting </a:t>
                      </a:r>
                      <a:r>
                        <a:rPr lang="en-US" sz="1100" b="0" i="0" u="none" strike="noStrike" dirty="0" err="1">
                          <a:solidFill>
                            <a:srgbClr val="000000"/>
                          </a:solidFill>
                          <a:effectLst/>
                          <a:latin typeface="Calibri" panose="020F0502020204030204" pitchFamily="34" charset="0"/>
                        </a:rPr>
                        <a:t>traceRecordingSessionReference</a:t>
                      </a:r>
                      <a:r>
                        <a:rPr lang="en-US" sz="1100" b="0" i="0" u="none" strike="noStrike" dirty="0">
                          <a:solidFill>
                            <a:srgbClr val="000000"/>
                          </a:solidFill>
                          <a:effectLst/>
                          <a:latin typeface="Calibri" panose="020F0502020204030204" pitchFamily="34" charset="0"/>
                        </a:rPr>
                        <a:t> property (stage3)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7450100"/>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S5-233141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Rel-18 CR 28.623 Correcting </a:t>
                      </a:r>
                      <a:r>
                        <a:rPr lang="en-US" sz="1100" b="0" i="0" u="none" strike="noStrike" dirty="0" err="1">
                          <a:solidFill>
                            <a:srgbClr val="000000"/>
                          </a:solidFill>
                          <a:effectLst/>
                          <a:latin typeface="Calibri" panose="020F0502020204030204" pitchFamily="34" charset="0"/>
                        </a:rPr>
                        <a:t>traceRecordingSessionReference</a:t>
                      </a:r>
                      <a:r>
                        <a:rPr lang="en-US" sz="1100" b="0" i="0" u="none" strike="noStrike" dirty="0">
                          <a:solidFill>
                            <a:srgbClr val="000000"/>
                          </a:solidFill>
                          <a:effectLst/>
                          <a:latin typeface="Calibri" panose="020F0502020204030204" pitchFamily="34" charset="0"/>
                        </a:rPr>
                        <a:t> property (stage3)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6157588"/>
                  </a:ext>
                </a:extLst>
              </a:tr>
            </a:tbl>
          </a:graphicData>
        </a:graphic>
      </p:graphicFrame>
      <p:graphicFrame>
        <p:nvGraphicFramePr>
          <p:cNvPr id="11" name="Table Placeholder 4">
            <a:extLst>
              <a:ext uri="{FF2B5EF4-FFF2-40B4-BE49-F238E27FC236}">
                <a16:creationId xmlns:a16="http://schemas.microsoft.com/office/drawing/2014/main" id="{8CD6F5EC-8F51-44D9-85E6-B115FBD4B02E}"/>
              </a:ext>
            </a:extLst>
          </p:cNvPr>
          <p:cNvGraphicFramePr>
            <a:graphicFrameLocks/>
          </p:cNvGraphicFramePr>
          <p:nvPr>
            <p:extLst>
              <p:ext uri="{D42A27DB-BD31-4B8C-83A1-F6EECF244321}">
                <p14:modId xmlns:p14="http://schemas.microsoft.com/office/powerpoint/2010/main" val="3963869641"/>
              </p:ext>
            </p:extLst>
          </p:nvPr>
        </p:nvGraphicFramePr>
        <p:xfrm>
          <a:off x="6104772" y="5266790"/>
          <a:ext cx="5793051" cy="66475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algn="ctr" fontAlgn="b"/>
                      <a:r>
                        <a:rPr lang="fr-FR" sz="1100" b="0" i="0" u="none" strike="noStrike" dirty="0">
                          <a:solidFill>
                            <a:srgbClr val="000000"/>
                          </a:solidFill>
                          <a:effectLst/>
                          <a:latin typeface="Calibri" panose="020F0502020204030204" pitchFamily="34" charset="0"/>
                        </a:rPr>
                        <a:t>TS 32.156</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S5-233070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Deprecate </a:t>
                      </a:r>
                      <a:r>
                        <a:rPr lang="en-US" sz="1100" b="0" i="0" u="none" strike="noStrike" dirty="0" err="1">
                          <a:solidFill>
                            <a:srgbClr val="000000"/>
                          </a:solidFill>
                          <a:effectLst/>
                          <a:latin typeface="Calibri" panose="020F0502020204030204" pitchFamily="34" charset="0"/>
                        </a:rPr>
                        <a:t>passedById</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graphicFrame>
        <p:nvGraphicFramePr>
          <p:cNvPr id="12" name="Table Placeholder 4">
            <a:extLst>
              <a:ext uri="{FF2B5EF4-FFF2-40B4-BE49-F238E27FC236}">
                <a16:creationId xmlns:a16="http://schemas.microsoft.com/office/drawing/2014/main" id="{CA34F7F4-2E93-4E45-9647-D64189F60538}"/>
              </a:ext>
            </a:extLst>
          </p:cNvPr>
          <p:cNvGraphicFramePr>
            <a:graphicFrameLocks/>
          </p:cNvGraphicFramePr>
          <p:nvPr>
            <p:extLst>
              <p:ext uri="{D42A27DB-BD31-4B8C-83A1-F6EECF244321}">
                <p14:modId xmlns:p14="http://schemas.microsoft.com/office/powerpoint/2010/main" val="2700861136"/>
              </p:ext>
            </p:extLst>
          </p:nvPr>
        </p:nvGraphicFramePr>
        <p:xfrm>
          <a:off x="6095999" y="4404001"/>
          <a:ext cx="5793051" cy="66475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33243">
                  <a:extLst>
                    <a:ext uri="{9D8B030D-6E8A-4147-A177-3AD203B41FA5}">
                      <a16:colId xmlns:a16="http://schemas.microsoft.com/office/drawing/2014/main" val="2618836924"/>
                    </a:ext>
                  </a:extLst>
                </a:gridCol>
                <a:gridCol w="871870">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algn="ctr" fontAlgn="b"/>
                      <a:r>
                        <a:rPr lang="fr-FR" sz="1100" b="0" i="0" u="none" strike="noStrike" dirty="0">
                          <a:solidFill>
                            <a:srgbClr val="000000"/>
                          </a:solidFill>
                          <a:effectLst/>
                          <a:latin typeface="Calibri" panose="020F0502020204030204" pitchFamily="34" charset="0"/>
                        </a:rPr>
                        <a:t>TS 32.130</a:t>
                      </a:r>
                      <a:endParaRPr lang="en-US" sz="11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S5-232680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for TS32.130 correct the wrong figure number</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ZTE Corporation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095057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(7)</a:t>
            </a:r>
            <a:endParaRPr lang="sv-SE" sz="3200" kern="0" dirty="0"/>
          </a:p>
        </p:txBody>
      </p:sp>
      <p:graphicFrame>
        <p:nvGraphicFramePr>
          <p:cNvPr id="10" name="Table Placeholder 4">
            <a:extLst>
              <a:ext uri="{FF2B5EF4-FFF2-40B4-BE49-F238E27FC236}">
                <a16:creationId xmlns:a16="http://schemas.microsoft.com/office/drawing/2014/main" id="{1F3915BB-CAA7-4E2E-AC8E-4792910D14F7}"/>
              </a:ext>
            </a:extLst>
          </p:cNvPr>
          <p:cNvGraphicFramePr>
            <a:graphicFrameLocks/>
          </p:cNvGraphicFramePr>
          <p:nvPr>
            <p:extLst>
              <p:ext uri="{D42A27DB-BD31-4B8C-83A1-F6EECF244321}">
                <p14:modId xmlns:p14="http://schemas.microsoft.com/office/powerpoint/2010/main" val="1958863396"/>
              </p:ext>
            </p:extLst>
          </p:nvPr>
        </p:nvGraphicFramePr>
        <p:xfrm>
          <a:off x="131135" y="1099830"/>
          <a:ext cx="5801823" cy="465833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558779">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12">
                  <a:txBody>
                    <a:bodyPr/>
                    <a:lstStyle/>
                    <a:p>
                      <a:pPr algn="ctr" fontAlgn="b"/>
                      <a:r>
                        <a:rPr lang="fr-FR" sz="1100" b="0" i="0" u="none" strike="noStrike" dirty="0">
                          <a:solidFill>
                            <a:srgbClr val="000000"/>
                          </a:solidFill>
                          <a:effectLst/>
                          <a:latin typeface="Calibri" panose="020F0502020204030204" pitchFamily="34" charset="0"/>
                        </a:rPr>
                        <a:t>TS 32.158</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S5-232321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32.158 Correct media type of 3GPP JSON Patch and 3GPP JSON Merge Patch</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S5-232322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32.158 Correct media type of 3GPP JSON Patch and 3GPP JSON Merge Patch</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S5-232324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32.158 Align and clarify definitions for the “Accept” header</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S5-232325</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32.158 Align and clarify definitions for the “Accept” header</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S5-232328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32.158 Correct </a:t>
                      </a:r>
                      <a:r>
                        <a:rPr lang="en-US" sz="1100" b="0" i="0" u="none" strike="noStrike" dirty="0" err="1">
                          <a:solidFill>
                            <a:srgbClr val="000000"/>
                          </a:solidFill>
                          <a:effectLst/>
                          <a:latin typeface="Calibri" panose="020F0502020204030204" pitchFamily="34" charset="0"/>
                        </a:rPr>
                        <a:t>objectInstance</a:t>
                      </a:r>
                      <a:r>
                        <a:rPr lang="en-US" sz="1100" b="0" i="0" u="none" strike="noStrike" dirty="0">
                          <a:solidFill>
                            <a:srgbClr val="000000"/>
                          </a:solidFill>
                          <a:effectLst/>
                          <a:latin typeface="Calibri" panose="020F0502020204030204" pitchFamily="34" charset="0"/>
                        </a:rPr>
                        <a:t> values in examples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S5-232329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32.158 Correct </a:t>
                      </a:r>
                      <a:r>
                        <a:rPr lang="en-US" sz="1100" b="0" i="0" u="none" strike="noStrike" dirty="0" err="1">
                          <a:solidFill>
                            <a:srgbClr val="000000"/>
                          </a:solidFill>
                          <a:effectLst/>
                          <a:latin typeface="Calibri" panose="020F0502020204030204" pitchFamily="34" charset="0"/>
                        </a:rPr>
                        <a:t>objectInstance</a:t>
                      </a:r>
                      <a:r>
                        <a:rPr lang="en-US" sz="1100" b="0" i="0" u="none" strike="noStrike" dirty="0">
                          <a:solidFill>
                            <a:srgbClr val="000000"/>
                          </a:solidFill>
                          <a:effectLst/>
                          <a:latin typeface="Calibri" panose="020F0502020204030204" pitchFamily="34" charset="0"/>
                        </a:rPr>
                        <a:t> values in examples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Shnaghai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4823682"/>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S5-232330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32.158 Remove HTTP GET response examples not used in TS 28.532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458128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S5-232331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32.158 Remove HTTP GET response examples not used in TS 28.532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29971104"/>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S5-232332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32.158 Add missing JSON schema fragment for the JSON Patch document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491900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S5-232333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32.158 Add missing JSON schema fragment for the JSON Patch document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8311677"/>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S5-232334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Rel-16 CR 32.158 Correct format of </a:t>
                      </a:r>
                      <a:r>
                        <a:rPr lang="en-US" sz="1100" b="0" i="0" u="none" strike="noStrike" dirty="0" err="1">
                          <a:solidFill>
                            <a:srgbClr val="000000"/>
                          </a:solidFill>
                          <a:effectLst/>
                          <a:latin typeface="Calibri" panose="020F0502020204030204" pitchFamily="34" charset="0"/>
                        </a:rPr>
                        <a:t>MnS</a:t>
                      </a:r>
                      <a:r>
                        <a:rPr lang="en-US" sz="1100" b="0" i="0" u="none" strike="noStrike" dirty="0">
                          <a:solidFill>
                            <a:srgbClr val="000000"/>
                          </a:solidFill>
                          <a:effectLst/>
                          <a:latin typeface="Calibri" panose="020F0502020204030204" pitchFamily="34" charset="0"/>
                        </a:rPr>
                        <a:t> versions in examples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8509741"/>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S5-232335</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Rel-17 CR 32.158 Correct format of </a:t>
                      </a:r>
                      <a:r>
                        <a:rPr lang="en-US" sz="1100" b="0" i="0" u="none" strike="noStrike" dirty="0" err="1">
                          <a:solidFill>
                            <a:srgbClr val="000000"/>
                          </a:solidFill>
                          <a:effectLst/>
                          <a:latin typeface="Calibri" panose="020F0502020204030204" pitchFamily="34" charset="0"/>
                        </a:rPr>
                        <a:t>MnS</a:t>
                      </a:r>
                      <a:r>
                        <a:rPr lang="en-US" sz="1100" b="0" i="0" u="none" strike="noStrike" dirty="0">
                          <a:solidFill>
                            <a:srgbClr val="000000"/>
                          </a:solidFill>
                          <a:effectLst/>
                          <a:latin typeface="Calibri" panose="020F0502020204030204" pitchFamily="34" charset="0"/>
                        </a:rPr>
                        <a:t> versions in examples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2388"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8125166"/>
                  </a:ext>
                </a:extLst>
              </a:tr>
            </a:tbl>
          </a:graphicData>
        </a:graphic>
      </p:graphicFrame>
      <p:graphicFrame>
        <p:nvGraphicFramePr>
          <p:cNvPr id="11" name="Table Placeholder 4">
            <a:extLst>
              <a:ext uri="{FF2B5EF4-FFF2-40B4-BE49-F238E27FC236}">
                <a16:creationId xmlns:a16="http://schemas.microsoft.com/office/drawing/2014/main" id="{9DA4130F-8497-41EE-A614-DE268BC39291}"/>
              </a:ext>
            </a:extLst>
          </p:cNvPr>
          <p:cNvGraphicFramePr>
            <a:graphicFrameLocks/>
          </p:cNvGraphicFramePr>
          <p:nvPr>
            <p:extLst>
              <p:ext uri="{D42A27DB-BD31-4B8C-83A1-F6EECF244321}">
                <p14:modId xmlns:p14="http://schemas.microsoft.com/office/powerpoint/2010/main" val="2207312569"/>
              </p:ext>
            </p:extLst>
          </p:nvPr>
        </p:nvGraphicFramePr>
        <p:xfrm>
          <a:off x="6259042" y="2860158"/>
          <a:ext cx="5801823" cy="3260180"/>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20750">
                  <a:extLst>
                    <a:ext uri="{9D8B030D-6E8A-4147-A177-3AD203B41FA5}">
                      <a16:colId xmlns:a16="http://schemas.microsoft.com/office/drawing/2014/main" val="2618836924"/>
                    </a:ext>
                  </a:extLst>
                </a:gridCol>
                <a:gridCol w="893135">
                  <a:extLst>
                    <a:ext uri="{9D8B030D-6E8A-4147-A177-3AD203B41FA5}">
                      <a16:colId xmlns:a16="http://schemas.microsoft.com/office/drawing/2014/main" val="3016348962"/>
                    </a:ext>
                  </a:extLst>
                </a:gridCol>
              </a:tblGrid>
              <a:tr h="527140">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8">
                  <a:txBody>
                    <a:bodyPr/>
                    <a:lstStyle/>
                    <a:p>
                      <a:pPr algn="ctr" fontAlgn="b"/>
                      <a:r>
                        <a:rPr lang="fr-FR" sz="1100" b="0" i="0" u="none" strike="noStrike" dirty="0">
                          <a:solidFill>
                            <a:srgbClr val="000000"/>
                          </a:solidFill>
                          <a:effectLst/>
                          <a:latin typeface="Calibri" panose="020F0502020204030204" pitchFamily="34" charset="0"/>
                        </a:rPr>
                        <a:t>TS 32.158</a:t>
                      </a:r>
                    </a:p>
                    <a:p>
                      <a:pPr algn="ctr" fontAlgn="b"/>
                      <a:r>
                        <a:rPr lang="fr-FR" sz="1100" b="0" i="0" u="none" strike="noStrike" dirty="0">
                          <a:solidFill>
                            <a:srgbClr val="000000"/>
                          </a:solidFill>
                          <a:effectLst/>
                          <a:latin typeface="Calibri" panose="020F0502020204030204" pitchFamily="34" charset="0"/>
                        </a:rPr>
                        <a:t>(</a:t>
                      </a:r>
                      <a:r>
                        <a:rPr lang="fr-FR" sz="1100" b="0" i="0" u="none" strike="noStrike" dirty="0" err="1">
                          <a:solidFill>
                            <a:srgbClr val="000000"/>
                          </a:solidFill>
                          <a:effectLst/>
                          <a:latin typeface="Calibri" panose="020F0502020204030204" pitchFamily="34" charset="0"/>
                        </a:rPr>
                        <a:t>cont’d</a:t>
                      </a:r>
                      <a:r>
                        <a:rPr lang="fr-FR" sz="1100" b="0" i="0" u="none" strike="noStrike" dirty="0">
                          <a:solidFill>
                            <a:srgbClr val="000000"/>
                          </a:solidFill>
                          <a:effectLst/>
                          <a:latin typeface="Calibri" panose="020F0502020204030204" pitchFamily="34" charset="0"/>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S5-232336</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Rel-16 CR 32.158 Correct attribute value null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625458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S5-232338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Rel-16 CR 32.158 Clarify the JSON Merge Patch document is a partial resource representation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399585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S5-232339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Rel-17 CR 32.158 Clarify the JSON Merge Patch document is a partial resource representation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00205401"/>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S5-232512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Rel-17 CR 32.158 Correct attribute value null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83577"/>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S5-233121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Rel-16 CR 32.158 Clarify URI concept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0343656"/>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S5-233122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Rel-17 CR 32.158 Clarify URI concept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47475235"/>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S5-233123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Rel-16 CR 32.158 Clarify an object must exist when adding members with JSON Patch</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6232658"/>
                  </a:ext>
                </a:extLst>
              </a:tr>
              <a:tr h="174454">
                <a:tc vMerge="1">
                  <a:txBody>
                    <a:bodyPr/>
                    <a:lstStyle/>
                    <a:p>
                      <a:pPr algn="ctr" fontAlgn="b"/>
                      <a:endParaRPr lang="fr-FR"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S5-233124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Rel-17 CR 32.158 Clarify an object must exist when adding members with JSON Patch</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78835887"/>
                  </a:ext>
                </a:extLst>
              </a:tr>
            </a:tbl>
          </a:graphicData>
        </a:graphic>
      </p:graphicFrame>
    </p:spTree>
    <p:extLst>
      <p:ext uri="{BB962C8B-B14F-4D97-AF65-F5344CB8AC3E}">
        <p14:creationId xmlns:p14="http://schemas.microsoft.com/office/powerpoint/2010/main" val="30714623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Agreed CRs (8)</a:t>
            </a:r>
            <a:endParaRPr lang="sv-SE" sz="3200" kern="0" dirty="0"/>
          </a:p>
        </p:txBody>
      </p:sp>
      <p:graphicFrame>
        <p:nvGraphicFramePr>
          <p:cNvPr id="9" name="Table Placeholder 4">
            <a:extLst>
              <a:ext uri="{FF2B5EF4-FFF2-40B4-BE49-F238E27FC236}">
                <a16:creationId xmlns:a16="http://schemas.microsoft.com/office/drawing/2014/main" id="{9C5FD33C-6FE7-48CB-A6D6-5B7061E41E54}"/>
              </a:ext>
            </a:extLst>
          </p:cNvPr>
          <p:cNvGraphicFramePr>
            <a:graphicFrameLocks/>
          </p:cNvGraphicFramePr>
          <p:nvPr>
            <p:extLst>
              <p:ext uri="{D42A27DB-BD31-4B8C-83A1-F6EECF244321}">
                <p14:modId xmlns:p14="http://schemas.microsoft.com/office/powerpoint/2010/main" val="2370991222"/>
              </p:ext>
            </p:extLst>
          </p:nvPr>
        </p:nvGraphicFramePr>
        <p:xfrm>
          <a:off x="302948" y="1580436"/>
          <a:ext cx="5793052" cy="1013659"/>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43877">
                  <a:extLst>
                    <a:ext uri="{9D8B030D-6E8A-4147-A177-3AD203B41FA5}">
                      <a16:colId xmlns:a16="http://schemas.microsoft.com/office/drawing/2014/main" val="2618836924"/>
                    </a:ext>
                  </a:extLst>
                </a:gridCol>
                <a:gridCol w="861237">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3">
                  <a:txBody>
                    <a:bodyPr/>
                    <a:lstStyle/>
                    <a:p>
                      <a:pPr algn="ctr" fontAlgn="b"/>
                      <a:r>
                        <a:rPr lang="fr-FR" sz="1100" b="0" i="0" u="none" strike="noStrike" dirty="0">
                          <a:solidFill>
                            <a:srgbClr val="000000"/>
                          </a:solidFill>
                          <a:effectLst/>
                          <a:latin typeface="Calibri" panose="020F0502020204030204" pitchFamily="34" charset="0"/>
                        </a:rPr>
                        <a:t>TS 32.160</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S5-232189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Correction of RFC reference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S5-232190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Correction of RFC reference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S5-233148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Clarification of Requirements and Use Case template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graphicFrame>
        <p:nvGraphicFramePr>
          <p:cNvPr id="11" name="Table Placeholder 4">
            <a:extLst>
              <a:ext uri="{FF2B5EF4-FFF2-40B4-BE49-F238E27FC236}">
                <a16:creationId xmlns:a16="http://schemas.microsoft.com/office/drawing/2014/main" id="{5EDC58EB-DEF9-4A20-91CB-D0CD36826F7D}"/>
              </a:ext>
            </a:extLst>
          </p:cNvPr>
          <p:cNvGraphicFramePr>
            <a:graphicFrameLocks/>
          </p:cNvGraphicFramePr>
          <p:nvPr>
            <p:extLst>
              <p:ext uri="{D42A27DB-BD31-4B8C-83A1-F6EECF244321}">
                <p14:modId xmlns:p14="http://schemas.microsoft.com/office/powerpoint/2010/main" val="1601956513"/>
              </p:ext>
            </p:extLst>
          </p:nvPr>
        </p:nvGraphicFramePr>
        <p:xfrm>
          <a:off x="302948" y="3100302"/>
          <a:ext cx="5793052" cy="1348011"/>
        </p:xfrm>
        <a:graphic>
          <a:graphicData uri="http://schemas.openxmlformats.org/drawingml/2006/table">
            <a:tbl>
              <a:tblPr firstRow="1" bandRow="1">
                <a:tableStyleId>{5C22544A-7EE6-4342-B048-85BDC9FD1C3A}</a:tableStyleId>
              </a:tblPr>
              <a:tblGrid>
                <a:gridCol w="793969">
                  <a:extLst>
                    <a:ext uri="{9D8B030D-6E8A-4147-A177-3AD203B41FA5}">
                      <a16:colId xmlns:a16="http://schemas.microsoft.com/office/drawing/2014/main" val="1593132453"/>
                    </a:ext>
                  </a:extLst>
                </a:gridCol>
                <a:gridCol w="793969">
                  <a:extLst>
                    <a:ext uri="{9D8B030D-6E8A-4147-A177-3AD203B41FA5}">
                      <a16:colId xmlns:a16="http://schemas.microsoft.com/office/drawing/2014/main" val="570476699"/>
                    </a:ext>
                  </a:extLst>
                </a:gridCol>
                <a:gridCol w="3343877">
                  <a:extLst>
                    <a:ext uri="{9D8B030D-6E8A-4147-A177-3AD203B41FA5}">
                      <a16:colId xmlns:a16="http://schemas.microsoft.com/office/drawing/2014/main" val="2618836924"/>
                    </a:ext>
                  </a:extLst>
                </a:gridCol>
                <a:gridCol w="861237">
                  <a:extLst>
                    <a:ext uri="{9D8B030D-6E8A-4147-A177-3AD203B41FA5}">
                      <a16:colId xmlns:a16="http://schemas.microsoft.com/office/drawing/2014/main" val="3016348962"/>
                    </a:ext>
                  </a:extLst>
                </a:gridCol>
              </a:tblGrid>
              <a:tr h="323121">
                <a:tc>
                  <a:txBody>
                    <a:bodyPr/>
                    <a:lstStyle/>
                    <a:p>
                      <a:pPr algn="ctr"/>
                      <a:r>
                        <a:rPr lang="sv-SE" sz="1200" dirty="0">
                          <a:solidFill>
                            <a:schemeClr val="tx1"/>
                          </a:solidFill>
                          <a:latin typeface="+mn-lt"/>
                          <a:ea typeface="微软雅黑" panose="020B0503020204020204" pitchFamily="34" charset="-122"/>
                        </a:rPr>
                        <a:t>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rowSpan="3">
                  <a:txBody>
                    <a:bodyPr/>
                    <a:lstStyle/>
                    <a:p>
                      <a:pPr algn="ctr" fontAlgn="b"/>
                      <a:r>
                        <a:rPr lang="fr-FR" sz="1100" b="0" i="0" u="none" strike="noStrike" dirty="0">
                          <a:solidFill>
                            <a:srgbClr val="000000"/>
                          </a:solidFill>
                          <a:effectLst/>
                          <a:latin typeface="Calibri" panose="020F0502020204030204" pitchFamily="34" charset="0"/>
                        </a:rPr>
                        <a:t>TS 32.422</a:t>
                      </a:r>
                      <a:endParaRPr lang="en-US" sz="1100" b="0" i="0" u="none" strike="noStrike" dirty="0">
                        <a:solidFill>
                          <a:srgbClr val="000000"/>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S5-232312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Rel-17 CR TS 32.422 Correcting the attribute properties for Excess packet delay threshold attribute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Nokia, Nokia Shangai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S5-233117</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Rel-16 CR 32.422 Clarify behaviour when cell list is undefined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vMerge="1">
                  <a:txBody>
                    <a:bodyPr/>
                    <a:lstStyle/>
                    <a:p>
                      <a:pPr algn="ctr" fontAlgn="b"/>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S5-233118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a:solidFill>
                            <a:srgbClr val="000000"/>
                          </a:solidFill>
                          <a:effectLst/>
                          <a:latin typeface="Calibri" panose="020F0502020204030204" pitchFamily="34" charset="0"/>
                        </a:rPr>
                        <a:t>Rel-17 CR 32.422 Clarify behaviour when cell list is undefined</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000000"/>
                          </a:solidFill>
                          <a:effectLst/>
                          <a:latin typeface="Calibri" panose="020F0502020204030204" pitchFamily="34" charset="0"/>
                        </a:rPr>
                        <a:t>Ericsson LM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22569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067585135"/>
              </p:ext>
            </p:extLst>
          </p:nvPr>
        </p:nvGraphicFramePr>
        <p:xfrm>
          <a:off x="122711" y="1163552"/>
          <a:ext cx="11946577" cy="3233961"/>
        </p:xfrm>
        <a:graphic>
          <a:graphicData uri="http://schemas.openxmlformats.org/drawingml/2006/table">
            <a:tbl>
              <a:tblPr firstRow="1" bandRow="1">
                <a:tableStyleId>{5C22544A-7EE6-4342-B048-85BDC9FD1C3A}</a:tableStyleId>
              </a:tblPr>
              <a:tblGrid>
                <a:gridCol w="1021235">
                  <a:extLst>
                    <a:ext uri="{9D8B030D-6E8A-4147-A177-3AD203B41FA5}">
                      <a16:colId xmlns:a16="http://schemas.microsoft.com/office/drawing/2014/main" val="570476699"/>
                    </a:ext>
                  </a:extLst>
                </a:gridCol>
                <a:gridCol w="6204299">
                  <a:extLst>
                    <a:ext uri="{9D8B030D-6E8A-4147-A177-3AD203B41FA5}">
                      <a16:colId xmlns:a16="http://schemas.microsoft.com/office/drawing/2014/main" val="2618836924"/>
                    </a:ext>
                  </a:extLst>
                </a:gridCol>
                <a:gridCol w="1676735">
                  <a:extLst>
                    <a:ext uri="{9D8B030D-6E8A-4147-A177-3AD203B41FA5}">
                      <a16:colId xmlns:a16="http://schemas.microsoft.com/office/drawing/2014/main" val="3016348962"/>
                    </a:ext>
                  </a:extLst>
                </a:gridCol>
                <a:gridCol w="1676400">
                  <a:extLst>
                    <a:ext uri="{9D8B030D-6E8A-4147-A177-3AD203B41FA5}">
                      <a16:colId xmlns:a16="http://schemas.microsoft.com/office/drawing/2014/main" val="3690116950"/>
                    </a:ext>
                  </a:extLst>
                </a:gridCol>
                <a:gridCol w="1367908">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0">
                <a:tc>
                  <a:txBody>
                    <a:bodyPr/>
                    <a:lstStyle/>
                    <a:p>
                      <a:br>
                        <a:rPr lang="en-US" sz="800" dirty="0">
                          <a:effectLst/>
                          <a:latin typeface="Arial" panose="020B0604020202020204" pitchFamily="34" charset="0"/>
                          <a:hlinkClick r:id="rId2" action="ppaction://hlinkfile"/>
                        </a:rPr>
                      </a:br>
                      <a:r>
                        <a:rPr lang="en-US" sz="1100" b="1" i="0" u="sng" strike="noStrike" kern="1200" dirty="0">
                          <a:solidFill>
                            <a:srgbClr val="0000FF"/>
                          </a:solidFill>
                          <a:effectLst/>
                          <a:latin typeface="Arial" panose="020B0604020202020204" pitchFamily="34" charset="0"/>
                          <a:ea typeface="+mn-ea"/>
                          <a:cs typeface="+mn-cs"/>
                          <a:hlinkClick r:id="rId2" action="ppaction://hlinkfile">
                            <a:extLst>
                              <a:ext uri="{A12FA001-AC4F-418D-AE19-62706E023703}">
                                <ahyp:hlinkClr xmlns:ahyp="http://schemas.microsoft.com/office/drawing/2018/hyperlinkcolor" val="tx"/>
                              </a:ext>
                            </a:extLst>
                          </a:hlinkClick>
                        </a:rPr>
                        <a:t>S5‑232020</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latinLnBrk="0" hangingPunct="1">
                        <a:spcAft>
                          <a:spcPts val="0"/>
                        </a:spcAft>
                      </a:pPr>
                      <a:r>
                        <a:rPr lang="en-US" sz="1200" kern="1200" dirty="0">
                          <a:solidFill>
                            <a:schemeClr val="dk1"/>
                          </a:solidFill>
                          <a:effectLst/>
                          <a:latin typeface="Arial" panose="020B0604020202020204" pitchFamily="34" charset="0"/>
                          <a:ea typeface="+mn-ea"/>
                          <a:cs typeface="Arial" panose="020B0604020202020204" pitchFamily="34" charset="0"/>
                        </a:rPr>
                        <a:t>LS on Tracking IANA assignment requests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en-US" sz="1200" kern="1200" dirty="0">
                          <a:solidFill>
                            <a:schemeClr val="dk1"/>
                          </a:solidFill>
                          <a:effectLst/>
                          <a:latin typeface="Arial" panose="020B0604020202020204" pitchFamily="34" charset="0"/>
                          <a:ea typeface="+mn-ea"/>
                          <a:cs typeface="Arial" panose="020B0604020202020204" pitchFamily="34" charset="0"/>
                        </a:rPr>
                        <a:t>CP-223275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200" kern="1200" dirty="0" err="1">
                          <a:solidFill>
                            <a:schemeClr val="dk1"/>
                          </a:solidFill>
                          <a:effectLst/>
                          <a:latin typeface="Arial" panose="020B0604020202020204" pitchFamily="34" charset="0"/>
                          <a:ea typeface="+mn-ea"/>
                          <a:cs typeface="Arial" panose="020B0604020202020204" pitchFamily="34" charset="0"/>
                        </a:rPr>
                        <a:t>Noted</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r>
                        <a:rPr lang="en-US" sz="1100" b="1" i="0" u="sng" strike="noStrike" kern="1200" dirty="0">
                          <a:solidFill>
                            <a:srgbClr val="0000FF"/>
                          </a:solidFill>
                          <a:effectLst/>
                          <a:latin typeface="Arial" panose="020B0604020202020204" pitchFamily="34" charset="0"/>
                          <a:ea typeface="+mn-ea"/>
                          <a:cs typeface="+mn-cs"/>
                          <a:hlinkClick r:id="rId3" action="ppaction://hlinkfile">
                            <a:extLst>
                              <a:ext uri="{A12FA001-AC4F-418D-AE19-62706E023703}">
                                <ahyp:hlinkClr xmlns:ahyp="http://schemas.microsoft.com/office/drawing/2018/hyperlinkcolor" val="tx"/>
                              </a:ext>
                            </a:extLst>
                          </a:hlinkClick>
                        </a:rPr>
                        <a:t>S5‑232021</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latinLnBrk="0" hangingPunct="1">
                        <a:spcAft>
                          <a:spcPts val="0"/>
                        </a:spcAft>
                      </a:pPr>
                      <a:r>
                        <a:rPr lang="en-US" sz="1200" kern="1200" dirty="0">
                          <a:solidFill>
                            <a:schemeClr val="dk1"/>
                          </a:solidFill>
                          <a:effectLst/>
                          <a:latin typeface="Arial" panose="020B0604020202020204" pitchFamily="34" charset="0"/>
                          <a:ea typeface="+mn-ea"/>
                          <a:cs typeface="Arial" panose="020B0604020202020204" pitchFamily="34" charset="0"/>
                        </a:rPr>
                        <a:t>LS on ENSWI PRD Publication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en-US" sz="1200" kern="1200" dirty="0">
                          <a:solidFill>
                            <a:schemeClr val="dk1"/>
                          </a:solidFill>
                          <a:effectLst/>
                          <a:latin typeface="Arial" panose="020B0604020202020204" pitchFamily="34" charset="0"/>
                          <a:ea typeface="+mn-ea"/>
                          <a:cs typeface="Arial" panose="020B0604020202020204" pitchFamily="34" charset="0"/>
                        </a:rPr>
                        <a:t>GSMA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200" kern="1200" dirty="0" err="1">
                          <a:solidFill>
                            <a:schemeClr val="dk1"/>
                          </a:solidFill>
                          <a:effectLst/>
                          <a:latin typeface="Arial" panose="020B0604020202020204" pitchFamily="34" charset="0"/>
                          <a:ea typeface="+mn-ea"/>
                          <a:cs typeface="Arial" panose="020B0604020202020204" pitchFamily="34" charset="0"/>
                        </a:rPr>
                        <a:t>replied</a:t>
                      </a:r>
                      <a:r>
                        <a:rPr lang="fr-FR" altLang="zh-CN" sz="1200" kern="1200" dirty="0">
                          <a:solidFill>
                            <a:schemeClr val="dk1"/>
                          </a:solidFill>
                          <a:effectLst/>
                          <a:latin typeface="Arial" panose="020B0604020202020204" pitchFamily="34" charset="0"/>
                          <a:ea typeface="+mn-ea"/>
                          <a:cs typeface="Arial" panose="020B0604020202020204" pitchFamily="34" charset="0"/>
                        </a:rPr>
                        <a:t> to</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mn-ea"/>
                          <a:cs typeface="Arial" panose="020B0604020202020204" pitchFamily="34" charset="0"/>
                        </a:rPr>
                        <a:t>S5‑232768</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0" indent="0" algn="l" defTabSz="1219170" rtl="0" eaLnBrk="1" fontAlgn="t" latinLnBrk="0" hangingPunct="1"/>
                      <a:br>
                        <a:rPr lang="en-US" sz="1100" b="1" i="0" u="sng" strike="noStrike" kern="1200" dirty="0">
                          <a:solidFill>
                            <a:srgbClr val="0000FF"/>
                          </a:solidFill>
                          <a:effectLst/>
                          <a:latin typeface="Arial" panose="020B0604020202020204" pitchFamily="34" charset="0"/>
                          <a:ea typeface="+mn-ea"/>
                          <a:cs typeface="+mn-cs"/>
                        </a:rPr>
                      </a:br>
                      <a:r>
                        <a:rPr lang="en-US" altLang="zh-CN" sz="1100" b="1" i="0" u="sng" strike="noStrike" kern="1200" dirty="0">
                          <a:solidFill>
                            <a:srgbClr val="0000FF"/>
                          </a:solidFill>
                          <a:effectLst/>
                          <a:latin typeface="Arial" panose="020B0604020202020204" pitchFamily="34" charset="0"/>
                          <a:ea typeface="+mn-ea"/>
                          <a:cs typeface="+mn-cs"/>
                          <a:hlinkClick r:id="rId4" action="ppaction://hlinkfile">
                            <a:extLst>
                              <a:ext uri="{A12FA001-AC4F-418D-AE19-62706E023703}">
                                <ahyp:hlinkClr xmlns:ahyp="http://schemas.microsoft.com/office/drawing/2018/hyperlinkcolor" val="tx"/>
                              </a:ext>
                            </a:extLst>
                          </a:hlinkClick>
                        </a:rPr>
                        <a:t>S5‑232033</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latinLnBrk="0" hangingPunct="1">
                        <a:spcAft>
                          <a:spcPts val="0"/>
                        </a:spcAft>
                      </a:pPr>
                      <a:r>
                        <a:rPr lang="en-US" sz="1200" kern="1200" dirty="0">
                          <a:solidFill>
                            <a:schemeClr val="dk1"/>
                          </a:solidFill>
                          <a:effectLst/>
                          <a:latin typeface="Arial" panose="020B0604020202020204" pitchFamily="34" charset="0"/>
                          <a:ea typeface="+mn-ea"/>
                          <a:cs typeface="Arial" panose="020B0604020202020204" pitchFamily="34" charset="0"/>
                        </a:rPr>
                        <a:t>Reply LS on Network federation interface for Telco edge consideration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en-US" sz="1200" kern="1200" dirty="0">
                          <a:solidFill>
                            <a:schemeClr val="dk1"/>
                          </a:solidFill>
                          <a:effectLst/>
                          <a:latin typeface="Arial" panose="020B0604020202020204" pitchFamily="34" charset="0"/>
                          <a:ea typeface="+mn-ea"/>
                          <a:cs typeface="Arial" panose="020B0604020202020204" pitchFamily="34" charset="0"/>
                        </a:rPr>
                        <a:t>S3-223914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err="1">
                          <a:solidFill>
                            <a:schemeClr val="dk1"/>
                          </a:solidFill>
                          <a:effectLst/>
                          <a:latin typeface="Arial" panose="020B0604020202020204" pitchFamily="34" charset="0"/>
                          <a:ea typeface="+mn-ea"/>
                          <a:cs typeface="Arial" panose="020B0604020202020204" pitchFamily="34" charset="0"/>
                        </a:rPr>
                        <a:t>replied</a:t>
                      </a:r>
                      <a:r>
                        <a:rPr lang="fr-FR" altLang="zh-CN" sz="1200" kern="1200" dirty="0">
                          <a:solidFill>
                            <a:schemeClr val="dk1"/>
                          </a:solidFill>
                          <a:effectLst/>
                          <a:latin typeface="Arial" panose="020B0604020202020204" pitchFamily="34" charset="0"/>
                          <a:ea typeface="+mn-ea"/>
                          <a:cs typeface="Arial" panose="020B0604020202020204" pitchFamily="34" charset="0"/>
                        </a:rPr>
                        <a:t> to</a:t>
                      </a:r>
                      <a:endParaRPr lang="zh-CN" altLang="zh-CN" sz="1200" kern="1200" dirty="0">
                        <a:solidFill>
                          <a:schemeClr val="dk1"/>
                        </a:solidFill>
                        <a:effectLst/>
                        <a:latin typeface="Arial" panose="020B0604020202020204" pitchFamily="34" charset="0"/>
                        <a:ea typeface="+mn-ea"/>
                        <a:cs typeface="Arial" panose="020B0604020202020204" pitchFamily="34" charset="0"/>
                      </a:endParaRPr>
                    </a:p>
                    <a:p>
                      <a:pPr marL="55563" indent="0" algn="ctr" defTabSz="1219170" rtl="0" eaLnBrk="1" latinLnBrk="0" hangingPunct="1">
                        <a:spcAft>
                          <a:spcPts val="0"/>
                        </a:spcAft>
                      </a:pP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mn-ea"/>
                          <a:cs typeface="Arial" panose="020B0604020202020204" pitchFamily="34" charset="0"/>
                        </a:rPr>
                        <a:t>S5‑233146	</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r>
                        <a:rPr lang="en-US" sz="1100" b="1" i="0" u="sng" strike="noStrike" kern="1200" dirty="0">
                          <a:solidFill>
                            <a:srgbClr val="0000FF"/>
                          </a:solidFill>
                          <a:effectLst/>
                          <a:latin typeface="Arial" panose="020B0604020202020204" pitchFamily="34" charset="0"/>
                          <a:ea typeface="+mn-ea"/>
                          <a:cs typeface="+mn-cs"/>
                          <a:hlinkClick r:id="rId5" action="ppaction://hlinkfile">
                            <a:extLst>
                              <a:ext uri="{A12FA001-AC4F-418D-AE19-62706E023703}">
                                <ahyp:hlinkClr xmlns:ahyp="http://schemas.microsoft.com/office/drawing/2018/hyperlinkcolor" val="tx"/>
                              </a:ext>
                            </a:extLst>
                          </a:hlinkClick>
                        </a:rPr>
                        <a:t>S5‑232041</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Reply LS ccSA5 on Network federation interface for Telco edge consideration for a consolidated reply</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dirty="0">
                          <a:effectLst/>
                          <a:latin typeface="Arial" panose="020B0604020202020204" pitchFamily="34" charset="0"/>
                          <a:cs typeface="Arial" panose="020B0604020202020204" pitchFamily="34" charset="0"/>
                        </a:rPr>
                        <a:t>S6-223553</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200" kern="1200" dirty="0" err="1">
                          <a:solidFill>
                            <a:schemeClr val="dk1"/>
                          </a:solidFill>
                          <a:effectLst/>
                          <a:latin typeface="Arial" panose="020B0604020202020204" pitchFamily="34" charset="0"/>
                          <a:ea typeface="+mn-ea"/>
                          <a:cs typeface="Arial" panose="020B0604020202020204" pitchFamily="34" charset="0"/>
                        </a:rPr>
                        <a:t>Noted</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r>
                        <a:rPr lang="en-US" sz="1100" b="1" i="0" u="sng" strike="noStrike" kern="1200" dirty="0">
                          <a:solidFill>
                            <a:srgbClr val="0000FF"/>
                          </a:solidFill>
                          <a:effectLst/>
                          <a:latin typeface="Arial" panose="020B0604020202020204" pitchFamily="34" charset="0"/>
                          <a:ea typeface="+mn-ea"/>
                          <a:cs typeface="+mn-cs"/>
                          <a:hlinkClick r:id="rId6" action="ppaction://hlinkfile">
                            <a:extLst>
                              <a:ext uri="{A12FA001-AC4F-418D-AE19-62706E023703}">
                                <ahyp:hlinkClr xmlns:ahyp="http://schemas.microsoft.com/office/drawing/2018/hyperlinkcolor" val="tx"/>
                              </a:ext>
                            </a:extLst>
                          </a:hlinkClick>
                        </a:rPr>
                        <a:t>S5‑232047</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Reply LS ccSA5 on Network federation interface for Telco edge consideration</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dirty="0">
                          <a:effectLst/>
                          <a:latin typeface="Arial" panose="020B0604020202020204" pitchFamily="34" charset="0"/>
                          <a:cs typeface="Arial" panose="020B0604020202020204" pitchFamily="34" charset="0"/>
                        </a:rPr>
                        <a:t>SP-221321</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err="1">
                          <a:solidFill>
                            <a:schemeClr val="dk1"/>
                          </a:solidFill>
                          <a:effectLst/>
                          <a:latin typeface="Arial" panose="020B0604020202020204" pitchFamily="34" charset="0"/>
                          <a:ea typeface="+mn-ea"/>
                          <a:cs typeface="Arial" panose="020B0604020202020204" pitchFamily="34" charset="0"/>
                        </a:rPr>
                        <a:t>replied</a:t>
                      </a:r>
                      <a:r>
                        <a:rPr lang="fr-FR" altLang="zh-CN" sz="1200" kern="1200" dirty="0">
                          <a:solidFill>
                            <a:schemeClr val="dk1"/>
                          </a:solidFill>
                          <a:effectLst/>
                          <a:latin typeface="Arial" panose="020B0604020202020204" pitchFamily="34" charset="0"/>
                          <a:ea typeface="+mn-ea"/>
                          <a:cs typeface="Arial" panose="020B0604020202020204" pitchFamily="34" charset="0"/>
                        </a:rPr>
                        <a:t> to</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en-US" altLang="zh-CN" sz="1200" kern="1200" dirty="0">
                          <a:solidFill>
                            <a:schemeClr val="dk1"/>
                          </a:solidFill>
                          <a:effectLst/>
                          <a:latin typeface="Arial" panose="020B0604020202020204" pitchFamily="34" charset="0"/>
                          <a:ea typeface="+mn-ea"/>
                          <a:cs typeface="Arial" panose="020B0604020202020204" pitchFamily="34" charset="0"/>
                        </a:rPr>
                        <a:t>S5‑233147	</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188984"/>
                  </a:ext>
                </a:extLst>
              </a:tr>
              <a:tr h="174454">
                <a:tc>
                  <a:txBody>
                    <a:bodyPr/>
                    <a:lstStyle/>
                    <a:p>
                      <a:r>
                        <a:rPr lang="en-US" altLang="zh-CN" sz="1100" b="1" i="0" u="sng" strike="noStrike" kern="1200" dirty="0">
                          <a:solidFill>
                            <a:srgbClr val="0000FF"/>
                          </a:solidFill>
                          <a:effectLst/>
                          <a:latin typeface="Arial" panose="020B0604020202020204" pitchFamily="34" charset="0"/>
                          <a:ea typeface="+mn-ea"/>
                          <a:cs typeface="+mn-cs"/>
                          <a:hlinkClick r:id="rId7" action="ppaction://hlinkfile">
                            <a:extLst>
                              <a:ext uri="{A12FA001-AC4F-418D-AE19-62706E023703}">
                                <ahyp:hlinkClr xmlns:ahyp="http://schemas.microsoft.com/office/drawing/2018/hyperlinkcolor" val="tx"/>
                              </a:ext>
                            </a:extLst>
                          </a:hlinkClick>
                        </a:rPr>
                        <a:t>S5‑232045</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LS on the new work item </a:t>
                      </a:r>
                      <a:r>
                        <a:rPr lang="en-US" sz="1200" dirty="0" err="1">
                          <a:effectLst/>
                          <a:latin typeface="Arial" panose="020B0604020202020204" pitchFamily="34" charset="0"/>
                          <a:cs typeface="Arial" panose="020B0604020202020204" pitchFamily="34" charset="0"/>
                        </a:rPr>
                        <a:t>Y.Arch_NGNe_ncp</a:t>
                      </a:r>
                      <a:r>
                        <a:rPr lang="en-US" sz="1200" dirty="0">
                          <a:effectLst/>
                          <a:latin typeface="Arial" panose="020B0604020202020204" pitchFamily="34" charset="0"/>
                          <a:cs typeface="Arial" panose="020B0604020202020204" pitchFamily="34" charset="0"/>
                        </a:rPr>
                        <a:t> ""Architectural evolution of NGN control plane by applying SDN technology""</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dirty="0">
                          <a:effectLst/>
                          <a:latin typeface="Arial" panose="020B0604020202020204" pitchFamily="34" charset="0"/>
                          <a:cs typeface="Arial" panose="020B0604020202020204" pitchFamily="34" charset="0"/>
                        </a:rPr>
                        <a:t>ITU-T</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200" kern="1200" dirty="0" err="1">
                          <a:solidFill>
                            <a:schemeClr val="dk1"/>
                          </a:solidFill>
                          <a:effectLst/>
                          <a:latin typeface="Arial" panose="020B0604020202020204" pitchFamily="34" charset="0"/>
                          <a:ea typeface="+mn-ea"/>
                          <a:cs typeface="Arial" panose="020B0604020202020204" pitchFamily="34" charset="0"/>
                        </a:rPr>
                        <a:t>Postponed</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r>
                        <a:rPr lang="en-US" sz="1100" b="1" i="0" u="sng" strike="noStrike" kern="1200" dirty="0">
                          <a:solidFill>
                            <a:srgbClr val="0000FF"/>
                          </a:solidFill>
                          <a:effectLst/>
                          <a:latin typeface="Arial" panose="020B0604020202020204" pitchFamily="34" charset="0"/>
                          <a:ea typeface="+mn-ea"/>
                          <a:cs typeface="+mn-cs"/>
                          <a:hlinkClick r:id="rId8" action="ppaction://hlinkfile">
                            <a:extLst>
                              <a:ext uri="{A12FA001-AC4F-418D-AE19-62706E023703}">
                                <ahyp:hlinkClr xmlns:ahyp="http://schemas.microsoft.com/office/drawing/2018/hyperlinkcolor" val="tx"/>
                              </a:ext>
                            </a:extLst>
                          </a:hlinkClick>
                        </a:rPr>
                        <a:t>S5‑232046</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LS on the consent of draft new Recommendation ITU-T Y.3183 (ex. ITU-T Y.ML-IMT2020-VNS): ""Framework for network slicing management assisted by machine learning leveraging </a:t>
                      </a:r>
                      <a:r>
                        <a:rPr lang="en-US" sz="1200" dirty="0" err="1">
                          <a:effectLst/>
                          <a:latin typeface="Arial" panose="020B0604020202020204" pitchFamily="34" charset="0"/>
                          <a:cs typeface="Arial" panose="020B0604020202020204" pitchFamily="34" charset="0"/>
                        </a:rPr>
                        <a:t>QoE</a:t>
                      </a:r>
                      <a:r>
                        <a:rPr lang="en-US" sz="1200" dirty="0">
                          <a:effectLst/>
                          <a:latin typeface="Arial" panose="020B0604020202020204" pitchFamily="34" charset="0"/>
                          <a:cs typeface="Arial" panose="020B0604020202020204" pitchFamily="34" charset="0"/>
                        </a:rPr>
                        <a:t> feedback from verticals""</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dirty="0">
                          <a:effectLst/>
                          <a:latin typeface="Arial" panose="020B0604020202020204" pitchFamily="34" charset="0"/>
                          <a:cs typeface="Arial" panose="020B0604020202020204" pitchFamily="34" charset="0"/>
                        </a:rPr>
                        <a:t>ITU-T</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r>
                        <a:rPr lang="fr-FR" altLang="zh-CN" sz="1200" kern="1200" dirty="0" err="1">
                          <a:solidFill>
                            <a:schemeClr val="dk1"/>
                          </a:solidFill>
                          <a:effectLst/>
                          <a:latin typeface="Arial" panose="020B0604020202020204" pitchFamily="34" charset="0"/>
                          <a:ea typeface="+mn-ea"/>
                          <a:cs typeface="Arial" panose="020B0604020202020204" pitchFamily="34" charset="0"/>
                        </a:rPr>
                        <a:t>Postponed</a:t>
                      </a: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bl>
          </a:graphicData>
        </a:graphic>
      </p:graphicFrame>
    </p:spTree>
    <p:extLst>
      <p:ext uri="{BB962C8B-B14F-4D97-AF65-F5344CB8AC3E}">
        <p14:creationId xmlns:p14="http://schemas.microsoft.com/office/powerpoint/2010/main" val="788675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4080379589"/>
              </p:ext>
            </p:extLst>
          </p:nvPr>
        </p:nvGraphicFramePr>
        <p:xfrm>
          <a:off x="195384" y="743620"/>
          <a:ext cx="11801232" cy="5153745"/>
        </p:xfrm>
        <a:graphic>
          <a:graphicData uri="http://schemas.openxmlformats.org/drawingml/2006/table">
            <a:tbl>
              <a:tblPr firstRow="1" firstCol="1" bandRow="1">
                <a:tableStyleId>{F5AB1C69-6EDB-4FF4-983F-18BD219EF322}</a:tableStyleId>
              </a:tblPr>
              <a:tblGrid>
                <a:gridCol w="518771">
                  <a:extLst>
                    <a:ext uri="{9D8B030D-6E8A-4147-A177-3AD203B41FA5}">
                      <a16:colId xmlns:a16="http://schemas.microsoft.com/office/drawing/2014/main" val="20000"/>
                    </a:ext>
                  </a:extLst>
                </a:gridCol>
                <a:gridCol w="2583190">
                  <a:extLst>
                    <a:ext uri="{9D8B030D-6E8A-4147-A177-3AD203B41FA5}">
                      <a16:colId xmlns:a16="http://schemas.microsoft.com/office/drawing/2014/main" val="20001"/>
                    </a:ext>
                  </a:extLst>
                </a:gridCol>
                <a:gridCol w="774746">
                  <a:extLst>
                    <a:ext uri="{9D8B030D-6E8A-4147-A177-3AD203B41FA5}">
                      <a16:colId xmlns:a16="http://schemas.microsoft.com/office/drawing/2014/main" val="20002"/>
                    </a:ext>
                  </a:extLst>
                </a:gridCol>
                <a:gridCol w="1004974">
                  <a:extLst>
                    <a:ext uri="{9D8B030D-6E8A-4147-A177-3AD203B41FA5}">
                      <a16:colId xmlns:a16="http://schemas.microsoft.com/office/drawing/2014/main" val="20005"/>
                    </a:ext>
                  </a:extLst>
                </a:gridCol>
                <a:gridCol w="605048">
                  <a:extLst>
                    <a:ext uri="{9D8B030D-6E8A-4147-A177-3AD203B41FA5}">
                      <a16:colId xmlns:a16="http://schemas.microsoft.com/office/drawing/2014/main" val="20006"/>
                    </a:ext>
                  </a:extLst>
                </a:gridCol>
                <a:gridCol w="586714">
                  <a:extLst>
                    <a:ext uri="{9D8B030D-6E8A-4147-A177-3AD203B41FA5}">
                      <a16:colId xmlns:a16="http://schemas.microsoft.com/office/drawing/2014/main" val="2750818335"/>
                    </a:ext>
                  </a:extLst>
                </a:gridCol>
                <a:gridCol w="586714">
                  <a:extLst>
                    <a:ext uri="{9D8B030D-6E8A-4147-A177-3AD203B41FA5}">
                      <a16:colId xmlns:a16="http://schemas.microsoft.com/office/drawing/2014/main" val="20007"/>
                    </a:ext>
                  </a:extLst>
                </a:gridCol>
                <a:gridCol w="863465">
                  <a:extLst>
                    <a:ext uri="{9D8B030D-6E8A-4147-A177-3AD203B41FA5}">
                      <a16:colId xmlns:a16="http://schemas.microsoft.com/office/drawing/2014/main" val="20008"/>
                    </a:ext>
                  </a:extLst>
                </a:gridCol>
                <a:gridCol w="855335">
                  <a:extLst>
                    <a:ext uri="{9D8B030D-6E8A-4147-A177-3AD203B41FA5}">
                      <a16:colId xmlns:a16="http://schemas.microsoft.com/office/drawing/2014/main" val="20009"/>
                    </a:ext>
                  </a:extLst>
                </a:gridCol>
                <a:gridCol w="1028366">
                  <a:extLst>
                    <a:ext uri="{9D8B030D-6E8A-4147-A177-3AD203B41FA5}">
                      <a16:colId xmlns:a16="http://schemas.microsoft.com/office/drawing/2014/main" val="20010"/>
                    </a:ext>
                  </a:extLst>
                </a:gridCol>
                <a:gridCol w="1390046">
                  <a:extLst>
                    <a:ext uri="{9D8B030D-6E8A-4147-A177-3AD203B41FA5}">
                      <a16:colId xmlns:a16="http://schemas.microsoft.com/office/drawing/2014/main" val="20012"/>
                    </a:ext>
                  </a:extLst>
                </a:gridCol>
                <a:gridCol w="1003863">
                  <a:extLst>
                    <a:ext uri="{9D8B030D-6E8A-4147-A177-3AD203B41FA5}">
                      <a16:colId xmlns:a16="http://schemas.microsoft.com/office/drawing/2014/main" val="20013"/>
                    </a:ext>
                  </a:extLst>
                </a:gridCol>
              </a:tblGrid>
              <a:tr h="282712">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4621">
                <a:tc>
                  <a:txBody>
                    <a:bodyPr/>
                    <a:lstStyle/>
                    <a:p>
                      <a:pPr algn="ctr" fontAlgn="t"/>
                      <a:r>
                        <a:rPr lang="en-US" sz="900" b="0" i="0" u="none" strike="noStrike" dirty="0">
                          <a:solidFill>
                            <a:srgbClr val="000000"/>
                          </a:solidFill>
                          <a:effectLst/>
                          <a:latin typeface="+mn-lt"/>
                        </a:rPr>
                        <a:t>940030</a:t>
                      </a:r>
                    </a:p>
                  </a:txBody>
                  <a:tcPr marL="6350" marR="6350" marT="6350" marB="0"/>
                </a:tc>
                <a:tc>
                  <a:txBody>
                    <a:bodyPr/>
                    <a:lstStyle/>
                    <a:p>
                      <a:pPr algn="l" fontAlgn="t"/>
                      <a:r>
                        <a:rPr lang="en-US" sz="9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900" b="0" i="0" u="none" strike="noStrike" dirty="0">
                          <a:solidFill>
                            <a:srgbClr val="000000"/>
                          </a:solidFill>
                          <a:effectLst/>
                          <a:latin typeface="+mn-lt"/>
                        </a:rPr>
                        <a:t>RANSC</a:t>
                      </a:r>
                    </a:p>
                  </a:txBody>
                  <a:tcPr marL="6350" marR="6350" marT="6350" marB="0"/>
                </a:tc>
                <a:tc>
                  <a:txBody>
                    <a:bodyPr/>
                    <a:lstStyle/>
                    <a:p>
                      <a:pPr algn="l" fontAlgn="t"/>
                      <a:r>
                        <a:rPr lang="en-US" sz="900" b="0" i="0" u="none" strike="noStrike" dirty="0">
                          <a:solidFill>
                            <a:srgbClr val="000000"/>
                          </a:solidFill>
                          <a:effectLst/>
                          <a:latin typeface="+mn-lt"/>
                        </a:rPr>
                        <a:t>SA#100 (June 2023)-</a:t>
                      </a:r>
                      <a:r>
                        <a:rPr lang="en-US" sz="900" b="0" i="0" u="none" strike="noStrike" dirty="0">
                          <a:solidFill>
                            <a:schemeClr val="tx1"/>
                          </a:solidFill>
                          <a:effectLst/>
                          <a:latin typeface="+mn-lt"/>
                        </a:rPr>
                        <a:t>&gt;</a:t>
                      </a:r>
                      <a:r>
                        <a:rPr lang="en-US" sz="900" b="1" i="0" u="none" strike="noStrike" dirty="0">
                          <a:solidFill>
                            <a:srgbClr val="0000FF"/>
                          </a:solidFill>
                          <a:effectLst/>
                          <a:latin typeface="+mn-lt"/>
                        </a:rPr>
                        <a:t>SA#102(Dec 2023)</a:t>
                      </a:r>
                    </a:p>
                  </a:txBody>
                  <a:tcPr marL="6350" marR="6350" marT="6350" marB="0"/>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SP-211431</a:t>
                      </a:r>
                      <a:endParaRPr lang="en-GB" altLang="zh-CN" sz="9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50%</a:t>
                      </a:r>
                    </a:p>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0-&gt;</a:t>
                      </a:r>
                      <a:r>
                        <a:rPr lang="en-US" altLang="zh-CN" sz="900" kern="1200" dirty="0">
                          <a:solidFill>
                            <a:srgbClr val="FF3300"/>
                          </a:solidFill>
                          <a:effectLst/>
                          <a:latin typeface="+mn-lt"/>
                          <a:ea typeface="+mn-ea"/>
                          <a:cs typeface="Arial" panose="020B0604020202020204" pitchFamily="34" charset="0"/>
                        </a:rPr>
                        <a:t>5-&gt;5-&gt;5-</a:t>
                      </a:r>
                      <a:r>
                        <a:rPr lang="en-US" altLang="zh-CN" sz="900" kern="1200" dirty="0">
                          <a:solidFill>
                            <a:schemeClr val="tx1"/>
                          </a:solidFill>
                          <a:effectLst/>
                          <a:latin typeface="+mn-lt"/>
                          <a:ea typeface="+mn-ea"/>
                          <a:cs typeface="Arial" panose="020B0604020202020204" pitchFamily="34" charset="0"/>
                        </a:rPr>
                        <a:t>&gt;45-&gt;50%</a:t>
                      </a:r>
                      <a:endParaRPr lang="zh-CN" altLang="zh-CN" sz="900" kern="1200" dirty="0">
                        <a:solidFill>
                          <a:schemeClr val="tx1"/>
                        </a:solidFill>
                        <a:effectLst/>
                        <a:latin typeface="+mn-lt"/>
                        <a:ea typeface="+mn-ea"/>
                        <a:cs typeface="Arial" panose="020B0604020202020204" pitchFamily="34" charset="0"/>
                      </a:endParaRPr>
                    </a:p>
                    <a:p>
                      <a:pPr marL="0" algn="ctr" defTabSz="1219170" rtl="0" eaLnBrk="1" latinLnBrk="0" hangingPunct="1">
                        <a:lnSpc>
                          <a:spcPct val="107000"/>
                        </a:lnSpc>
                        <a:spcAft>
                          <a:spcPts val="800"/>
                        </a:spcAft>
                      </a:pPr>
                      <a:endParaRPr lang="en-GB" sz="9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545215">
                <a:tc>
                  <a:txBody>
                    <a:bodyPr/>
                    <a:lstStyle/>
                    <a:p>
                      <a:pPr algn="ctr" fontAlgn="t"/>
                      <a:r>
                        <a:rPr lang="en-US" sz="9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tx1"/>
                          </a:solidFill>
                          <a:effectLst/>
                          <a:latin typeface="+mn-lt"/>
                          <a:ea typeface="+mn-ea"/>
                          <a:cs typeface="+mn-cs"/>
                        </a:rPr>
                        <a:t>Enhancement of Management Data Analytics phase 2</a:t>
                      </a:r>
                      <a:endParaRPr lang="zh-CN" altLang="en-US" sz="9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eMDAS_Ph2</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SA#102(Dec 2023 )</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latin typeface="+mn-lt"/>
                          <a:ea typeface="+mn-ea"/>
                          <a:cs typeface="Arial" panose="020B0604020202020204" pitchFamily="34" charset="0"/>
                        </a:rPr>
                        <a:t>SP-220981</a:t>
                      </a:r>
                      <a:endParaRPr lang="zh-CN" altLang="en-US" sz="9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0-&gt;5-&gt;15%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28.104/28.552/32.425/28.554/28.541/28.622/28.623/28.533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Intel, NEC</a:t>
                      </a:r>
                      <a:endParaRPr lang="en-US" altLang="zh-CN" sz="900" kern="1200" dirty="0">
                        <a:solidFill>
                          <a:schemeClr val="tx1"/>
                        </a:solidFill>
                        <a:effectLst/>
                        <a:latin typeface="+mn-lt"/>
                        <a:ea typeface="微软雅黑" panose="020B0503020204020204" pitchFamily="34" charset="-122"/>
                        <a:cs typeface="Arial" panose="020B0604020202020204" pitchFamily="34" charset="0"/>
                      </a:endParaRPr>
                    </a:p>
                  </a:txBody>
                  <a:tcPr marL="9525" marR="9525" marT="9525" marB="9525"/>
                </a:tc>
                <a:extLst>
                  <a:ext uri="{0D108BD9-81ED-4DB2-BD59-A6C34878D82A}">
                    <a16:rowId xmlns:a16="http://schemas.microsoft.com/office/drawing/2014/main" val="2055227842"/>
                  </a:ext>
                </a:extLst>
              </a:tr>
              <a:tr h="384380">
                <a:tc>
                  <a:txBody>
                    <a:bodyPr/>
                    <a:lstStyle/>
                    <a:p>
                      <a:pPr algn="ctr" fontAlgn="t"/>
                      <a:r>
                        <a:rPr lang="en-US" sz="900" b="0" i="0" u="none" strike="noStrike" dirty="0">
                          <a:solidFill>
                            <a:srgbClr val="000000"/>
                          </a:solidFill>
                          <a:effectLst/>
                          <a:latin typeface="+mn-lt"/>
                        </a:rPr>
                        <a:t>940045</a:t>
                      </a:r>
                    </a:p>
                  </a:txBody>
                  <a:tcPr marL="6350" marR="6350" marT="6350" marB="0"/>
                </a:tc>
                <a:tc>
                  <a:txBody>
                    <a:bodyPr/>
                    <a:lstStyle/>
                    <a:p>
                      <a:pPr algn="l" fontAlgn="t"/>
                      <a:r>
                        <a:rPr lang="en-US" sz="9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9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SA#100 (June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0-&gt;15-&gt;35-</a:t>
                      </a:r>
                      <a:r>
                        <a:rPr lang="en-US" altLang="zh-CN" sz="900" kern="1200" dirty="0">
                          <a:solidFill>
                            <a:srgbClr val="000000"/>
                          </a:solidFill>
                          <a:effectLst/>
                          <a:latin typeface="+mn-lt"/>
                          <a:ea typeface="宋体" panose="02010600030101010101" pitchFamily="2" charset="-122"/>
                          <a:cs typeface="Arial" panose="020B0604020202020204" pitchFamily="34" charset="0"/>
                        </a:rPr>
                        <a:t>&gt;45-&gt;55-&gt;60%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28.531, 28.541</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Ericsson</a:t>
                      </a:r>
                      <a:endParaRPr lang="en-US" sz="9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401269">
                <a:tc>
                  <a:txBody>
                    <a:bodyPr/>
                    <a:lstStyle/>
                    <a:p>
                      <a:pPr algn="ctr" fontAlgn="t"/>
                      <a:r>
                        <a:rPr lang="en-US" sz="9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9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9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SA#99(Mar 2023)</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0-&gt;5-&gt;7-</a:t>
                      </a:r>
                      <a:r>
                        <a:rPr lang="en-US" altLang="zh-CN" sz="900" kern="1200" dirty="0">
                          <a:solidFill>
                            <a:srgbClr val="000000"/>
                          </a:solidFill>
                          <a:effectLst/>
                          <a:latin typeface="+mn-lt"/>
                          <a:ea typeface="宋体" panose="02010600030101010101" pitchFamily="2" charset="-122"/>
                          <a:cs typeface="Arial" panose="020B0604020202020204" pitchFamily="34" charset="0"/>
                        </a:rPr>
                        <a:t>&gt;10 -&gt;</a:t>
                      </a:r>
                      <a:r>
                        <a:rPr lang="en-US" altLang="zh-CN" sz="900" kern="1200" baseline="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宋体" panose="02010600030101010101" pitchFamily="2" charset="-122"/>
                          <a:cs typeface="Arial" panose="020B0604020202020204" pitchFamily="34" charset="0"/>
                        </a:rPr>
                        <a:t>30-&gt;55-&gt;65%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Nokia, Nokia Shanghai Bell</a:t>
                      </a:r>
                      <a:endParaRPr lang="en-US" sz="9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401269">
                <a:tc>
                  <a:txBody>
                    <a:bodyPr/>
                    <a:lstStyle/>
                    <a:p>
                      <a:pPr algn="ctr" fontAlgn="t"/>
                      <a:r>
                        <a:rPr lang="en-US" sz="900" b="0" i="0" u="none" strike="noStrike" dirty="0">
                          <a:solidFill>
                            <a:srgbClr val="000000"/>
                          </a:solidFill>
                          <a:effectLst/>
                          <a:latin typeface="+mn-lt"/>
                        </a:rPr>
                        <a:t>950036</a:t>
                      </a:r>
                    </a:p>
                  </a:txBody>
                  <a:tcPr marL="6350" marR="6350" marT="6350" marB="0"/>
                </a:tc>
                <a:tc>
                  <a:txBody>
                    <a:bodyPr/>
                    <a:lstStyle/>
                    <a:p>
                      <a:pPr algn="l" fontAlgn="t"/>
                      <a:r>
                        <a:rPr lang="en-US" sz="9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900" b="0" i="0" u="none" strike="noStrike" dirty="0" err="1">
                          <a:solidFill>
                            <a:schemeClr val="tx1"/>
                          </a:solidFill>
                          <a:effectLst/>
                          <a:latin typeface="+mn-lt"/>
                        </a:rPr>
                        <a:t>eECM</a:t>
                      </a:r>
                      <a:endParaRPr lang="en-US" sz="9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SA#99 (Mar 2023)</a:t>
                      </a:r>
                      <a:r>
                        <a:rPr lang="en-US" altLang="zh-CN" sz="900" b="0" kern="1200" dirty="0">
                          <a:solidFill>
                            <a:schemeClr val="tx1"/>
                          </a:solidFill>
                          <a:effectLst/>
                          <a:latin typeface="+mn-lt"/>
                          <a:ea typeface="+mn-ea"/>
                          <a:cs typeface="Arial" panose="020B0604020202020204" pitchFamily="34" charset="0"/>
                        </a:rPr>
                        <a:t> )</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000000"/>
                          </a:solidFill>
                          <a:effectLst/>
                          <a:latin typeface="+mn-lt"/>
                          <a:ea typeface="+mn-ea"/>
                          <a:cs typeface="Arial" panose="020B0604020202020204" pitchFamily="34" charset="0"/>
                        </a:rPr>
                        <a:t>20-&gt; 35-&gt;50%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Samsung, Intel</a:t>
                      </a:r>
                      <a:endParaRPr lang="en-US" sz="9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405322">
                <a:tc>
                  <a:txBody>
                    <a:bodyPr/>
                    <a:lstStyle/>
                    <a:p>
                      <a:pPr algn="ctr" fontAlgn="t"/>
                      <a:r>
                        <a:rPr lang="en-US" sz="900" b="0" i="0" u="none" strike="noStrike" dirty="0">
                          <a:solidFill>
                            <a:srgbClr val="000000"/>
                          </a:solidFill>
                          <a:effectLst/>
                          <a:latin typeface="+mn-lt"/>
                        </a:rPr>
                        <a:t>870027</a:t>
                      </a:r>
                    </a:p>
                  </a:txBody>
                  <a:tcPr marL="6350" marR="6350" marT="6350" marB="0"/>
                </a:tc>
                <a:tc>
                  <a:txBody>
                    <a:bodyPr/>
                    <a:lstStyle/>
                    <a:p>
                      <a:pPr algn="l" fontAlgn="t"/>
                      <a:r>
                        <a:rPr lang="en-US" sz="900" b="0" i="0" u="none" strike="noStrike" kern="1200" dirty="0">
                          <a:solidFill>
                            <a:schemeClr val="tx1"/>
                          </a:solidFill>
                          <a:effectLst/>
                          <a:latin typeface="+mn-lt"/>
                          <a:ea typeface="+mn-ea"/>
                          <a:cs typeface="+mn-cs"/>
                        </a:rPr>
                        <a:t>Enhancement of </a:t>
                      </a:r>
                      <a:r>
                        <a:rPr lang="en-US" sz="900" b="0" i="0" u="none" strike="noStrike" kern="1200" dirty="0" err="1">
                          <a:solidFill>
                            <a:schemeClr val="tx1"/>
                          </a:solidFill>
                          <a:effectLst/>
                          <a:latin typeface="+mn-lt"/>
                          <a:ea typeface="+mn-ea"/>
                          <a:cs typeface="+mn-cs"/>
                        </a:rPr>
                        <a:t>QoE</a:t>
                      </a:r>
                      <a:r>
                        <a:rPr lang="en-US" sz="9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900" b="0" i="0" u="none" strike="noStrike" dirty="0" err="1">
                          <a:solidFill>
                            <a:srgbClr val="000000"/>
                          </a:solidFill>
                          <a:effectLst/>
                          <a:latin typeface="+mn-lt"/>
                        </a:rPr>
                        <a:t>eQoE</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900" b="0" i="0" u="none" strike="noStrike" dirty="0">
                          <a:solidFill>
                            <a:srgbClr val="000000"/>
                          </a:solidFill>
                          <a:effectLst/>
                          <a:latin typeface="+mn-lt"/>
                        </a:rPr>
                        <a:t>95%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SP-220708</a:t>
                      </a:r>
                      <a:endParaRPr lang="zh-CN"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900" b="0" i="0" u="none" strike="noStrike" kern="1200" dirty="0">
                          <a:solidFill>
                            <a:srgbClr val="000000"/>
                          </a:solidFill>
                          <a:effectLst/>
                          <a:latin typeface="+mn-lt"/>
                          <a:ea typeface="+mn-ea"/>
                          <a:cs typeface="+mn-cs"/>
                        </a:rPr>
                        <a:t>RAN2/RAN3/SA4/CT1/CT4</a:t>
                      </a:r>
                      <a:endParaRPr lang="sv-SE" sz="9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b="0" kern="1200" dirty="0">
                          <a:solidFill>
                            <a:schemeClr val="dk1"/>
                          </a:solidFill>
                          <a:effectLst/>
                          <a:latin typeface="+mn-lt"/>
                          <a:ea typeface="+mn-ea"/>
                          <a:cs typeface="Arial" panose="020B0604020202020204" pitchFamily="34" charset="0"/>
                        </a:rPr>
                        <a:t>95-&gt;95-&gt;</a:t>
                      </a:r>
                      <a:r>
                        <a:rPr lang="en-US" altLang="zh-CN" sz="900" b="0" kern="1200" dirty="0">
                          <a:solidFill>
                            <a:schemeClr val="dk1"/>
                          </a:solidFill>
                          <a:effectLst/>
                          <a:latin typeface="+mn-lt"/>
                          <a:ea typeface="+mn-ea"/>
                          <a:cs typeface="Arial" panose="020B0604020202020204" pitchFamily="34" charset="0"/>
                        </a:rPr>
                        <a:t>70-&gt;95</a:t>
                      </a:r>
                    </a:p>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-&gt;100%</a:t>
                      </a:r>
                      <a:endParaRPr lang="en-GB" sz="900" b="0" kern="1200" dirty="0">
                        <a:solidFill>
                          <a:schemeClr val="dk1"/>
                        </a:solidFill>
                        <a:effectLst/>
                        <a:latin typeface="+mn-lt"/>
                        <a:ea typeface="+mn-ea"/>
                        <a:cs typeface="Arial" panose="020B0604020202020204" pitchFamily="34" charset="0"/>
                      </a:endParaRPr>
                    </a:p>
                  </a:txBody>
                  <a:tcPr marL="36002" marR="36002" marT="0" marB="0"/>
                </a:tc>
                <a:tc>
                  <a:txBody>
                    <a:bodyPr/>
                    <a:lstStyle/>
                    <a:p>
                      <a:pPr algn="ctr">
                        <a:spcAft>
                          <a:spcPts val="0"/>
                        </a:spcAft>
                      </a:pPr>
                      <a:r>
                        <a:rPr lang="sv-SE" sz="9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Ericsson</a:t>
                      </a:r>
                      <a:endParaRPr lang="sv-SE" sz="9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5"/>
                  </a:ext>
                </a:extLst>
              </a:tr>
              <a:tr h="410952">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altLang="zh-CN" sz="1000" b="0" i="0" u="none" strike="noStrike" dirty="0">
                          <a:solidFill>
                            <a:schemeClr val="tx1"/>
                          </a:solidFill>
                          <a:effectLst/>
                          <a:latin typeface="+mn-lt"/>
                        </a:rPr>
                        <a:t>SA#102 (Dec 2023)</a:t>
                      </a:r>
                      <a:endParaRPr lang="en-US" sz="1000" b="0" i="0" u="none" strike="noStrike" dirty="0">
                        <a:solidFill>
                          <a:schemeClr val="tx1"/>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68%</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69%</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rgbClr val="FF0000"/>
                          </a:solidFill>
                          <a:effectLst/>
                          <a:latin typeface="+mn-lt"/>
                          <a:ea typeface="+mn-ea"/>
                          <a:cs typeface="Arial" panose="020B0604020202020204" pitchFamily="34" charset="0"/>
                        </a:rPr>
                        <a:t>67-&gt;67-&gt;67%-</a:t>
                      </a:r>
                      <a:r>
                        <a:rPr lang="en-US" altLang="zh-CN" sz="1000" b="0" kern="1200" dirty="0">
                          <a:solidFill>
                            <a:srgbClr val="FF0000"/>
                          </a:solidFill>
                          <a:effectLst/>
                          <a:latin typeface="+mn-lt"/>
                          <a:ea typeface="+mn-ea"/>
                          <a:cs typeface="Arial" panose="020B0604020202020204" pitchFamily="34" charset="0"/>
                        </a:rPr>
                        <a:t>&gt;68-&gt;69%</a:t>
                      </a:r>
                      <a:r>
                        <a:rPr lang="fr-FR" altLang="zh-CN" sz="1000" b="0" kern="1200" dirty="0">
                          <a:solidFill>
                            <a:srgbClr val="FF0000"/>
                          </a:solidFill>
                          <a:effectLst/>
                          <a:latin typeface="+mn-lt"/>
                          <a:ea typeface="+mn-ea"/>
                          <a:cs typeface="Arial" panose="020B0604020202020204" pitchFamily="34" charset="0"/>
                        </a:rPr>
                        <a:t> </a:t>
                      </a:r>
                      <a:endParaRPr lang="en-GB" sz="1000" kern="1200" dirty="0">
                        <a:solidFill>
                          <a:srgbClr val="FF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6"/>
                  </a:ext>
                </a:extLst>
              </a:tr>
              <a:tr h="401269">
                <a:tc>
                  <a:txBody>
                    <a:bodyPr/>
                    <a:lstStyle/>
                    <a:p>
                      <a:pPr algn="ctr" fontAlgn="t"/>
                      <a:r>
                        <a:rPr lang="en-US" sz="900" b="0" i="0" u="none" strike="noStrike" dirty="0">
                          <a:solidFill>
                            <a:srgbClr val="000000"/>
                          </a:solidFill>
                          <a:effectLst/>
                          <a:latin typeface="+mn-lt"/>
                        </a:rPr>
                        <a:t>960025</a:t>
                      </a:r>
                    </a:p>
                  </a:txBody>
                  <a:tcPr marL="6350" marR="6350" marT="6350" marB="0"/>
                </a:tc>
                <a:tc>
                  <a:txBody>
                    <a:bodyPr/>
                    <a:lstStyle/>
                    <a:p>
                      <a:pPr algn="l" fontAlgn="t"/>
                      <a:r>
                        <a:rPr lang="en-US" sz="9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900" b="0" i="0" u="none" strike="noStrike" dirty="0">
                          <a:solidFill>
                            <a:schemeClr val="tx1"/>
                          </a:solidFill>
                          <a:effectLst/>
                          <a:latin typeface="+mn-lt"/>
                        </a:rPr>
                        <a:t>PM_KPI_5G_Ph3</a:t>
                      </a:r>
                    </a:p>
                  </a:txBody>
                  <a:tcPr marL="6350" marR="6350" marT="6350" marB="0"/>
                </a:tc>
                <a:tc>
                  <a:txBody>
                    <a:bodyPr/>
                    <a:lstStyle/>
                    <a:p>
                      <a:pPr algn="l" fontAlgn="t"/>
                      <a:r>
                        <a:rPr lang="en-US" sz="900" b="0" i="0" u="none" strike="noStrike" dirty="0">
                          <a:solidFill>
                            <a:srgbClr val="000000"/>
                          </a:solidFill>
                          <a:effectLst/>
                          <a:latin typeface="+mn-lt"/>
                        </a:rPr>
                        <a:t>SA#102 (Dec. 2023)</a:t>
                      </a:r>
                    </a:p>
                  </a:txBody>
                  <a:tcPr marL="6350" marR="6350" marT="6350" marB="0"/>
                </a:tc>
                <a:tc>
                  <a:txBody>
                    <a:bodyPr/>
                    <a:lstStyle/>
                    <a:p>
                      <a:pPr algn="ctr" fontAlgn="t"/>
                      <a:r>
                        <a:rPr lang="en-US" sz="9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0 -&gt; 5</a:t>
                      </a:r>
                      <a:r>
                        <a:rPr lang="en-US" altLang="zh-CN" sz="900" b="0" kern="1200" dirty="0">
                          <a:solidFill>
                            <a:schemeClr val="dk1"/>
                          </a:solidFill>
                          <a:effectLst/>
                          <a:latin typeface="+mn-lt"/>
                          <a:ea typeface="+mn-ea"/>
                          <a:cs typeface="Arial" panose="020B0604020202020204" pitchFamily="34" charset="0"/>
                        </a:rPr>
                        <a:t>-&gt;15</a:t>
                      </a:r>
                      <a:r>
                        <a:rPr lang="sv-SE" altLang="zh-CN" sz="900" b="0" kern="1200" dirty="0">
                          <a:solidFill>
                            <a:schemeClr val="dk1"/>
                          </a:solidFill>
                          <a:effectLst/>
                          <a:latin typeface="+mn-lt"/>
                          <a:ea typeface="+mn-ea"/>
                          <a:cs typeface="Arial" panose="020B0604020202020204" pitchFamily="34" charset="0"/>
                        </a:rPr>
                        <a:t>-&gt;50-&gt;60%</a:t>
                      </a:r>
                      <a:endParaRPr lang="en-GB" sz="9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lnSpc>
                          <a:spcPct val="150000"/>
                        </a:lnSpc>
                        <a:spcAft>
                          <a:spcPts val="0"/>
                        </a:spcAft>
                      </a:pPr>
                      <a:r>
                        <a:rPr lang="en-US" sz="900" kern="1200" dirty="0">
                          <a:solidFill>
                            <a:srgbClr val="000000"/>
                          </a:solidFill>
                          <a:effectLst/>
                          <a:latin typeface="+mn-lt"/>
                          <a:ea typeface="宋体" panose="02010600030101010101" pitchFamily="2" charset="-122"/>
                          <a:cs typeface="Arial" panose="020B0604020202020204" pitchFamily="34" charset="0"/>
                        </a:rPr>
                        <a:t>28.550,28.552,28.554,32.425</a:t>
                      </a: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China Telecom</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597850">
                <a:tc>
                  <a:txBody>
                    <a:bodyPr/>
                    <a:lstStyle/>
                    <a:p>
                      <a:pPr algn="ctr" fontAlgn="t"/>
                      <a:r>
                        <a:rPr lang="en-US" sz="900" b="0" i="0" u="none" strike="noStrike" dirty="0">
                          <a:solidFill>
                            <a:srgbClr val="000000"/>
                          </a:solidFill>
                          <a:effectLst/>
                          <a:latin typeface="+mn-lt"/>
                        </a:rPr>
                        <a:t>940037</a:t>
                      </a:r>
                    </a:p>
                  </a:txBody>
                  <a:tcPr marL="6350" marR="6350" marT="6350" marB="0"/>
                </a:tc>
                <a:tc>
                  <a:txBody>
                    <a:bodyPr/>
                    <a:lstStyle/>
                    <a:p>
                      <a:pPr algn="l" fontAlgn="t"/>
                      <a:r>
                        <a:rPr lang="en-US" sz="9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90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900" kern="1200" dirty="0">
                          <a:solidFill>
                            <a:srgbClr val="000000"/>
                          </a:solidFill>
                          <a:effectLst/>
                          <a:latin typeface="+mn-lt"/>
                          <a:ea typeface="+mn-ea"/>
                          <a:cs typeface="Arial" panose="020B0604020202020204" pitchFamily="34" charset="0"/>
                        </a:rPr>
                        <a:t>SA#100 (June 2023)</a:t>
                      </a:r>
                    </a:p>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900" b="1" kern="1200" dirty="0">
                          <a:solidFill>
                            <a:srgbClr val="0000FF"/>
                          </a:solidFill>
                          <a:effectLst/>
                          <a:latin typeface="+mn-lt"/>
                          <a:ea typeface="+mn-ea"/>
                          <a:cs typeface="Arial" panose="020B0604020202020204" pitchFamily="34" charset="0"/>
                        </a:rPr>
                        <a:t>-</a:t>
                      </a:r>
                      <a:r>
                        <a:rPr lang="en-US" altLang="zh-CN" sz="900" b="1" kern="1200" dirty="0">
                          <a:solidFill>
                            <a:srgbClr val="0000FF"/>
                          </a:solidFill>
                          <a:effectLst/>
                          <a:latin typeface="+mn-lt"/>
                          <a:ea typeface="+mn-ea"/>
                          <a:cs typeface="Arial" panose="020B0604020202020204" pitchFamily="34" charset="0"/>
                        </a:rPr>
                        <a:t>&gt;SA#102 (Dec 2023)</a:t>
                      </a:r>
                      <a:endParaRPr lang="zh-CN" altLang="en-US" sz="9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25%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SA2,RAN2,RAN3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0-&gt;0-&gt;0-&gt;10-&gt;25-&gt;30%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r h="384380">
                <a:tc>
                  <a:txBody>
                    <a:bodyPr/>
                    <a:lstStyle/>
                    <a:p>
                      <a:pPr algn="ctr" fontAlgn="t"/>
                      <a:r>
                        <a:rPr lang="en-US" sz="900" b="0" i="0" u="none" strike="noStrike" dirty="0">
                          <a:solidFill>
                            <a:srgbClr val="000000"/>
                          </a:solidFill>
                          <a:effectLst/>
                          <a:latin typeface="+mn-lt"/>
                        </a:rPr>
                        <a:t>940033</a:t>
                      </a:r>
                    </a:p>
                  </a:txBody>
                  <a:tcPr marL="6350" marR="6350" marT="6350" marB="0"/>
                </a:tc>
                <a:tc>
                  <a:txBody>
                    <a:bodyPr/>
                    <a:lstStyle/>
                    <a:p>
                      <a:pPr algn="l" fontAlgn="t"/>
                      <a:r>
                        <a:rPr lang="en-US" sz="9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900" b="0" i="0" u="none" strike="noStrike" dirty="0" err="1">
                          <a:solidFill>
                            <a:schemeClr val="tx1"/>
                          </a:solidFill>
                          <a:effectLst/>
                          <a:latin typeface="+mn-lt"/>
                        </a:rPr>
                        <a:t>eNETSLICE_PRO</a:t>
                      </a:r>
                      <a:endParaRPr lang="en-US" sz="9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900" b="0" i="0" u="none" strike="noStrike" kern="1200" dirty="0">
                          <a:solidFill>
                            <a:srgbClr val="0000FF"/>
                          </a:solidFill>
                          <a:effectLst/>
                          <a:latin typeface="+mn-lt"/>
                          <a:ea typeface="+mn-ea"/>
                          <a:cs typeface="+mn-cs"/>
                        </a:rPr>
                        <a:t>90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FF0000"/>
                          </a:solidFill>
                          <a:effectLst/>
                          <a:latin typeface="+mn-lt"/>
                          <a:ea typeface="宋体" panose="02010600030101010101" pitchFamily="2" charset="-122"/>
                          <a:cs typeface="Arial" panose="020B0604020202020204" pitchFamily="34" charset="0"/>
                        </a:rPr>
                        <a:t>85-&gt;85</a:t>
                      </a:r>
                    </a:p>
                    <a:p>
                      <a:pPr marL="0" algn="ctr" defTabSz="1219170" rtl="0" eaLnBrk="1" latinLnBrk="0" hangingPunct="1">
                        <a:lnSpc>
                          <a:spcPct val="150000"/>
                        </a:lnSpc>
                        <a:spcAft>
                          <a:spcPts val="0"/>
                        </a:spcAft>
                      </a:pPr>
                      <a:r>
                        <a:rPr lang="en-US" altLang="zh-CN" sz="900" kern="1200" dirty="0">
                          <a:solidFill>
                            <a:srgbClr val="FF0000"/>
                          </a:solidFill>
                          <a:effectLst/>
                          <a:latin typeface="+mn-lt"/>
                          <a:ea typeface="宋体" panose="02010600030101010101" pitchFamily="2" charset="-122"/>
                          <a:cs typeface="Arial" panose="020B0604020202020204" pitchFamily="34" charset="0"/>
                        </a:rPr>
                        <a:t>-&gt;85</a:t>
                      </a:r>
                      <a:r>
                        <a:rPr lang="fr-FR" altLang="zh-CN" sz="900" kern="1200" dirty="0">
                          <a:solidFill>
                            <a:srgbClr val="FF0000"/>
                          </a:solidFill>
                          <a:effectLst/>
                          <a:latin typeface="+mn-lt"/>
                          <a:ea typeface="宋体" panose="02010600030101010101" pitchFamily="2" charset="-122"/>
                          <a:cs typeface="Arial" panose="020B0604020202020204" pitchFamily="34" charset="0"/>
                        </a:rPr>
                        <a:t>%-&gt;90%</a:t>
                      </a:r>
                      <a:endParaRPr lang="zh-CN" sz="9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28.531,28.541</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sz="900" kern="1200" dirty="0">
                          <a:solidFill>
                            <a:srgbClr val="000000"/>
                          </a:solidFill>
                          <a:effectLst/>
                          <a:latin typeface="+mn-lt"/>
                          <a:ea typeface="宋体" panose="02010600030101010101" pitchFamily="2" charset="-122"/>
                          <a:cs typeface="Arial" panose="020B0604020202020204" pitchFamily="34" charset="0"/>
                        </a:rPr>
                        <a:t>Samsung</a:t>
                      </a:r>
                    </a:p>
                  </a:txBody>
                  <a:tcPr marL="9525" marR="9525" marT="9525" marB="9525"/>
                </a:tc>
                <a:extLst>
                  <a:ext uri="{0D108BD9-81ED-4DB2-BD59-A6C34878D82A}">
                    <a16:rowId xmlns:a16="http://schemas.microsoft.com/office/drawing/2014/main" val="10009"/>
                  </a:ext>
                </a:extLst>
              </a:tr>
              <a:tr h="263998">
                <a:tc>
                  <a:txBody>
                    <a:bodyPr/>
                    <a:lstStyle/>
                    <a:p>
                      <a:pPr algn="ctr" fontAlgn="t"/>
                      <a:r>
                        <a:rPr lang="en-US" sz="9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New WID on 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95%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SP-220843</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chemeClr val="tx1"/>
                          </a:solidFill>
                          <a:effectLst/>
                          <a:latin typeface="+mn-lt"/>
                          <a:ea typeface="宋体" panose="02010600030101010101" pitchFamily="2" charset="-122"/>
                          <a:cs typeface="Arial" panose="020B0604020202020204" pitchFamily="34" charset="0"/>
                        </a:rPr>
                        <a:t>95-&gt;100%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en-US" sz="900" kern="1200" dirty="0">
                          <a:solidFill>
                            <a:srgbClr val="000000"/>
                          </a:solidFill>
                          <a:effectLst/>
                          <a:latin typeface="+mn-lt"/>
                          <a:ea typeface="宋体" panose="02010600030101010101" pitchFamily="2" charset="-122"/>
                          <a:cs typeface="Arial" panose="020B0604020202020204" pitchFamily="34" charset="0"/>
                        </a:rPr>
                        <a:t>32.156/32.160</a:t>
                      </a:r>
                    </a:p>
                  </a:txBody>
                  <a:tcPr marL="9525" marR="9525" marT="9525" marB="9525"/>
                </a:tc>
                <a:tc>
                  <a:txBody>
                    <a:bodyPr/>
                    <a:lstStyle/>
                    <a:p>
                      <a:pPr marL="55563" indent="0">
                        <a:lnSpc>
                          <a:spcPct val="150000"/>
                        </a:lnSpc>
                        <a:spcAft>
                          <a:spcPts val="0"/>
                        </a:spcAft>
                      </a:pPr>
                      <a:r>
                        <a:rPr lang="en-US" altLang="zh-CN" sz="900" kern="1200" dirty="0">
                          <a:solidFill>
                            <a:schemeClr val="tx1"/>
                          </a:solidFill>
                          <a:effectLst/>
                          <a:latin typeface="+mn-lt"/>
                          <a:ea typeface="+mn-ea"/>
                          <a:cs typeface="Arial" panose="020B0604020202020204" pitchFamily="34" charset="0"/>
                        </a:rPr>
                        <a:t>Ericsson</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2229877623"/>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9550" y="2650387"/>
            <a:ext cx="3968313"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SA5#146:</a:t>
            </a:r>
          </a:p>
          <a:p>
            <a:pPr marL="400050" lvl="1" indent="0" defTabSz="1219170">
              <a:spcBef>
                <a:spcPts val="0"/>
              </a:spcBef>
              <a:spcAft>
                <a:spcPts val="0"/>
              </a:spcAft>
              <a:buNone/>
              <a:defRPr/>
            </a:pPr>
            <a:r>
              <a:rPr lang="en-US" altLang="zh-CN" sz="1200" kern="0" dirty="0">
                <a:solidFill>
                  <a:prstClr val="black"/>
                </a:solidFill>
                <a:latin typeface="Calibri"/>
              </a:rPr>
              <a:t>The requirement format for self-configuration management is discussed and agreed. The topic for configuration data handling is discussed but no agreement achieved due to Nokia's objection, which need further discussion.</a:t>
            </a:r>
            <a:endPar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Impacts and dependencies on other WGs:</a:t>
            </a:r>
            <a:endPar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spcBef>
                <a:spcPts val="0"/>
              </a:spcBef>
              <a:spcAft>
                <a:spcPts val="600"/>
              </a:spcAft>
              <a:defRPr/>
            </a:pPr>
            <a:r>
              <a:rPr lang="en-US" sz="1200" kern="0" dirty="0">
                <a:solidFill>
                  <a:prstClr val="black"/>
                </a:solidFill>
              </a:rPr>
              <a:t>The </a:t>
            </a:r>
            <a:r>
              <a:rPr lang="en-US" sz="1200" kern="0" dirty="0" err="1">
                <a:solidFill>
                  <a:prstClr val="black"/>
                </a:solidFill>
              </a:rPr>
              <a:t>MnS</a:t>
            </a:r>
            <a:r>
              <a:rPr lang="en-US" sz="1200" kern="0" dirty="0">
                <a:solidFill>
                  <a:prstClr val="black"/>
                </a:solidFill>
              </a:rPr>
              <a:t> definition and procedure for RANSC management; </a:t>
            </a:r>
          </a:p>
          <a:p>
            <a:pPr marL="988459" lvl="1" indent="-378875" defTabSz="1219170">
              <a:spcBef>
                <a:spcPts val="0"/>
              </a:spcBef>
              <a:spcAft>
                <a:spcPts val="600"/>
              </a:spcAft>
              <a:defRPr/>
            </a:pPr>
            <a:r>
              <a:rPr lang="en-US" sz="1200" kern="0" dirty="0">
                <a:solidFill>
                  <a:prstClr val="black"/>
                </a:solidFill>
              </a:rPr>
              <a:t>The </a:t>
            </a:r>
            <a:r>
              <a:rPr lang="en-US" sz="1200" kern="0" dirty="0" err="1">
                <a:solidFill>
                  <a:prstClr val="black"/>
                </a:solidFill>
              </a:rPr>
              <a:t>concept,use</a:t>
            </a:r>
            <a:r>
              <a:rPr lang="en-US" sz="1200" kern="0" dirty="0">
                <a:solidFill>
                  <a:prstClr val="black"/>
                </a:solidFill>
              </a:rPr>
              <a:t> case and requirement for configuration data handling</a:t>
            </a:r>
            <a:endParaRPr lang="de-DE" sz="12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083048786"/>
              </p:ext>
            </p:extLst>
          </p:nvPr>
        </p:nvGraphicFramePr>
        <p:xfrm>
          <a:off x="296221" y="838200"/>
          <a:ext cx="11669225" cy="1779542"/>
        </p:xfrm>
        <a:graphic>
          <a:graphicData uri="http://schemas.openxmlformats.org/drawingml/2006/table">
            <a:tbl>
              <a:tblPr firstRow="1" firstCol="1" bandRow="1">
                <a:tableStyleId>{F5AB1C69-6EDB-4FF4-983F-18BD219EF322}</a:tableStyleId>
              </a:tblPr>
              <a:tblGrid>
                <a:gridCol w="603429">
                  <a:extLst>
                    <a:ext uri="{9D8B030D-6E8A-4147-A177-3AD203B41FA5}">
                      <a16:colId xmlns:a16="http://schemas.microsoft.com/office/drawing/2014/main" val="20000"/>
                    </a:ext>
                  </a:extLst>
                </a:gridCol>
                <a:gridCol w="2560494">
                  <a:extLst>
                    <a:ext uri="{9D8B030D-6E8A-4147-A177-3AD203B41FA5}">
                      <a16:colId xmlns:a16="http://schemas.microsoft.com/office/drawing/2014/main" val="20001"/>
                    </a:ext>
                  </a:extLst>
                </a:gridCol>
                <a:gridCol w="685035">
                  <a:extLst>
                    <a:ext uri="{9D8B030D-6E8A-4147-A177-3AD203B41FA5}">
                      <a16:colId xmlns:a16="http://schemas.microsoft.com/office/drawing/2014/main" val="20002"/>
                    </a:ext>
                  </a:extLst>
                </a:gridCol>
                <a:gridCol w="799019">
                  <a:extLst>
                    <a:ext uri="{9D8B030D-6E8A-4147-A177-3AD203B41FA5}">
                      <a16:colId xmlns:a16="http://schemas.microsoft.com/office/drawing/2014/main" val="20005"/>
                    </a:ext>
                  </a:extLst>
                </a:gridCol>
                <a:gridCol w="506615">
                  <a:extLst>
                    <a:ext uri="{9D8B030D-6E8A-4147-A177-3AD203B41FA5}">
                      <a16:colId xmlns:a16="http://schemas.microsoft.com/office/drawing/2014/main" val="20006"/>
                    </a:ext>
                  </a:extLst>
                </a:gridCol>
                <a:gridCol w="711503">
                  <a:extLst>
                    <a:ext uri="{9D8B030D-6E8A-4147-A177-3AD203B41FA5}">
                      <a16:colId xmlns:a16="http://schemas.microsoft.com/office/drawing/2014/main" val="1440325282"/>
                    </a:ext>
                  </a:extLst>
                </a:gridCol>
                <a:gridCol w="711503">
                  <a:extLst>
                    <a:ext uri="{9D8B030D-6E8A-4147-A177-3AD203B41FA5}">
                      <a16:colId xmlns:a16="http://schemas.microsoft.com/office/drawing/2014/main" val="20007"/>
                    </a:ext>
                  </a:extLst>
                </a:gridCol>
                <a:gridCol w="1021160">
                  <a:extLst>
                    <a:ext uri="{9D8B030D-6E8A-4147-A177-3AD203B41FA5}">
                      <a16:colId xmlns:a16="http://schemas.microsoft.com/office/drawing/2014/main" val="20008"/>
                    </a:ext>
                  </a:extLst>
                </a:gridCol>
                <a:gridCol w="1080433">
                  <a:extLst>
                    <a:ext uri="{9D8B030D-6E8A-4147-A177-3AD203B41FA5}">
                      <a16:colId xmlns:a16="http://schemas.microsoft.com/office/drawing/2014/main" val="20009"/>
                    </a:ext>
                  </a:extLst>
                </a:gridCol>
                <a:gridCol w="996678">
                  <a:extLst>
                    <a:ext uri="{9D8B030D-6E8A-4147-A177-3AD203B41FA5}">
                      <a16:colId xmlns:a16="http://schemas.microsoft.com/office/drawing/2014/main" val="20010"/>
                    </a:ext>
                  </a:extLst>
                </a:gridCol>
                <a:gridCol w="996678">
                  <a:extLst>
                    <a:ext uri="{9D8B030D-6E8A-4147-A177-3AD203B41FA5}">
                      <a16:colId xmlns:a16="http://schemas.microsoft.com/office/drawing/2014/main" val="20012"/>
                    </a:ext>
                  </a:extLst>
                </a:gridCol>
                <a:gridCol w="996678">
                  <a:extLst>
                    <a:ext uri="{9D8B030D-6E8A-4147-A177-3AD203B41FA5}">
                      <a16:colId xmlns:a16="http://schemas.microsoft.com/office/drawing/2014/main" val="20013"/>
                    </a:ext>
                  </a:extLst>
                </a:gridCol>
              </a:tblGrid>
              <a:tr h="34556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TS</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86936">
                <a:tc>
                  <a:txBody>
                    <a:bodyPr/>
                    <a:lstStyle/>
                    <a:p>
                      <a:pPr algn="ctr"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000" b="0" i="0" u="none" strike="noStrike" dirty="0">
                          <a:solidFill>
                            <a:srgbClr val="000000"/>
                          </a:solidFill>
                          <a:effectLst/>
                          <a:latin typeface="+mn-lt"/>
                        </a:rPr>
                        <a:t>RANSC</a:t>
                      </a:r>
                    </a:p>
                  </a:txBody>
                  <a:tcPr marL="6350" marR="6350" marT="6350" marB="0"/>
                </a:tc>
                <a:tc>
                  <a:txBody>
                    <a:bodyPr/>
                    <a:lstStyle/>
                    <a:p>
                      <a:pPr algn="l" fontAlgn="t"/>
                      <a:r>
                        <a:rPr lang="en-US" sz="1000" b="0" i="0" u="none" strike="noStrike" dirty="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45%</a:t>
                      </a:r>
                    </a:p>
                  </a:txBody>
                  <a:tcPr marL="6350" marR="6350"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SP-211431</a:t>
                      </a:r>
                      <a:endParaRPr lang="en-GB" altLang="zh-CN" sz="1000" b="0" i="0" u="none" strike="noStrike" kern="1200" dirty="0">
                        <a:solidFill>
                          <a:srgbClr val="FF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0-&gt;5-&gt;5-&gt;5-&gt;45-&gt;50%</a:t>
                      </a:r>
                      <a:endParaRPr lang="zh-CN" altLang="zh-CN" sz="100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28.313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821382">
                <a:tc>
                  <a:txBody>
                    <a:bodyPr/>
                    <a:lstStyle/>
                    <a:p>
                      <a:pPr algn="ctr" fontAlgn="t"/>
                      <a:r>
                        <a:rPr lang="en-US" sz="1000" b="0" i="0" u="none" strike="noStrike" dirty="0">
                          <a:solidFill>
                            <a:srgbClr val="000000"/>
                          </a:solidFill>
                          <a:effectLst/>
                          <a:latin typeface="+mn-lt"/>
                        </a:rPr>
                        <a:t>970031</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mn-lt"/>
                          <a:ea typeface="+mn-ea"/>
                          <a:cs typeface="+mn-cs"/>
                        </a:rPr>
                        <a:t>Enhancement of Management Data Analytics phase 2</a:t>
                      </a:r>
                      <a:endParaRPr lang="zh-CN" altLang="en-US" sz="1000" b="0" i="0" u="none" strike="noStrike" kern="1200" dirty="0">
                        <a:solidFill>
                          <a:schemeClr val="tx1"/>
                        </a:solidFill>
                        <a:effectLst/>
                        <a:latin typeface="+mn-lt"/>
                        <a:ea typeface="+mn-ea"/>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eMDAS_Ph2</a:t>
                      </a:r>
                      <a:endParaRPr lang="zh-CN" altLang="zh-CN" sz="10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SA#102(Dec 2023 )</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latin typeface="+mn-lt"/>
                          <a:ea typeface="+mn-ea"/>
                          <a:cs typeface="Arial" panose="020B0604020202020204" pitchFamily="34" charset="0"/>
                        </a:rPr>
                        <a:t>SP-220981</a:t>
                      </a:r>
                      <a:endParaRPr lang="zh-CN" altLang="en-US" sz="1000" kern="1200" dirty="0">
                        <a:solidFill>
                          <a:schemeClr val="tx1"/>
                        </a:solidFill>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0-&gt;5-&gt;15%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28.104/28.552/32.425/28.554/28.541/28.622/28.623/28.533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Arial" panose="020B0604020202020204" pitchFamily="34" charset="0"/>
                        </a:rPr>
                        <a:t>Intel, NEC</a:t>
                      </a:r>
                      <a:endParaRPr lang="en-US" altLang="zh-CN" sz="1000" kern="1200" dirty="0">
                        <a:solidFill>
                          <a:schemeClr val="tx1"/>
                        </a:solidFill>
                        <a:effectLst/>
                        <a:latin typeface="+mn-lt"/>
                        <a:ea typeface="微软雅黑" panose="020B0503020204020204" pitchFamily="34" charset="-122"/>
                        <a:cs typeface="Arial" panose="020B0604020202020204" pitchFamily="34" charset="0"/>
                      </a:endParaRPr>
                    </a:p>
                  </a:txBody>
                  <a:tcPr marL="9525" marR="9525" marT="9525" marB="9525"/>
                </a:tc>
                <a:extLst>
                  <a:ext uri="{0D108BD9-81ED-4DB2-BD59-A6C34878D82A}">
                    <a16:rowId xmlns:a16="http://schemas.microsoft.com/office/drawing/2014/main" val="1491513699"/>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4463350" y="2653368"/>
            <a:ext cx="7502096" cy="3642929"/>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800" b="1" kern="0" dirty="0">
                <a:solidFill>
                  <a:srgbClr val="0000FF"/>
                </a:solidFill>
                <a:latin typeface="Calibri"/>
              </a:rPr>
              <a:t>eMDAS_Ph2</a:t>
            </a:r>
            <a:r>
              <a:rPr lang="zh-CN" altLang="en-US" sz="1800" b="1" kern="0" dirty="0">
                <a:solidFill>
                  <a:srgbClr val="0000FF"/>
                </a:solidFill>
                <a:latin typeface="Calibri"/>
              </a:rPr>
              <a:t>：</a:t>
            </a:r>
            <a:endParaRPr lang="de-DE" altLang="de-DE" sz="18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rPr>
              <a:t>Progress since SA5#146:</a:t>
            </a:r>
          </a:p>
          <a:p>
            <a:pPr marL="855123" lvl="1" indent="-455073" defTabSz="1219170">
              <a:spcBef>
                <a:spcPts val="0"/>
              </a:spcBef>
              <a:spcAft>
                <a:spcPts val="0"/>
              </a:spcAft>
              <a:defRPr/>
            </a:pPr>
            <a:r>
              <a:rPr lang="en-US" altLang="de-DE" sz="1050" kern="0" dirty="0">
                <a:solidFill>
                  <a:prstClr val="black"/>
                </a:solidFill>
              </a:rPr>
              <a:t>In SA5#147 several topics were addressed, including; </a:t>
            </a:r>
          </a:p>
          <a:p>
            <a:pPr marL="855123" lvl="1" indent="-455073" defTabSz="1219170">
              <a:spcBef>
                <a:spcPts val="0"/>
              </a:spcBef>
              <a:spcAft>
                <a:spcPts val="0"/>
              </a:spcAft>
              <a:defRPr/>
            </a:pPr>
            <a:r>
              <a:rPr lang="en-US" altLang="de-DE" sz="1050" kern="0" dirty="0">
                <a:solidFill>
                  <a:prstClr val="black"/>
                </a:solidFill>
              </a:rPr>
              <a:t>-	Improve description of prediction and statistics of existing management data capabilities,</a:t>
            </a:r>
          </a:p>
          <a:p>
            <a:pPr marL="855123" lvl="1" indent="-455073" defTabSz="1219170">
              <a:spcBef>
                <a:spcPts val="0"/>
              </a:spcBef>
              <a:spcAft>
                <a:spcPts val="0"/>
              </a:spcAft>
              <a:defRPr/>
            </a:pPr>
            <a:r>
              <a:rPr lang="en-US" altLang="de-DE" sz="1050" kern="0" dirty="0">
                <a:solidFill>
                  <a:prstClr val="black"/>
                </a:solidFill>
              </a:rPr>
              <a:t>-	Coordination requirement for domain MDAF reporting and user experience capability, </a:t>
            </a:r>
          </a:p>
          <a:p>
            <a:pPr marL="855123" lvl="1" indent="-455073" defTabSz="1219170">
              <a:spcBef>
                <a:spcPts val="0"/>
              </a:spcBef>
              <a:spcAft>
                <a:spcPts val="0"/>
              </a:spcAft>
              <a:defRPr/>
            </a:pPr>
            <a:r>
              <a:rPr lang="en-US" altLang="de-DE" sz="1050" kern="0" dirty="0">
                <a:solidFill>
                  <a:prstClr val="black"/>
                </a:solidFill>
              </a:rPr>
              <a:t>-	Improve requirements for network slice throughput analysis,</a:t>
            </a:r>
          </a:p>
          <a:p>
            <a:pPr marL="855123" lvl="1" indent="-455073" defTabSz="1219170">
              <a:spcBef>
                <a:spcPts val="0"/>
              </a:spcBef>
              <a:spcAft>
                <a:spcPts val="0"/>
              </a:spcAft>
              <a:defRPr/>
            </a:pPr>
            <a:r>
              <a:rPr lang="en-US" altLang="de-DE" sz="1050" kern="0" dirty="0">
                <a:solidFill>
                  <a:prstClr val="black"/>
                </a:solidFill>
              </a:rPr>
              <a:t>-	Improve definition and requirements of network slice traffic prediction,</a:t>
            </a:r>
          </a:p>
          <a:p>
            <a:pPr marL="855123" lvl="1" indent="-455073" defTabSz="1219170">
              <a:spcBef>
                <a:spcPts val="0"/>
              </a:spcBef>
              <a:spcAft>
                <a:spcPts val="0"/>
              </a:spcAft>
              <a:defRPr/>
            </a:pPr>
            <a:r>
              <a:rPr lang="en-US" altLang="de-DE" sz="1050" kern="0" dirty="0">
                <a:solidFill>
                  <a:prstClr val="black"/>
                </a:solidFill>
              </a:rPr>
              <a:t>-	Revision of energy saving analysis use case and PNF Energy consumption measurement,</a:t>
            </a:r>
          </a:p>
          <a:p>
            <a:pPr marL="855123" lvl="1" indent="-455073" defTabSz="1219170">
              <a:spcBef>
                <a:spcPts val="0"/>
              </a:spcBef>
              <a:spcAft>
                <a:spcPts val="0"/>
              </a:spcAft>
              <a:defRPr/>
            </a:pPr>
            <a:r>
              <a:rPr lang="en-US" altLang="de-DE" sz="1050" kern="0" dirty="0">
                <a:solidFill>
                  <a:prstClr val="black"/>
                </a:solidFill>
              </a:rPr>
              <a:t>-	MDAS-COSLA interworking,</a:t>
            </a:r>
          </a:p>
          <a:p>
            <a:pPr marL="855123" lvl="1" indent="-455073" defTabSz="1219170">
              <a:spcBef>
                <a:spcPts val="0"/>
              </a:spcBef>
              <a:spcAft>
                <a:spcPts val="0"/>
              </a:spcAft>
              <a:defRPr/>
            </a:pPr>
            <a:r>
              <a:rPr lang="en-US" altLang="de-DE" sz="1050" kern="0" dirty="0">
                <a:solidFill>
                  <a:prstClr val="black"/>
                </a:solidFill>
              </a:rPr>
              <a:t>-	Stage 2 and Stage 3 for Predictions and Statistics use cases.</a:t>
            </a:r>
          </a:p>
          <a:p>
            <a:pPr marL="855123" lvl="1" indent="-455073" defTabSz="1219170">
              <a:spcBef>
                <a:spcPts val="0"/>
              </a:spcBef>
              <a:spcAft>
                <a:spcPts val="0"/>
              </a:spcAft>
              <a:defRPr/>
            </a:pPr>
            <a:endParaRPr lang="en-US" altLang="de-DE" sz="1050" kern="0" dirty="0">
              <a:solidFill>
                <a:prstClr val="black"/>
              </a:solidFill>
            </a:endParaRPr>
          </a:p>
          <a:p>
            <a:pPr marL="855123" lvl="1" indent="-455073" defTabSz="1219170">
              <a:spcBef>
                <a:spcPts val="0"/>
              </a:spcBef>
              <a:spcAft>
                <a:spcPts val="0"/>
              </a:spcAft>
              <a:defRPr/>
            </a:pPr>
            <a:r>
              <a:rPr lang="en-US" altLang="de-DE" sz="1050" kern="0" dirty="0">
                <a:solidFill>
                  <a:prstClr val="black"/>
                </a:solidFill>
              </a:rPr>
              <a:t>The discussion led to the approval of the following documents as input to the Draft CR:</a:t>
            </a:r>
          </a:p>
          <a:p>
            <a:pPr marL="855123" lvl="1" indent="-455073" defTabSz="1219170">
              <a:spcBef>
                <a:spcPts val="0"/>
              </a:spcBef>
              <a:spcAft>
                <a:spcPts val="0"/>
              </a:spcAft>
              <a:defRPr/>
            </a:pPr>
            <a:r>
              <a:rPr lang="en-US" altLang="de-DE" sz="1050" kern="0" dirty="0">
                <a:solidFill>
                  <a:prstClr val="black"/>
                </a:solidFill>
              </a:rPr>
              <a:t>-	Clarifications to resolve inconsistency with using the terms “statistics and predictions” into the previously agreed new use case on predictions and statistics,</a:t>
            </a:r>
          </a:p>
          <a:p>
            <a:pPr marL="855123" lvl="1" indent="-455073" defTabSz="1219170">
              <a:spcBef>
                <a:spcPts val="0"/>
              </a:spcBef>
              <a:spcAft>
                <a:spcPts val="0"/>
              </a:spcAft>
              <a:defRPr/>
            </a:pPr>
            <a:r>
              <a:rPr lang="en-US" altLang="de-DE" sz="1050" kern="0" dirty="0">
                <a:solidFill>
                  <a:prstClr val="black"/>
                </a:solidFill>
              </a:rPr>
              <a:t>-	Add coordination requirements for user experience analytics,</a:t>
            </a:r>
          </a:p>
          <a:p>
            <a:pPr marL="855123" lvl="1" indent="-455073" defTabSz="1219170">
              <a:spcBef>
                <a:spcPts val="0"/>
              </a:spcBef>
              <a:spcAft>
                <a:spcPts val="0"/>
              </a:spcAft>
              <a:defRPr/>
            </a:pPr>
            <a:r>
              <a:rPr lang="en-US" altLang="de-DE" sz="1050" kern="0" dirty="0">
                <a:solidFill>
                  <a:prstClr val="black"/>
                </a:solidFill>
              </a:rPr>
              <a:t>-	Add clarifications on the responsibility and coordination between MDAS producers,</a:t>
            </a:r>
          </a:p>
          <a:p>
            <a:pPr marL="855123" lvl="1" indent="-455073" defTabSz="1219170">
              <a:spcBef>
                <a:spcPts val="0"/>
              </a:spcBef>
              <a:spcAft>
                <a:spcPts val="0"/>
              </a:spcAft>
              <a:defRPr/>
            </a:pPr>
            <a:r>
              <a:rPr lang="en-US" altLang="de-DE" sz="1050" kern="0" dirty="0">
                <a:solidFill>
                  <a:prstClr val="black"/>
                </a:solidFill>
              </a:rPr>
              <a:t>-	Add description related to coordination and handling the reporting of fault prediction from domains..</a:t>
            </a:r>
            <a:r>
              <a:rPr lang="en-US" altLang="zh-CN" sz="1000" kern="0" dirty="0">
                <a:solidFill>
                  <a:prstClr val="black"/>
                </a:solidFill>
              </a:rPr>
              <a:t> </a:t>
            </a:r>
          </a:p>
          <a:p>
            <a:pPr marL="455073" indent="-455073" defTabSz="1219170">
              <a:spcBef>
                <a:spcPts val="0"/>
              </a:spcBef>
              <a:spcAft>
                <a:spcPts val="0"/>
              </a:spcAft>
              <a:defRPr/>
            </a:pPr>
            <a:r>
              <a:rPr lang="en-US" altLang="zh-CN" sz="1200" kern="0" dirty="0">
                <a:solidFill>
                  <a:prstClr val="black"/>
                </a:solidFill>
              </a:rPr>
              <a:t>Impacts and dependencies on other WGs:</a:t>
            </a:r>
            <a:endParaRPr lang="de-DE" altLang="zh-CN" sz="1200" kern="0" dirty="0">
              <a:solidFill>
                <a:prstClr val="black"/>
              </a:solidFill>
            </a:endParaRPr>
          </a:p>
          <a:p>
            <a:pPr marL="855123" lvl="1" indent="-455073" defTabSz="1219170">
              <a:spcBef>
                <a:spcPts val="0"/>
              </a:spcBef>
              <a:spcAft>
                <a:spcPts val="0"/>
              </a:spcAft>
              <a:defRPr/>
            </a:pPr>
            <a:r>
              <a:rPr lang="en-US" altLang="zh-CN" sz="1050" kern="0" dirty="0">
                <a:solidFill>
                  <a:prstClr val="black"/>
                </a:solidFill>
              </a:rPr>
              <a:t>SA2</a:t>
            </a:r>
          </a:p>
          <a:p>
            <a:pPr marL="455073" indent="-455073" defTabSz="1219170">
              <a:spcBef>
                <a:spcPts val="0"/>
              </a:spcBef>
              <a:spcAft>
                <a:spcPts val="0"/>
              </a:spcAft>
              <a:defRPr/>
            </a:pPr>
            <a:r>
              <a:rPr lang="de-DE" altLang="zh-CN" sz="1200" kern="0" dirty="0">
                <a:solidFill>
                  <a:prstClr val="black"/>
                </a:solidFill>
              </a:rPr>
              <a:t>Next steps:</a:t>
            </a:r>
          </a:p>
          <a:p>
            <a:pPr marL="855123" lvl="1" indent="-455073" defTabSz="1219170">
              <a:spcBef>
                <a:spcPts val="0"/>
              </a:spcBef>
              <a:spcAft>
                <a:spcPts val="0"/>
              </a:spcAft>
              <a:defRPr/>
            </a:pPr>
            <a:r>
              <a:rPr lang="en-US" altLang="zh-CN" sz="1050" kern="0" dirty="0">
                <a:solidFill>
                  <a:prstClr val="black"/>
                </a:solidFill>
              </a:rPr>
              <a:t>Continue progressing the work according to the WID.</a:t>
            </a:r>
          </a:p>
        </p:txBody>
      </p:sp>
    </p:spTree>
    <p:extLst>
      <p:ext uri="{BB962C8B-B14F-4D97-AF65-F5344CB8AC3E}">
        <p14:creationId xmlns:p14="http://schemas.microsoft.com/office/powerpoint/2010/main" val="8671615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id="{B4F8F5CC-9B36-4C4A-96C2-095377087992}"/>
              </a:ext>
            </a:extLst>
          </p:cNvPr>
          <p:cNvSpPr txBox="1">
            <a:spLocks/>
          </p:cNvSpPr>
          <p:nvPr/>
        </p:nvSpPr>
        <p:spPr>
          <a:xfrm>
            <a:off x="7174524" y="360644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SA5#146:</a:t>
            </a:r>
          </a:p>
          <a:p>
            <a:pPr marL="855123" lvl="1" indent="-455073" defTabSz="1219170">
              <a:spcBef>
                <a:spcPts val="0"/>
              </a:spcBef>
              <a:spcAft>
                <a:spcPts val="0"/>
              </a:spcAft>
              <a:defRPr/>
            </a:pPr>
            <a:r>
              <a:rPr lang="en-US" altLang="de-DE" sz="900" kern="0" dirty="0">
                <a:solidFill>
                  <a:prstClr val="black"/>
                </a:solidFill>
              </a:rPr>
              <a:t>WG decided to have a different solution for Async. Support than </a:t>
            </a:r>
            <a:r>
              <a:rPr lang="en-US" altLang="de-DE" sz="900" kern="0" dirty="0" err="1">
                <a:solidFill>
                  <a:prstClr val="black"/>
                </a:solidFill>
              </a:rPr>
              <a:t>eNETSLICE_PRO</a:t>
            </a:r>
            <a:endParaRPr lang="en-US" altLang="de-DE" sz="900" kern="0" dirty="0">
              <a:solidFill>
                <a:prstClr val="black"/>
              </a:solidFill>
            </a:endParaRPr>
          </a:p>
          <a:p>
            <a:pPr marL="855123" lvl="1" indent="-455073" defTabSz="1219170">
              <a:spcBef>
                <a:spcPts val="0"/>
              </a:spcBef>
              <a:spcAft>
                <a:spcPts val="0"/>
              </a:spcAft>
              <a:defRPr/>
            </a:pPr>
            <a:r>
              <a:rPr lang="en-US" altLang="de-DE" sz="900" kern="0" dirty="0">
                <a:solidFill>
                  <a:prstClr val="black"/>
                </a:solidFill>
              </a:rPr>
              <a:t>Last minute Objection was raised on the proposed solution.</a:t>
            </a:r>
            <a:r>
              <a:rPr lang="en-US" altLang="zh-CN" sz="9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spcBef>
                <a:spcPts val="0"/>
              </a:spcBef>
              <a:spcAft>
                <a:spcPts val="600"/>
              </a:spcAft>
              <a:defRPr/>
            </a:pPr>
            <a:r>
              <a:rPr lang="en-US" sz="900" kern="0" dirty="0">
                <a:solidFill>
                  <a:prstClr val="black"/>
                </a:solidFill>
                <a:latin typeface="Calibri"/>
                <a:cs typeface="+mn-cs"/>
              </a:rPr>
              <a:t>None</a:t>
            </a:r>
          </a:p>
          <a:p>
            <a:pPr marL="455073" indent="-455073" defTabSz="1219170">
              <a:spcBef>
                <a:spcPts val="0"/>
              </a:spcBef>
              <a:spcAft>
                <a:spcPts val="0"/>
              </a:spcAft>
              <a:defRPr/>
            </a:pPr>
            <a:r>
              <a:rPr lang="de-DE" sz="1400" kern="0" dirty="0">
                <a:solidFill>
                  <a:prstClr val="black"/>
                </a:solidFill>
                <a:latin typeface="Calibri"/>
              </a:rPr>
              <a:t>Next steps</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3444642" y="3597730"/>
            <a:ext cx="3729882" cy="2596968"/>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a:solidFill>
                  <a:srgbClr val="0000FF"/>
                </a:solidFill>
              </a:rPr>
              <a:t>AdNRM_ph2</a:t>
            </a:r>
            <a:r>
              <a:rPr lang="zh-CN" altLang="en-US" sz="1200" b="1"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rPr>
              <a:t>Progress since SA5#146:</a:t>
            </a:r>
          </a:p>
          <a:p>
            <a:pPr marL="855123" lvl="1" indent="-455073" defTabSz="1219170">
              <a:spcBef>
                <a:spcPts val="0"/>
              </a:spcBef>
              <a:spcAft>
                <a:spcPts val="0"/>
              </a:spcAft>
              <a:defRPr/>
            </a:pPr>
            <a:r>
              <a:rPr lang="en-US" altLang="de-DE" sz="1000" kern="0" dirty="0">
                <a:solidFill>
                  <a:prstClr val="black"/>
                </a:solidFill>
              </a:rPr>
              <a:t>Core NF (SMSF/LMF/AF/EASDF/NSSAAF/NRF phase1) NRM </a:t>
            </a:r>
            <a:r>
              <a:rPr lang="en-US" altLang="de-DE" sz="1000" kern="0" dirty="0" err="1">
                <a:solidFill>
                  <a:prstClr val="black"/>
                </a:solidFill>
              </a:rPr>
              <a:t>Enchantements</a:t>
            </a:r>
            <a:r>
              <a:rPr lang="en-US" altLang="de-DE" sz="1000" kern="0" dirty="0">
                <a:solidFill>
                  <a:prstClr val="black"/>
                </a:solidFill>
              </a:rPr>
              <a:t> agreed</a:t>
            </a:r>
          </a:p>
          <a:p>
            <a:pPr marL="855123" lvl="1" indent="-455073" defTabSz="1219170">
              <a:spcBef>
                <a:spcPts val="0"/>
              </a:spcBef>
              <a:spcAft>
                <a:spcPts val="0"/>
              </a:spcAft>
              <a:defRPr/>
            </a:pPr>
            <a:r>
              <a:rPr lang="en-US" altLang="de-DE" sz="1000" kern="0" dirty="0">
                <a:solidFill>
                  <a:prstClr val="black"/>
                </a:solidFill>
              </a:rPr>
              <a:t>Vague issues in </a:t>
            </a:r>
            <a:r>
              <a:rPr lang="en-US" altLang="de-DE" sz="1000" kern="0" dirty="0" err="1">
                <a:solidFill>
                  <a:prstClr val="black"/>
                </a:solidFill>
              </a:rPr>
              <a:t>EP_Transport</a:t>
            </a:r>
            <a:r>
              <a:rPr lang="en-US" altLang="de-DE" sz="1000" kern="0" dirty="0">
                <a:solidFill>
                  <a:prstClr val="black"/>
                </a:solidFill>
              </a:rPr>
              <a:t> and connecting subnet with EP_RP discussed, there were more supporting companies, but it was not agreed due to one objection</a:t>
            </a:r>
          </a:p>
          <a:p>
            <a:pPr marL="855123" lvl="1" indent="-455073" defTabSz="1219170">
              <a:spcBef>
                <a:spcPts val="0"/>
              </a:spcBef>
              <a:spcAft>
                <a:spcPts val="0"/>
              </a:spcAft>
              <a:defRPr/>
            </a:pPr>
            <a:r>
              <a:rPr lang="en-US" altLang="de-DE" sz="1000" kern="0" dirty="0">
                <a:solidFill>
                  <a:prstClr val="black"/>
                </a:solidFill>
              </a:rPr>
              <a:t>TS structure proposal for generic NRM Fragment discussed but not agreed</a:t>
            </a:r>
          </a:p>
          <a:p>
            <a:pPr marL="855123" lvl="1" indent="-455073" defTabSz="1219170">
              <a:spcBef>
                <a:spcPts val="0"/>
              </a:spcBef>
              <a:spcAft>
                <a:spcPts val="0"/>
              </a:spcAft>
              <a:defRPr/>
            </a:pPr>
            <a:endParaRPr lang="de-DE" altLang="de-DE" sz="1000" kern="0" dirty="0">
              <a:solidFill>
                <a:prstClr val="black"/>
              </a:solidFill>
            </a:endParaRPr>
          </a:p>
          <a:p>
            <a:pPr marL="455073" lvl="1" indent="-455073" defTabSz="1219170">
              <a:spcBef>
                <a:spcPts val="0"/>
              </a:spcBef>
              <a:spcAft>
                <a:spcPts val="0"/>
              </a:spcAft>
              <a:buBlip>
                <a:blip r:embed="rId2"/>
              </a:buBlip>
              <a:defRPr/>
            </a:pPr>
            <a:r>
              <a:rPr lang="en-US" sz="1200" kern="0" dirty="0">
                <a:solidFill>
                  <a:prstClr val="black"/>
                </a:solidFill>
              </a:rPr>
              <a:t>Impacts and dependencies on other WGs:</a:t>
            </a:r>
          </a:p>
          <a:p>
            <a:pPr marL="855123" lvl="1" indent="-455073" defTabSz="1219170">
              <a:spcBef>
                <a:spcPts val="0"/>
              </a:spcBef>
              <a:spcAft>
                <a:spcPts val="0"/>
              </a:spcAft>
              <a:defRPr/>
            </a:pPr>
            <a:r>
              <a:rPr lang="de-DE" sz="1000" kern="0" dirty="0">
                <a:solidFill>
                  <a:prstClr val="black"/>
                </a:solidFill>
              </a:rPr>
              <a:t>Not identified</a:t>
            </a:r>
          </a:p>
          <a:p>
            <a:pPr marL="455073" indent="-455073" defTabSz="1219170">
              <a:spcBef>
                <a:spcPts val="0"/>
              </a:spcBef>
              <a:spcAft>
                <a:spcPts val="0"/>
              </a:spcAft>
              <a:defRPr/>
            </a:pPr>
            <a:r>
              <a:rPr lang="de-DE" sz="1200" kern="0" dirty="0">
                <a:solidFill>
                  <a:prstClr val="black"/>
                </a:solidFill>
              </a:rPr>
              <a:t>Next steps:</a:t>
            </a:r>
          </a:p>
          <a:p>
            <a:pPr marL="855123" lvl="1" indent="-455073" defTabSz="1219170">
              <a:spcBef>
                <a:spcPts val="0"/>
              </a:spcBef>
              <a:spcAft>
                <a:spcPts val="0"/>
              </a:spcAft>
              <a:defRPr/>
            </a:pPr>
            <a:r>
              <a:rPr lang="en-US" sz="1000" kern="0" dirty="0">
                <a:solidFill>
                  <a:prstClr val="black"/>
                </a:solidFill>
              </a:rPr>
              <a:t>Remaining Core NF NRM enhancement and other NRM enhancement</a:t>
            </a:r>
          </a:p>
        </p:txBody>
      </p:sp>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84802018"/>
              </p:ext>
            </p:extLst>
          </p:nvPr>
        </p:nvGraphicFramePr>
        <p:xfrm>
          <a:off x="297513" y="1033359"/>
          <a:ext cx="11596973" cy="2460152"/>
        </p:xfrm>
        <a:graphic>
          <a:graphicData uri="http://schemas.openxmlformats.org/drawingml/2006/table">
            <a:tbl>
              <a:tblPr firstRow="1" firstCol="1" bandRow="1">
                <a:tableStyleId>{F5AB1C69-6EDB-4FF4-983F-18BD219EF322}</a:tableStyleId>
              </a:tblPr>
              <a:tblGrid>
                <a:gridCol w="515315">
                  <a:extLst>
                    <a:ext uri="{9D8B030D-6E8A-4147-A177-3AD203B41FA5}">
                      <a16:colId xmlns:a16="http://schemas.microsoft.com/office/drawing/2014/main" val="20000"/>
                    </a:ext>
                  </a:extLst>
                </a:gridCol>
                <a:gridCol w="2403796">
                  <a:extLst>
                    <a:ext uri="{9D8B030D-6E8A-4147-A177-3AD203B41FA5}">
                      <a16:colId xmlns:a16="http://schemas.microsoft.com/office/drawing/2014/main" val="20001"/>
                    </a:ext>
                  </a:extLst>
                </a:gridCol>
                <a:gridCol w="931776">
                  <a:extLst>
                    <a:ext uri="{9D8B030D-6E8A-4147-A177-3AD203B41FA5}">
                      <a16:colId xmlns:a16="http://schemas.microsoft.com/office/drawing/2014/main" val="20002"/>
                    </a:ext>
                  </a:extLst>
                </a:gridCol>
                <a:gridCol w="799420">
                  <a:extLst>
                    <a:ext uri="{9D8B030D-6E8A-4147-A177-3AD203B41FA5}">
                      <a16:colId xmlns:a16="http://schemas.microsoft.com/office/drawing/2014/main" val="20005"/>
                    </a:ext>
                  </a:extLst>
                </a:gridCol>
                <a:gridCol w="560066">
                  <a:extLst>
                    <a:ext uri="{9D8B030D-6E8A-4147-A177-3AD203B41FA5}">
                      <a16:colId xmlns:a16="http://schemas.microsoft.com/office/drawing/2014/main" val="20006"/>
                    </a:ext>
                  </a:extLst>
                </a:gridCol>
                <a:gridCol w="724821">
                  <a:extLst>
                    <a:ext uri="{9D8B030D-6E8A-4147-A177-3AD203B41FA5}">
                      <a16:colId xmlns:a16="http://schemas.microsoft.com/office/drawing/2014/main" val="2511190918"/>
                    </a:ext>
                  </a:extLst>
                </a:gridCol>
                <a:gridCol w="724821">
                  <a:extLst>
                    <a:ext uri="{9D8B030D-6E8A-4147-A177-3AD203B41FA5}">
                      <a16:colId xmlns:a16="http://schemas.microsoft.com/office/drawing/2014/main" val="20007"/>
                    </a:ext>
                  </a:extLst>
                </a:gridCol>
                <a:gridCol w="955514">
                  <a:extLst>
                    <a:ext uri="{9D8B030D-6E8A-4147-A177-3AD203B41FA5}">
                      <a16:colId xmlns:a16="http://schemas.microsoft.com/office/drawing/2014/main" val="20008"/>
                    </a:ext>
                  </a:extLst>
                </a:gridCol>
                <a:gridCol w="1080974">
                  <a:extLst>
                    <a:ext uri="{9D8B030D-6E8A-4147-A177-3AD203B41FA5}">
                      <a16:colId xmlns:a16="http://schemas.microsoft.com/office/drawing/2014/main" val="20009"/>
                    </a:ext>
                  </a:extLst>
                </a:gridCol>
                <a:gridCol w="997177">
                  <a:extLst>
                    <a:ext uri="{9D8B030D-6E8A-4147-A177-3AD203B41FA5}">
                      <a16:colId xmlns:a16="http://schemas.microsoft.com/office/drawing/2014/main" val="20010"/>
                    </a:ext>
                  </a:extLst>
                </a:gridCol>
                <a:gridCol w="997177">
                  <a:extLst>
                    <a:ext uri="{9D8B030D-6E8A-4147-A177-3AD203B41FA5}">
                      <a16:colId xmlns:a16="http://schemas.microsoft.com/office/drawing/2014/main" val="20012"/>
                    </a:ext>
                  </a:extLst>
                </a:gridCol>
                <a:gridCol w="906116">
                  <a:extLst>
                    <a:ext uri="{9D8B030D-6E8A-4147-A177-3AD203B41FA5}">
                      <a16:colId xmlns:a16="http://schemas.microsoft.com/office/drawing/2014/main" val="20013"/>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12781">
                <a:tc>
                  <a:txBody>
                    <a:bodyPr/>
                    <a:lstStyle/>
                    <a:p>
                      <a:pPr algn="ctr" fontAlgn="t"/>
                      <a:r>
                        <a:rPr lang="en-US" sz="900" b="0" i="0" u="none" strike="noStrike" dirty="0">
                          <a:solidFill>
                            <a:srgbClr val="000000"/>
                          </a:solidFill>
                          <a:effectLst/>
                          <a:latin typeface="+mn-lt"/>
                        </a:rPr>
                        <a:t>940045</a:t>
                      </a:r>
                    </a:p>
                  </a:txBody>
                  <a:tcPr marL="6350" marR="6350" marT="6350" marB="0"/>
                </a:tc>
                <a:tc>
                  <a:txBody>
                    <a:bodyPr/>
                    <a:lstStyle/>
                    <a:p>
                      <a:pPr algn="l" fontAlgn="t"/>
                      <a:r>
                        <a:rPr lang="en-US" sz="9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900" b="0" i="0" u="none" strike="noStrike" dirty="0">
                          <a:solidFill>
                            <a:srgbClr val="000000"/>
                          </a:solidFill>
                          <a:effectLst/>
                          <a:latin typeface="+mn-lt"/>
                        </a:rPr>
                        <a:t>NSRULE</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SA#100 (June 2023)</a:t>
                      </a:r>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SP-211449</a:t>
                      </a:r>
                    </a:p>
                  </a:txBody>
                  <a:tcPr marL="9525" marR="9525" marT="9525" marB="9525"/>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0-&gt;15-&gt;35-</a:t>
                      </a:r>
                      <a:r>
                        <a:rPr lang="en-US" altLang="zh-CN" sz="900" kern="1200" dirty="0">
                          <a:solidFill>
                            <a:srgbClr val="000000"/>
                          </a:solidFill>
                          <a:effectLst/>
                          <a:latin typeface="+mn-lt"/>
                          <a:ea typeface="宋体" panose="02010600030101010101" pitchFamily="2" charset="-122"/>
                          <a:cs typeface="Arial" panose="020B0604020202020204" pitchFamily="34" charset="0"/>
                        </a:rPr>
                        <a:t>&gt;45-&gt;55-&gt;60%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28.531, 28.541</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Ericsson</a:t>
                      </a:r>
                      <a:endParaRPr lang="en-US" sz="9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3324002326"/>
                  </a:ext>
                </a:extLst>
              </a:tr>
              <a:tr h="451043">
                <a:tc>
                  <a:txBody>
                    <a:bodyPr/>
                    <a:lstStyle/>
                    <a:p>
                      <a:pPr algn="ctr" fontAlgn="t"/>
                      <a:r>
                        <a:rPr lang="en-US" sz="900" b="0" i="0" u="none" strike="noStrike" dirty="0">
                          <a:solidFill>
                            <a:srgbClr val="000000"/>
                          </a:solidFill>
                          <a:effectLst/>
                          <a:latin typeface="+mn-lt"/>
                        </a:rPr>
                        <a:t>950031</a:t>
                      </a:r>
                    </a:p>
                  </a:txBody>
                  <a:tcPr marL="6350" marR="6350" marT="6350" marB="0"/>
                </a:tc>
                <a:tc>
                  <a:txBody>
                    <a:bodyPr/>
                    <a:lstStyle/>
                    <a:p>
                      <a:pPr marL="0" algn="l" defTabSz="1219170" rtl="0" eaLnBrk="1" fontAlgn="t" latinLnBrk="0" hangingPunct="1"/>
                      <a:r>
                        <a:rPr lang="en-US" sz="900" b="0" i="0" u="none" strike="noStrike" kern="1200" dirty="0">
                          <a:solidFill>
                            <a:schemeClr val="tx1"/>
                          </a:solidFill>
                          <a:effectLst/>
                          <a:latin typeface="+mn-lt"/>
                          <a:ea typeface="+mn-ea"/>
                          <a:cs typeface="+mn-cs"/>
                        </a:rPr>
                        <a:t>Additional NRM features phase 2 </a:t>
                      </a:r>
                    </a:p>
                  </a:txBody>
                  <a:tcPr marL="6350" marR="6350" marT="6350" marB="0"/>
                </a:tc>
                <a:tc>
                  <a:txBody>
                    <a:bodyPr/>
                    <a:lstStyle/>
                    <a:p>
                      <a:pPr algn="l" fontAlgn="t"/>
                      <a:r>
                        <a:rPr lang="en-US" sz="900" b="0" i="0" u="none" strike="noStrike" dirty="0">
                          <a:solidFill>
                            <a:srgbClr val="000000"/>
                          </a:solidFill>
                          <a:effectLst/>
                          <a:latin typeface="+mn-lt"/>
                        </a:rPr>
                        <a:t>AdNRM_ph2</a:t>
                      </a:r>
                    </a:p>
                  </a:txBody>
                  <a:tcPr marL="6350" marR="6350" marT="6350" marB="0"/>
                </a:tc>
                <a:tc>
                  <a:txBody>
                    <a:bodyPr/>
                    <a:lstStyle/>
                    <a:p>
                      <a:pPr marL="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SA#99(Mar 2023)</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55%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SP-220351</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65%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0-&gt;5-&gt;7-</a:t>
                      </a:r>
                      <a:r>
                        <a:rPr lang="en-US" altLang="zh-CN" sz="900" kern="1200" dirty="0">
                          <a:solidFill>
                            <a:srgbClr val="000000"/>
                          </a:solidFill>
                          <a:effectLst/>
                          <a:latin typeface="+mn-lt"/>
                          <a:ea typeface="宋体" panose="02010600030101010101" pitchFamily="2" charset="-122"/>
                          <a:cs typeface="Arial" panose="020B0604020202020204" pitchFamily="34" charset="0"/>
                        </a:rPr>
                        <a:t>&gt;10 -&gt;</a:t>
                      </a:r>
                      <a:r>
                        <a:rPr lang="en-US" altLang="zh-CN" sz="900" kern="1200" baseline="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宋体" panose="02010600030101010101" pitchFamily="2" charset="-122"/>
                          <a:cs typeface="Arial" panose="020B0604020202020204" pitchFamily="34" charset="0"/>
                        </a:rPr>
                        <a:t>30-&gt;55-&gt;65%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Nokia, Nokia Shanghai Bell</a:t>
                      </a:r>
                      <a:endParaRPr lang="en-US" sz="9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609430">
                <a:tc>
                  <a:txBody>
                    <a:bodyPr/>
                    <a:lstStyle/>
                    <a:p>
                      <a:pPr algn="ctr" fontAlgn="t"/>
                      <a:r>
                        <a:rPr lang="en-US" sz="900" b="0" i="0" u="none" strike="noStrike" dirty="0">
                          <a:solidFill>
                            <a:srgbClr val="000000"/>
                          </a:solidFill>
                          <a:effectLst/>
                          <a:latin typeface="+mn-lt"/>
                        </a:rPr>
                        <a:t>950036</a:t>
                      </a:r>
                    </a:p>
                  </a:txBody>
                  <a:tcPr marL="6350" marR="6350" marT="6350" marB="0"/>
                </a:tc>
                <a:tc>
                  <a:txBody>
                    <a:bodyPr/>
                    <a:lstStyle/>
                    <a:p>
                      <a:pPr algn="l" fontAlgn="t"/>
                      <a:r>
                        <a:rPr lang="en-US" sz="9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900" b="0" i="0" u="none" strike="noStrike" dirty="0" err="1">
                          <a:solidFill>
                            <a:schemeClr val="tx1"/>
                          </a:solidFill>
                          <a:effectLst/>
                          <a:latin typeface="+mn-lt"/>
                        </a:rPr>
                        <a:t>eECM</a:t>
                      </a:r>
                      <a:endParaRPr lang="en-US" sz="900" b="0" i="0" u="none" strike="noStrike" dirty="0">
                        <a:solidFill>
                          <a:schemeClr val="tx1"/>
                        </a:solidFill>
                        <a:effectLst/>
                        <a:latin typeface="+mn-lt"/>
                      </a:endParaRP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SA#99 (Mar 2023)</a:t>
                      </a:r>
                      <a:r>
                        <a:rPr lang="en-US" altLang="zh-CN" sz="900" b="0" kern="1200" dirty="0">
                          <a:solidFill>
                            <a:schemeClr val="tx1"/>
                          </a:solidFill>
                          <a:effectLst/>
                          <a:latin typeface="+mn-lt"/>
                          <a:ea typeface="+mn-ea"/>
                          <a:cs typeface="Arial" panose="020B0604020202020204" pitchFamily="34" charset="0"/>
                        </a:rPr>
                        <a:t> )</a:t>
                      </a:r>
                      <a:r>
                        <a:rPr lang="fr-FR" altLang="zh-CN" sz="900" b="0" kern="1200" dirty="0">
                          <a:solidFill>
                            <a:schemeClr val="tx1"/>
                          </a:solidFill>
                          <a:effectLst/>
                          <a:latin typeface="+mn-lt"/>
                          <a:ea typeface="+mn-ea"/>
                          <a:cs typeface="Arial" panose="020B0604020202020204" pitchFamily="34" charset="0"/>
                        </a:rPr>
                        <a:t> -</a:t>
                      </a:r>
                      <a:r>
                        <a:rPr lang="en-US" altLang="zh-CN" sz="900" b="0" kern="1200" dirty="0">
                          <a:solidFill>
                            <a:schemeClr val="tx1"/>
                          </a:solidFill>
                          <a:effectLst/>
                          <a:latin typeface="+mn-lt"/>
                          <a:ea typeface="+mn-ea"/>
                          <a:cs typeface="Arial" panose="020B0604020202020204" pitchFamily="34" charset="0"/>
                        </a:rPr>
                        <a:t>&gt;</a:t>
                      </a:r>
                      <a:r>
                        <a:rPr lang="en-US" altLang="zh-CN" sz="900" b="1" kern="1200" dirty="0">
                          <a:solidFill>
                            <a:srgbClr val="0000FF"/>
                          </a:solidFill>
                          <a:effectLst/>
                          <a:latin typeface="+mn-lt"/>
                          <a:ea typeface="+mn-ea"/>
                          <a:cs typeface="Arial" panose="020B0604020202020204" pitchFamily="34" charset="0"/>
                        </a:rPr>
                        <a:t>SA#102 (Dec 2023)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rgbClr val="000000"/>
                          </a:solidFill>
                          <a:effectLst/>
                          <a:latin typeface="+mn-lt"/>
                          <a:ea typeface="+mn-ea"/>
                          <a:cs typeface="+mn-cs"/>
                        </a:rPr>
                        <a:t>35%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SP-220154</a:t>
                      </a:r>
                    </a:p>
                  </a:txBody>
                  <a:tcPr marL="9525" marR="9525" marT="9525" marB="9525"/>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000000"/>
                          </a:solidFill>
                          <a:effectLst/>
                          <a:latin typeface="+mn-lt"/>
                          <a:ea typeface="+mn-ea"/>
                          <a:cs typeface="Arial" panose="020B0604020202020204" pitchFamily="34" charset="0"/>
                        </a:rPr>
                        <a:t>20-&gt; 35-&gt;50%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Samsung, Intel</a:t>
                      </a:r>
                      <a:endParaRPr lang="en-US" sz="9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462433">
                <a:tc>
                  <a:txBody>
                    <a:bodyPr/>
                    <a:lstStyle/>
                    <a:p>
                      <a:pPr algn="ctr" fontAlgn="t"/>
                      <a:r>
                        <a:rPr lang="en-US" sz="900" b="0" i="0" u="none" strike="noStrike" dirty="0">
                          <a:solidFill>
                            <a:srgbClr val="000000"/>
                          </a:solidFill>
                          <a:effectLst/>
                          <a:latin typeface="+mn-lt"/>
                        </a:rPr>
                        <a:t>970030</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mn-lt"/>
                          <a:cs typeface="Arial" panose="020B0604020202020204" pitchFamily="34" charset="0"/>
                        </a:rPr>
                        <a:t>New WID on methodology for deprecation</a:t>
                      </a:r>
                      <a:endParaRPr 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mn-lt"/>
                          <a:ea typeface="+mn-ea"/>
                          <a:cs typeface="Arial" panose="020B0604020202020204" pitchFamily="34" charset="0"/>
                        </a:rPr>
                        <a:t>OAM_MetDep</a:t>
                      </a:r>
                      <a:endParaRPr lang="zh-CN" altLang="en-US"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marL="0" algn="l" defTabSz="1219170" rtl="0" eaLnBrk="1" latinLnBrk="0" hangingPunct="1">
                        <a:lnSpc>
                          <a:spcPct val="100000"/>
                        </a:lnSpc>
                        <a:spcAft>
                          <a:spcPts val="0"/>
                        </a:spcAft>
                      </a:pPr>
                      <a:r>
                        <a:rPr lang="en-US" altLang="zh-CN" sz="9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marL="0" algn="ctr" defTabSz="1219170" rtl="0" eaLnBrk="1" fontAlgn="t" latinLnBrk="0" hangingPunct="1">
                        <a:lnSpc>
                          <a:spcPct val="107000"/>
                        </a:lnSpc>
                        <a:spcAft>
                          <a:spcPts val="800"/>
                        </a:spcAft>
                      </a:pPr>
                      <a:r>
                        <a:rPr lang="en-US" sz="900" b="0" i="0" u="none" strike="noStrike" kern="1200" dirty="0">
                          <a:solidFill>
                            <a:schemeClr val="tx1"/>
                          </a:solidFill>
                          <a:effectLst/>
                          <a:latin typeface="+mn-lt"/>
                          <a:ea typeface="+mn-ea"/>
                          <a:cs typeface="+mn-cs"/>
                        </a:rPr>
                        <a:t>95%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chemeClr val="tx1"/>
                          </a:solidFill>
                          <a:effectLst/>
                          <a:latin typeface="+mn-lt"/>
                          <a:ea typeface="+mn-ea"/>
                          <a:cs typeface="Arial" panose="020B0604020202020204" pitchFamily="34" charset="0"/>
                        </a:rPr>
                        <a:t>SP-220843</a:t>
                      </a:r>
                      <a:endParaRPr lang="zh-CN" altLang="zh-CN" sz="90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chemeClr val="tx1"/>
                          </a:solidFill>
                          <a:effectLst/>
                          <a:latin typeface="+mn-lt"/>
                          <a:ea typeface="宋体" panose="02010600030101010101" pitchFamily="2" charset="-122"/>
                          <a:cs typeface="Arial" panose="020B0604020202020204" pitchFamily="34" charset="0"/>
                        </a:rPr>
                        <a:t>95-&gt;100%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en-US" sz="900" kern="1200" dirty="0">
                          <a:solidFill>
                            <a:srgbClr val="000000"/>
                          </a:solidFill>
                          <a:effectLst/>
                          <a:latin typeface="+mn-lt"/>
                          <a:ea typeface="宋体" panose="02010600030101010101" pitchFamily="2" charset="-122"/>
                          <a:cs typeface="Arial" panose="020B0604020202020204" pitchFamily="34" charset="0"/>
                        </a:rPr>
                        <a:t>32.156/32.160</a:t>
                      </a:r>
                    </a:p>
                  </a:txBody>
                  <a:tcPr marL="9525" marR="9525" marT="9525" marB="9525"/>
                </a:tc>
                <a:tc>
                  <a:txBody>
                    <a:bodyPr/>
                    <a:lstStyle/>
                    <a:p>
                      <a:pPr marL="55563" indent="0">
                        <a:lnSpc>
                          <a:spcPct val="150000"/>
                        </a:lnSpc>
                        <a:spcAft>
                          <a:spcPts val="0"/>
                        </a:spcAft>
                      </a:pPr>
                      <a:r>
                        <a:rPr lang="en-US" altLang="zh-CN" sz="900" kern="1200" dirty="0">
                          <a:solidFill>
                            <a:schemeClr val="tx1"/>
                          </a:solidFill>
                          <a:effectLst/>
                          <a:latin typeface="+mn-lt"/>
                          <a:ea typeface="+mn-ea"/>
                          <a:cs typeface="Arial" panose="020B0604020202020204" pitchFamily="34" charset="0"/>
                        </a:rPr>
                        <a:t>Ericsson</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3090912093"/>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100425" y="3597730"/>
            <a:ext cx="3404775" cy="25761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latin typeface="Calibri"/>
              </a:rPr>
              <a:t>NSRULE</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855123" lvl="1" indent="-455073" defTabSz="1219170">
              <a:spcBef>
                <a:spcPts val="0"/>
              </a:spcBef>
              <a:spcAft>
                <a:spcPts val="0"/>
              </a:spcAft>
              <a:defRPr/>
            </a:pPr>
            <a:r>
              <a:rPr lang="en-US" altLang="zh-CN" sz="1000" kern="0" dirty="0">
                <a:solidFill>
                  <a:prstClr val="black"/>
                </a:solidFill>
              </a:rPr>
              <a:t>The group endorsed discussion paper on way forward for network slice provisioning rules.</a:t>
            </a:r>
            <a:endParaRPr lang="en-US" altLang="zh-CN" sz="9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000" kern="0" dirty="0">
                <a:solidFill>
                  <a:prstClr val="black"/>
                </a:solidFill>
                <a:cs typeface="+mn-cs"/>
              </a:rPr>
              <a:t>No</a:t>
            </a:r>
            <a:r>
              <a:rPr lang="en-US" altLang="zh-CN" sz="1000" kern="0" dirty="0">
                <a:solidFill>
                  <a:prstClr val="black"/>
                </a:solidFill>
                <a:cs typeface="+mn-cs"/>
              </a:rPr>
              <a:t>t</a:t>
            </a:r>
            <a:r>
              <a:rPr lang="en-US" sz="1000" kern="0" dirty="0">
                <a:solidFill>
                  <a:prstClr val="black"/>
                </a:solidFill>
                <a:cs typeface="+mn-cs"/>
              </a:rPr>
              <a:t> identified</a:t>
            </a:r>
            <a:endParaRPr lang="en-US" sz="10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7" name="Content Placeholder 7">
            <a:extLst>
              <a:ext uri="{FF2B5EF4-FFF2-40B4-BE49-F238E27FC236}">
                <a16:creationId xmlns:a16="http://schemas.microsoft.com/office/drawing/2014/main" id="{796C9A3E-336F-4481-8DA3-128F36EFBFAC}"/>
              </a:ext>
            </a:extLst>
          </p:cNvPr>
          <p:cNvSpPr txBox="1">
            <a:spLocks/>
          </p:cNvSpPr>
          <p:nvPr/>
        </p:nvSpPr>
        <p:spPr>
          <a:xfrm>
            <a:off x="9589477" y="3604630"/>
            <a:ext cx="2414953" cy="255923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rPr>
              <a:t>OAM_MetDep</a:t>
            </a:r>
            <a:r>
              <a:rPr lang="zh-CN" altLang="en-US" sz="1200" b="1" kern="0" dirty="0">
                <a:solidFill>
                  <a:srgbClr val="0000FF"/>
                </a:solidFill>
              </a:rPr>
              <a:t>：</a:t>
            </a:r>
            <a:endParaRPr lang="de-DE" altLang="de-DE" sz="12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SA5#146:</a:t>
            </a:r>
          </a:p>
          <a:p>
            <a:pPr marL="855123" lvl="1" indent="-455073" defTabSz="1219170">
              <a:spcBef>
                <a:spcPts val="0"/>
              </a:spcBef>
              <a:spcAft>
                <a:spcPts val="0"/>
              </a:spcAft>
              <a:defRPr/>
            </a:pPr>
            <a:r>
              <a:rPr lang="en-US" altLang="de-DE" sz="1000" kern="0" dirty="0">
                <a:solidFill>
                  <a:prstClr val="black"/>
                </a:solidFill>
              </a:rPr>
              <a:t>Deprecate </a:t>
            </a:r>
            <a:r>
              <a:rPr lang="en-US" altLang="de-DE" sz="1000" kern="0" dirty="0" err="1">
                <a:solidFill>
                  <a:prstClr val="black"/>
                </a:solidFill>
              </a:rPr>
              <a:t>passedById</a:t>
            </a:r>
            <a:r>
              <a:rPr lang="en-US" altLang="de-DE" sz="1000" kern="0" dirty="0">
                <a:solidFill>
                  <a:prstClr val="black"/>
                </a:solidFill>
              </a:rPr>
              <a:t> is agreed.</a:t>
            </a:r>
            <a:r>
              <a:rPr lang="en-US" altLang="zh-CN" sz="900" kern="0" dirty="0">
                <a:solidFill>
                  <a:prstClr val="black"/>
                </a:solidFill>
                <a:cs typeface="+mn-cs"/>
              </a:rPr>
              <a:t> </a:t>
            </a:r>
          </a:p>
          <a:p>
            <a:pPr marL="855123" lvl="1" indent="-455073" defTabSz="1219170">
              <a:spcBef>
                <a:spcPts val="0"/>
              </a:spcBef>
              <a:spcAft>
                <a:spcPts val="0"/>
              </a:spcAft>
              <a:defRPr/>
            </a:pPr>
            <a:r>
              <a:rPr lang="en-US" altLang="zh-CN" sz="900" kern="0" dirty="0">
                <a:solidFill>
                  <a:prstClr val="black"/>
                </a:solidFill>
                <a:cs typeface="+mn-cs"/>
              </a:rPr>
              <a:t>Clarifications for </a:t>
            </a:r>
            <a:r>
              <a:rPr lang="en-US" altLang="zh-CN" sz="900" kern="0" dirty="0" err="1">
                <a:solidFill>
                  <a:prstClr val="black"/>
                </a:solidFill>
                <a:cs typeface="+mn-cs"/>
              </a:rPr>
              <a:t>lifecycleStatus</a:t>
            </a:r>
            <a:r>
              <a:rPr lang="en-US" altLang="zh-CN" sz="900" kern="0" dirty="0">
                <a:solidFill>
                  <a:prstClr val="black"/>
                </a:solidFill>
                <a:cs typeface="+mn-cs"/>
              </a:rPr>
              <a:t> property is agreed. </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000" kern="0" dirty="0">
                <a:solidFill>
                  <a:prstClr val="black"/>
                </a:solidFill>
              </a:rPr>
              <a:t>None</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altLang="de-DE" sz="1000" kern="0" dirty="0">
                <a:solidFill>
                  <a:prstClr val="black"/>
                </a:solidFill>
              </a:rPr>
              <a:t>None.</a:t>
            </a:r>
            <a:endParaRPr lang="en-US" sz="1000" kern="0" dirty="0">
              <a:solidFill>
                <a:prstClr val="black"/>
              </a:solidFill>
              <a:cs typeface="+mn-cs"/>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(2/2)</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582034843"/>
              </p:ext>
            </p:extLst>
          </p:nvPr>
        </p:nvGraphicFramePr>
        <p:xfrm>
          <a:off x="156519" y="980196"/>
          <a:ext cx="11722866" cy="2143081"/>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812674">
                <a:tc>
                  <a:txBody>
                    <a:bodyPr/>
                    <a:lstStyle/>
                    <a:p>
                      <a:pPr algn="ctr"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Enhancement of </a:t>
                      </a:r>
                      <a:r>
                        <a:rPr lang="en-US" sz="1000" b="0" i="0" u="none" strike="noStrike" kern="1200" dirty="0" err="1">
                          <a:solidFill>
                            <a:schemeClr val="tx1"/>
                          </a:solidFill>
                          <a:effectLst/>
                          <a:latin typeface="+mn-lt"/>
                          <a:ea typeface="+mn-ea"/>
                          <a:cs typeface="+mn-cs"/>
                        </a:rPr>
                        <a:t>QoE</a:t>
                      </a:r>
                      <a:r>
                        <a:rPr lang="en-US" sz="1000" b="0" i="0" u="none" strike="noStrike" kern="1200" dirty="0">
                          <a:solidFill>
                            <a:schemeClr val="tx1"/>
                          </a:solidFill>
                          <a:effectLst/>
                          <a:latin typeface="+mn-lt"/>
                          <a:ea typeface="+mn-ea"/>
                          <a:cs typeface="+mn-cs"/>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kern="1200" dirty="0">
                          <a:solidFill>
                            <a:srgbClr val="000000"/>
                          </a:solidFill>
                          <a:effectLst/>
                          <a:latin typeface="+mn-lt"/>
                          <a:ea typeface="+mn-ea"/>
                          <a:cs typeface="+mn-cs"/>
                        </a:rPr>
                        <a:t>SA#99 (Mar 2023)</a:t>
                      </a:r>
                    </a:p>
                  </a:txBody>
                  <a:tcPr marL="6350" marR="6350" marT="6350" marB="0"/>
                </a:tc>
                <a:tc>
                  <a:txBody>
                    <a:bodyPr/>
                    <a:lstStyle/>
                    <a:p>
                      <a:pPr algn="ctr" fontAlgn="t"/>
                      <a:r>
                        <a:rPr lang="en-US" sz="1000" b="0" i="0" u="none" strike="noStrike" dirty="0">
                          <a:solidFill>
                            <a:srgbClr val="000000"/>
                          </a:solidFill>
                          <a:effectLst/>
                          <a:latin typeface="+mn-lt"/>
                        </a:rPr>
                        <a:t>95%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a:solidFill>
                            <a:schemeClr val="dk1"/>
                          </a:solidFill>
                          <a:effectLst/>
                          <a:latin typeface="+mn-lt"/>
                          <a:ea typeface="+mn-ea"/>
                          <a:cs typeface="Arial" panose="020B0604020202020204" pitchFamily="34" charset="0"/>
                        </a:rPr>
                        <a:t>SP-220708</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b="0" kern="1200" dirty="0">
                          <a:solidFill>
                            <a:schemeClr val="dk1"/>
                          </a:solidFill>
                          <a:effectLst/>
                          <a:latin typeface="+mn-lt"/>
                          <a:ea typeface="+mn-ea"/>
                          <a:cs typeface="Arial" panose="020B0604020202020204" pitchFamily="34" charset="0"/>
                        </a:rPr>
                        <a:t>95-&gt;95-&gt;</a:t>
                      </a:r>
                      <a:r>
                        <a:rPr lang="en-US" altLang="zh-CN" sz="900" b="0" kern="1200" dirty="0">
                          <a:solidFill>
                            <a:schemeClr val="dk1"/>
                          </a:solidFill>
                          <a:effectLst/>
                          <a:latin typeface="+mn-lt"/>
                          <a:ea typeface="+mn-ea"/>
                          <a:cs typeface="Arial" panose="020B0604020202020204" pitchFamily="34" charset="0"/>
                        </a:rPr>
                        <a:t>70-&gt;95</a:t>
                      </a:r>
                    </a:p>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-&gt;100%</a:t>
                      </a:r>
                      <a:endParaRPr lang="en-GB" sz="900" b="0" kern="1200" dirty="0">
                        <a:solidFill>
                          <a:schemeClr val="dk1"/>
                        </a:solidFill>
                        <a:effectLst/>
                        <a:latin typeface="+mn-lt"/>
                        <a:ea typeface="+mn-ea"/>
                        <a:cs typeface="Arial" panose="020B0604020202020204" pitchFamily="34" charset="0"/>
                      </a:endParaRPr>
                    </a:p>
                  </a:txBody>
                  <a:tcPr marL="36002" marR="36002" marT="0" marB="0"/>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1"/>
                  </a:ext>
                </a:extLst>
              </a:tr>
              <a:tr h="487605">
                <a:tc>
                  <a:txBody>
                    <a:bodyPr/>
                    <a:lstStyle/>
                    <a:p>
                      <a:pPr algn="ctr" fontAlgn="t"/>
                      <a:r>
                        <a:rPr lang="en-US" sz="1000" b="0" i="0" u="none" strike="noStrike" dirty="0">
                          <a:solidFill>
                            <a:srgbClr val="000000"/>
                          </a:solidFill>
                          <a:effectLst/>
                          <a:latin typeface="+mn-lt"/>
                        </a:rPr>
                        <a:t>930010</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Access control for management service </a:t>
                      </a:r>
                    </a:p>
                  </a:txBody>
                  <a:tcPr marL="6350" marR="6350" marT="6350" marB="0"/>
                </a:tc>
                <a:tc>
                  <a:txBody>
                    <a:bodyPr/>
                    <a:lstStyle/>
                    <a:p>
                      <a:pPr algn="l" fontAlgn="t"/>
                      <a:r>
                        <a:rPr lang="en-US" sz="1000" b="0" i="0" u="none" strike="noStrike" dirty="0">
                          <a:solidFill>
                            <a:srgbClr val="000000"/>
                          </a:solidFill>
                          <a:effectLst/>
                          <a:latin typeface="+mn-lt"/>
                        </a:rPr>
                        <a:t>MSAC</a:t>
                      </a:r>
                    </a:p>
                  </a:txBody>
                  <a:tcPr marL="6350" marR="6350" marT="6350" marB="0"/>
                </a:tc>
                <a:tc>
                  <a:txBody>
                    <a:bodyPr/>
                    <a:lstStyle/>
                    <a:p>
                      <a:pPr algn="l" fontAlgn="t"/>
                      <a:r>
                        <a:rPr lang="en-US" altLang="zh-CN" sz="1000" b="0" i="0" u="none" strike="noStrike" dirty="0">
                          <a:solidFill>
                            <a:schemeClr val="tx1"/>
                          </a:solidFill>
                          <a:effectLst/>
                          <a:latin typeface="+mn-lt"/>
                        </a:rPr>
                        <a:t>SA#102 (Dec 2023)</a:t>
                      </a:r>
                      <a:endParaRPr lang="en-US" sz="1000" b="0" i="0" u="none" strike="noStrike" dirty="0">
                        <a:solidFill>
                          <a:schemeClr val="tx1"/>
                        </a:solidFill>
                        <a:effectLst/>
                        <a:latin typeface="+mn-lt"/>
                      </a:endParaRPr>
                    </a:p>
                  </a:txBody>
                  <a:tcPr marL="6350" marR="6350" marT="6350" marB="0"/>
                </a:tc>
                <a:tc>
                  <a:txBody>
                    <a:bodyPr/>
                    <a:lstStyle/>
                    <a:p>
                      <a:pPr algn="ctr" fontAlgn="t"/>
                      <a:r>
                        <a:rPr lang="en-US" sz="1000" b="0" i="0" u="none" strike="noStrike" dirty="0">
                          <a:solidFill>
                            <a:srgbClr val="000000"/>
                          </a:solidFill>
                          <a:effectLst/>
                          <a:latin typeface="+mn-lt"/>
                        </a:rPr>
                        <a:t>68%</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SP-220692</a:t>
                      </a:r>
                      <a:endParaRPr lang="zh-CN"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69%</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a:solidFill>
                            <a:srgbClr val="FF0000"/>
                          </a:solidFill>
                          <a:effectLst/>
                          <a:latin typeface="+mn-lt"/>
                          <a:ea typeface="+mn-ea"/>
                          <a:cs typeface="Arial" panose="020B0604020202020204" pitchFamily="34" charset="0"/>
                        </a:rPr>
                        <a:t>67-&gt;67-&gt;67%-</a:t>
                      </a:r>
                      <a:r>
                        <a:rPr lang="en-US" altLang="zh-CN" sz="1000" b="0" kern="1200" dirty="0">
                          <a:solidFill>
                            <a:srgbClr val="FF0000"/>
                          </a:solidFill>
                          <a:effectLst/>
                          <a:latin typeface="+mn-lt"/>
                          <a:ea typeface="+mn-ea"/>
                          <a:cs typeface="Arial" panose="020B0604020202020204" pitchFamily="34" charset="0"/>
                        </a:rPr>
                        <a:t>&gt;68-&gt;69%</a:t>
                      </a:r>
                      <a:r>
                        <a:rPr lang="fr-FR" altLang="zh-CN" sz="1000" b="0" kern="1200" dirty="0">
                          <a:solidFill>
                            <a:srgbClr val="FF0000"/>
                          </a:solidFill>
                          <a:effectLst/>
                          <a:latin typeface="+mn-lt"/>
                          <a:ea typeface="+mn-ea"/>
                          <a:cs typeface="Arial" panose="020B0604020202020204" pitchFamily="34" charset="0"/>
                        </a:rPr>
                        <a:t> </a:t>
                      </a:r>
                      <a:endParaRPr lang="en-GB" sz="1000" kern="1200" dirty="0">
                        <a:solidFill>
                          <a:srgbClr val="FF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002"/>
                  </a:ext>
                </a:extLst>
              </a:tr>
              <a:tr h="518606">
                <a:tc>
                  <a:txBody>
                    <a:bodyPr/>
                    <a:lstStyle/>
                    <a:p>
                      <a:pPr algn="ctr" fontAlgn="t"/>
                      <a:r>
                        <a:rPr lang="en-US" sz="900" b="0" i="0" u="none" strike="noStrike" dirty="0">
                          <a:solidFill>
                            <a:srgbClr val="000000"/>
                          </a:solidFill>
                          <a:effectLst/>
                          <a:latin typeface="+mn-lt"/>
                        </a:rPr>
                        <a:t>960025</a:t>
                      </a:r>
                    </a:p>
                  </a:txBody>
                  <a:tcPr marL="6350" marR="6350" marT="6350" marB="0"/>
                </a:tc>
                <a:tc>
                  <a:txBody>
                    <a:bodyPr/>
                    <a:lstStyle/>
                    <a:p>
                      <a:pPr algn="l" fontAlgn="t"/>
                      <a:r>
                        <a:rPr lang="en-US" sz="9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900" b="0" i="0" u="none" strike="noStrike" dirty="0">
                          <a:solidFill>
                            <a:schemeClr val="tx1"/>
                          </a:solidFill>
                          <a:effectLst/>
                          <a:latin typeface="+mn-lt"/>
                        </a:rPr>
                        <a:t>PM_KPI_5G_Ph3</a:t>
                      </a:r>
                    </a:p>
                  </a:txBody>
                  <a:tcPr marL="6350" marR="6350" marT="6350" marB="0"/>
                </a:tc>
                <a:tc>
                  <a:txBody>
                    <a:bodyPr/>
                    <a:lstStyle/>
                    <a:p>
                      <a:pPr algn="l" fontAlgn="t"/>
                      <a:r>
                        <a:rPr lang="en-US" sz="900" b="0" i="0" u="none" strike="noStrike" dirty="0">
                          <a:solidFill>
                            <a:srgbClr val="000000"/>
                          </a:solidFill>
                          <a:effectLst/>
                          <a:latin typeface="+mn-lt"/>
                        </a:rPr>
                        <a:t>SA#102 (Dec. 2023)</a:t>
                      </a:r>
                    </a:p>
                  </a:txBody>
                  <a:tcPr marL="6350" marR="6350" marT="6350" marB="0"/>
                </a:tc>
                <a:tc>
                  <a:txBody>
                    <a:bodyPr/>
                    <a:lstStyle/>
                    <a:p>
                      <a:pPr algn="ctr" fontAlgn="t"/>
                      <a:r>
                        <a:rPr lang="en-US" sz="9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900" b="0" i="0" u="none" strike="noStrike" kern="1200" dirty="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0 -&gt; 5</a:t>
                      </a:r>
                      <a:r>
                        <a:rPr lang="en-US" altLang="zh-CN" sz="900" b="0" kern="1200" dirty="0">
                          <a:solidFill>
                            <a:schemeClr val="dk1"/>
                          </a:solidFill>
                          <a:effectLst/>
                          <a:latin typeface="+mn-lt"/>
                          <a:ea typeface="+mn-ea"/>
                          <a:cs typeface="Arial" panose="020B0604020202020204" pitchFamily="34" charset="0"/>
                        </a:rPr>
                        <a:t>-&gt;15</a:t>
                      </a:r>
                      <a:r>
                        <a:rPr lang="sv-SE" altLang="zh-CN" sz="900" b="0" kern="1200" dirty="0">
                          <a:solidFill>
                            <a:schemeClr val="dk1"/>
                          </a:solidFill>
                          <a:effectLst/>
                          <a:latin typeface="+mn-lt"/>
                          <a:ea typeface="+mn-ea"/>
                          <a:cs typeface="Arial" panose="020B0604020202020204" pitchFamily="34" charset="0"/>
                        </a:rPr>
                        <a:t>-&gt;50-&gt;60%</a:t>
                      </a:r>
                      <a:endParaRPr lang="en-GB" sz="9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ctr">
                        <a:lnSpc>
                          <a:spcPct val="150000"/>
                        </a:lnSpc>
                        <a:spcAft>
                          <a:spcPts val="0"/>
                        </a:spcAft>
                      </a:pPr>
                      <a:r>
                        <a:rPr lang="en-US" sz="900" kern="1200" dirty="0">
                          <a:solidFill>
                            <a:srgbClr val="000000"/>
                          </a:solidFill>
                          <a:effectLst/>
                          <a:latin typeface="+mn-lt"/>
                          <a:ea typeface="宋体" panose="02010600030101010101" pitchFamily="2" charset="-122"/>
                          <a:cs typeface="Arial" panose="020B0604020202020204" pitchFamily="34" charset="0"/>
                        </a:rPr>
                        <a:t>28.550,28.552,28.554,32.425</a:t>
                      </a: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China Telecom</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56520" y="3232329"/>
            <a:ext cx="3501080" cy="31860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a:solidFill>
                  <a:srgbClr val="0000FF"/>
                </a:solidFill>
                <a:latin typeface="Calibri"/>
              </a:rPr>
              <a:t>eQoE</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855123" lvl="1" indent="-455073" defTabSz="1219170">
              <a:spcBef>
                <a:spcPts val="0"/>
              </a:spcBef>
              <a:spcAft>
                <a:spcPts val="0"/>
              </a:spcAft>
              <a:defRPr/>
            </a:pPr>
            <a:r>
              <a:rPr lang="en-US" altLang="zh-CN" sz="1100" kern="0" dirty="0">
                <a:solidFill>
                  <a:prstClr val="black"/>
                </a:solidFill>
              </a:rPr>
              <a:t>add missing UML diagram for </a:t>
            </a:r>
            <a:r>
              <a:rPr lang="en-US" altLang="zh-CN" sz="1100" kern="0" dirty="0" err="1">
                <a:solidFill>
                  <a:prstClr val="black"/>
                </a:solidFill>
              </a:rPr>
              <a:t>QoE</a:t>
            </a:r>
            <a:r>
              <a:rPr lang="en-US" altLang="zh-CN" sz="1100" kern="0" dirty="0">
                <a:solidFill>
                  <a:prstClr val="black"/>
                </a:solidFill>
              </a:rPr>
              <a:t> Measurement Collection.</a:t>
            </a:r>
          </a:p>
          <a:p>
            <a:pPr marL="855123" lvl="1" indent="-455073" defTabSz="1219170">
              <a:spcBef>
                <a:spcPts val="0"/>
              </a:spcBef>
              <a:spcAft>
                <a:spcPts val="0"/>
              </a:spcAft>
              <a:defRPr/>
            </a:pPr>
            <a:r>
              <a:rPr lang="en-US" altLang="zh-CN" sz="1100" kern="0" dirty="0">
                <a:solidFill>
                  <a:prstClr val="black"/>
                </a:solidFill>
              </a:rPr>
              <a:t>Add MDT Alignment Information and RAN visible </a:t>
            </a:r>
            <a:r>
              <a:rPr lang="en-US" altLang="zh-CN" sz="1100" kern="0" dirty="0" err="1">
                <a:solidFill>
                  <a:prstClr val="black"/>
                </a:solidFill>
              </a:rPr>
              <a:t>QoE</a:t>
            </a:r>
            <a:r>
              <a:rPr lang="en-US" altLang="zh-CN" sz="1100" kern="0" dirty="0">
                <a:solidFill>
                  <a:prstClr val="black"/>
                </a:solidFill>
              </a:rPr>
              <a:t> Metrics to </a:t>
            </a:r>
            <a:r>
              <a:rPr lang="en-US" altLang="zh-CN" sz="1100" kern="0" dirty="0" err="1">
                <a:solidFill>
                  <a:prstClr val="black"/>
                </a:solidFill>
              </a:rPr>
              <a:t>Signalling</a:t>
            </a:r>
            <a:r>
              <a:rPr lang="en-US" altLang="zh-CN" sz="1100" kern="0" dirty="0">
                <a:solidFill>
                  <a:prstClr val="black"/>
                </a:solidFill>
              </a:rPr>
              <a:t> Based Activation</a:t>
            </a:r>
          </a:p>
          <a:p>
            <a:pPr marL="855123" lvl="1" indent="-455073" defTabSz="1219170">
              <a:spcBef>
                <a:spcPts val="0"/>
              </a:spcBef>
              <a:spcAft>
                <a:spcPts val="0"/>
              </a:spcAft>
              <a:defRPr/>
            </a:pPr>
            <a:r>
              <a:rPr lang="en-US" altLang="zh-CN" sz="1100" kern="0" dirty="0">
                <a:solidFill>
                  <a:prstClr val="black"/>
                </a:solidFill>
              </a:rPr>
              <a:t>LS on Approval of </a:t>
            </a:r>
            <a:r>
              <a:rPr lang="en-US" altLang="zh-CN" sz="1100" kern="0" dirty="0" err="1">
                <a:solidFill>
                  <a:prstClr val="black"/>
                </a:solidFill>
              </a:rPr>
              <a:t>eQoE</a:t>
            </a:r>
            <a:r>
              <a:rPr lang="en-US" altLang="zh-CN" sz="1100" kern="0" dirty="0">
                <a:solidFill>
                  <a:prstClr val="black"/>
                </a:solidFill>
              </a:rPr>
              <a:t> CRs for NR</a:t>
            </a:r>
          </a:p>
          <a:p>
            <a:pPr marL="855123" lvl="1" indent="-455073" defTabSz="1219170">
              <a:spcBef>
                <a:spcPts val="0"/>
              </a:spcBef>
              <a:spcAft>
                <a:spcPts val="0"/>
              </a:spcAft>
              <a:defRPr/>
            </a:pPr>
            <a:r>
              <a:rPr lang="en-US" altLang="zh-CN" sz="1100" kern="0" dirty="0">
                <a:solidFill>
                  <a:prstClr val="black"/>
                </a:solidFill>
              </a:rPr>
              <a:t>Reply LS on </a:t>
            </a:r>
            <a:r>
              <a:rPr lang="en-US" altLang="zh-CN" sz="1100" kern="0" dirty="0" err="1">
                <a:solidFill>
                  <a:prstClr val="black"/>
                </a:solidFill>
              </a:rPr>
              <a:t>QoE</a:t>
            </a:r>
            <a:r>
              <a:rPr lang="en-US" altLang="zh-CN" sz="1100" kern="0" dirty="0">
                <a:solidFill>
                  <a:prstClr val="black"/>
                </a:solidFill>
              </a:rPr>
              <a:t> measurements in RRC IDLEINACTIVE states</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100" kern="0" dirty="0">
                <a:solidFill>
                  <a:prstClr val="black"/>
                </a:solidFill>
              </a:rPr>
              <a:t>RAN2,RAN3, SA4</a:t>
            </a: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altLang="zh-CN" sz="1100" kern="0">
                <a:solidFill>
                  <a:prstClr val="black"/>
                </a:solidFill>
              </a:rPr>
              <a:t>None</a:t>
            </a:r>
            <a:endParaRPr lang="en-US"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3573874" y="3251622"/>
            <a:ext cx="4431957"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855123" lvl="1" indent="-455073" defTabSz="1219170">
              <a:spcBef>
                <a:spcPts val="0"/>
              </a:spcBef>
              <a:spcAft>
                <a:spcPts val="0"/>
              </a:spcAft>
              <a:defRPr/>
            </a:pPr>
            <a:r>
              <a:rPr lang="en-US" altLang="de-DE" sz="1100" kern="0" dirty="0">
                <a:solidFill>
                  <a:prstClr val="black"/>
                </a:solidFill>
              </a:rPr>
              <a:t>Sub requirements(3 new) of Role based access control agreed and approved with clarity on Stage 1.</a:t>
            </a:r>
          </a:p>
          <a:p>
            <a:pPr marL="855123" lvl="1" indent="-455073" defTabSz="1219170">
              <a:spcBef>
                <a:spcPts val="0"/>
              </a:spcBef>
              <a:spcAft>
                <a:spcPts val="0"/>
              </a:spcAft>
              <a:defRPr/>
            </a:pPr>
            <a:r>
              <a:rPr lang="en-US" altLang="de-DE" sz="1100" kern="0" dirty="0">
                <a:solidFill>
                  <a:prstClr val="black"/>
                </a:solidFill>
              </a:rPr>
              <a:t>Baseline Draft CR – S5 233137 approved with consolidation of previously approved Input to Draft CRs(S5-227070, S5-233005, S5-233006,S5-233007)</a:t>
            </a:r>
          </a:p>
          <a:p>
            <a:pPr marL="855123" lvl="1" indent="-455073" defTabSz="1219170">
              <a:spcBef>
                <a:spcPts val="0"/>
              </a:spcBef>
              <a:spcAft>
                <a:spcPts val="0"/>
              </a:spcAft>
              <a:defRPr/>
            </a:pPr>
            <a:endParaRPr lang="en-US" altLang="de-DE" sz="11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Not identified</a:t>
            </a: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Management Service Access control stage 2 and  stage 3</a:t>
            </a:r>
          </a:p>
          <a:p>
            <a:pPr marL="855123" lvl="1" indent="-455073" defTabSz="1219170">
              <a:spcBef>
                <a:spcPts val="0"/>
              </a:spcBef>
              <a:spcAft>
                <a:spcPts val="0"/>
              </a:spcAft>
              <a:defRPr/>
            </a:pPr>
            <a:r>
              <a:rPr lang="en-US" sz="1100" kern="0" dirty="0">
                <a:solidFill>
                  <a:prstClr val="black"/>
                </a:solidFill>
              </a:rPr>
              <a:t>Add use cases and requirements for management service access control if required</a:t>
            </a:r>
          </a:p>
          <a:p>
            <a:pPr marL="988459" lvl="1" indent="-378875" defTabSz="1219170">
              <a:defRPr/>
            </a:pPr>
            <a:endParaRPr lang="en-US" sz="1100" kern="0" dirty="0">
              <a:solidFill>
                <a:prstClr val="black"/>
              </a:solidFill>
              <a:cs typeface="+mn-cs"/>
            </a:endParaRP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137634" y="3256561"/>
            <a:ext cx="3897846" cy="304263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855123" lvl="1" indent="-455073" defTabSz="1219170">
              <a:spcBef>
                <a:spcPts val="0"/>
              </a:spcBef>
              <a:spcAft>
                <a:spcPts val="0"/>
              </a:spcAft>
              <a:defRPr/>
            </a:pPr>
            <a:r>
              <a:rPr lang="en-US" altLang="zh-CN" sz="1100" kern="0" dirty="0">
                <a:solidFill>
                  <a:prstClr val="black"/>
                </a:solidFill>
              </a:rPr>
              <a:t>7 contributions are discussed at this meeting, among which 1 DP and 4 CRs (regarding to new measures and streaming of PMs) were endorsed/agreed. </a:t>
            </a:r>
          </a:p>
          <a:p>
            <a:pPr marL="855123" lvl="1" indent="-455073" defTabSz="1219170">
              <a:spcBef>
                <a:spcPts val="0"/>
              </a:spcBef>
              <a:spcAft>
                <a:spcPts val="0"/>
              </a:spcAft>
              <a:defRPr/>
            </a:pPr>
            <a:r>
              <a:rPr lang="en-US" altLang="zh-CN" sz="1100" kern="0" dirty="0">
                <a:solidFill>
                  <a:prstClr val="black"/>
                </a:solidFill>
              </a:rPr>
              <a:t>In addition, this work item is revised with extending the scope to include measurement data collection to support RAN intelligence.</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rPr>
              <a:t>Measurements for RAN depends on the progress in RAN WGs. And some LSs may be involved</a:t>
            </a: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Continue the work per the </a:t>
            </a:r>
            <a:r>
              <a:rPr lang="en-US" sz="1100" kern="0" dirty="0" err="1">
                <a:solidFill>
                  <a:prstClr val="black"/>
                </a:solidFill>
              </a:rPr>
              <a:t>WoPs</a:t>
            </a:r>
            <a:endParaRPr lang="en-US" sz="1100" kern="0" dirty="0">
              <a:solidFill>
                <a:prstClr val="black"/>
              </a:solidFill>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678338250"/>
              </p:ext>
            </p:extLst>
          </p:nvPr>
        </p:nvGraphicFramePr>
        <p:xfrm>
          <a:off x="237685" y="1084472"/>
          <a:ext cx="11587848" cy="1682877"/>
        </p:xfrm>
        <a:graphic>
          <a:graphicData uri="http://schemas.openxmlformats.org/drawingml/2006/table">
            <a:tbl>
              <a:tblPr firstRow="1" firstCol="1" bandRow="1">
                <a:tableStyleId>{F5AB1C69-6EDB-4FF4-983F-18BD219EF322}</a:tableStyleId>
              </a:tblPr>
              <a:tblGrid>
                <a:gridCol w="519783">
                  <a:extLst>
                    <a:ext uri="{9D8B030D-6E8A-4147-A177-3AD203B41FA5}">
                      <a16:colId xmlns:a16="http://schemas.microsoft.com/office/drawing/2014/main" val="20000"/>
                    </a:ext>
                  </a:extLst>
                </a:gridCol>
                <a:gridCol w="2673169">
                  <a:extLst>
                    <a:ext uri="{9D8B030D-6E8A-4147-A177-3AD203B41FA5}">
                      <a16:colId xmlns:a16="http://schemas.microsoft.com/office/drawing/2014/main" val="20001"/>
                    </a:ext>
                  </a:extLst>
                </a:gridCol>
                <a:gridCol w="691320">
                  <a:extLst>
                    <a:ext uri="{9D8B030D-6E8A-4147-A177-3AD203B41FA5}">
                      <a16:colId xmlns:a16="http://schemas.microsoft.com/office/drawing/2014/main" val="20002"/>
                    </a:ext>
                  </a:extLst>
                </a:gridCol>
                <a:gridCol w="806350">
                  <a:extLst>
                    <a:ext uri="{9D8B030D-6E8A-4147-A177-3AD203B41FA5}">
                      <a16:colId xmlns:a16="http://schemas.microsoft.com/office/drawing/2014/main" val="20005"/>
                    </a:ext>
                  </a:extLst>
                </a:gridCol>
                <a:gridCol w="594331">
                  <a:extLst>
                    <a:ext uri="{9D8B030D-6E8A-4147-A177-3AD203B41FA5}">
                      <a16:colId xmlns:a16="http://schemas.microsoft.com/office/drawing/2014/main" val="20006"/>
                    </a:ext>
                  </a:extLst>
                </a:gridCol>
                <a:gridCol w="621439">
                  <a:extLst>
                    <a:ext uri="{9D8B030D-6E8A-4147-A177-3AD203B41FA5}">
                      <a16:colId xmlns:a16="http://schemas.microsoft.com/office/drawing/2014/main" val="497328363"/>
                    </a:ext>
                  </a:extLst>
                </a:gridCol>
                <a:gridCol w="621439">
                  <a:extLst>
                    <a:ext uri="{9D8B030D-6E8A-4147-A177-3AD203B41FA5}">
                      <a16:colId xmlns:a16="http://schemas.microsoft.com/office/drawing/2014/main" val="20007"/>
                    </a:ext>
                  </a:extLst>
                </a:gridCol>
                <a:gridCol w="1044055">
                  <a:extLst>
                    <a:ext uri="{9D8B030D-6E8A-4147-A177-3AD203B41FA5}">
                      <a16:colId xmlns:a16="http://schemas.microsoft.com/office/drawing/2014/main" val="20008"/>
                    </a:ext>
                  </a:extLst>
                </a:gridCol>
                <a:gridCol w="1090346">
                  <a:extLst>
                    <a:ext uri="{9D8B030D-6E8A-4147-A177-3AD203B41FA5}">
                      <a16:colId xmlns:a16="http://schemas.microsoft.com/office/drawing/2014/main" val="20009"/>
                    </a:ext>
                  </a:extLst>
                </a:gridCol>
                <a:gridCol w="1005823">
                  <a:extLst>
                    <a:ext uri="{9D8B030D-6E8A-4147-A177-3AD203B41FA5}">
                      <a16:colId xmlns:a16="http://schemas.microsoft.com/office/drawing/2014/main" val="20010"/>
                    </a:ext>
                  </a:extLst>
                </a:gridCol>
                <a:gridCol w="1005823">
                  <a:extLst>
                    <a:ext uri="{9D8B030D-6E8A-4147-A177-3AD203B41FA5}">
                      <a16:colId xmlns:a16="http://schemas.microsoft.com/office/drawing/2014/main" val="20012"/>
                    </a:ext>
                  </a:extLst>
                </a:gridCol>
                <a:gridCol w="913970">
                  <a:extLst>
                    <a:ext uri="{9D8B030D-6E8A-4147-A177-3AD203B41FA5}">
                      <a16:colId xmlns:a16="http://schemas.microsoft.com/office/drawing/2014/main" val="20013"/>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50087">
                <a:tc>
                  <a:txBody>
                    <a:bodyPr/>
                    <a:lstStyle/>
                    <a:p>
                      <a:pPr algn="ctr"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05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50" b="0" i="0" u="none" strike="noStrike" dirty="0">
                          <a:solidFill>
                            <a:srgbClr val="000000"/>
                          </a:solidFill>
                          <a:effectLst/>
                          <a:latin typeface="+mn-lt"/>
                        </a:rPr>
                        <a:t>EE5GPLUS_Ph2</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SA#100 (June 2023)</a:t>
                      </a:r>
                    </a:p>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100" b="1" kern="1200" dirty="0">
                          <a:solidFill>
                            <a:srgbClr val="0000FF"/>
                          </a:solidFill>
                          <a:effectLst/>
                          <a:latin typeface="+mn-lt"/>
                          <a:ea typeface="+mn-ea"/>
                          <a:cs typeface="Arial" panose="020B0604020202020204" pitchFamily="34" charset="0"/>
                        </a:rPr>
                        <a:t>-</a:t>
                      </a:r>
                      <a:r>
                        <a:rPr lang="en-US" altLang="zh-CN" sz="1100" b="1" kern="1200" dirty="0">
                          <a:solidFill>
                            <a:srgbClr val="0000FF"/>
                          </a:solidFill>
                          <a:effectLst/>
                          <a:latin typeface="+mn-lt"/>
                          <a:ea typeface="+mn-ea"/>
                          <a:cs typeface="Arial" panose="020B0604020202020204" pitchFamily="34" charset="0"/>
                        </a:rPr>
                        <a:t>&gt;SA#102 (Dec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50" b="0" i="0" u="none" strike="noStrike" kern="1200" dirty="0">
                          <a:solidFill>
                            <a:schemeClr val="tx1"/>
                          </a:solidFill>
                          <a:effectLst/>
                          <a:latin typeface="+mn-lt"/>
                          <a:ea typeface="+mn-ea"/>
                          <a:cs typeface="+mn-cs"/>
                        </a:rPr>
                        <a:t>25%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b="0" kern="1200" dirty="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50" b="0" i="0" u="none" strike="noStrike" kern="1200" dirty="0">
                          <a:solidFill>
                            <a:srgbClr val="000000"/>
                          </a:solidFill>
                          <a:effectLst/>
                          <a:latin typeface="+mn-lt"/>
                          <a:ea typeface="+mn-ea"/>
                          <a:cs typeface="+mn-cs"/>
                        </a:rPr>
                        <a:t>SA2,RAN2,RAN3</a:t>
                      </a:r>
                      <a:endParaRPr lang="zh-CN" altLang="en-US" sz="105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050" kern="1200" dirty="0">
                          <a:solidFill>
                            <a:srgbClr val="000000"/>
                          </a:solidFill>
                          <a:effectLst/>
                          <a:latin typeface="+mn-lt"/>
                          <a:ea typeface="宋体" panose="02010600030101010101" pitchFamily="2" charset="-122"/>
                          <a:cs typeface="Arial" panose="020B0604020202020204" pitchFamily="34" charset="0"/>
                        </a:rPr>
                        <a:t>0-&gt;0-&gt;0-&gt;10-&gt;25-&gt;30%</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50" b="0" kern="1200" dirty="0">
                          <a:solidFill>
                            <a:schemeClr val="dk1"/>
                          </a:solidFill>
                          <a:effectLst/>
                          <a:latin typeface="+mn-lt"/>
                          <a:ea typeface="+mn-ea"/>
                          <a:cs typeface="Arial" panose="020B0604020202020204" pitchFamily="34" charset="0"/>
                        </a:rPr>
                        <a:t>Huawei</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415253">
                <a:tc>
                  <a:txBody>
                    <a:bodyPr/>
                    <a:lstStyle/>
                    <a:p>
                      <a:pPr algn="ctr" fontAlgn="t"/>
                      <a:r>
                        <a:rPr lang="en-US" sz="1100" b="0" i="0" u="none" strike="noStrike" dirty="0">
                          <a:solidFill>
                            <a:srgbClr val="000000"/>
                          </a:solidFill>
                          <a:effectLst/>
                          <a:latin typeface="+mn-lt"/>
                        </a:rPr>
                        <a:t>940033</a:t>
                      </a:r>
                    </a:p>
                  </a:txBody>
                  <a:tcPr marL="6350" marR="6350" marT="6350" marB="0"/>
                </a:tc>
                <a:tc>
                  <a:txBody>
                    <a:bodyPr/>
                    <a:lstStyle/>
                    <a:p>
                      <a:pPr algn="l" fontAlgn="t"/>
                      <a:r>
                        <a:rPr lang="en-US" sz="11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100" b="0" i="0" u="none" strike="noStrike" dirty="0" err="1">
                          <a:solidFill>
                            <a:schemeClr val="tx1"/>
                          </a:solidFill>
                          <a:effectLst/>
                          <a:latin typeface="+mn-lt"/>
                        </a:rPr>
                        <a:t>eNETSLICE_PRO</a:t>
                      </a:r>
                      <a:endParaRPr lang="en-US" sz="1100" b="0" i="0" u="none" strike="noStrike" dirty="0">
                        <a:solidFill>
                          <a:schemeClr val="tx1"/>
                        </a:solidFill>
                        <a:effectLst/>
                        <a:latin typeface="+mn-lt"/>
                      </a:endParaRPr>
                    </a:p>
                  </a:txBody>
                  <a:tcPr marL="6350" marR="6350" marT="6350" marB="0"/>
                </a:tc>
                <a:tc>
                  <a:txBody>
                    <a:bodyPr/>
                    <a:lstStyle/>
                    <a:p>
                      <a:pPr marL="0" algn="l"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r>
                        <a:rPr lang="fr-FR" altLang="zh-CN" sz="1100" b="0" kern="1200" dirty="0">
                          <a:solidFill>
                            <a:schemeClr val="tx1"/>
                          </a:solidFill>
                          <a:effectLst/>
                          <a:latin typeface="+mn-lt"/>
                          <a:ea typeface="+mn-ea"/>
                          <a:cs typeface="Arial" panose="020B0604020202020204" pitchFamily="34" charset="0"/>
                        </a:rPr>
                        <a:t> -</a:t>
                      </a:r>
                      <a:r>
                        <a:rPr lang="en-US" altLang="zh-CN" sz="1100" b="0" kern="1200" dirty="0">
                          <a:solidFill>
                            <a:schemeClr val="tx1"/>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SA#102 (Dec 2023)</a:t>
                      </a:r>
                    </a:p>
                  </a:txBody>
                  <a:tcPr marL="9525" marR="9525" marT="9525" marB="9525"/>
                </a:tc>
                <a:tc>
                  <a:txBody>
                    <a:bodyPr/>
                    <a:lstStyle/>
                    <a:p>
                      <a:pPr marL="0" algn="ctr" defTabSz="1219170" rtl="0" eaLnBrk="1" fontAlgn="t" latinLnBrk="0" hangingPunct="1">
                        <a:lnSpc>
                          <a:spcPct val="107000"/>
                        </a:lnSpc>
                        <a:spcAft>
                          <a:spcPts val="800"/>
                        </a:spcAft>
                      </a:pPr>
                      <a:r>
                        <a:rPr lang="en-US" sz="1100" b="0" i="0" u="none" strike="noStrike" kern="1200" dirty="0">
                          <a:solidFill>
                            <a:schemeClr val="tx1"/>
                          </a:solidFill>
                          <a:effectLst/>
                          <a:latin typeface="+mn-lt"/>
                          <a:ea typeface="+mn-ea"/>
                          <a:cs typeface="+mn-cs"/>
                        </a:rPr>
                        <a:t>85%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100" b="0" kern="1200" dirty="0">
                          <a:solidFill>
                            <a:schemeClr val="dk1"/>
                          </a:solidFill>
                          <a:effectLst/>
                          <a:latin typeface="+mn-lt"/>
                          <a:ea typeface="+mn-ea"/>
                          <a:cs typeface="Arial" panose="020B0604020202020204" pitchFamily="34" charset="0"/>
                        </a:rPr>
                        <a:t>SP-211434</a:t>
                      </a:r>
                    </a:p>
                  </a:txBody>
                  <a:tcPr marL="9525" marR="9525" marT="9525" marB="9525"/>
                </a:tc>
                <a:tc>
                  <a:txBody>
                    <a:bodyPr/>
                    <a:lstStyle/>
                    <a:p>
                      <a:pPr algn="ctr">
                        <a:lnSpc>
                          <a:spcPct val="107000"/>
                        </a:lnSpc>
                        <a:spcAft>
                          <a:spcPts val="800"/>
                        </a:spcAft>
                      </a:pPr>
                      <a:r>
                        <a:rPr lang="en-GB" altLang="zh-CN" sz="1100" b="0" i="0" u="none" strike="noStrike" kern="1200" dirty="0">
                          <a:solidFill>
                            <a:srgbClr val="0000FF"/>
                          </a:solidFill>
                          <a:effectLst/>
                          <a:latin typeface="+mn-lt"/>
                          <a:ea typeface="+mn-ea"/>
                          <a:cs typeface="+mn-cs"/>
                        </a:rPr>
                        <a:t>90</a:t>
                      </a:r>
                      <a:r>
                        <a:rPr lang="en-US" altLang="zh-CN" sz="1100" b="0" i="0" u="none" strike="noStrike" kern="1200" dirty="0">
                          <a:solidFill>
                            <a:srgbClr val="0000FF"/>
                          </a:solidFill>
                          <a:effectLst/>
                          <a:latin typeface="+mn-lt"/>
                          <a:ea typeface="+mn-ea"/>
                          <a:cs typeface="+mn-cs"/>
                        </a:rPr>
                        <a:t>%</a:t>
                      </a:r>
                      <a:endParaRPr lang="en-GB" sz="11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100" kern="1200" dirty="0">
                          <a:solidFill>
                            <a:srgbClr val="FF0000"/>
                          </a:solidFill>
                          <a:effectLst/>
                          <a:latin typeface="+mn-lt"/>
                          <a:ea typeface="宋体" panose="02010600030101010101" pitchFamily="2" charset="-122"/>
                          <a:cs typeface="Arial" panose="020B0604020202020204" pitchFamily="34" charset="0"/>
                        </a:rPr>
                        <a:t>85-&gt;85</a:t>
                      </a:r>
                    </a:p>
                    <a:p>
                      <a:pPr marL="0" algn="ctr" defTabSz="1219170" rtl="0" eaLnBrk="1" latinLnBrk="0" hangingPunct="1">
                        <a:lnSpc>
                          <a:spcPct val="150000"/>
                        </a:lnSpc>
                        <a:spcAft>
                          <a:spcPts val="0"/>
                        </a:spcAft>
                      </a:pPr>
                      <a:r>
                        <a:rPr lang="en-US" altLang="zh-CN" sz="1100" kern="1200" dirty="0">
                          <a:solidFill>
                            <a:srgbClr val="FF0000"/>
                          </a:solidFill>
                          <a:effectLst/>
                          <a:latin typeface="+mn-lt"/>
                          <a:ea typeface="宋体" panose="02010600030101010101" pitchFamily="2" charset="-122"/>
                          <a:cs typeface="Arial" panose="020B0604020202020204" pitchFamily="34" charset="0"/>
                        </a:rPr>
                        <a:t>-&gt;85</a:t>
                      </a:r>
                      <a:r>
                        <a:rPr lang="fr-FR" altLang="zh-CN" sz="1100" kern="1200" dirty="0">
                          <a:solidFill>
                            <a:srgbClr val="FF0000"/>
                          </a:solidFill>
                          <a:effectLst/>
                          <a:latin typeface="+mn-lt"/>
                          <a:ea typeface="宋体" panose="02010600030101010101" pitchFamily="2" charset="-122"/>
                          <a:cs typeface="Arial" panose="020B0604020202020204" pitchFamily="34" charset="0"/>
                        </a:rPr>
                        <a:t>%-&gt;90%</a:t>
                      </a:r>
                      <a:endParaRPr lang="zh-CN" sz="11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28.531,28.541</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sz="1100" kern="1200" dirty="0">
                          <a:solidFill>
                            <a:srgbClr val="000000"/>
                          </a:solidFill>
                          <a:effectLst/>
                          <a:latin typeface="+mn-lt"/>
                          <a:ea typeface="宋体" panose="02010600030101010101" pitchFamily="2" charset="-122"/>
                          <a:cs typeface="Arial" panose="020B0604020202020204" pitchFamily="34" charset="0"/>
                        </a:rPr>
                        <a:t>Samsung</a:t>
                      </a:r>
                    </a:p>
                  </a:txBody>
                  <a:tcPr marL="9525" marR="9525" marT="9525" marB="9525"/>
                </a:tc>
                <a:extLst>
                  <a:ext uri="{0D108BD9-81ED-4DB2-BD59-A6C34878D82A}">
                    <a16:rowId xmlns:a16="http://schemas.microsoft.com/office/drawing/2014/main" val="10002"/>
                  </a:ext>
                </a:extLst>
              </a:tr>
            </a:tbl>
          </a:graphicData>
        </a:graphic>
      </p:graphicFrame>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355659" y="2995370"/>
            <a:ext cx="5468493" cy="20338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855123" lvl="1" indent="-455073" defTabSz="1219170">
              <a:spcBef>
                <a:spcPts val="0"/>
              </a:spcBef>
              <a:spcAft>
                <a:spcPts val="0"/>
              </a:spcAft>
              <a:defRPr/>
            </a:pPr>
            <a:r>
              <a:rPr lang="en-US" altLang="de-DE" sz="1100" kern="0" dirty="0">
                <a:solidFill>
                  <a:prstClr val="black"/>
                </a:solidFill>
              </a:rPr>
              <a:t>One CR agreed</a:t>
            </a:r>
          </a:p>
          <a:p>
            <a:pPr marL="855123" lvl="1" indent="-455073" defTabSz="1219170">
              <a:spcBef>
                <a:spcPts val="0"/>
              </a:spcBef>
              <a:spcAft>
                <a:spcPts val="0"/>
              </a:spcAft>
              <a:defRPr/>
            </a:pPr>
            <a:r>
              <a:rPr lang="en-US" altLang="de-DE" sz="1100" kern="0" dirty="0">
                <a:solidFill>
                  <a:prstClr val="black"/>
                </a:solidFill>
              </a:rPr>
              <a:t>An LS has been sent out to all 3GPP WGs and TSGs to identify their </a:t>
            </a:r>
            <a:r>
              <a:rPr lang="en-US" altLang="de-DE" sz="1100" b="1" dirty="0">
                <a:solidFill>
                  <a:srgbClr val="0000FF"/>
                </a:solidFill>
                <a:ea typeface="+mn-ea"/>
              </a:rPr>
              <a:t>activities</a:t>
            </a:r>
            <a:r>
              <a:rPr lang="en-US" altLang="de-DE" sz="1100" kern="0" dirty="0">
                <a:solidFill>
                  <a:prstClr val="black"/>
                </a:solidFill>
              </a:rPr>
              <a:t> on energy </a:t>
            </a:r>
            <a:r>
              <a:rPr lang="en-US" altLang="de-DE" sz="1100" kern="0" dirty="0" err="1">
                <a:solidFill>
                  <a:prstClr val="black"/>
                </a:solidFill>
              </a:rPr>
              <a:t>effciency</a:t>
            </a:r>
            <a:endParaRPr lang="en-US" altLang="de-DE" sz="11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600" kern="0" dirty="0">
                <a:solidFill>
                  <a:prstClr val="black"/>
                </a:solidFill>
              </a:rPr>
              <a:t>Next steps</a:t>
            </a:r>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6664411" y="2995370"/>
            <a:ext cx="5161120" cy="27781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a:solidFill>
                  <a:srgbClr val="0000FF"/>
                </a:solidFill>
              </a:rPr>
              <a:t>eNETSLICE_PRO</a:t>
            </a:r>
            <a:r>
              <a:rPr lang="en-US" altLang="zh-CN" sz="1600" b="1" dirty="0">
                <a:solidFill>
                  <a:srgbClr val="0000FF"/>
                </a:solidFill>
              </a:rPr>
              <a:t>:</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855123" lvl="1" indent="-455073" defTabSz="1219170">
              <a:spcBef>
                <a:spcPts val="0"/>
              </a:spcBef>
              <a:spcAft>
                <a:spcPts val="0"/>
              </a:spcAft>
              <a:defRPr/>
            </a:pPr>
            <a:r>
              <a:rPr lang="en-US" altLang="de-DE" sz="1100" kern="0" dirty="0">
                <a:solidFill>
                  <a:prstClr val="black"/>
                </a:solidFill>
              </a:rPr>
              <a:t>WG agreed on a way forward as part Remain same of a discussion paper</a:t>
            </a:r>
          </a:p>
          <a:p>
            <a:pPr marL="855123" lvl="1" indent="-455073" defTabSz="1219170">
              <a:spcBef>
                <a:spcPts val="0"/>
              </a:spcBef>
              <a:spcAft>
                <a:spcPts val="0"/>
              </a:spcAft>
              <a:defRPr/>
            </a:pPr>
            <a:r>
              <a:rPr lang="en-US" altLang="de-DE" sz="1100" kern="0" dirty="0">
                <a:solidFill>
                  <a:prstClr val="black"/>
                </a:solidFill>
              </a:rPr>
              <a:t>Contribution addressing the async. Support to be submitted for next meeting.</a:t>
            </a:r>
            <a:endParaRPr lang="en-US" altLang="zh-CN" sz="1100" kern="0" dirty="0">
              <a:solidFill>
                <a:prstClr val="black"/>
              </a:solidFill>
              <a:cs typeface="+mn-cs"/>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None</a:t>
            </a: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721080773"/>
              </p:ext>
            </p:extLst>
          </p:nvPr>
        </p:nvGraphicFramePr>
        <p:xfrm>
          <a:off x="164363" y="919965"/>
          <a:ext cx="11610073" cy="5148453"/>
        </p:xfrm>
        <a:graphic>
          <a:graphicData uri="http://schemas.openxmlformats.org/drawingml/2006/table">
            <a:tbl>
              <a:tblPr firstRow="1" firstCol="1" bandRow="1">
                <a:tableStyleId>{F5AB1C69-6EDB-4FF4-983F-18BD219EF322}</a:tableStyleId>
              </a:tblPr>
              <a:tblGrid>
                <a:gridCol w="519192">
                  <a:extLst>
                    <a:ext uri="{9D8B030D-6E8A-4147-A177-3AD203B41FA5}">
                      <a16:colId xmlns:a16="http://schemas.microsoft.com/office/drawing/2014/main" val="20000"/>
                    </a:ext>
                  </a:extLst>
                </a:gridCol>
                <a:gridCol w="2409151">
                  <a:extLst>
                    <a:ext uri="{9D8B030D-6E8A-4147-A177-3AD203B41FA5}">
                      <a16:colId xmlns:a16="http://schemas.microsoft.com/office/drawing/2014/main" val="20001"/>
                    </a:ext>
                  </a:extLst>
                </a:gridCol>
                <a:gridCol w="803301">
                  <a:extLst>
                    <a:ext uri="{9D8B030D-6E8A-4147-A177-3AD203B41FA5}">
                      <a16:colId xmlns:a16="http://schemas.microsoft.com/office/drawing/2014/main" val="20002"/>
                    </a:ext>
                  </a:extLst>
                </a:gridCol>
                <a:gridCol w="1001194">
                  <a:extLst>
                    <a:ext uri="{9D8B030D-6E8A-4147-A177-3AD203B41FA5}">
                      <a16:colId xmlns:a16="http://schemas.microsoft.com/office/drawing/2014/main" val="20005"/>
                    </a:ext>
                  </a:extLst>
                </a:gridCol>
                <a:gridCol w="407289">
                  <a:extLst>
                    <a:ext uri="{9D8B030D-6E8A-4147-A177-3AD203B41FA5}">
                      <a16:colId xmlns:a16="http://schemas.microsoft.com/office/drawing/2014/main" val="20006"/>
                    </a:ext>
                  </a:extLst>
                </a:gridCol>
                <a:gridCol w="608575">
                  <a:extLst>
                    <a:ext uri="{9D8B030D-6E8A-4147-A177-3AD203B41FA5}">
                      <a16:colId xmlns:a16="http://schemas.microsoft.com/office/drawing/2014/main" val="2617781970"/>
                    </a:ext>
                  </a:extLst>
                </a:gridCol>
                <a:gridCol w="608575">
                  <a:extLst>
                    <a:ext uri="{9D8B030D-6E8A-4147-A177-3AD203B41FA5}">
                      <a16:colId xmlns:a16="http://schemas.microsoft.com/office/drawing/2014/main" val="20007"/>
                    </a:ext>
                  </a:extLst>
                </a:gridCol>
                <a:gridCol w="1241394">
                  <a:extLst>
                    <a:ext uri="{9D8B030D-6E8A-4147-A177-3AD203B41FA5}">
                      <a16:colId xmlns:a16="http://schemas.microsoft.com/office/drawing/2014/main" val="20008"/>
                    </a:ext>
                  </a:extLst>
                </a:gridCol>
                <a:gridCol w="1089108">
                  <a:extLst>
                    <a:ext uri="{9D8B030D-6E8A-4147-A177-3AD203B41FA5}">
                      <a16:colId xmlns:a16="http://schemas.microsoft.com/office/drawing/2014/main" val="20009"/>
                    </a:ext>
                  </a:extLst>
                </a:gridCol>
                <a:gridCol w="1004680">
                  <a:extLst>
                    <a:ext uri="{9D8B030D-6E8A-4147-A177-3AD203B41FA5}">
                      <a16:colId xmlns:a16="http://schemas.microsoft.com/office/drawing/2014/main" val="20010"/>
                    </a:ext>
                  </a:extLst>
                </a:gridCol>
                <a:gridCol w="1004680">
                  <a:extLst>
                    <a:ext uri="{9D8B030D-6E8A-4147-A177-3AD203B41FA5}">
                      <a16:colId xmlns:a16="http://schemas.microsoft.com/office/drawing/2014/main" val="20012"/>
                    </a:ext>
                  </a:extLst>
                </a:gridCol>
                <a:gridCol w="912934">
                  <a:extLst>
                    <a:ext uri="{9D8B030D-6E8A-4147-A177-3AD203B41FA5}">
                      <a16:colId xmlns:a16="http://schemas.microsoft.com/office/drawing/2014/main" val="20013"/>
                    </a:ext>
                  </a:extLst>
                </a:gridCol>
              </a:tblGrid>
              <a:tr h="148800">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574045">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a:t>
                      </a:r>
                      <a:r>
                        <a:rPr lang="en-US" altLang="zh-CN" sz="1000" b="0" kern="1200" dirty="0">
                          <a:solidFill>
                            <a:srgbClr val="0000FF"/>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 (Jun.2023)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 with WA</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25-&gt;25-&gt;30-&gt;30-&gt;70% with WA</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74045">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2023)-&gt; </a:t>
                      </a:r>
                      <a:r>
                        <a:rPr lang="en-US" altLang="zh-CN" sz="1000" b="1" kern="1200" dirty="0">
                          <a:solidFill>
                            <a:srgbClr val="0000FF"/>
                          </a:solidFill>
                          <a:effectLst/>
                          <a:latin typeface="+mn-lt"/>
                          <a:ea typeface="+mn-ea"/>
                          <a:cs typeface="Arial" panose="020B0604020202020204" pitchFamily="34" charset="0"/>
                        </a:rPr>
                        <a:t>SA#102 (Dec.2023)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 with WA</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10-&gt;10-&gt;10-&gt;10-&gt;60% with WA</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439004">
                <a:tc>
                  <a:txBody>
                    <a:bodyPr/>
                    <a:lstStyle/>
                    <a:p>
                      <a:pPr algn="ctr" fontAlgn="t"/>
                      <a:r>
                        <a:rPr lang="en-US" sz="1000" b="0" i="0" u="none" strike="noStrike" dirty="0">
                          <a:solidFill>
                            <a:srgbClr val="000000"/>
                          </a:solidFill>
                          <a:effectLst/>
                          <a:latin typeface="+mn-lt"/>
                        </a:rPr>
                        <a:t>940046</a:t>
                      </a:r>
                    </a:p>
                  </a:txBody>
                  <a:tcPr marL="6350" marR="6350" marT="6350" marB="0"/>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000" b="0" kern="1200" dirty="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A#99(Mar 2023)-&gt; </a:t>
                      </a:r>
                      <a:r>
                        <a:rPr lang="en-US" sz="1000" b="1" kern="1200" dirty="0">
                          <a:solidFill>
                            <a:srgbClr val="0000FF"/>
                          </a:solidFill>
                          <a:effectLst/>
                          <a:latin typeface="+mn-lt"/>
                          <a:ea typeface="宋体" panose="02010600030101010101" pitchFamily="2" charset="-122"/>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98%</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-&gt;80-&gt;90-&gt;98%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28.912</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43900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40-&gt;50-&gt;60%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439004">
                <a:tc>
                  <a:txBody>
                    <a:bodyPr/>
                    <a:lstStyle/>
                    <a:p>
                      <a:pPr algn="ctr"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1000" b="1" kern="1200" dirty="0">
                          <a:solidFill>
                            <a:srgbClr val="0000FF"/>
                          </a:solidFill>
                          <a:effectLst/>
                          <a:latin typeface="+mn-lt"/>
                          <a:ea typeface="+mn-ea"/>
                          <a:cs typeface="Arial" panose="020B0604020202020204" pitchFamily="34" charset="0"/>
                        </a:rPr>
                        <a:t>-&gt;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-&gt;55%-&gt;85%-&gt;95%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439004">
                <a:tc>
                  <a:txBody>
                    <a:bodyPr/>
                    <a:lstStyle/>
                    <a:p>
                      <a:pPr algn="ctr" fontAlgn="t"/>
                      <a:r>
                        <a:rPr lang="en-US" sz="1000" b="0" i="0" u="none" strike="noStrike" dirty="0">
                          <a:solidFill>
                            <a:srgbClr val="000000"/>
                          </a:solidFill>
                          <a:effectLst/>
                          <a:latin typeface="+mn-lt"/>
                        </a:rPr>
                        <a:t>940034</a:t>
                      </a:r>
                    </a:p>
                  </a:txBody>
                  <a:tcPr marL="6350" marR="6350" marT="6350" marB="0"/>
                </a:tc>
                <a:tc>
                  <a:txBody>
                    <a:bodyPr/>
                    <a:lstStyle/>
                    <a:p>
                      <a:pPr algn="l" fontAlgn="t"/>
                      <a:r>
                        <a:rPr lang="en-US" sz="100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0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SA#99 (Mar 2023)</a:t>
                      </a:r>
                    </a:p>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-&gt;</a:t>
                      </a:r>
                      <a:r>
                        <a:rPr lang="en-US" altLang="zh-CN" sz="1000" b="1" kern="1200" dirty="0">
                          <a:solidFill>
                            <a:srgbClr val="0000FF"/>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SP-211435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000000"/>
                          </a:solidFill>
                          <a:effectLst/>
                          <a:latin typeface="+mn-lt"/>
                          <a:ea typeface="宋体" panose="02010600030101010101" pitchFamily="2" charset="-122"/>
                          <a:cs typeface="Arial" panose="020B0604020202020204" pitchFamily="34" charset="0"/>
                        </a:rPr>
                        <a:t>30-&gt;60-&gt; 65-&gt;75-&gt;95%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Telecom</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291687">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SA#99(Mar 2023)</a:t>
                      </a:r>
                      <a:r>
                        <a:rPr lang="fr-FR" altLang="zh-CN" sz="1000" b="1" kern="1200" dirty="0">
                          <a:solidFill>
                            <a:srgbClr val="0000FF"/>
                          </a:solidFill>
                          <a:effectLst/>
                          <a:latin typeface="+mn-lt"/>
                          <a:ea typeface="+mn-ea"/>
                          <a:cs typeface="Arial" panose="020B0604020202020204" pitchFamily="34" charset="0"/>
                        </a:rPr>
                        <a:t> </a:t>
                      </a:r>
                    </a:p>
                    <a:p>
                      <a:pPr marL="0" algn="ctr" defTabSz="1219170" rtl="0" eaLnBrk="1" latinLnBrk="0" hangingPunct="1">
                        <a:lnSpc>
                          <a:spcPct val="150000"/>
                        </a:lnSpc>
                        <a:spcAft>
                          <a:spcPts val="0"/>
                        </a:spcAft>
                      </a:pPr>
                      <a:r>
                        <a:rPr lang="fr-FR" altLang="zh-CN" sz="1000" b="1" kern="1200" dirty="0">
                          <a:solidFill>
                            <a:srgbClr val="0000FF"/>
                          </a:solidFill>
                          <a:effectLst/>
                          <a:latin typeface="+mn-lt"/>
                          <a:ea typeface="+mn-ea"/>
                          <a:cs typeface="Arial" panose="020B0604020202020204" pitchFamily="34" charset="0"/>
                        </a:rPr>
                        <a:t>-&gt;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SP-220153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宋体" panose="02010600030101010101" pitchFamily="2" charset="-122"/>
                          <a:cs typeface="Arial" panose="020B0604020202020204" pitchFamily="34" charset="0"/>
                        </a:rPr>
                        <a:t>-&gt;20%-&gt;20-&gt;</a:t>
                      </a:r>
                      <a:r>
                        <a:rPr lang="en-US" altLang="zh-CN" sz="1000" kern="1200" dirty="0">
                          <a:solidFill>
                            <a:schemeClr val="tx1"/>
                          </a:solidFill>
                          <a:effectLst/>
                          <a:latin typeface="+mn-lt"/>
                          <a:ea typeface="宋体" panose="02010600030101010101" pitchFamily="2" charset="-122"/>
                          <a:cs typeface="Arial" panose="020B0604020202020204" pitchFamily="34" charset="0"/>
                        </a:rPr>
                        <a:t>30%</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28.830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291687">
                <a:tc>
                  <a:txBody>
                    <a:bodyPr/>
                    <a:lstStyle/>
                    <a:p>
                      <a:pPr algn="ctr"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10%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r>
                        <a:rPr lang="en-GB" sz="1000" dirty="0">
                          <a:solidFill>
                            <a:srgbClr val="0000FF"/>
                          </a:solidFill>
                          <a:latin typeface="+mn-lt"/>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a:t>
                      </a:r>
                      <a:r>
                        <a:rPr lang="en-US" altLang="zh-CN" sz="1000" kern="1200" dirty="0">
                          <a:solidFill>
                            <a:srgbClr val="000000"/>
                          </a:solidFill>
                          <a:effectLst/>
                          <a:latin typeface="+mn-lt"/>
                          <a:ea typeface="宋体" panose="02010600030101010101" pitchFamily="2" charset="-122"/>
                          <a:cs typeface="Arial" panose="020B0604020202020204" pitchFamily="34" charset="0"/>
                        </a:rPr>
                        <a:t>,</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China</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since SA5#146:</a:t>
            </a:r>
          </a:p>
          <a:p>
            <a:pPr marL="988459" lvl="1" indent="-378875" defTabSz="1219170">
              <a:defRPr/>
            </a:pPr>
            <a:r>
              <a:rPr lang="en-US" altLang="zh-CN" sz="1200" kern="0" dirty="0">
                <a:solidFill>
                  <a:prstClr val="black"/>
                </a:solidFill>
              </a:rPr>
              <a:t>The SA5 Chair declared the contents of </a:t>
            </a:r>
            <a:r>
              <a:rPr lang="en-US" altLang="zh-CN" sz="1200" kern="0" dirty="0" err="1">
                <a:solidFill>
                  <a:prstClr val="black"/>
                </a:solidFill>
              </a:rPr>
              <a:t>tdoc</a:t>
            </a:r>
            <a:r>
              <a:rPr lang="en-US" altLang="zh-CN" sz="1200" kern="0" dirty="0">
                <a:solidFill>
                  <a:prstClr val="black"/>
                </a:solidFill>
              </a:rPr>
              <a:t> S5-232887 as a Working agreement (https://www.3gpp.org/delegates-corner/3gpp-working-procedures/tsg-working-agreements).</a:t>
            </a:r>
          </a:p>
          <a:p>
            <a:pPr marL="988459" lvl="1" indent="-378875" defTabSz="1219170">
              <a:defRPr/>
            </a:pPr>
            <a:r>
              <a:rPr lang="en-US" altLang="zh-CN" sz="1200" kern="0" dirty="0">
                <a:solidFill>
                  <a:prstClr val="black"/>
                </a:solidFill>
              </a:rPr>
              <a:t>Update issue description and potential solution of Key Issue# 5.1</a:t>
            </a:r>
          </a:p>
          <a:p>
            <a:pPr marL="988459" lvl="1" indent="-378875" defTabSz="1219170">
              <a:defRPr/>
            </a:pPr>
            <a:r>
              <a:rPr lang="en-US" altLang="zh-CN" sz="1200" kern="0" dirty="0">
                <a:solidFill>
                  <a:prstClr val="black"/>
                </a:solidFill>
              </a:rPr>
              <a:t>Add Key Issue# 5.1b, #5.2 and #5.3.</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#6-1 and #6.2, discuss management of ANL, make conclusion and recommendation.</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id="{B4F8F5CC-9B36-4C4A-96C2-095377087992}"/>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SA5#145:</a:t>
            </a:r>
          </a:p>
          <a:p>
            <a:pPr marL="988459" lvl="1" indent="-378875" defTabSz="1219170">
              <a:defRPr/>
            </a:pPr>
            <a:r>
              <a:rPr lang="en-US" altLang="zh-CN" sz="1200" kern="0" dirty="0">
                <a:solidFill>
                  <a:prstClr val="black"/>
                </a:solidFill>
              </a:rPr>
              <a:t>The SA5 Chair declared the contents of </a:t>
            </a:r>
            <a:r>
              <a:rPr lang="en-US" altLang="zh-CN" sz="1200" kern="0" dirty="0" err="1">
                <a:solidFill>
                  <a:prstClr val="black"/>
                </a:solidFill>
              </a:rPr>
              <a:t>tdoc</a:t>
            </a:r>
            <a:r>
              <a:rPr lang="en-US" altLang="zh-CN" sz="1200" kern="0" dirty="0">
                <a:solidFill>
                  <a:prstClr val="black"/>
                </a:solidFill>
              </a:rPr>
              <a:t> S5-232888 as a Working agreement (https://www.3gpp.org/delegates-corner/3gpp-working-procedures/tsg-working-agreements).</a:t>
            </a:r>
          </a:p>
          <a:p>
            <a:pPr marL="988459" lvl="1" indent="-378875" defTabSz="1219170">
              <a:defRPr/>
            </a:pPr>
            <a:r>
              <a:rPr lang="en-US" altLang="zh-CN" sz="1200" kern="0" dirty="0">
                <a:solidFill>
                  <a:prstClr val="black"/>
                </a:solidFill>
              </a:rPr>
              <a:t>Add generic methodology for autonomous network levels evaluation</a:t>
            </a:r>
          </a:p>
          <a:p>
            <a:pPr marL="988459" lvl="1" indent="-378875" defTabSz="1219170">
              <a:defRPr/>
            </a:pPr>
            <a:r>
              <a:rPr lang="en-US" altLang="zh-CN" sz="1200" kern="0" dirty="0">
                <a:solidFill>
                  <a:prstClr val="black"/>
                </a:solidFill>
              </a:rPr>
              <a:t>Add KEI for evaluating autonomy capability for radio network optimization</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modeling of evaluation object, add KEI for other use cases that defined in Rel-17.</a:t>
            </a:r>
            <a:endParaRPr lang="en-US" sz="12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554330444"/>
              </p:ext>
            </p:extLst>
          </p:nvPr>
        </p:nvGraphicFramePr>
        <p:xfrm>
          <a:off x="117861" y="915263"/>
          <a:ext cx="11621056" cy="2060081"/>
        </p:xfrm>
        <a:graphic>
          <a:graphicData uri="http://schemas.openxmlformats.org/drawingml/2006/table">
            <a:tbl>
              <a:tblPr firstRow="1" firstCol="1" bandRow="1">
                <a:tableStyleId>{F5AB1C69-6EDB-4FF4-983F-18BD219EF322}</a:tableStyleId>
              </a:tblPr>
              <a:tblGrid>
                <a:gridCol w="521820">
                  <a:extLst>
                    <a:ext uri="{9D8B030D-6E8A-4147-A177-3AD203B41FA5}">
                      <a16:colId xmlns:a16="http://schemas.microsoft.com/office/drawing/2014/main" val="20000"/>
                    </a:ext>
                  </a:extLst>
                </a:gridCol>
                <a:gridCol w="2683649">
                  <a:extLst>
                    <a:ext uri="{9D8B030D-6E8A-4147-A177-3AD203B41FA5}">
                      <a16:colId xmlns:a16="http://schemas.microsoft.com/office/drawing/2014/main" val="20001"/>
                    </a:ext>
                  </a:extLst>
                </a:gridCol>
                <a:gridCol w="694030">
                  <a:extLst>
                    <a:ext uri="{9D8B030D-6E8A-4147-A177-3AD203B41FA5}">
                      <a16:colId xmlns:a16="http://schemas.microsoft.com/office/drawing/2014/main" val="20002"/>
                    </a:ext>
                  </a:extLst>
                </a:gridCol>
                <a:gridCol w="809512">
                  <a:extLst>
                    <a:ext uri="{9D8B030D-6E8A-4147-A177-3AD203B41FA5}">
                      <a16:colId xmlns:a16="http://schemas.microsoft.com/office/drawing/2014/main" val="20005"/>
                    </a:ext>
                  </a:extLst>
                </a:gridCol>
                <a:gridCol w="409351">
                  <a:extLst>
                    <a:ext uri="{9D8B030D-6E8A-4147-A177-3AD203B41FA5}">
                      <a16:colId xmlns:a16="http://schemas.microsoft.com/office/drawing/2014/main" val="20006"/>
                    </a:ext>
                  </a:extLst>
                </a:gridCol>
                <a:gridCol w="611655">
                  <a:extLst>
                    <a:ext uri="{9D8B030D-6E8A-4147-A177-3AD203B41FA5}">
                      <a16:colId xmlns:a16="http://schemas.microsoft.com/office/drawing/2014/main" val="2339014609"/>
                    </a:ext>
                  </a:extLst>
                </a:gridCol>
                <a:gridCol w="611655">
                  <a:extLst>
                    <a:ext uri="{9D8B030D-6E8A-4147-A177-3AD203B41FA5}">
                      <a16:colId xmlns:a16="http://schemas.microsoft.com/office/drawing/2014/main" val="20007"/>
                    </a:ext>
                  </a:extLst>
                </a:gridCol>
                <a:gridCol w="1247678">
                  <a:extLst>
                    <a:ext uri="{9D8B030D-6E8A-4147-A177-3AD203B41FA5}">
                      <a16:colId xmlns:a16="http://schemas.microsoft.com/office/drawing/2014/main" val="20008"/>
                    </a:ext>
                  </a:extLst>
                </a:gridCol>
                <a:gridCol w="1094620">
                  <a:extLst>
                    <a:ext uri="{9D8B030D-6E8A-4147-A177-3AD203B41FA5}">
                      <a16:colId xmlns:a16="http://schemas.microsoft.com/office/drawing/2014/main" val="20009"/>
                    </a:ext>
                  </a:extLst>
                </a:gridCol>
                <a:gridCol w="1009766">
                  <a:extLst>
                    <a:ext uri="{9D8B030D-6E8A-4147-A177-3AD203B41FA5}">
                      <a16:colId xmlns:a16="http://schemas.microsoft.com/office/drawing/2014/main" val="20010"/>
                    </a:ext>
                  </a:extLst>
                </a:gridCol>
                <a:gridCol w="1009766">
                  <a:extLst>
                    <a:ext uri="{9D8B030D-6E8A-4147-A177-3AD203B41FA5}">
                      <a16:colId xmlns:a16="http://schemas.microsoft.com/office/drawing/2014/main" val="20012"/>
                    </a:ext>
                  </a:extLst>
                </a:gridCol>
                <a:gridCol w="917554">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a:t>
                      </a:r>
                      <a:r>
                        <a:rPr lang="en-US" altLang="zh-CN" sz="1000" b="0" kern="1200" dirty="0">
                          <a:solidFill>
                            <a:srgbClr val="0000FF"/>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 (Jun.2023)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 with WA</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25-&gt;25-&gt;30-&gt;30%-&gt;70% with WA</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dirty="0">
                          <a:solidFill>
                            <a:srgbClr val="000000"/>
                          </a:solidFill>
                          <a:effectLst/>
                          <a:latin typeface="+mn-lt"/>
                        </a:rPr>
                        <a:t>FS_ANLEVA</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2023)-&gt; </a:t>
                      </a:r>
                      <a:r>
                        <a:rPr lang="en-US" altLang="zh-CN" sz="1000" b="1" kern="1200" dirty="0">
                          <a:solidFill>
                            <a:srgbClr val="0000FF"/>
                          </a:solidFill>
                          <a:effectLst/>
                          <a:latin typeface="+mn-lt"/>
                          <a:ea typeface="+mn-ea"/>
                          <a:cs typeface="Arial" panose="020B0604020202020204" pitchFamily="34" charset="0"/>
                        </a:rPr>
                        <a:t>SA#102 (Dec.2023)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 with WA</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a:t>
                      </a:r>
                      <a:r>
                        <a:rPr lang="en-US" altLang="zh-CN" sz="1000" kern="1200" dirty="0">
                          <a:solidFill>
                            <a:srgbClr val="FF3300"/>
                          </a:solidFill>
                          <a:effectLst/>
                          <a:latin typeface="+mn-lt"/>
                          <a:ea typeface="+mn-ea"/>
                          <a:cs typeface="Arial" panose="020B0604020202020204" pitchFamily="34" charset="0"/>
                        </a:rPr>
                        <a:t>10-&gt;10-&gt;10-&gt;10%-&gt;60% with WA</a:t>
                      </a:r>
                      <a:endParaRPr lang="zh-CN" sz="1000" kern="1200" dirty="0">
                        <a:solidFill>
                          <a:srgbClr val="FF33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8610387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1" y="2881423"/>
            <a:ext cx="5353166" cy="325336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988459" lvl="1" indent="-378875" defTabSz="1219170">
              <a:defRPr/>
            </a:pPr>
            <a:r>
              <a:rPr lang="en-US" altLang="de-DE" sz="1200" kern="0" dirty="0">
                <a:solidFill>
                  <a:prstClr val="black"/>
                </a:solidFill>
              </a:rPr>
              <a:t>Update/add solutions and conclusions for intent driven approach for RAN energy saving (Issue#4.1), Intent conflicts(Issue#4.2), 5GC related intent expectation(Issue#4.4), Intent Report(Issue#4.5), Monitoring intent fulfilment information(Issue#4.7), Enablers for Intent Fulfilment(Issue#4.8), Enhancement for service support expectation(Issue#5.2) and collaboration with other SDOs (Issue#6.1,6.2 and 6.3)</a:t>
            </a:r>
          </a:p>
          <a:p>
            <a:pPr marL="455073" lvl="1" indent="-455073" defTabSz="1219170">
              <a:spcBef>
                <a:spcPts val="0"/>
              </a:spcBef>
              <a:spcAft>
                <a:spcPts val="0"/>
              </a:spcAft>
              <a:buBlip>
                <a:blip r:embed="rId2"/>
              </a:buBlip>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de-DE" altLang="zh-CN" sz="1200" dirty="0"/>
              <a:t>not identified</a:t>
            </a:r>
            <a:endParaRPr lang="en-US" sz="12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200" kern="0" dirty="0">
                <a:solidFill>
                  <a:prstClr val="black"/>
                </a:solidFill>
              </a:rPr>
              <a:t>Add solution and conclusion for the only remaining Issue for Intent-driven Closed Loop control (Issue#4.6)</a:t>
            </a:r>
          </a:p>
          <a:p>
            <a:pPr marL="855123" lvl="1" indent="-455073" defTabSz="1219170">
              <a:spcBef>
                <a:spcPts val="0"/>
              </a:spcBef>
              <a:spcAft>
                <a:spcPts val="0"/>
              </a:spcAft>
              <a:defRPr/>
            </a:pP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300520" y="2881423"/>
            <a:ext cx="5634679"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988459" lvl="1" indent="-378875" defTabSz="1219170">
              <a:defRPr/>
            </a:pPr>
            <a:r>
              <a:rPr lang="en-US" altLang="zh-CN" sz="1200" kern="0" dirty="0">
                <a:solidFill>
                  <a:prstClr val="black"/>
                </a:solidFill>
              </a:rPr>
              <a:t>The group agreed how network slicing requirements can be provided through intent expectation.</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1921731360"/>
              </p:ext>
            </p:extLst>
          </p:nvPr>
        </p:nvGraphicFramePr>
        <p:xfrm>
          <a:off x="256800" y="1048744"/>
          <a:ext cx="11528797" cy="1691972"/>
        </p:xfrm>
        <a:graphic>
          <a:graphicData uri="http://schemas.openxmlformats.org/drawingml/2006/table">
            <a:tbl>
              <a:tblPr firstRow="1" firstCol="1" bandRow="1">
                <a:tableStyleId>{F5AB1C69-6EDB-4FF4-983F-18BD219EF322}</a:tableStyleId>
              </a:tblPr>
              <a:tblGrid>
                <a:gridCol w="517678">
                  <a:extLst>
                    <a:ext uri="{9D8B030D-6E8A-4147-A177-3AD203B41FA5}">
                      <a16:colId xmlns:a16="http://schemas.microsoft.com/office/drawing/2014/main" val="20000"/>
                    </a:ext>
                  </a:extLst>
                </a:gridCol>
                <a:gridCol w="2662344">
                  <a:extLst>
                    <a:ext uri="{9D8B030D-6E8A-4147-A177-3AD203B41FA5}">
                      <a16:colId xmlns:a16="http://schemas.microsoft.com/office/drawing/2014/main" val="20001"/>
                    </a:ext>
                  </a:extLst>
                </a:gridCol>
                <a:gridCol w="688520">
                  <a:extLst>
                    <a:ext uri="{9D8B030D-6E8A-4147-A177-3AD203B41FA5}">
                      <a16:colId xmlns:a16="http://schemas.microsoft.com/office/drawing/2014/main" val="20002"/>
                    </a:ext>
                  </a:extLst>
                </a:gridCol>
                <a:gridCol w="803085">
                  <a:extLst>
                    <a:ext uri="{9D8B030D-6E8A-4147-A177-3AD203B41FA5}">
                      <a16:colId xmlns:a16="http://schemas.microsoft.com/office/drawing/2014/main" val="20005"/>
                    </a:ext>
                  </a:extLst>
                </a:gridCol>
                <a:gridCol w="406101">
                  <a:extLst>
                    <a:ext uri="{9D8B030D-6E8A-4147-A177-3AD203B41FA5}">
                      <a16:colId xmlns:a16="http://schemas.microsoft.com/office/drawing/2014/main" val="20006"/>
                    </a:ext>
                  </a:extLst>
                </a:gridCol>
                <a:gridCol w="606799">
                  <a:extLst>
                    <a:ext uri="{9D8B030D-6E8A-4147-A177-3AD203B41FA5}">
                      <a16:colId xmlns:a16="http://schemas.microsoft.com/office/drawing/2014/main" val="811818362"/>
                    </a:ext>
                  </a:extLst>
                </a:gridCol>
                <a:gridCol w="606799">
                  <a:extLst>
                    <a:ext uri="{9D8B030D-6E8A-4147-A177-3AD203B41FA5}">
                      <a16:colId xmlns:a16="http://schemas.microsoft.com/office/drawing/2014/main" val="20007"/>
                    </a:ext>
                  </a:extLst>
                </a:gridCol>
                <a:gridCol w="1237773">
                  <a:extLst>
                    <a:ext uri="{9D8B030D-6E8A-4147-A177-3AD203B41FA5}">
                      <a16:colId xmlns:a16="http://schemas.microsoft.com/office/drawing/2014/main" val="20008"/>
                    </a:ext>
                  </a:extLst>
                </a:gridCol>
                <a:gridCol w="1085930">
                  <a:extLst>
                    <a:ext uri="{9D8B030D-6E8A-4147-A177-3AD203B41FA5}">
                      <a16:colId xmlns:a16="http://schemas.microsoft.com/office/drawing/2014/main" val="20009"/>
                    </a:ext>
                  </a:extLst>
                </a:gridCol>
                <a:gridCol w="1001749">
                  <a:extLst>
                    <a:ext uri="{9D8B030D-6E8A-4147-A177-3AD203B41FA5}">
                      <a16:colId xmlns:a16="http://schemas.microsoft.com/office/drawing/2014/main" val="20010"/>
                    </a:ext>
                  </a:extLst>
                </a:gridCol>
                <a:gridCol w="1001749">
                  <a:extLst>
                    <a:ext uri="{9D8B030D-6E8A-4147-A177-3AD203B41FA5}">
                      <a16:colId xmlns:a16="http://schemas.microsoft.com/office/drawing/2014/main" val="20012"/>
                    </a:ext>
                  </a:extLst>
                </a:gridCol>
                <a:gridCol w="910270">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100" b="0" i="0" u="none" strike="noStrike" dirty="0">
                          <a:solidFill>
                            <a:srgbClr val="000000"/>
                          </a:solidFill>
                          <a:effectLst/>
                          <a:latin typeface="+mn-lt"/>
                        </a:rPr>
                        <a:t>940046</a:t>
                      </a:r>
                    </a:p>
                  </a:txBody>
                  <a:tcPr marL="6350" marR="6350" marT="6350" marB="0"/>
                </a:tc>
                <a:tc>
                  <a:txBody>
                    <a:bodyPr/>
                    <a:lstStyle/>
                    <a:p>
                      <a:pPr algn="l" fontAlgn="t"/>
                      <a:r>
                        <a:rPr lang="en-US" sz="11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100" b="0" i="0" u="none" strike="noStrike" dirty="0" err="1">
                          <a:solidFill>
                            <a:srgbClr val="000000"/>
                          </a:solidFill>
                          <a:effectLst/>
                          <a:latin typeface="+mn-lt"/>
                        </a:rPr>
                        <a:t>FS_eIDMS_MN</a:t>
                      </a:r>
                      <a:endParaRPr lang="en-US" sz="11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fr-FR" sz="1100" b="0" kern="1200" dirty="0">
                          <a:solidFill>
                            <a:srgbClr val="000000"/>
                          </a:solidFill>
                          <a:effectLst/>
                          <a:latin typeface="+mn-lt"/>
                          <a:ea typeface="宋体" panose="02010600030101010101" pitchFamily="2" charset="-122"/>
                          <a:cs typeface="Arial" panose="020B0604020202020204" pitchFamily="34" charset="0"/>
                        </a:rPr>
                        <a:t>SA#99(Mar 2023)-&gt; </a:t>
                      </a:r>
                      <a:r>
                        <a:rPr lang="fr-FR" sz="1100" b="1" kern="1200" dirty="0">
                          <a:solidFill>
                            <a:srgbClr val="0000FF"/>
                          </a:solidFill>
                          <a:effectLst/>
                          <a:latin typeface="+mn-lt"/>
                          <a:ea typeface="宋体" panose="02010600030101010101" pitchFamily="2" charset="-122"/>
                          <a:cs typeface="Arial" panose="020B0604020202020204" pitchFamily="34" charset="0"/>
                        </a:rPr>
                        <a:t>SA#100(Jun 2023)</a:t>
                      </a:r>
                    </a:p>
                  </a:txBody>
                  <a:tcPr marL="9525" marR="9525" marT="9525" marB="9525"/>
                </a:tc>
                <a:tc>
                  <a:txBody>
                    <a:bodyPr/>
                    <a:lstStyle/>
                    <a:p>
                      <a:pPr algn="ctr" fontAlgn="t"/>
                      <a:r>
                        <a:rPr lang="en-US" sz="11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SP-211450</a:t>
                      </a:r>
                      <a:endParaRPr lang="en-GB" altLang="zh-CN" sz="11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98%</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1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mn-ea"/>
                          <a:cs typeface="Arial" panose="020B0604020202020204" pitchFamily="34" charset="0"/>
                        </a:rPr>
                        <a:t>0-&gt;15-&gt;40-</a:t>
                      </a:r>
                      <a:r>
                        <a:rPr lang="en-US" altLang="zh-CN" sz="11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100" kern="1200" dirty="0">
                          <a:solidFill>
                            <a:srgbClr val="000000"/>
                          </a:solidFill>
                          <a:effectLst/>
                          <a:latin typeface="+mn-lt"/>
                          <a:ea typeface="宋体" panose="02010600030101010101" pitchFamily="2" charset="-122"/>
                          <a:cs typeface="Arial" panose="020B0604020202020204" pitchFamily="34" charset="0"/>
                        </a:rPr>
                        <a:t>-&gt;80-&gt;90-&gt;98%</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28.912</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100" kern="1200" dirty="0">
                          <a:solidFill>
                            <a:srgbClr val="000000"/>
                          </a:solidFill>
                          <a:effectLst/>
                          <a:latin typeface="+mn-lt"/>
                          <a:ea typeface="+mn-ea"/>
                          <a:cs typeface="Arial" panose="020B0604020202020204" pitchFamily="34" charset="0"/>
                        </a:rPr>
                        <a:t>Huawei, Ericsson</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40-&gt;50-&gt;60%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21494" y="2810816"/>
            <a:ext cx="7237045" cy="35246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de-DE" sz="1050" kern="0" dirty="0">
                <a:solidFill>
                  <a:prstClr val="black"/>
                </a:solidFill>
              </a:rPr>
              <a:t>Progress since SA5#146:</a:t>
            </a:r>
            <a:endParaRPr lang="de-DE" altLang="de-DE" sz="1050" kern="0" dirty="0">
              <a:solidFill>
                <a:prstClr val="black"/>
              </a:solidFill>
            </a:endParaRPr>
          </a:p>
          <a:p>
            <a:pPr marL="855123" lvl="1" indent="-455073" defTabSz="1219170">
              <a:spcBef>
                <a:spcPts val="0"/>
              </a:spcBef>
              <a:spcAft>
                <a:spcPts val="0"/>
              </a:spcAft>
              <a:defRPr/>
            </a:pPr>
            <a:r>
              <a:rPr lang="en-US" altLang="de-DE" sz="900" kern="0" dirty="0">
                <a:solidFill>
                  <a:prstClr val="black"/>
                </a:solidFill>
              </a:rPr>
              <a:t>In SA5#147, the meeting addressed and approved a wide range of topics, including,</a:t>
            </a:r>
          </a:p>
          <a:p>
            <a:pPr marL="855123" lvl="1" indent="-455073" defTabSz="1219170">
              <a:spcBef>
                <a:spcPts val="0"/>
              </a:spcBef>
              <a:spcAft>
                <a:spcPts val="0"/>
              </a:spcAft>
              <a:defRPr/>
            </a:pPr>
            <a:r>
              <a:rPr lang="en-US" altLang="de-DE" sz="900" kern="0" dirty="0">
                <a:solidFill>
                  <a:prstClr val="black"/>
                </a:solidFill>
              </a:rPr>
              <a:t>-	re-structuring the clause 5 to group the use cases according to the operational phases in AI/ML workflow;</a:t>
            </a:r>
          </a:p>
          <a:p>
            <a:pPr marL="855123" lvl="1" indent="-455073" defTabSz="1219170">
              <a:spcBef>
                <a:spcPts val="0"/>
              </a:spcBef>
              <a:spcAft>
                <a:spcPts val="0"/>
              </a:spcAft>
              <a:defRPr/>
            </a:pPr>
            <a:r>
              <a:rPr lang="en-US" altLang="de-DE" sz="900" kern="0" dirty="0">
                <a:solidFill>
                  <a:prstClr val="black"/>
                </a:solidFill>
              </a:rPr>
              <a:t>-	update of the AI/ML management capabilities;</a:t>
            </a:r>
          </a:p>
          <a:p>
            <a:pPr marL="855123" lvl="1" indent="-455073" defTabSz="1219170">
              <a:spcBef>
                <a:spcPts val="0"/>
              </a:spcBef>
              <a:spcAft>
                <a:spcPts val="0"/>
              </a:spcAft>
              <a:defRPr/>
            </a:pPr>
            <a:r>
              <a:rPr lang="en-US" altLang="de-DE" sz="900" kern="0" dirty="0">
                <a:solidFill>
                  <a:prstClr val="black"/>
                </a:solidFill>
              </a:rPr>
              <a:t>-	definitions and terminologies;</a:t>
            </a:r>
          </a:p>
          <a:p>
            <a:pPr marL="855123" lvl="1" indent="-455073" defTabSz="1219170">
              <a:spcBef>
                <a:spcPts val="0"/>
              </a:spcBef>
              <a:spcAft>
                <a:spcPts val="0"/>
              </a:spcAft>
              <a:defRPr/>
            </a:pPr>
            <a:r>
              <a:rPr lang="en-US" altLang="de-DE" sz="900" kern="0" dirty="0">
                <a:solidFill>
                  <a:prstClr val="black"/>
                </a:solidFill>
              </a:rPr>
              <a:t>-	use case and possible solutions on ML entity performance </a:t>
            </a:r>
            <a:r>
              <a:rPr lang="en-US" altLang="de-DE" sz="900" kern="0" dirty="0" err="1">
                <a:solidFill>
                  <a:prstClr val="black"/>
                </a:solidFill>
              </a:rPr>
              <a:t>evoluation</a:t>
            </a:r>
            <a:r>
              <a:rPr lang="en-US" altLang="de-DE" sz="900" kern="0" dirty="0">
                <a:solidFill>
                  <a:prstClr val="black"/>
                </a:solidFill>
              </a:rPr>
              <a:t>;</a:t>
            </a:r>
          </a:p>
          <a:p>
            <a:pPr marL="855123" lvl="1" indent="-455073" defTabSz="1219170">
              <a:spcBef>
                <a:spcPts val="0"/>
              </a:spcBef>
              <a:spcAft>
                <a:spcPts val="0"/>
              </a:spcAft>
              <a:defRPr/>
            </a:pPr>
            <a:r>
              <a:rPr lang="en-US" altLang="de-DE" sz="900" kern="0" dirty="0">
                <a:solidFill>
                  <a:prstClr val="black"/>
                </a:solidFill>
              </a:rPr>
              <a:t>-	use case and possible solutions on AI/ML update </a:t>
            </a:r>
            <a:r>
              <a:rPr lang="en-US" altLang="de-DE" sz="900" kern="0" dirty="0" err="1">
                <a:solidFill>
                  <a:prstClr val="black"/>
                </a:solidFill>
              </a:rPr>
              <a:t>managment</a:t>
            </a:r>
            <a:r>
              <a:rPr lang="en-US" altLang="de-DE" sz="900" kern="0" dirty="0">
                <a:solidFill>
                  <a:prstClr val="black"/>
                </a:solidFill>
              </a:rPr>
              <a:t> and control;</a:t>
            </a:r>
          </a:p>
          <a:p>
            <a:pPr marL="855123" lvl="1" indent="-455073" defTabSz="1219170">
              <a:spcBef>
                <a:spcPts val="0"/>
              </a:spcBef>
              <a:spcAft>
                <a:spcPts val="0"/>
              </a:spcAft>
              <a:defRPr/>
            </a:pPr>
            <a:r>
              <a:rPr lang="en-US" altLang="de-DE" sz="900" kern="0" dirty="0">
                <a:solidFill>
                  <a:prstClr val="black"/>
                </a:solidFill>
              </a:rPr>
              <a:t>-	use case and possible solutions on multiple ML entities testing; </a:t>
            </a:r>
          </a:p>
          <a:p>
            <a:pPr marL="855123" lvl="1" indent="-455073" defTabSz="1219170">
              <a:spcBef>
                <a:spcPts val="0"/>
              </a:spcBef>
              <a:spcAft>
                <a:spcPts val="0"/>
              </a:spcAft>
              <a:defRPr/>
            </a:pPr>
            <a:r>
              <a:rPr lang="en-US" altLang="de-DE" sz="900" kern="0" dirty="0">
                <a:solidFill>
                  <a:prstClr val="black"/>
                </a:solidFill>
              </a:rPr>
              <a:t>-	Use case and possible solution on learning knowledge transfer;</a:t>
            </a:r>
          </a:p>
          <a:p>
            <a:pPr marL="855123" lvl="1" indent="-455073" defTabSz="1219170">
              <a:spcBef>
                <a:spcPts val="0"/>
              </a:spcBef>
              <a:spcAft>
                <a:spcPts val="0"/>
              </a:spcAft>
              <a:defRPr/>
            </a:pPr>
            <a:r>
              <a:rPr lang="en-US" altLang="de-DE" sz="900" kern="0" dirty="0">
                <a:solidFill>
                  <a:prstClr val="black"/>
                </a:solidFill>
              </a:rPr>
              <a:t>-	possible solution for Management Data Correlation Analytics;</a:t>
            </a:r>
          </a:p>
          <a:p>
            <a:pPr marL="855123" lvl="1" indent="-455073" defTabSz="1219170">
              <a:spcBef>
                <a:spcPts val="0"/>
              </a:spcBef>
              <a:spcAft>
                <a:spcPts val="0"/>
              </a:spcAft>
              <a:defRPr/>
            </a:pPr>
            <a:r>
              <a:rPr lang="en-US" altLang="de-DE" sz="900" kern="0" dirty="0">
                <a:solidFill>
                  <a:prstClr val="black"/>
                </a:solidFill>
              </a:rPr>
              <a:t>-	possible solution for Training data effectiveness analytics;</a:t>
            </a:r>
          </a:p>
          <a:p>
            <a:pPr marL="855123" lvl="1" indent="-455073" defTabSz="1219170">
              <a:spcBef>
                <a:spcPts val="0"/>
              </a:spcBef>
              <a:spcAft>
                <a:spcPts val="0"/>
              </a:spcAft>
              <a:defRPr/>
            </a:pPr>
            <a:r>
              <a:rPr lang="en-US" altLang="de-DE" sz="900" kern="0" dirty="0">
                <a:solidFill>
                  <a:prstClr val="black"/>
                </a:solidFill>
              </a:rPr>
              <a:t>-	possible Solution for Training data effectiveness reporting;</a:t>
            </a:r>
          </a:p>
          <a:p>
            <a:pPr marL="855123" lvl="1" indent="-455073" defTabSz="1219170">
              <a:spcBef>
                <a:spcPts val="0"/>
              </a:spcBef>
              <a:spcAft>
                <a:spcPts val="0"/>
              </a:spcAft>
              <a:defRPr/>
            </a:pPr>
            <a:r>
              <a:rPr lang="en-US" altLang="de-DE" sz="900" kern="0" dirty="0">
                <a:solidFill>
                  <a:prstClr val="black"/>
                </a:solidFill>
              </a:rPr>
              <a:t>-	Splitting AI/ML configuration management into two phases (inference and ML training);</a:t>
            </a:r>
          </a:p>
          <a:p>
            <a:pPr marL="855123" lvl="1" indent="-455073" defTabSz="1219170">
              <a:spcBef>
                <a:spcPts val="0"/>
              </a:spcBef>
              <a:spcAft>
                <a:spcPts val="0"/>
              </a:spcAft>
              <a:defRPr/>
            </a:pPr>
            <a:r>
              <a:rPr lang="en-US" altLang="de-DE" sz="900" kern="0" dirty="0">
                <a:solidFill>
                  <a:prstClr val="black"/>
                </a:solidFill>
              </a:rPr>
              <a:t>-	possible solutions for AI/ML trustworthiness, including AIML trustworthiness indicators,  AIML data trustworthiness, AIML training trustworthiness, AIML inference trustworthiness and assessment of AIML  trustworthiness.</a:t>
            </a:r>
          </a:p>
          <a:p>
            <a:pPr marL="855123" lvl="1" indent="-455073" defTabSz="1219170">
              <a:spcBef>
                <a:spcPts val="0"/>
              </a:spcBef>
              <a:spcAft>
                <a:spcPts val="0"/>
              </a:spcAft>
              <a:defRPr/>
            </a:pPr>
            <a:r>
              <a:rPr lang="en-US" altLang="de-DE" sz="900" kern="0" dirty="0">
                <a:solidFill>
                  <a:prstClr val="black"/>
                </a:solidFill>
              </a:rPr>
              <a:t>-	potential solution for coordination between the ML capabilities;</a:t>
            </a:r>
          </a:p>
          <a:p>
            <a:pPr marL="855123" lvl="1" indent="-455073" defTabSz="1219170">
              <a:spcBef>
                <a:spcPts val="0"/>
              </a:spcBef>
              <a:spcAft>
                <a:spcPts val="0"/>
              </a:spcAft>
              <a:defRPr/>
            </a:pPr>
            <a:r>
              <a:rPr lang="en-US" altLang="de-DE" sz="900" kern="0" dirty="0">
                <a:solidFill>
                  <a:prstClr val="black"/>
                </a:solidFill>
              </a:rPr>
              <a:t>-	AIML capabilities deployment scenarios;</a:t>
            </a:r>
          </a:p>
          <a:p>
            <a:pPr marL="855123" lvl="1" indent="-455073" defTabSz="1219170">
              <a:spcBef>
                <a:spcPts val="0"/>
              </a:spcBef>
              <a:spcAft>
                <a:spcPts val="0"/>
              </a:spcAft>
              <a:defRPr/>
            </a:pPr>
            <a:r>
              <a:rPr lang="en-US" altLang="de-DE" sz="900" kern="0" dirty="0">
                <a:solidFill>
                  <a:prstClr val="black"/>
                </a:solidFill>
              </a:rPr>
              <a:t>-	general conclusions and recommendations.</a:t>
            </a:r>
          </a:p>
          <a:p>
            <a:pPr marL="400050" lvl="1" indent="0" defTabSz="1219170">
              <a:spcBef>
                <a:spcPts val="0"/>
              </a:spcBef>
              <a:spcAft>
                <a:spcPts val="0"/>
              </a:spcAft>
              <a:buNone/>
              <a:defRPr/>
            </a:pPr>
            <a:r>
              <a:rPr lang="en-US" altLang="de-DE" sz="900" kern="0" dirty="0">
                <a:solidFill>
                  <a:prstClr val="black"/>
                </a:solidFill>
              </a:rPr>
              <a:t>The topics on extended AI/ML update and extended ML capabilities coordination were not pursued and need more discussions.</a:t>
            </a:r>
          </a:p>
          <a:p>
            <a:pPr marL="455073" indent="-455073" defTabSz="1219170">
              <a:spcBef>
                <a:spcPts val="0"/>
              </a:spcBef>
              <a:spcAft>
                <a:spcPts val="0"/>
              </a:spcAft>
              <a:defRPr/>
            </a:pPr>
            <a:r>
              <a:rPr lang="en-US" altLang="zh-CN" sz="1050" kern="0" dirty="0">
                <a:solidFill>
                  <a:prstClr val="black"/>
                </a:solidFill>
              </a:rPr>
              <a:t>Impacts and dependencies on other WGs:</a:t>
            </a:r>
            <a:endParaRPr lang="de-DE" altLang="zh-CN" sz="1050" kern="0" dirty="0">
              <a:solidFill>
                <a:prstClr val="black"/>
              </a:solidFill>
            </a:endParaRPr>
          </a:p>
          <a:p>
            <a:pPr marL="855123" lvl="1" indent="-455073" defTabSz="1219170">
              <a:spcBef>
                <a:spcPts val="0"/>
              </a:spcBef>
              <a:spcAft>
                <a:spcPts val="0"/>
              </a:spcAft>
              <a:defRPr/>
            </a:pPr>
            <a:r>
              <a:rPr lang="en-US" altLang="zh-CN" sz="9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a:t>
            </a:r>
          </a:p>
          <a:p>
            <a:pPr marL="855123" lvl="1" indent="-455073" defTabSz="1219170">
              <a:spcBef>
                <a:spcPts val="0"/>
              </a:spcBef>
              <a:spcAft>
                <a:spcPts val="0"/>
              </a:spcAft>
              <a:defRPr/>
            </a:pPr>
            <a:r>
              <a:rPr lang="en-US" altLang="zh-CN" sz="900" kern="0" dirty="0">
                <a:solidFill>
                  <a:prstClr val="black"/>
                </a:solidFill>
              </a:rPr>
              <a:t>Wrap up the study in SA5#148e</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177070" y="2810816"/>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781034" lvl="1" indent="-171450" defTabSz="1219170">
              <a:spcBef>
                <a:spcPts val="0"/>
              </a:spcBef>
              <a:spcAft>
                <a:spcPts val="600"/>
              </a:spcAft>
              <a:defRPr/>
            </a:pPr>
            <a:r>
              <a:rPr lang="en-US" altLang="zh-CN" sz="1200" kern="0" dirty="0">
                <a:solidFill>
                  <a:prstClr val="black"/>
                </a:solidFill>
              </a:rPr>
              <a:t>10 </a:t>
            </a:r>
            <a:r>
              <a:rPr lang="en-US" altLang="zh-CN" sz="1200" kern="0" dirty="0" err="1">
                <a:solidFill>
                  <a:prstClr val="black"/>
                </a:solidFill>
              </a:rPr>
              <a:t>pCRs</a:t>
            </a:r>
            <a:r>
              <a:rPr lang="en-US" altLang="zh-CN" sz="1200" kern="0" dirty="0">
                <a:solidFill>
                  <a:prstClr val="black"/>
                </a:solidFill>
              </a:rPr>
              <a:t> were approved.</a:t>
            </a:r>
          </a:p>
          <a:p>
            <a:pPr marL="781034" lvl="1" indent="-171450" defTabSz="1219170">
              <a:spcBef>
                <a:spcPts val="0"/>
              </a:spcBef>
              <a:spcAft>
                <a:spcPts val="600"/>
              </a:spcAft>
              <a:defRPr/>
            </a:pPr>
            <a:r>
              <a:rPr lang="en-US" altLang="zh-CN" sz="1200" kern="0" dirty="0">
                <a:solidFill>
                  <a:prstClr val="black"/>
                </a:solidFill>
              </a:rPr>
              <a:t>1 SID revision was endorsed</a:t>
            </a:r>
          </a:p>
          <a:p>
            <a:pPr marL="781034" lvl="1" indent="-171450" defTabSz="1219170">
              <a:spcBef>
                <a:spcPts val="0"/>
              </a:spcBef>
              <a:spcAft>
                <a:spcPts val="600"/>
              </a:spcAft>
              <a:defRPr/>
            </a:pPr>
            <a:r>
              <a:rPr lang="en-US" altLang="zh-CN" sz="1200" kern="0" dirty="0">
                <a:solidFill>
                  <a:prstClr val="black"/>
                </a:solidFill>
              </a:rPr>
              <a:t>S5-232633 endorsed (Presentation of Specification/Report to TSG: TR28.864, Version 0.6.0)</a:t>
            </a: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p>
          <a:p>
            <a:pPr marL="781034" lvl="1" indent="-171450" defTabSz="1219170">
              <a:spcBef>
                <a:spcPts val="0"/>
              </a:spcBef>
              <a:spcAft>
                <a:spcPts val="600"/>
              </a:spcAft>
              <a:defRPr/>
            </a:pPr>
            <a:r>
              <a:rPr lang="en-US" sz="1200" kern="0" dirty="0">
                <a:solidFill>
                  <a:prstClr val="black"/>
                </a:solidFill>
              </a:rPr>
              <a:t>minor update of text of TR on description of use cases of KIs and requirements, if necessary</a:t>
            </a:r>
          </a:p>
          <a:p>
            <a:pPr marL="781034" lvl="1" indent="-171450" defTabSz="1219170">
              <a:spcBef>
                <a:spcPts val="0"/>
              </a:spcBef>
              <a:spcAft>
                <a:spcPts val="600"/>
              </a:spcAft>
              <a:defRPr/>
            </a:pPr>
            <a:r>
              <a:rPr lang="en-US" sz="1200" kern="0" dirty="0">
                <a:solidFill>
                  <a:prstClr val="black"/>
                </a:solidFill>
              </a:rPr>
              <a:t>minor editorial updates, if necessary</a:t>
            </a:r>
          </a:p>
          <a:p>
            <a:pPr marL="781034" lvl="1" indent="-171450" defTabSz="1219170">
              <a:spcBef>
                <a:spcPts val="0"/>
              </a:spcBef>
              <a:spcAft>
                <a:spcPts val="600"/>
              </a:spcAft>
              <a:defRPr/>
            </a:pPr>
            <a:r>
              <a:rPr lang="en-US" sz="1200" kern="0" dirty="0">
                <a:solidFill>
                  <a:prstClr val="black"/>
                </a:solidFill>
              </a:rPr>
              <a:t>getting prepared for approval in SA#100</a:t>
            </a:r>
          </a:p>
        </p:txBody>
      </p:sp>
      <p:graphicFrame>
        <p:nvGraphicFramePr>
          <p:cNvPr id="2" name="表格 1"/>
          <p:cNvGraphicFramePr>
            <a:graphicFrameLocks noGrp="1"/>
          </p:cNvGraphicFramePr>
          <p:nvPr>
            <p:extLst>
              <p:ext uri="{D42A27DB-BD31-4B8C-83A1-F6EECF244321}">
                <p14:modId xmlns:p14="http://schemas.microsoft.com/office/powerpoint/2010/main" val="4073173938"/>
              </p:ext>
            </p:extLst>
          </p:nvPr>
        </p:nvGraphicFramePr>
        <p:xfrm>
          <a:off x="196280" y="806374"/>
          <a:ext cx="11612767" cy="2004442"/>
        </p:xfrm>
        <a:graphic>
          <a:graphicData uri="http://schemas.openxmlformats.org/drawingml/2006/table">
            <a:tbl>
              <a:tblPr firstRow="1" firstCol="1" bandRow="1">
                <a:tableStyleId>{F5AB1C69-6EDB-4FF4-983F-18BD219EF322}</a:tableStyleId>
              </a:tblPr>
              <a:tblGrid>
                <a:gridCol w="521448">
                  <a:extLst>
                    <a:ext uri="{9D8B030D-6E8A-4147-A177-3AD203B41FA5}">
                      <a16:colId xmlns:a16="http://schemas.microsoft.com/office/drawing/2014/main" val="20000"/>
                    </a:ext>
                  </a:extLst>
                </a:gridCol>
                <a:gridCol w="2681735">
                  <a:extLst>
                    <a:ext uri="{9D8B030D-6E8A-4147-A177-3AD203B41FA5}">
                      <a16:colId xmlns:a16="http://schemas.microsoft.com/office/drawing/2014/main" val="20001"/>
                    </a:ext>
                  </a:extLst>
                </a:gridCol>
                <a:gridCol w="693535">
                  <a:extLst>
                    <a:ext uri="{9D8B030D-6E8A-4147-A177-3AD203B41FA5}">
                      <a16:colId xmlns:a16="http://schemas.microsoft.com/office/drawing/2014/main" val="20002"/>
                    </a:ext>
                  </a:extLst>
                </a:gridCol>
                <a:gridCol w="808934">
                  <a:extLst>
                    <a:ext uri="{9D8B030D-6E8A-4147-A177-3AD203B41FA5}">
                      <a16:colId xmlns:a16="http://schemas.microsoft.com/office/drawing/2014/main" val="20005"/>
                    </a:ext>
                  </a:extLst>
                </a:gridCol>
                <a:gridCol w="409059">
                  <a:extLst>
                    <a:ext uri="{9D8B030D-6E8A-4147-A177-3AD203B41FA5}">
                      <a16:colId xmlns:a16="http://schemas.microsoft.com/office/drawing/2014/main" val="20006"/>
                    </a:ext>
                  </a:extLst>
                </a:gridCol>
                <a:gridCol w="611219">
                  <a:extLst>
                    <a:ext uri="{9D8B030D-6E8A-4147-A177-3AD203B41FA5}">
                      <a16:colId xmlns:a16="http://schemas.microsoft.com/office/drawing/2014/main" val="1324243669"/>
                    </a:ext>
                  </a:extLst>
                </a:gridCol>
                <a:gridCol w="611219">
                  <a:extLst>
                    <a:ext uri="{9D8B030D-6E8A-4147-A177-3AD203B41FA5}">
                      <a16:colId xmlns:a16="http://schemas.microsoft.com/office/drawing/2014/main" val="20007"/>
                    </a:ext>
                  </a:extLst>
                </a:gridCol>
                <a:gridCol w="1246788">
                  <a:extLst>
                    <a:ext uri="{9D8B030D-6E8A-4147-A177-3AD203B41FA5}">
                      <a16:colId xmlns:a16="http://schemas.microsoft.com/office/drawing/2014/main" val="20008"/>
                    </a:ext>
                  </a:extLst>
                </a:gridCol>
                <a:gridCol w="1093840">
                  <a:extLst>
                    <a:ext uri="{9D8B030D-6E8A-4147-A177-3AD203B41FA5}">
                      <a16:colId xmlns:a16="http://schemas.microsoft.com/office/drawing/2014/main" val="20009"/>
                    </a:ext>
                  </a:extLst>
                </a:gridCol>
                <a:gridCol w="1009045">
                  <a:extLst>
                    <a:ext uri="{9D8B030D-6E8A-4147-A177-3AD203B41FA5}">
                      <a16:colId xmlns:a16="http://schemas.microsoft.com/office/drawing/2014/main" val="20010"/>
                    </a:ext>
                  </a:extLst>
                </a:gridCol>
                <a:gridCol w="1009045">
                  <a:extLst>
                    <a:ext uri="{9D8B030D-6E8A-4147-A177-3AD203B41FA5}">
                      <a16:colId xmlns:a16="http://schemas.microsoft.com/office/drawing/2014/main" val="20012"/>
                    </a:ext>
                  </a:extLst>
                </a:gridCol>
                <a:gridCol w="916900">
                  <a:extLst>
                    <a:ext uri="{9D8B030D-6E8A-4147-A177-3AD203B41FA5}">
                      <a16:colId xmlns:a16="http://schemas.microsoft.com/office/drawing/2014/main" val="20013"/>
                    </a:ext>
                  </a:extLst>
                </a:gridCol>
              </a:tblGrid>
              <a:tr h="10595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562051">
                <a:tc>
                  <a:txBody>
                    <a:bodyPr/>
                    <a:lstStyle/>
                    <a:p>
                      <a:pPr algn="ctr"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1000" b="0" kern="1200" dirty="0">
                          <a:solidFill>
                            <a:schemeClr val="tx1"/>
                          </a:solidFill>
                          <a:effectLst/>
                          <a:latin typeface="+mn-lt"/>
                          <a:ea typeface="+mn-ea"/>
                          <a:cs typeface="Arial" panose="020B0604020202020204" pitchFamily="34" charset="0"/>
                        </a:rPr>
                        <a:t>-&gt;</a:t>
                      </a:r>
                      <a:r>
                        <a:rPr lang="fr-FR" altLang="zh-CN" sz="1000" b="1" kern="1200" dirty="0">
                          <a:solidFill>
                            <a:srgbClr val="0000FF"/>
                          </a:solidFill>
                          <a:effectLst/>
                          <a:latin typeface="+mn-lt"/>
                          <a:ea typeface="+mn-ea"/>
                          <a:cs typeface="Arial" panose="020B0604020202020204" pitchFamily="34" charset="0"/>
                        </a:rPr>
                        <a: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-&gt;55%-&gt;85%-&gt;95%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89550">
                <a:tc>
                  <a:txBody>
                    <a:bodyPr/>
                    <a:lstStyle/>
                    <a:p>
                      <a:pPr algn="ctr"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marL="0" algn="ctr" defTabSz="1219170" rtl="0" eaLnBrk="1" latinLnBrk="0" hangingPunct="1">
                        <a:lnSpc>
                          <a:spcPct val="150000"/>
                        </a:lnSpc>
                        <a:spcAft>
                          <a:spcPts val="0"/>
                        </a:spcAft>
                      </a:pPr>
                      <a:r>
                        <a:rPr lang="en-US" altLang="zh-CN" sz="105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50000"/>
                        </a:lnSpc>
                        <a:spcAft>
                          <a:spcPts val="0"/>
                        </a:spcAft>
                      </a:pPr>
                      <a:r>
                        <a:rPr lang="fr-FR" altLang="zh-CN" sz="1050" b="1" kern="1200" dirty="0">
                          <a:solidFill>
                            <a:srgbClr val="0000FF"/>
                          </a:solidFill>
                          <a:effectLst/>
                          <a:latin typeface="+mn-lt"/>
                          <a:ea typeface="+mn-ea"/>
                          <a:cs typeface="Arial" panose="020B0604020202020204" pitchFamily="34" charset="0"/>
                        </a:rPr>
                        <a:t>-</a:t>
                      </a:r>
                      <a:r>
                        <a:rPr lang="en-US" altLang="zh-CN" sz="1050" b="1" kern="1200" dirty="0">
                          <a:solidFill>
                            <a:srgbClr val="0000FF"/>
                          </a:solidFill>
                          <a:effectLst/>
                          <a:latin typeface="+mn-lt"/>
                          <a:ea typeface="+mn-ea"/>
                          <a:cs typeface="Arial" panose="020B0604020202020204" pitchFamily="34" charset="0"/>
                        </a:rPr>
                        <a:t>&gt;SA#100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5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 </a:t>
                      </a:r>
                      <a:r>
                        <a:rPr lang="en-US" altLang="zh-CN" sz="1050" kern="1200" dirty="0">
                          <a:solidFill>
                            <a:srgbClr val="000000"/>
                          </a:solidFill>
                          <a:effectLst/>
                          <a:latin typeface="+mn-lt"/>
                          <a:ea typeface="+mn-ea"/>
                          <a:cs typeface="Arial" panose="020B0604020202020204" pitchFamily="34" charset="0"/>
                        </a:rPr>
                        <a:t>0-&gt;5-&gt;</a:t>
                      </a:r>
                      <a:r>
                        <a:rPr lang="en-US" altLang="zh-CN" sz="1050" kern="1200" dirty="0">
                          <a:solidFill>
                            <a:srgbClr val="000000"/>
                          </a:solidFill>
                          <a:effectLst/>
                          <a:latin typeface="+mn-lt"/>
                          <a:ea typeface="宋体" panose="02010600030101010101" pitchFamily="2" charset="-122"/>
                          <a:cs typeface="Arial" panose="020B0604020202020204" pitchFamily="34" charset="0"/>
                        </a:rPr>
                        <a:t>30-&gt;60-&gt; 65-&gt;75-&gt;95%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50" kern="1200" dirty="0">
                          <a:solidFill>
                            <a:srgbClr val="000000"/>
                          </a:solidFill>
                          <a:effectLst/>
                          <a:latin typeface="+mn-lt"/>
                          <a:ea typeface="宋体" panose="02010600030101010101" pitchFamily="2" charset="-122"/>
                          <a:cs typeface="Arial" panose="020B0604020202020204" pitchFamily="34" charset="0"/>
                        </a:rPr>
                        <a:t>28.864</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China Telecom</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0" y="2670681"/>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685800" lvl="1" indent="-285750" defTabSz="1219170">
              <a:spcBef>
                <a:spcPts val="0"/>
              </a:spcBef>
              <a:spcAft>
                <a:spcPts val="0"/>
              </a:spcAft>
              <a:defRPr/>
            </a:pPr>
            <a:r>
              <a:rPr lang="en-US" altLang="de-DE" sz="1400" kern="0" dirty="0">
                <a:solidFill>
                  <a:prstClr val="black"/>
                </a:solidFill>
              </a:rPr>
              <a:t>The scope of study, basic definitions and some potential enhancements for fault related analysis are updated</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685800" lvl="1" indent="-285750"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685800" lvl="1" indent="-285750" defTabSz="1219170">
              <a:spcBef>
                <a:spcPts val="0"/>
              </a:spcBef>
              <a:spcAft>
                <a:spcPts val="0"/>
              </a:spcAft>
              <a:defRPr/>
            </a:pPr>
            <a:r>
              <a:rPr lang="en-US" altLang="zh-CN" sz="1400" kern="0" dirty="0">
                <a:solidFill>
                  <a:prstClr val="black"/>
                </a:solidFill>
              </a:rPr>
              <a:t>Use cases and new  requirements of fault related analysis and recovery will be discussed.</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670681"/>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855123" lvl="1" indent="-455073" defTabSz="1219170">
              <a:spcBef>
                <a:spcPts val="0"/>
              </a:spcBef>
              <a:spcAft>
                <a:spcPts val="0"/>
              </a:spcAft>
              <a:defRPr/>
            </a:pPr>
            <a:r>
              <a:rPr lang="en-US" sz="1400" kern="0" dirty="0">
                <a:solidFill>
                  <a:prstClr val="black"/>
                </a:solidFill>
              </a:rPr>
              <a:t>Study finished in SA5#146.</a:t>
            </a:r>
          </a:p>
        </p:txBody>
      </p:sp>
      <p:graphicFrame>
        <p:nvGraphicFramePr>
          <p:cNvPr id="2" name="表格 1"/>
          <p:cNvGraphicFramePr>
            <a:graphicFrameLocks noGrp="1"/>
          </p:cNvGraphicFramePr>
          <p:nvPr>
            <p:extLst>
              <p:ext uri="{D42A27DB-BD31-4B8C-83A1-F6EECF244321}">
                <p14:modId xmlns:p14="http://schemas.microsoft.com/office/powerpoint/2010/main" val="1559154858"/>
              </p:ext>
            </p:extLst>
          </p:nvPr>
        </p:nvGraphicFramePr>
        <p:xfrm>
          <a:off x="164754" y="1252815"/>
          <a:ext cx="11747157" cy="1308051"/>
        </p:xfrm>
        <a:graphic>
          <a:graphicData uri="http://schemas.openxmlformats.org/drawingml/2006/table">
            <a:tbl>
              <a:tblPr firstRow="1" firstCol="1" bandRow="1">
                <a:tableStyleId>{F5AB1C69-6EDB-4FF4-983F-18BD219EF322}</a:tableStyleId>
              </a:tblPr>
              <a:tblGrid>
                <a:gridCol w="527482">
                  <a:extLst>
                    <a:ext uri="{9D8B030D-6E8A-4147-A177-3AD203B41FA5}">
                      <a16:colId xmlns:a16="http://schemas.microsoft.com/office/drawing/2014/main" val="20000"/>
                    </a:ext>
                  </a:extLst>
                </a:gridCol>
                <a:gridCol w="2712770">
                  <a:extLst>
                    <a:ext uri="{9D8B030D-6E8A-4147-A177-3AD203B41FA5}">
                      <a16:colId xmlns:a16="http://schemas.microsoft.com/office/drawing/2014/main" val="20001"/>
                    </a:ext>
                  </a:extLst>
                </a:gridCol>
                <a:gridCol w="701561">
                  <a:extLst>
                    <a:ext uri="{9D8B030D-6E8A-4147-A177-3AD203B41FA5}">
                      <a16:colId xmlns:a16="http://schemas.microsoft.com/office/drawing/2014/main" val="20002"/>
                    </a:ext>
                  </a:extLst>
                </a:gridCol>
                <a:gridCol w="818296">
                  <a:extLst>
                    <a:ext uri="{9D8B030D-6E8A-4147-A177-3AD203B41FA5}">
                      <a16:colId xmlns:a16="http://schemas.microsoft.com/office/drawing/2014/main" val="20005"/>
                    </a:ext>
                  </a:extLst>
                </a:gridCol>
                <a:gridCol w="413793">
                  <a:extLst>
                    <a:ext uri="{9D8B030D-6E8A-4147-A177-3AD203B41FA5}">
                      <a16:colId xmlns:a16="http://schemas.microsoft.com/office/drawing/2014/main" val="20006"/>
                    </a:ext>
                  </a:extLst>
                </a:gridCol>
                <a:gridCol w="618292">
                  <a:extLst>
                    <a:ext uri="{9D8B030D-6E8A-4147-A177-3AD203B41FA5}">
                      <a16:colId xmlns:a16="http://schemas.microsoft.com/office/drawing/2014/main" val="2163327472"/>
                    </a:ext>
                  </a:extLst>
                </a:gridCol>
                <a:gridCol w="618292">
                  <a:extLst>
                    <a:ext uri="{9D8B030D-6E8A-4147-A177-3AD203B41FA5}">
                      <a16:colId xmlns:a16="http://schemas.microsoft.com/office/drawing/2014/main" val="20007"/>
                    </a:ext>
                  </a:extLst>
                </a:gridCol>
                <a:gridCol w="1261216">
                  <a:extLst>
                    <a:ext uri="{9D8B030D-6E8A-4147-A177-3AD203B41FA5}">
                      <a16:colId xmlns:a16="http://schemas.microsoft.com/office/drawing/2014/main" val="20008"/>
                    </a:ext>
                  </a:extLst>
                </a:gridCol>
                <a:gridCol w="1106498">
                  <a:extLst>
                    <a:ext uri="{9D8B030D-6E8A-4147-A177-3AD203B41FA5}">
                      <a16:colId xmlns:a16="http://schemas.microsoft.com/office/drawing/2014/main" val="20009"/>
                    </a:ext>
                  </a:extLst>
                </a:gridCol>
                <a:gridCol w="1020723">
                  <a:extLst>
                    <a:ext uri="{9D8B030D-6E8A-4147-A177-3AD203B41FA5}">
                      <a16:colId xmlns:a16="http://schemas.microsoft.com/office/drawing/2014/main" val="20010"/>
                    </a:ext>
                  </a:extLst>
                </a:gridCol>
                <a:gridCol w="1020723">
                  <a:extLst>
                    <a:ext uri="{9D8B030D-6E8A-4147-A177-3AD203B41FA5}">
                      <a16:colId xmlns:a16="http://schemas.microsoft.com/office/drawing/2014/main" val="20012"/>
                    </a:ext>
                  </a:extLst>
                </a:gridCol>
                <a:gridCol w="927511">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SA#100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Jun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r>
                        <a:rPr lang="en-US" altLang="zh-CN" sz="900" kern="1200" dirty="0">
                          <a:solidFill>
                            <a:schemeClr val="tx1"/>
                          </a:solidFill>
                          <a:effectLst/>
                          <a:latin typeface="+mn-lt"/>
                          <a:ea typeface="宋体" panose="02010600030101010101" pitchFamily="2" charset="-122"/>
                          <a:cs typeface="Arial" panose="020B0604020202020204" pitchFamily="34" charset="0"/>
                        </a:rPr>
                        <a:t>&gt;30%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10%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r>
                        <a:rPr lang="en-GB" sz="1000" dirty="0">
                          <a:solidFill>
                            <a:srgbClr val="0000FF"/>
                          </a:solidFill>
                          <a:latin typeface="+mn-lt"/>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a:t>
                      </a:r>
                      <a:r>
                        <a:rPr lang="en-US" altLang="zh-CN" sz="1000" kern="1200" dirty="0">
                          <a:solidFill>
                            <a:srgbClr val="000000"/>
                          </a:solidFill>
                          <a:effectLst/>
                          <a:latin typeface="+mn-lt"/>
                          <a:ea typeface="宋体" panose="02010600030101010101" pitchFamily="2" charset="-122"/>
                          <a:cs typeface="Arial" panose="020B0604020202020204" pitchFamily="34" charset="0"/>
                        </a:rPr>
                        <a:t>,</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China</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6456211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185555204"/>
              </p:ext>
            </p:extLst>
          </p:nvPr>
        </p:nvGraphicFramePr>
        <p:xfrm>
          <a:off x="426491" y="1368213"/>
          <a:ext cx="11310980" cy="1633568"/>
        </p:xfrm>
        <a:graphic>
          <a:graphicData uri="http://schemas.openxmlformats.org/drawingml/2006/table">
            <a:tbl>
              <a:tblPr firstRow="1" bandRow="1">
                <a:tableStyleId>{5C22544A-7EE6-4342-B048-85BDC9FD1C3A}</a:tableStyleId>
              </a:tblPr>
              <a:tblGrid>
                <a:gridCol w="1072625">
                  <a:extLst>
                    <a:ext uri="{9D8B030D-6E8A-4147-A177-3AD203B41FA5}">
                      <a16:colId xmlns:a16="http://schemas.microsoft.com/office/drawing/2014/main" val="570476699"/>
                    </a:ext>
                  </a:extLst>
                </a:gridCol>
                <a:gridCol w="4156074">
                  <a:extLst>
                    <a:ext uri="{9D8B030D-6E8A-4147-A177-3AD203B41FA5}">
                      <a16:colId xmlns:a16="http://schemas.microsoft.com/office/drawing/2014/main" val="2618836924"/>
                    </a:ext>
                  </a:extLst>
                </a:gridCol>
                <a:gridCol w="1580592">
                  <a:extLst>
                    <a:ext uri="{9D8B030D-6E8A-4147-A177-3AD203B41FA5}">
                      <a16:colId xmlns:a16="http://schemas.microsoft.com/office/drawing/2014/main" val="20002"/>
                    </a:ext>
                  </a:extLst>
                </a:gridCol>
                <a:gridCol w="1580592">
                  <a:extLst>
                    <a:ext uri="{9D8B030D-6E8A-4147-A177-3AD203B41FA5}">
                      <a16:colId xmlns:a16="http://schemas.microsoft.com/office/drawing/2014/main" val="2652586482"/>
                    </a:ext>
                  </a:extLst>
                </a:gridCol>
                <a:gridCol w="1441698">
                  <a:extLst>
                    <a:ext uri="{9D8B030D-6E8A-4147-A177-3AD203B41FA5}">
                      <a16:colId xmlns:a16="http://schemas.microsoft.com/office/drawing/2014/main" val="3690116950"/>
                    </a:ext>
                  </a:extLst>
                </a:gridCol>
                <a:gridCol w="1479399">
                  <a:extLst>
                    <a:ext uri="{9D8B030D-6E8A-4147-A177-3AD203B41FA5}">
                      <a16:colId xmlns:a16="http://schemas.microsoft.com/office/drawing/2014/main" val="2952368263"/>
                    </a:ext>
                  </a:extLst>
                </a:gridCol>
              </a:tblGrid>
              <a:tr h="429141">
                <a:tc>
                  <a:txBody>
                    <a:bodyPr/>
                    <a:lstStyle/>
                    <a:p>
                      <a:pPr algn="ctr">
                        <a:spcAft>
                          <a:spcPts val="0"/>
                        </a:spcAft>
                      </a:pPr>
                      <a:r>
                        <a:rPr lang="en-US" sz="12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Tdoc</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Arial" panose="020B0604020202020204" pitchFamily="34" charset="0"/>
                          <a:ea typeface="宋体" panose="02010600030101010101" pitchFamily="2" charset="-122"/>
                          <a:cs typeface="Arial" panose="020B0604020202020204" pitchFamily="34" charset="0"/>
                        </a:rPr>
                        <a:t>Title</a:t>
                      </a:r>
                      <a:endParaRPr lang="en-US"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altLang="zh-CN"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Source</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rgbClr val="000000"/>
                          </a:solidFill>
                          <a:effectLst/>
                          <a:latin typeface="Arial" panose="020B0604020202020204" pitchFamily="34" charset="0"/>
                          <a:ea typeface="+mn-ea"/>
                          <a:cs typeface="Arial" panose="020B0604020202020204" pitchFamily="34" charset="0"/>
                        </a:rPr>
                        <a:t>To</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Arial" panose="020B0604020202020204" pitchFamily="34" charset="0"/>
                          <a:ea typeface="宋体" panose="02010600030101010101" pitchFamily="2" charset="-122"/>
                          <a:cs typeface="Arial" panose="020B0604020202020204" pitchFamily="34" charset="0"/>
                        </a:rPr>
                        <a:t>Cc</a:t>
                      </a:r>
                      <a:endParaRPr lang="en-US"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Arial" panose="020B0604020202020204" pitchFamily="34" charset="0"/>
                          <a:ea typeface="宋体" panose="02010600030101010101" pitchFamily="2" charset="-122"/>
                          <a:cs typeface="Arial" panose="020B0604020202020204" pitchFamily="34" charset="0"/>
                        </a:rPr>
                        <a:t>ReplyTo</a:t>
                      </a:r>
                      <a:endParaRPr lang="en-US"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88300">
                <a:tc>
                  <a:txBody>
                    <a:bodyPr/>
                    <a:lstStyle/>
                    <a:p>
                      <a:r>
                        <a:rPr lang="en-US" altLang="zh-CN" sz="1100" b="1" i="0" u="sng" strike="noStrike" kern="1200" dirty="0">
                          <a:solidFill>
                            <a:srgbClr val="0000FF"/>
                          </a:solidFill>
                          <a:effectLst/>
                          <a:latin typeface="Arial" panose="020B0604020202020204" pitchFamily="34" charset="0"/>
                          <a:ea typeface="+mn-ea"/>
                          <a:cs typeface="+mn-cs"/>
                          <a:hlinkClick r:id="rId2" action="ppaction://hlinkfile">
                            <a:extLst>
                              <a:ext uri="{A12FA001-AC4F-418D-AE19-62706E023703}">
                                <ahyp:hlinkClr xmlns:ahyp="http://schemas.microsoft.com/office/drawing/2018/hyperlinkcolor" val="tx"/>
                              </a:ext>
                            </a:extLst>
                          </a:hlinkClick>
                        </a:rPr>
                        <a:t>S5‑233147</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Reply to: Reply LS ccSA5 on Network federation interface for Telco edge consideration</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Samsung</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latin typeface="Arial" panose="020B0604020202020204" pitchFamily="34" charset="0"/>
                          <a:cs typeface="Arial" panose="020B0604020202020204" pitchFamily="34" charset="0"/>
                        </a:rPr>
                        <a:t>3GPP SA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en-US" altLang="zh-CN" sz="1200" dirty="0">
                          <a:effectLst/>
                          <a:latin typeface="Arial" panose="020B0604020202020204" pitchFamily="34" charset="0"/>
                          <a:ea typeface="+mn-ea"/>
                          <a:cs typeface="Arial" panose="020B0604020202020204" pitchFamily="34" charset="0"/>
                        </a:rPr>
                        <a:t>3GPP SA2, 3GPP SA6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r>
                        <a:rPr lang="en-US" altLang="zh-CN" sz="1200" dirty="0">
                          <a:effectLst/>
                          <a:latin typeface="Arial" panose="020B0604020202020204" pitchFamily="34" charset="0"/>
                          <a:ea typeface="+mn-ea"/>
                          <a:cs typeface="Arial" panose="020B0604020202020204" pitchFamily="34" charset="0"/>
                        </a:rPr>
                        <a:t>S5‑232047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2387503"/>
                  </a:ext>
                </a:extLst>
              </a:tr>
              <a:tr h="290027">
                <a:tc>
                  <a:txBody>
                    <a:bodyPr/>
                    <a:lstStyle/>
                    <a:p>
                      <a:r>
                        <a:rPr lang="en-US" altLang="zh-CN" sz="1100" b="1" i="0" u="sng" strike="noStrike" kern="1200" dirty="0">
                          <a:solidFill>
                            <a:srgbClr val="0000FF"/>
                          </a:solidFill>
                          <a:effectLst/>
                          <a:latin typeface="Arial" panose="020B0604020202020204" pitchFamily="34" charset="0"/>
                          <a:ea typeface="+mn-ea"/>
                          <a:cs typeface="+mn-cs"/>
                          <a:hlinkClick r:id="rId3" action="ppaction://hlinkfile">
                            <a:extLst>
                              <a:ext uri="{A12FA001-AC4F-418D-AE19-62706E023703}">
                                <ahyp:hlinkClr xmlns:ahyp="http://schemas.microsoft.com/office/drawing/2018/hyperlinkcolor" val="tx"/>
                              </a:ext>
                            </a:extLst>
                          </a:hlinkClick>
                        </a:rPr>
                        <a:t>S5‑232770</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LS on need for modeling </a:t>
                      </a:r>
                      <a:r>
                        <a:rPr lang="en-US" sz="1200" dirty="0" err="1">
                          <a:effectLst/>
                          <a:latin typeface="Arial" panose="020B0604020202020204" pitchFamily="34" charset="0"/>
                          <a:cs typeface="Arial" panose="020B0604020202020204" pitchFamily="34" charset="0"/>
                        </a:rPr>
                        <a:t>isInvariant</a:t>
                      </a:r>
                      <a:r>
                        <a:rPr lang="en-US" sz="1200" dirty="0">
                          <a:effectLst/>
                          <a:latin typeface="Arial" panose="020B0604020202020204" pitchFamily="34" charset="0"/>
                          <a:cs typeface="Arial" panose="020B0604020202020204" pitchFamily="34" charset="0"/>
                        </a:rPr>
                        <a:t> and </a:t>
                      </a:r>
                      <a:r>
                        <a:rPr lang="en-US" sz="1200" dirty="0" err="1">
                          <a:effectLst/>
                          <a:latin typeface="Arial" panose="020B0604020202020204" pitchFamily="34" charset="0"/>
                          <a:cs typeface="Arial" panose="020B0604020202020204" pitchFamily="34" charset="0"/>
                        </a:rPr>
                        <a:t>SystemCreated</a:t>
                      </a:r>
                      <a:r>
                        <a:rPr lang="en-US" sz="1200" dirty="0">
                          <a:effectLst/>
                          <a:latin typeface="Arial" panose="020B0604020202020204" pitchFamily="34" charset="0"/>
                          <a:cs typeface="Arial" panose="020B0604020202020204" pitchFamily="34" charset="0"/>
                        </a:rPr>
                        <a:t> in YANG</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Ericsson Hungary Ltd</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latin typeface="Arial" panose="020B0604020202020204" pitchFamily="34" charset="0"/>
                          <a:cs typeface="Arial" panose="020B0604020202020204" pitchFamily="34" charset="0"/>
                        </a:rPr>
                        <a:t>IETF </a:t>
                      </a:r>
                      <a:r>
                        <a:rPr lang="en-US" sz="1200" dirty="0" err="1">
                          <a:latin typeface="Arial" panose="020B0604020202020204" pitchFamily="34" charset="0"/>
                          <a:cs typeface="Arial" panose="020B0604020202020204" pitchFamily="34" charset="0"/>
                        </a:rPr>
                        <a:t>Netmod</a:t>
                      </a:r>
                      <a:r>
                        <a:rPr lang="en-US" sz="1200" dirty="0">
                          <a:latin typeface="Arial" panose="020B0604020202020204" pitchFamily="34" charset="0"/>
                          <a:cs typeface="Arial" panose="020B0604020202020204" pitchFamily="34" charset="0"/>
                        </a:rPr>
                        <a:t> WG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101739"/>
                  </a:ext>
                </a:extLst>
              </a:tr>
              <a:tr h="290027">
                <a:tc>
                  <a:txBody>
                    <a:bodyPr/>
                    <a:lstStyle/>
                    <a:p>
                      <a:r>
                        <a:rPr lang="en-US" sz="1100" b="1" i="0" u="sng" strike="noStrike" kern="1200" dirty="0">
                          <a:solidFill>
                            <a:srgbClr val="0000FF"/>
                          </a:solidFill>
                          <a:effectLst/>
                          <a:latin typeface="Arial" panose="020B0604020202020204" pitchFamily="34" charset="0"/>
                          <a:ea typeface="+mn-ea"/>
                          <a:cs typeface="+mn-cs"/>
                          <a:hlinkClick r:id="rId4" action="ppaction://hlinkfile">
                            <a:extLst>
                              <a:ext uri="{A12FA001-AC4F-418D-AE19-62706E023703}">
                                <ahyp:hlinkClr xmlns:ahyp="http://schemas.microsoft.com/office/drawing/2018/hyperlinkcolor" val="tx"/>
                              </a:ext>
                            </a:extLst>
                          </a:hlinkClick>
                        </a:rPr>
                        <a:t>S5‑232768</a:t>
                      </a:r>
                      <a:endParaRPr lang="en-US" sz="1100" b="1" i="0" u="sng" strike="noStrike" kern="1200" dirty="0">
                        <a:solidFill>
                          <a:srgbClr val="0000FF"/>
                        </a:solidFill>
                        <a:effectLst/>
                        <a:latin typeface="Arial" panose="020B060402020202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a:effectLst/>
                          <a:latin typeface="Arial" panose="020B0604020202020204" pitchFamily="34" charset="0"/>
                          <a:cs typeface="Arial" panose="020B0604020202020204" pitchFamily="34" charset="0"/>
                        </a:rPr>
                        <a:t>LS to GSMA on E2E Network Slicing Requirements</a:t>
                      </a:r>
                      <a:endParaRPr lang="en-US" sz="12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effectLst/>
                          <a:latin typeface="Arial" panose="020B0604020202020204" pitchFamily="34" charset="0"/>
                          <a:cs typeface="Arial" panose="020B0604020202020204" pitchFamily="34" charset="0"/>
                        </a:rPr>
                        <a:t>Huawei</a:t>
                      </a:r>
                      <a:endParaRPr lang="en-US"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dirty="0">
                          <a:latin typeface="Arial" panose="020B0604020202020204" pitchFamily="34" charset="0"/>
                          <a:cs typeface="Arial" panose="020B0604020202020204" pitchFamily="34" charset="0"/>
                        </a:rPr>
                        <a:t>GSMA NG ENSWI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3820080"/>
                  </a:ext>
                </a:extLst>
              </a:tr>
            </a:tbl>
          </a:graphicData>
        </a:graphic>
      </p:graphicFrame>
    </p:spTree>
    <p:extLst>
      <p:ext uri="{BB962C8B-B14F-4D97-AF65-F5344CB8AC3E}">
        <p14:creationId xmlns:p14="http://schemas.microsoft.com/office/powerpoint/2010/main" val="2802305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877305259"/>
              </p:ext>
            </p:extLst>
          </p:nvPr>
        </p:nvGraphicFramePr>
        <p:xfrm>
          <a:off x="162799" y="698502"/>
          <a:ext cx="11740034" cy="5981319"/>
        </p:xfrm>
        <a:graphic>
          <a:graphicData uri="http://schemas.openxmlformats.org/drawingml/2006/table">
            <a:tbl>
              <a:tblPr firstRow="1" firstCol="1" bandRow="1">
                <a:tableStyleId>{F5AB1C69-6EDB-4FF4-983F-18BD219EF322}</a:tableStyleId>
              </a:tblPr>
              <a:tblGrid>
                <a:gridCol w="527163">
                  <a:extLst>
                    <a:ext uri="{9D8B030D-6E8A-4147-A177-3AD203B41FA5}">
                      <a16:colId xmlns:a16="http://schemas.microsoft.com/office/drawing/2014/main" val="20000"/>
                    </a:ext>
                  </a:extLst>
                </a:gridCol>
                <a:gridCol w="2711124">
                  <a:extLst>
                    <a:ext uri="{9D8B030D-6E8A-4147-A177-3AD203B41FA5}">
                      <a16:colId xmlns:a16="http://schemas.microsoft.com/office/drawing/2014/main" val="20001"/>
                    </a:ext>
                  </a:extLst>
                </a:gridCol>
                <a:gridCol w="701137">
                  <a:extLst>
                    <a:ext uri="{9D8B030D-6E8A-4147-A177-3AD203B41FA5}">
                      <a16:colId xmlns:a16="http://schemas.microsoft.com/office/drawing/2014/main" val="20002"/>
                    </a:ext>
                  </a:extLst>
                </a:gridCol>
                <a:gridCol w="817799">
                  <a:extLst>
                    <a:ext uri="{9D8B030D-6E8A-4147-A177-3AD203B41FA5}">
                      <a16:colId xmlns:a16="http://schemas.microsoft.com/office/drawing/2014/main" val="20005"/>
                    </a:ext>
                  </a:extLst>
                </a:gridCol>
                <a:gridCol w="413542">
                  <a:extLst>
                    <a:ext uri="{9D8B030D-6E8A-4147-A177-3AD203B41FA5}">
                      <a16:colId xmlns:a16="http://schemas.microsoft.com/office/drawing/2014/main" val="20006"/>
                    </a:ext>
                  </a:extLst>
                </a:gridCol>
                <a:gridCol w="617917">
                  <a:extLst>
                    <a:ext uri="{9D8B030D-6E8A-4147-A177-3AD203B41FA5}">
                      <a16:colId xmlns:a16="http://schemas.microsoft.com/office/drawing/2014/main" val="440287312"/>
                    </a:ext>
                  </a:extLst>
                </a:gridCol>
                <a:gridCol w="645262">
                  <a:extLst>
                    <a:ext uri="{9D8B030D-6E8A-4147-A177-3AD203B41FA5}">
                      <a16:colId xmlns:a16="http://schemas.microsoft.com/office/drawing/2014/main" val="20007"/>
                    </a:ext>
                  </a:extLst>
                </a:gridCol>
                <a:gridCol w="1233108">
                  <a:extLst>
                    <a:ext uri="{9D8B030D-6E8A-4147-A177-3AD203B41FA5}">
                      <a16:colId xmlns:a16="http://schemas.microsoft.com/office/drawing/2014/main" val="20008"/>
                    </a:ext>
                  </a:extLst>
                </a:gridCol>
                <a:gridCol w="991932">
                  <a:extLst>
                    <a:ext uri="{9D8B030D-6E8A-4147-A177-3AD203B41FA5}">
                      <a16:colId xmlns:a16="http://schemas.microsoft.com/office/drawing/2014/main" val="20009"/>
                    </a:ext>
                  </a:extLst>
                </a:gridCol>
                <a:gridCol w="1133999">
                  <a:extLst>
                    <a:ext uri="{9D8B030D-6E8A-4147-A177-3AD203B41FA5}">
                      <a16:colId xmlns:a16="http://schemas.microsoft.com/office/drawing/2014/main" val="20010"/>
                    </a:ext>
                  </a:extLst>
                </a:gridCol>
                <a:gridCol w="1020103">
                  <a:extLst>
                    <a:ext uri="{9D8B030D-6E8A-4147-A177-3AD203B41FA5}">
                      <a16:colId xmlns:a16="http://schemas.microsoft.com/office/drawing/2014/main" val="20012"/>
                    </a:ext>
                  </a:extLst>
                </a:gridCol>
                <a:gridCol w="926948">
                  <a:extLst>
                    <a:ext uri="{9D8B030D-6E8A-4147-A177-3AD203B41FA5}">
                      <a16:colId xmlns:a16="http://schemas.microsoft.com/office/drawing/2014/main" val="20013"/>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-&gt;</a:t>
                      </a:r>
                      <a:r>
                        <a:rPr kumimoji="0" lang="en-US" altLang="zh-CN" sz="1000" b="1"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45-&gt;50-&gt;60-&gt;65-&gt;75%-&gt;80%-&gt;85%</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00" kern="1200" dirty="0">
                          <a:solidFill>
                            <a:srgbClr val="0000FF"/>
                          </a:solidFill>
                          <a:latin typeface="+mn-lt"/>
                          <a:ea typeface="+mn-ea"/>
                          <a:cs typeface="+mn-cs"/>
                        </a:rPr>
                        <a:t>70%</a:t>
                      </a:r>
                    </a:p>
                  </a:txBody>
                  <a:tcPr marL="36002" marR="36002" marT="0" marB="0"/>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&gt;15-&gt;25-&gt;35 -&gt;70%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28.831</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62%</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&gt;15-&gt;40-&gt;60-&gt;62%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98%</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0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a:t>
                      </a:r>
                    </a:p>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-&gt;</a:t>
                      </a:r>
                      <a:r>
                        <a:rPr lang="en-US" altLang="zh-CN" sz="1000" b="1" kern="1200" dirty="0">
                          <a:solidFill>
                            <a:srgbClr val="0000FF"/>
                          </a:solidFill>
                          <a:effectLst/>
                          <a:latin typeface="+mn-lt"/>
                          <a:ea typeface="+mn-ea"/>
                          <a:cs typeface="Arial" panose="020B0604020202020204" pitchFamily="34" charset="0"/>
                        </a:rPr>
                        <a:t>SA#100(Jun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95%</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0-&gt;0-&gt;5-&gt;15-&gt;30-&gt;70%-&gt;95%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28.834</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 </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000" b="0" i="0" u="none" strike="noStrike" dirty="0">
                          <a:solidFill>
                            <a:srgbClr val="000000"/>
                          </a:solidFill>
                          <a:effectLst/>
                          <a:latin typeface="+mn-lt"/>
                        </a:rPr>
                        <a:t>FS_MANS_ph2</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zh-CN" alt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94%</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75-&gt;90-&gt;94%</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0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000" b="1" kern="1200" dirty="0">
                          <a:solidFill>
                            <a:srgbClr val="0000FF"/>
                          </a:solidFill>
                          <a:effectLst/>
                          <a:latin typeface="+mn-lt"/>
                          <a:ea typeface="+mn-ea"/>
                          <a:cs typeface="Arial" panose="020B0604020202020204" pitchFamily="34" charset="0"/>
                        </a:rPr>
                        <a:t>-&gt;SA#100 (Jun 2023)</a:t>
                      </a:r>
                      <a:endParaRPr 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0-&gt;10-&gt;15-&gt;20-&gt;25-&gt;35-&gt;60%</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28.837</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 </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2023)-&gt;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000" b="0" i="0" u="none" strike="noStrike" kern="1200" dirty="0">
                          <a:solidFill>
                            <a:srgbClr val="000000"/>
                          </a:solidFill>
                          <a:effectLst/>
                          <a:latin typeface="+mn-lt"/>
                          <a:ea typeface="+mn-ea"/>
                          <a:cs typeface="+mn-cs"/>
                        </a:rPr>
                        <a:t>0-&gt;20-&gt;30-&gt;75-&gt;95%</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28.841</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China </a:t>
                      </a:r>
                      <a:r>
                        <a:rPr lang="fr-FR" altLang="zh-CN" sz="1000" b="0" i="0" u="none" strike="noStrike" kern="1200" dirty="0" err="1">
                          <a:solidFill>
                            <a:srgbClr val="000000"/>
                          </a:solidFill>
                          <a:effectLst/>
                          <a:latin typeface="+mn-lt"/>
                          <a:ea typeface="+mn-ea"/>
                          <a:cs typeface="+mn-cs"/>
                        </a:rPr>
                        <a:t>Unicom</a:t>
                      </a:r>
                      <a:endParaRPr lang="zh-CN"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000" b="0" i="0" u="none" strike="noStrike" dirty="0">
                          <a:solidFill>
                            <a:srgbClr val="000000"/>
                          </a:solidFill>
                          <a:effectLst/>
                          <a:latin typeface="+mn-lt"/>
                        </a:rPr>
                        <a:t>5%</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0-&gt;5-&gt;10%</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altLang="en-US" sz="10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5052544" y="6596390"/>
            <a:ext cx="5622713" cy="261610"/>
          </a:xfrm>
          <a:prstGeom prst="rect">
            <a:avLst/>
          </a:prstGeom>
          <a:solidFill>
            <a:schemeClr val="bg1"/>
          </a:solidFill>
          <a:ln>
            <a:noFill/>
          </a:ln>
          <a:extLst/>
        </p:spPr>
        <p:txBody>
          <a:bodyPr wrap="square">
            <a:spAutoFit/>
          </a:bodyPr>
          <a:lstStyle/>
          <a:p>
            <a:pPr defTabSz="1219170"/>
            <a:r>
              <a:rPr lang="en-GB" altLang="en-US" sz="1100" dirty="0">
                <a:solidFill>
                  <a:prstClr val="black"/>
                </a:solidFill>
                <a:ea typeface="MS PGothic" panose="020B0600070205080204" pitchFamily="34" charset="-128"/>
                <a:cs typeface="+mn-cs"/>
              </a:rPr>
              <a:t>For more information, see the full Work Plan at: </a:t>
            </a:r>
            <a:r>
              <a:rPr lang="en-GB" altLang="en-US" sz="1100" dirty="0">
                <a:solidFill>
                  <a:prstClr val="black"/>
                </a:solidFill>
                <a:ea typeface="MS PGothic" panose="020B0600070205080204" pitchFamily="34" charset="-128"/>
                <a:cs typeface="+mn-cs"/>
                <a:hlinkClick r:id="rId2"/>
              </a:rPr>
              <a:t>ftp://ftp.3gpp.org/information/WorkPlan</a:t>
            </a:r>
            <a:endParaRPr lang="en-GB" altLang="en-US" sz="1100"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10949578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090802644"/>
              </p:ext>
            </p:extLst>
          </p:nvPr>
        </p:nvGraphicFramePr>
        <p:xfrm>
          <a:off x="194694" y="1025150"/>
          <a:ext cx="11567459" cy="1740218"/>
        </p:xfrm>
        <a:graphic>
          <a:graphicData uri="http://schemas.openxmlformats.org/drawingml/2006/table">
            <a:tbl>
              <a:tblPr firstRow="1" firstCol="1" bandRow="1">
                <a:tableStyleId>{F5AB1C69-6EDB-4FF4-983F-18BD219EF322}</a:tableStyleId>
              </a:tblPr>
              <a:tblGrid>
                <a:gridCol w="651856">
                  <a:extLst>
                    <a:ext uri="{9D8B030D-6E8A-4147-A177-3AD203B41FA5}">
                      <a16:colId xmlns:a16="http://schemas.microsoft.com/office/drawing/2014/main" val="20000"/>
                    </a:ext>
                  </a:extLst>
                </a:gridCol>
                <a:gridCol w="2529926">
                  <a:extLst>
                    <a:ext uri="{9D8B030D-6E8A-4147-A177-3AD203B41FA5}">
                      <a16:colId xmlns:a16="http://schemas.microsoft.com/office/drawing/2014/main" val="20001"/>
                    </a:ext>
                  </a:extLst>
                </a:gridCol>
                <a:gridCol w="688902">
                  <a:extLst>
                    <a:ext uri="{9D8B030D-6E8A-4147-A177-3AD203B41FA5}">
                      <a16:colId xmlns:a16="http://schemas.microsoft.com/office/drawing/2014/main" val="20002"/>
                    </a:ext>
                  </a:extLst>
                </a:gridCol>
                <a:gridCol w="803529">
                  <a:extLst>
                    <a:ext uri="{9D8B030D-6E8A-4147-A177-3AD203B41FA5}">
                      <a16:colId xmlns:a16="http://schemas.microsoft.com/office/drawing/2014/main" val="20005"/>
                    </a:ext>
                  </a:extLst>
                </a:gridCol>
                <a:gridCol w="525031">
                  <a:extLst>
                    <a:ext uri="{9D8B030D-6E8A-4147-A177-3AD203B41FA5}">
                      <a16:colId xmlns:a16="http://schemas.microsoft.com/office/drawing/2014/main" val="20006"/>
                    </a:ext>
                  </a:extLst>
                </a:gridCol>
                <a:gridCol w="639416">
                  <a:extLst>
                    <a:ext uri="{9D8B030D-6E8A-4147-A177-3AD203B41FA5}">
                      <a16:colId xmlns:a16="http://schemas.microsoft.com/office/drawing/2014/main" val="2011877165"/>
                    </a:ext>
                  </a:extLst>
                </a:gridCol>
                <a:gridCol w="639416">
                  <a:extLst>
                    <a:ext uri="{9D8B030D-6E8A-4147-A177-3AD203B41FA5}">
                      <a16:colId xmlns:a16="http://schemas.microsoft.com/office/drawing/2014/main" val="20007"/>
                    </a:ext>
                  </a:extLst>
                </a:gridCol>
                <a:gridCol w="1087473">
                  <a:extLst>
                    <a:ext uri="{9D8B030D-6E8A-4147-A177-3AD203B41FA5}">
                      <a16:colId xmlns:a16="http://schemas.microsoft.com/office/drawing/2014/main" val="20008"/>
                    </a:ext>
                  </a:extLst>
                </a:gridCol>
                <a:gridCol w="1086531">
                  <a:extLst>
                    <a:ext uri="{9D8B030D-6E8A-4147-A177-3AD203B41FA5}">
                      <a16:colId xmlns:a16="http://schemas.microsoft.com/office/drawing/2014/main" val="20009"/>
                    </a:ext>
                  </a:extLst>
                </a:gridCol>
                <a:gridCol w="1002303">
                  <a:extLst>
                    <a:ext uri="{9D8B030D-6E8A-4147-A177-3AD203B41FA5}">
                      <a16:colId xmlns:a16="http://schemas.microsoft.com/office/drawing/2014/main" val="20010"/>
                    </a:ext>
                  </a:extLst>
                </a:gridCol>
                <a:gridCol w="1002303">
                  <a:extLst>
                    <a:ext uri="{9D8B030D-6E8A-4147-A177-3AD203B41FA5}">
                      <a16:colId xmlns:a16="http://schemas.microsoft.com/office/drawing/2014/main" val="20012"/>
                    </a:ext>
                  </a:extLst>
                </a:gridCol>
                <a:gridCol w="910773">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910031</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 (Mar. 2023)</a:t>
                      </a: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rPr>
                        <a:t>-&gt;</a:t>
                      </a:r>
                      <a:r>
                        <a:rPr kumimoji="0" lang="en-US" altLang="zh-CN" sz="1000" b="1" i="0" u="none" strike="noStrike" kern="1200" cap="none" spc="0" normalizeH="0" baseline="0" noProof="0" dirty="0">
                          <a:ln>
                            <a:noFill/>
                          </a:ln>
                          <a:solidFill>
                            <a:srgbClr val="0000FF"/>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80%</a:t>
                      </a:r>
                    </a:p>
                  </a:txBody>
                  <a:tcPr marL="6350" marR="6350" marT="6350" marB="0"/>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tc>
                <a:tc>
                  <a:txBody>
                    <a:bodyPr/>
                    <a:lstStyle/>
                    <a:p>
                      <a:pPr marL="0" algn="ctr" defTabSz="1219170" rtl="0" eaLnBrk="1" latinLnBrk="0" hangingPunct="1">
                        <a:lnSpc>
                          <a:spcPct val="107000"/>
                        </a:lnSpc>
                        <a:spcAft>
                          <a:spcPts val="800"/>
                        </a:spcAft>
                      </a:pPr>
                      <a:r>
                        <a:rPr lang="en-GB" sz="1000" kern="1200" dirty="0">
                          <a:solidFill>
                            <a:srgbClr val="0000FF"/>
                          </a:solidFill>
                          <a:latin typeface="+mn-lt"/>
                          <a:ea typeface="+mn-ea"/>
                          <a:cs typeface="+mn-cs"/>
                        </a:rPr>
                        <a:t>85%</a:t>
                      </a:r>
                    </a:p>
                  </a:txBody>
                  <a:tcPr marL="36002" marR="36002" marT="0" marB="0"/>
                </a:tc>
                <a:tc>
                  <a:txBody>
                    <a:bodyPr/>
                    <a:lstStyle/>
                    <a:p>
                      <a:pPr>
                        <a:lnSpc>
                          <a:spcPct val="107000"/>
                        </a:lnSpc>
                        <a:spcAft>
                          <a:spcPts val="800"/>
                        </a:spcAft>
                      </a:pPr>
                      <a:endParaRPr lang="en-GB" sz="140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4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45-&gt;50-&gt;60-&gt;65-&gt;75%-&gt;80%-&gt;85%</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50" b="0" i="0" u="none" strike="noStrike" dirty="0">
                          <a:solidFill>
                            <a:srgbClr val="000000"/>
                          </a:solidFill>
                          <a:effectLst/>
                          <a:latin typeface="+mn-lt"/>
                        </a:rPr>
                        <a:t>950027</a:t>
                      </a:r>
                    </a:p>
                  </a:txBody>
                  <a:tcPr marL="6350" marR="6350" marT="6350" marB="0"/>
                </a:tc>
                <a:tc>
                  <a:txBody>
                    <a:bodyPr/>
                    <a:lstStyle/>
                    <a:p>
                      <a:pPr algn="l" fontAlgn="t"/>
                      <a:r>
                        <a:rPr lang="en-US" sz="105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050" b="0" i="0" u="none" strike="noStrike" dirty="0" err="1">
                          <a:solidFill>
                            <a:srgbClr val="000000"/>
                          </a:solidFill>
                          <a:effectLst/>
                          <a:latin typeface="+mn-lt"/>
                        </a:rPr>
                        <a:t>FS_eSBMAe</a:t>
                      </a:r>
                      <a:endParaRPr lang="en-US" sz="105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SA#98(Dec 2022)-&gt;</a:t>
                      </a:r>
                      <a:r>
                        <a:rPr lang="en-US" altLang="zh-CN" sz="1000" b="1" kern="1200" dirty="0">
                          <a:solidFill>
                            <a:srgbClr val="0000FF"/>
                          </a:solidFill>
                          <a:effectLst/>
                          <a:latin typeface="+mn-lt"/>
                          <a:ea typeface="+mn-ea"/>
                          <a:cs typeface="Arial" panose="020B0604020202020204" pitchFamily="34" charset="0"/>
                        </a:rPr>
                        <a:t>SA#100 (Jun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5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50" b="0" i="0" u="none" strike="noStrike" kern="1200" dirty="0">
                          <a:solidFill>
                            <a:srgbClr val="000000"/>
                          </a:solidFill>
                          <a:effectLst/>
                          <a:latin typeface="+mn-lt"/>
                          <a:ea typeface="+mn-ea"/>
                          <a:cs typeface="+mn-cs"/>
                        </a:rPr>
                        <a:t>SP-220145</a:t>
                      </a:r>
                      <a:endParaRPr lang="en-GB" altLang="zh-CN"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ctr" defTabSz="914296" rtl="0" eaLnBrk="1" latinLnBrk="0" hangingPunct="1">
                        <a:lnSpc>
                          <a:spcPct val="107000"/>
                        </a:lnSpc>
                        <a:spcAft>
                          <a:spcPts val="800"/>
                        </a:spcAft>
                      </a:pPr>
                      <a:r>
                        <a:rPr lang="en-GB" sz="1050" kern="1200" dirty="0">
                          <a:solidFill>
                            <a:srgbClr val="0000FF"/>
                          </a:solidFill>
                          <a:latin typeface="+mn-lt"/>
                          <a:ea typeface="+mn-ea"/>
                          <a:cs typeface="+mn-cs"/>
                        </a:rPr>
                        <a:t>70%</a:t>
                      </a:r>
                    </a:p>
                  </a:txBody>
                  <a:tcPr marL="36002" marR="36002" marT="0" marB="0"/>
                </a:tc>
                <a:tc>
                  <a:txBody>
                    <a:bodyPr/>
                    <a:lstStyle/>
                    <a:p>
                      <a:pPr marL="0" algn="l" defTabSz="914296" rtl="0" eaLnBrk="1" latinLnBrk="0" hangingPunct="1">
                        <a:lnSpc>
                          <a:spcPct val="107000"/>
                        </a:lnSpc>
                        <a:spcAft>
                          <a:spcPts val="800"/>
                        </a:spcAft>
                      </a:pPr>
                      <a:endParaRPr lang="en-GB" sz="105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0-&gt;5-&gt;10-</a:t>
                      </a:r>
                      <a:r>
                        <a:rPr lang="en-US" altLang="zh-CN" sz="1050" kern="1200" dirty="0">
                          <a:solidFill>
                            <a:srgbClr val="000000"/>
                          </a:solidFill>
                          <a:effectLst/>
                          <a:latin typeface="+mn-lt"/>
                          <a:ea typeface="宋体" panose="02010600030101010101" pitchFamily="2" charset="-122"/>
                          <a:cs typeface="Arial" panose="020B0604020202020204" pitchFamily="34" charset="0"/>
                        </a:rPr>
                        <a:t>&gt;15-&gt;25-&gt;35 -&gt;70%</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algn="ctr" defTabSz="1219170" rtl="0" eaLnBrk="1" fontAlgn="t" latinLnBrk="0" hangingPunct="1">
                        <a:lnSpc>
                          <a:spcPct val="150000"/>
                        </a:lnSpc>
                        <a:spcAft>
                          <a:spcPts val="0"/>
                        </a:spcAft>
                      </a:pPr>
                      <a:r>
                        <a:rPr lang="fr-FR" sz="1050" b="0" i="0" u="none" strike="noStrike" kern="1200" dirty="0">
                          <a:solidFill>
                            <a:srgbClr val="000000"/>
                          </a:solidFill>
                          <a:effectLst/>
                          <a:latin typeface="+mn-lt"/>
                          <a:ea typeface="+mn-ea"/>
                          <a:cs typeface="+mn-cs"/>
                        </a:rPr>
                        <a:t>28.831</a:t>
                      </a:r>
                      <a:endParaRPr lang="en-US" sz="105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50" b="0" i="0" u="none" strike="noStrike" kern="1200" dirty="0">
                          <a:solidFill>
                            <a:srgbClr val="000000"/>
                          </a:solidFill>
                          <a:effectLst/>
                          <a:latin typeface="+mn-lt"/>
                          <a:ea typeface="+mn-ea"/>
                          <a:cs typeface="+mn-cs"/>
                        </a:rPr>
                        <a:t>Nokia</a:t>
                      </a:r>
                      <a:endParaRPr lang="en-US" sz="105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359191" y="3057533"/>
            <a:ext cx="5353166" cy="26988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 </a:t>
            </a:r>
            <a:r>
              <a:rPr lang="en-US" altLang="de-DE" sz="1400" kern="0" dirty="0">
                <a:solidFill>
                  <a:prstClr val="black"/>
                </a:solidFill>
              </a:rPr>
              <a:t>the following topics are agreed.</a:t>
            </a:r>
          </a:p>
          <a:p>
            <a:pPr marL="855123" lvl="1" indent="-455073" defTabSz="1219170">
              <a:spcBef>
                <a:spcPts val="0"/>
              </a:spcBef>
              <a:spcAft>
                <a:spcPts val="0"/>
              </a:spcAft>
              <a:defRPr/>
            </a:pPr>
            <a:r>
              <a:rPr lang="en-US" altLang="de-DE" sz="1400" kern="0" dirty="0">
                <a:solidFill>
                  <a:prstClr val="black"/>
                </a:solidFill>
              </a:rPr>
              <a:t>Add an example for management function deployment scenarios</a:t>
            </a:r>
          </a:p>
          <a:p>
            <a:pPr marL="855123" lvl="1" indent="-455073" defTabSz="1219170">
              <a:spcBef>
                <a:spcPts val="0"/>
              </a:spcBef>
              <a:spcAft>
                <a:spcPts val="0"/>
              </a:spcAft>
              <a:defRPr/>
            </a:pPr>
            <a:r>
              <a:rPr lang="en-US" altLang="de-DE" sz="1400" kern="0" dirty="0">
                <a:solidFill>
                  <a:prstClr val="black"/>
                </a:solidFill>
              </a:rPr>
              <a:t>Add issue about extending TS 32.300 to support SBMA.</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de-DE" sz="1400" kern="0" dirty="0">
                <a:solidFill>
                  <a:prstClr val="black"/>
                </a:solidFill>
              </a:rPr>
              <a:t>Finalize the TR and provide conclusions for the listed issues</a:t>
            </a:r>
            <a:r>
              <a:rPr lang="en-US" altLang="zh-CN" sz="1400" kern="0" dirty="0">
                <a:solidFill>
                  <a:prstClr val="black"/>
                </a:solidFill>
              </a:rPr>
              <a:t>. </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855123" lvl="1" indent="-455073" defTabSz="1219170">
              <a:spcBef>
                <a:spcPts val="0"/>
              </a:spcBef>
              <a:spcAft>
                <a:spcPts val="0"/>
              </a:spcAft>
              <a:defRPr/>
            </a:pPr>
            <a:r>
              <a:rPr lang="en-US" altLang="de-DE" sz="1400" kern="0" dirty="0">
                <a:solidFill>
                  <a:prstClr val="black"/>
                </a:solidFill>
              </a:rPr>
              <a:t>A solution for the HTTP error response format was added. In addition, a new key issue and solution for advertising communication options and a new key issue for multiple MOI updates was agreed. Another new key issue on logging was added as well.</a:t>
            </a:r>
            <a:endParaRPr lang="de-DE" altLang="de-DE" sz="14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57232479"/>
              </p:ext>
            </p:extLst>
          </p:nvPr>
        </p:nvGraphicFramePr>
        <p:xfrm>
          <a:off x="186381" y="943566"/>
          <a:ext cx="11683347" cy="1973834"/>
        </p:xfrm>
        <a:graphic>
          <a:graphicData uri="http://schemas.openxmlformats.org/drawingml/2006/table">
            <a:tbl>
              <a:tblPr firstRow="1" firstCol="1" bandRow="1">
                <a:tableStyleId>{F5AB1C69-6EDB-4FF4-983F-18BD219EF322}</a:tableStyleId>
              </a:tblPr>
              <a:tblGrid>
                <a:gridCol w="643669">
                  <a:extLst>
                    <a:ext uri="{9D8B030D-6E8A-4147-A177-3AD203B41FA5}">
                      <a16:colId xmlns:a16="http://schemas.microsoft.com/office/drawing/2014/main" val="20000"/>
                    </a:ext>
                  </a:extLst>
                </a:gridCol>
                <a:gridCol w="2569990">
                  <a:extLst>
                    <a:ext uri="{9D8B030D-6E8A-4147-A177-3AD203B41FA5}">
                      <a16:colId xmlns:a16="http://schemas.microsoft.com/office/drawing/2014/main" val="20001"/>
                    </a:ext>
                  </a:extLst>
                </a:gridCol>
                <a:gridCol w="695804">
                  <a:extLst>
                    <a:ext uri="{9D8B030D-6E8A-4147-A177-3AD203B41FA5}">
                      <a16:colId xmlns:a16="http://schemas.microsoft.com/office/drawing/2014/main" val="20002"/>
                    </a:ext>
                  </a:extLst>
                </a:gridCol>
                <a:gridCol w="811579">
                  <a:extLst>
                    <a:ext uri="{9D8B030D-6E8A-4147-A177-3AD203B41FA5}">
                      <a16:colId xmlns:a16="http://schemas.microsoft.com/office/drawing/2014/main" val="20005"/>
                    </a:ext>
                  </a:extLst>
                </a:gridCol>
                <a:gridCol w="539488">
                  <a:extLst>
                    <a:ext uri="{9D8B030D-6E8A-4147-A177-3AD203B41FA5}">
                      <a16:colId xmlns:a16="http://schemas.microsoft.com/office/drawing/2014/main" val="20006"/>
                    </a:ext>
                  </a:extLst>
                </a:gridCol>
                <a:gridCol w="645822">
                  <a:extLst>
                    <a:ext uri="{9D8B030D-6E8A-4147-A177-3AD203B41FA5}">
                      <a16:colId xmlns:a16="http://schemas.microsoft.com/office/drawing/2014/main" val="3298333164"/>
                    </a:ext>
                  </a:extLst>
                </a:gridCol>
                <a:gridCol w="645822">
                  <a:extLst>
                    <a:ext uri="{9D8B030D-6E8A-4147-A177-3AD203B41FA5}">
                      <a16:colId xmlns:a16="http://schemas.microsoft.com/office/drawing/2014/main" val="20007"/>
                    </a:ext>
                  </a:extLst>
                </a:gridCol>
                <a:gridCol w="1089170">
                  <a:extLst>
                    <a:ext uri="{9D8B030D-6E8A-4147-A177-3AD203B41FA5}">
                      <a16:colId xmlns:a16="http://schemas.microsoft.com/office/drawing/2014/main" val="20008"/>
                    </a:ext>
                  </a:extLst>
                </a:gridCol>
                <a:gridCol w="1097416">
                  <a:extLst>
                    <a:ext uri="{9D8B030D-6E8A-4147-A177-3AD203B41FA5}">
                      <a16:colId xmlns:a16="http://schemas.microsoft.com/office/drawing/2014/main" val="20009"/>
                    </a:ext>
                  </a:extLst>
                </a:gridCol>
                <a:gridCol w="1012345">
                  <a:extLst>
                    <a:ext uri="{9D8B030D-6E8A-4147-A177-3AD203B41FA5}">
                      <a16:colId xmlns:a16="http://schemas.microsoft.com/office/drawing/2014/main" val="20010"/>
                    </a:ext>
                  </a:extLst>
                </a:gridCol>
                <a:gridCol w="1012345">
                  <a:extLst>
                    <a:ext uri="{9D8B030D-6E8A-4147-A177-3AD203B41FA5}">
                      <a16:colId xmlns:a16="http://schemas.microsoft.com/office/drawing/2014/main" val="20012"/>
                    </a:ext>
                  </a:extLst>
                </a:gridCol>
                <a:gridCol w="919897">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950028</a:t>
                      </a:r>
                    </a:p>
                  </a:txBody>
                  <a:tcPr marL="6350" marR="6350" marT="6350" marB="0"/>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60%</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62%</a:t>
                      </a: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&gt;15-&gt;40-&gt;60-&gt;62%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950030</a:t>
                      </a:r>
                    </a:p>
                  </a:txBody>
                  <a:tcPr marL="6350" marR="6350" marT="6350" marB="0"/>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000" b="0" i="0" u="none" strike="noStrike" dirty="0">
                          <a:solidFill>
                            <a:schemeClr val="tx1"/>
                          </a:solidFill>
                          <a:effectLst/>
                          <a:latin typeface="+mn-lt"/>
                        </a:rPr>
                        <a:t>FS_5GLAN_Mgt</a:t>
                      </a:r>
                    </a:p>
                  </a:txBody>
                  <a:tcPr marL="6350" marR="6350" marT="6350" marB="0"/>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tc>
                <a:tc>
                  <a:txBody>
                    <a:bodyPr/>
                    <a:lstStyle/>
                    <a:p>
                      <a:pPr algn="ctr" fontAlgn="t"/>
                      <a:r>
                        <a:rPr lang="en-US" sz="1000" b="0" i="0" u="none" strike="noStrike" dirty="0">
                          <a:solidFill>
                            <a:srgbClr val="000000"/>
                          </a:solidFill>
                          <a:effectLst/>
                          <a:latin typeface="+mn-lt"/>
                        </a:rPr>
                        <a:t>98%</a:t>
                      </a:r>
                    </a:p>
                  </a:txBody>
                  <a:tcPr marL="6350" marR="6350" marT="6350" marB="0"/>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tc>
                <a:tc>
                  <a:txBody>
                    <a:bodyPr/>
                    <a:lstStyle/>
                    <a:p>
                      <a:pPr>
                        <a:lnSpc>
                          <a:spcPct val="107000"/>
                        </a:lnSpc>
                        <a:spcAft>
                          <a:spcPts val="800"/>
                        </a:spcAft>
                      </a:pPr>
                      <a:endParaRPr lang="en-GB" sz="10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6381" y="3024304"/>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988459" lvl="1" indent="-378875" defTabSz="1219170">
              <a:spcBef>
                <a:spcPts val="0"/>
              </a:spcBef>
              <a:spcAft>
                <a:spcPts val="600"/>
              </a:spcAft>
              <a:defRPr/>
            </a:pPr>
            <a:r>
              <a:rPr lang="en-US" altLang="de-DE" sz="1400" kern="0" dirty="0">
                <a:solidFill>
                  <a:prstClr val="black"/>
                </a:solidFill>
              </a:rPr>
              <a:t>One </a:t>
            </a:r>
            <a:r>
              <a:rPr lang="en-US" altLang="de-DE" sz="1400" kern="0" dirty="0" err="1">
                <a:solidFill>
                  <a:prstClr val="black"/>
                </a:solidFill>
              </a:rPr>
              <a:t>pCR</a:t>
            </a:r>
            <a:r>
              <a:rPr lang="en-US" altLang="de-DE" sz="1400" kern="0" dirty="0">
                <a:solidFill>
                  <a:prstClr val="black"/>
                </a:solidFill>
              </a:rPr>
              <a:t> to add conclusion of key issue #1 is approved.</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a:t>
            </a:r>
            <a:r>
              <a:rPr lang="en-US" altLang="zh-CN" sz="1600" kern="0" dirty="0">
                <a:solidFill>
                  <a:prstClr val="black"/>
                </a:solidFill>
                <a:cs typeface="ＭＳ Ｐゴシック" charset="0"/>
              </a:rPr>
              <a:t>Impacts and dependencies on other WGs:</a:t>
            </a:r>
            <a:endParaRPr lang="de-DE" altLang="zh-CN" sz="1600" kern="0" dirty="0">
              <a:solidFill>
                <a:prstClr val="black"/>
              </a:solidFill>
              <a:cs typeface="ＭＳ Ｐゴシック" charset="0"/>
            </a:endParaRPr>
          </a:p>
          <a:p>
            <a:pPr marL="855123" lvl="1" indent="-455073" defTabSz="1219170">
              <a:spcBef>
                <a:spcPts val="0"/>
              </a:spcBef>
              <a:spcAft>
                <a:spcPts val="0"/>
              </a:spcAft>
              <a:defRPr/>
            </a:pPr>
            <a:endParaRPr lang="en-US"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Continue to work on solutions of performance and configuration management. Add conclusions of left key issues.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96000" y="3024304"/>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988459" lvl="1" indent="-378875" defTabSz="1219170">
              <a:spcBef>
                <a:spcPts val="0"/>
              </a:spcBef>
              <a:spcAft>
                <a:spcPts val="600"/>
              </a:spcAft>
              <a:defRPr/>
            </a:pPr>
            <a:r>
              <a:rPr lang="en-US" altLang="de-DE" sz="1400" kern="0" dirty="0">
                <a:solidFill>
                  <a:prstClr val="black"/>
                </a:solidFill>
              </a:rPr>
              <a:t>One </a:t>
            </a:r>
            <a:r>
              <a:rPr lang="en-US" altLang="de-DE" sz="1400" kern="0" dirty="0" err="1">
                <a:solidFill>
                  <a:prstClr val="black"/>
                </a:solidFill>
              </a:rPr>
              <a:t>pCR</a:t>
            </a:r>
            <a:r>
              <a:rPr lang="en-US" altLang="de-DE" sz="1400" kern="0" dirty="0">
                <a:solidFill>
                  <a:prstClr val="black"/>
                </a:solidFill>
              </a:rPr>
              <a:t> agreed to do the editorial and technical changes for approval </a:t>
            </a:r>
            <a:r>
              <a:rPr lang="en-US" altLang="zh-CN" sz="14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de-DE" altLang="zh-CN" sz="1400" kern="0" dirty="0">
                <a:solidFill>
                  <a:prstClr val="black"/>
                </a:solidFill>
              </a:rPr>
              <a:t>The study is completed.</a:t>
            </a:r>
          </a:p>
        </p:txBody>
      </p:sp>
    </p:spTree>
    <p:extLst>
      <p:ext uri="{BB962C8B-B14F-4D97-AF65-F5344CB8AC3E}">
        <p14:creationId xmlns:p14="http://schemas.microsoft.com/office/powerpoint/2010/main" val="428858744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442466829"/>
              </p:ext>
            </p:extLst>
          </p:nvPr>
        </p:nvGraphicFramePr>
        <p:xfrm>
          <a:off x="256801" y="995420"/>
          <a:ext cx="11605683" cy="2238947"/>
        </p:xfrm>
        <a:graphic>
          <a:graphicData uri="http://schemas.openxmlformats.org/drawingml/2006/table">
            <a:tbl>
              <a:tblPr firstRow="1" firstCol="1" bandRow="1">
                <a:tableStyleId>{F5AB1C69-6EDB-4FF4-983F-18BD219EF322}</a:tableStyleId>
              </a:tblPr>
              <a:tblGrid>
                <a:gridCol w="624594">
                  <a:extLst>
                    <a:ext uri="{9D8B030D-6E8A-4147-A177-3AD203B41FA5}">
                      <a16:colId xmlns:a16="http://schemas.microsoft.com/office/drawing/2014/main" val="20000"/>
                    </a:ext>
                  </a:extLst>
                </a:gridCol>
                <a:gridCol w="2579509">
                  <a:extLst>
                    <a:ext uri="{9D8B030D-6E8A-4147-A177-3AD203B41FA5}">
                      <a16:colId xmlns:a16="http://schemas.microsoft.com/office/drawing/2014/main" val="20001"/>
                    </a:ext>
                  </a:extLst>
                </a:gridCol>
                <a:gridCol w="693735">
                  <a:extLst>
                    <a:ext uri="{9D8B030D-6E8A-4147-A177-3AD203B41FA5}">
                      <a16:colId xmlns:a16="http://schemas.microsoft.com/office/drawing/2014/main" val="20002"/>
                    </a:ext>
                  </a:extLst>
                </a:gridCol>
                <a:gridCol w="823761">
                  <a:extLst>
                    <a:ext uri="{9D8B030D-6E8A-4147-A177-3AD203B41FA5}">
                      <a16:colId xmlns:a16="http://schemas.microsoft.com/office/drawing/2014/main" val="20005"/>
                    </a:ext>
                  </a:extLst>
                </a:gridCol>
                <a:gridCol w="531455">
                  <a:extLst>
                    <a:ext uri="{9D8B030D-6E8A-4147-A177-3AD203B41FA5}">
                      <a16:colId xmlns:a16="http://schemas.microsoft.com/office/drawing/2014/main" val="20006"/>
                    </a:ext>
                  </a:extLst>
                </a:gridCol>
                <a:gridCol w="750268">
                  <a:extLst>
                    <a:ext uri="{9D8B030D-6E8A-4147-A177-3AD203B41FA5}">
                      <a16:colId xmlns:a16="http://schemas.microsoft.com/office/drawing/2014/main" val="2367065505"/>
                    </a:ext>
                  </a:extLst>
                </a:gridCol>
                <a:gridCol w="664308">
                  <a:extLst>
                    <a:ext uri="{9D8B030D-6E8A-4147-A177-3AD203B41FA5}">
                      <a16:colId xmlns:a16="http://schemas.microsoft.com/office/drawing/2014/main" val="20007"/>
                    </a:ext>
                  </a:extLst>
                </a:gridCol>
                <a:gridCol w="908065">
                  <a:extLst>
                    <a:ext uri="{9D8B030D-6E8A-4147-A177-3AD203B41FA5}">
                      <a16:colId xmlns:a16="http://schemas.microsoft.com/office/drawing/2014/main" val="20008"/>
                    </a:ext>
                  </a:extLst>
                </a:gridCol>
                <a:gridCol w="1094154">
                  <a:extLst>
                    <a:ext uri="{9D8B030D-6E8A-4147-A177-3AD203B41FA5}">
                      <a16:colId xmlns:a16="http://schemas.microsoft.com/office/drawing/2014/main" val="20009"/>
                    </a:ext>
                  </a:extLst>
                </a:gridCol>
                <a:gridCol w="1009335">
                  <a:extLst>
                    <a:ext uri="{9D8B030D-6E8A-4147-A177-3AD203B41FA5}">
                      <a16:colId xmlns:a16="http://schemas.microsoft.com/office/drawing/2014/main" val="20010"/>
                    </a:ext>
                  </a:extLst>
                </a:gridCol>
                <a:gridCol w="1009335">
                  <a:extLst>
                    <a:ext uri="{9D8B030D-6E8A-4147-A177-3AD203B41FA5}">
                      <a16:colId xmlns:a16="http://schemas.microsoft.com/office/drawing/2014/main" val="20012"/>
                    </a:ext>
                  </a:extLst>
                </a:gridCol>
                <a:gridCol w="917164">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100" b="0" i="0" u="none" strike="noStrike" dirty="0">
                          <a:solidFill>
                            <a:srgbClr val="000000"/>
                          </a:solidFill>
                          <a:effectLst/>
                          <a:latin typeface="+mn-lt"/>
                        </a:rPr>
                        <a:t>FS_MCVNF</a:t>
                      </a:r>
                    </a:p>
                  </a:txBody>
                  <a:tcPr marL="6350" marR="6350" marT="6350" marB="0"/>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SA#100(Jun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70%</a:t>
                      </a: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95%</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0-&gt;0-&gt;5-&gt;15-&gt;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30-&gt;70%-&gt;95%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28.834</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Mobile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100" b="0" i="0" u="none" strike="noStrike" dirty="0">
                          <a:solidFill>
                            <a:srgbClr val="000000"/>
                          </a:solidFill>
                          <a:effectLst/>
                          <a:latin typeface="+mn-lt"/>
                        </a:rPr>
                        <a:t>FS_MANS_ph2</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SA#99(Mar. 2023) -&gt;</a:t>
                      </a:r>
                      <a:r>
                        <a:rPr lang="en-US" altLang="zh-CN" sz="1100" b="1" kern="1200" dirty="0">
                          <a:solidFill>
                            <a:srgbClr val="0000FF"/>
                          </a:solidFill>
                          <a:effectLst/>
                          <a:latin typeface="+mn-lt"/>
                          <a:ea typeface="+mn-ea"/>
                          <a:cs typeface="Arial" panose="020B0604020202020204" pitchFamily="34" charset="0"/>
                        </a:rPr>
                        <a:t>SA#100(Jun 2023)</a:t>
                      </a:r>
                      <a:endParaRPr lang="zh-CN" altLang="zh-CN" sz="1100" b="1" kern="1200" dirty="0">
                        <a:solidFill>
                          <a:srgbClr val="0000FF"/>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1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dirty="0">
                          <a:solidFill>
                            <a:srgbClr val="0000FF"/>
                          </a:solidFill>
                          <a:latin typeface="+mn-lt"/>
                        </a:rPr>
                        <a:t>94%</a:t>
                      </a:r>
                    </a:p>
                  </a:txBody>
                  <a:tcPr marL="36002" marR="36002" marT="0" marB="0"/>
                </a:tc>
                <a:tc>
                  <a:txBody>
                    <a:bodyPr/>
                    <a:lstStyle/>
                    <a:p>
                      <a:pPr>
                        <a:lnSpc>
                          <a:spcPct val="107000"/>
                        </a:lnSpc>
                        <a:spcAft>
                          <a:spcPts val="800"/>
                        </a:spcAft>
                      </a:pPr>
                      <a:endParaRPr lang="en-GB" sz="11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75-&gt;90-&gt;94%</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Unicom</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06001" y="3327394"/>
            <a:ext cx="5353166" cy="35306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609584" lvl="1" indent="0" defTabSz="1219170">
              <a:spcBef>
                <a:spcPts val="0"/>
              </a:spcBef>
              <a:spcAft>
                <a:spcPts val="600"/>
              </a:spcAft>
              <a:buNone/>
              <a:defRPr/>
            </a:pPr>
            <a:r>
              <a:rPr lang="en-US" altLang="de-DE" sz="1200" kern="0" dirty="0">
                <a:solidFill>
                  <a:prstClr val="black"/>
                </a:solidFill>
              </a:rPr>
              <a:t>7 </a:t>
            </a:r>
            <a:r>
              <a:rPr lang="en-US" altLang="de-DE" sz="1200" kern="0" dirty="0" err="1">
                <a:solidFill>
                  <a:prstClr val="black"/>
                </a:solidFill>
              </a:rPr>
              <a:t>TDocs</a:t>
            </a:r>
            <a:r>
              <a:rPr lang="en-US" altLang="de-DE" sz="1200" kern="0" dirty="0">
                <a:solidFill>
                  <a:prstClr val="black"/>
                </a:solidFill>
              </a:rPr>
              <a:t> are </a:t>
            </a:r>
            <a:r>
              <a:rPr lang="en-US" altLang="de-DE" sz="1200" kern="0" dirty="0" err="1">
                <a:solidFill>
                  <a:prstClr val="black"/>
                </a:solidFill>
              </a:rPr>
              <a:t>apporved</a:t>
            </a:r>
            <a:r>
              <a:rPr lang="en-US" altLang="de-DE" sz="1200" kern="0" dirty="0">
                <a:solidFill>
                  <a:prstClr val="black"/>
                </a:solidFill>
              </a:rPr>
              <a:t> </a:t>
            </a:r>
          </a:p>
          <a:p>
            <a:pPr marL="988459" lvl="1" indent="-378875" defTabSz="1219170">
              <a:spcBef>
                <a:spcPts val="0"/>
              </a:spcBef>
              <a:spcAft>
                <a:spcPts val="600"/>
              </a:spcAft>
              <a:defRPr/>
            </a:pPr>
            <a:r>
              <a:rPr lang="en-US" altLang="de-DE" sz="1200" kern="0" dirty="0">
                <a:solidFill>
                  <a:prstClr val="black"/>
                </a:solidFill>
              </a:rPr>
              <a:t>Add Use Case for healing of cloud-native VNF</a:t>
            </a:r>
          </a:p>
          <a:p>
            <a:pPr marL="988459" lvl="1" indent="-378875" defTabSz="1219170">
              <a:spcBef>
                <a:spcPts val="0"/>
              </a:spcBef>
              <a:spcAft>
                <a:spcPts val="600"/>
              </a:spcAft>
              <a:defRPr/>
            </a:pPr>
            <a:r>
              <a:rPr lang="en-US" altLang="de-DE" sz="1200" kern="0" dirty="0">
                <a:solidFill>
                  <a:prstClr val="black"/>
                </a:solidFill>
              </a:rPr>
              <a:t>Add some solutions related to the current use cases</a:t>
            </a:r>
          </a:p>
          <a:p>
            <a:pPr marL="988459" lvl="1" indent="-378875" defTabSz="1219170">
              <a:spcBef>
                <a:spcPts val="0"/>
              </a:spcBef>
              <a:spcAft>
                <a:spcPts val="600"/>
              </a:spcAft>
              <a:defRPr/>
            </a:pPr>
            <a:r>
              <a:rPr lang="en-US" altLang="de-DE" sz="1200" kern="0" dirty="0">
                <a:solidFill>
                  <a:prstClr val="black"/>
                </a:solidFill>
              </a:rPr>
              <a:t>Add conclusion and recommendation</a:t>
            </a:r>
          </a:p>
          <a:p>
            <a:pPr marL="455073" lvl="1" indent="-455073" defTabSz="1219170">
              <a:spcBef>
                <a:spcPts val="0"/>
              </a:spcBef>
              <a:spcAft>
                <a:spcPts val="0"/>
              </a:spcAft>
              <a:buBlip>
                <a:blip r:embed="rId2"/>
              </a:buBlip>
              <a:defRPr/>
            </a:pPr>
            <a:r>
              <a:rPr lang="en-US" altLang="zh-CN" sz="1600" kern="0" dirty="0">
                <a:solidFill>
                  <a:prstClr val="black"/>
                </a:solidFill>
              </a:rPr>
              <a:t>Impacts and dependencies on other WGs:</a:t>
            </a:r>
            <a:endParaRPr lang="de-DE" altLang="zh-CN" sz="16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defRPr/>
            </a:pPr>
            <a:r>
              <a:rPr lang="en-US" altLang="zh-CN" sz="1200" kern="0" dirty="0">
                <a:solidFill>
                  <a:prstClr val="black"/>
                </a:solidFill>
              </a:rPr>
              <a:t>Adding editorial changes if needed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5973805" y="3327394"/>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988459" lvl="1" indent="-378875" defTabSz="1219170">
              <a:spcBef>
                <a:spcPts val="0"/>
              </a:spcBef>
              <a:spcAft>
                <a:spcPts val="600"/>
              </a:spcAft>
              <a:defRPr/>
            </a:pPr>
            <a:r>
              <a:rPr lang="en-US" altLang="zh-CN" sz="1200" kern="0" dirty="0">
                <a:solidFill>
                  <a:prstClr val="black"/>
                </a:solidFill>
              </a:rPr>
              <a:t> 3 </a:t>
            </a:r>
            <a:r>
              <a:rPr lang="en-US" altLang="zh-CN" sz="1200" kern="0" dirty="0" err="1">
                <a:solidFill>
                  <a:prstClr val="black"/>
                </a:solidFill>
              </a:rPr>
              <a:t>pCRs</a:t>
            </a:r>
            <a:r>
              <a:rPr lang="en-US" altLang="zh-CN" sz="1200" kern="0" dirty="0">
                <a:solidFill>
                  <a:prstClr val="black"/>
                </a:solidFill>
              </a:rPr>
              <a:t> to add conclusions of key issue #6, #7 and #8 are approved.</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200" kern="0" dirty="0">
                <a:solidFill>
                  <a:prstClr val="black"/>
                </a:solidFill>
              </a:rPr>
              <a:t>Add conclusions of left key issues.</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441834"/>
              </p:ext>
            </p:extLst>
          </p:nvPr>
        </p:nvGraphicFramePr>
        <p:xfrm>
          <a:off x="124354" y="800100"/>
          <a:ext cx="11755032" cy="2285119"/>
        </p:xfrm>
        <a:graphic>
          <a:graphicData uri="http://schemas.openxmlformats.org/drawingml/2006/table">
            <a:tbl>
              <a:tblPr firstRow="1" firstCol="1" bandRow="1">
                <a:tableStyleId>{F5AB1C69-6EDB-4FF4-983F-18BD219EF322}</a:tableStyleId>
              </a:tblPr>
              <a:tblGrid>
                <a:gridCol w="636585">
                  <a:extLst>
                    <a:ext uri="{9D8B030D-6E8A-4147-A177-3AD203B41FA5}">
                      <a16:colId xmlns:a16="http://schemas.microsoft.com/office/drawing/2014/main" val="20000"/>
                    </a:ext>
                  </a:extLst>
                </a:gridCol>
                <a:gridCol w="2598939">
                  <a:extLst>
                    <a:ext uri="{9D8B030D-6E8A-4147-A177-3AD203B41FA5}">
                      <a16:colId xmlns:a16="http://schemas.microsoft.com/office/drawing/2014/main" val="20001"/>
                    </a:ext>
                  </a:extLst>
                </a:gridCol>
                <a:gridCol w="700538">
                  <a:extLst>
                    <a:ext uri="{9D8B030D-6E8A-4147-A177-3AD203B41FA5}">
                      <a16:colId xmlns:a16="http://schemas.microsoft.com/office/drawing/2014/main" val="20002"/>
                    </a:ext>
                  </a:extLst>
                </a:gridCol>
                <a:gridCol w="817102">
                  <a:extLst>
                    <a:ext uri="{9D8B030D-6E8A-4147-A177-3AD203B41FA5}">
                      <a16:colId xmlns:a16="http://schemas.microsoft.com/office/drawing/2014/main" val="20005"/>
                    </a:ext>
                  </a:extLst>
                </a:gridCol>
                <a:gridCol w="554206">
                  <a:extLst>
                    <a:ext uri="{9D8B030D-6E8A-4147-A177-3AD203B41FA5}">
                      <a16:colId xmlns:a16="http://schemas.microsoft.com/office/drawing/2014/main" val="20006"/>
                    </a:ext>
                  </a:extLst>
                </a:gridCol>
                <a:gridCol w="642404">
                  <a:extLst>
                    <a:ext uri="{9D8B030D-6E8A-4147-A177-3AD203B41FA5}">
                      <a16:colId xmlns:a16="http://schemas.microsoft.com/office/drawing/2014/main" val="2978466853"/>
                    </a:ext>
                  </a:extLst>
                </a:gridCol>
                <a:gridCol w="642404">
                  <a:extLst>
                    <a:ext uri="{9D8B030D-6E8A-4147-A177-3AD203B41FA5}">
                      <a16:colId xmlns:a16="http://schemas.microsoft.com/office/drawing/2014/main" val="20007"/>
                    </a:ext>
                  </a:extLst>
                </a:gridCol>
                <a:gridCol w="1093345">
                  <a:extLst>
                    <a:ext uri="{9D8B030D-6E8A-4147-A177-3AD203B41FA5}">
                      <a16:colId xmlns:a16="http://schemas.microsoft.com/office/drawing/2014/main" val="20008"/>
                    </a:ext>
                  </a:extLst>
                </a:gridCol>
                <a:gridCol w="1104884">
                  <a:extLst>
                    <a:ext uri="{9D8B030D-6E8A-4147-A177-3AD203B41FA5}">
                      <a16:colId xmlns:a16="http://schemas.microsoft.com/office/drawing/2014/main" val="20009"/>
                    </a:ext>
                  </a:extLst>
                </a:gridCol>
                <a:gridCol w="1019234">
                  <a:extLst>
                    <a:ext uri="{9D8B030D-6E8A-4147-A177-3AD203B41FA5}">
                      <a16:colId xmlns:a16="http://schemas.microsoft.com/office/drawing/2014/main" val="20010"/>
                    </a:ext>
                  </a:extLst>
                </a:gridCol>
                <a:gridCol w="1019234">
                  <a:extLst>
                    <a:ext uri="{9D8B030D-6E8A-4147-A177-3AD203B41FA5}">
                      <a16:colId xmlns:a16="http://schemas.microsoft.com/office/drawing/2014/main" val="20012"/>
                    </a:ext>
                  </a:extLst>
                </a:gridCol>
                <a:gridCol w="926157">
                  <a:extLst>
                    <a:ext uri="{9D8B030D-6E8A-4147-A177-3AD203B41FA5}">
                      <a16:colId xmlns:a16="http://schemas.microsoft.com/office/drawing/2014/main" val="20013"/>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24361">
                <a:tc>
                  <a:txBody>
                    <a:bodyPr/>
                    <a:lstStyle/>
                    <a:p>
                      <a:pPr algn="ctr" fontAlgn="t"/>
                      <a:r>
                        <a:rPr lang="en-US" sz="1100" b="0" i="0" u="none" strike="noStrike" dirty="0">
                          <a:solidFill>
                            <a:srgbClr val="000000"/>
                          </a:solidFill>
                          <a:effectLst/>
                          <a:latin typeface="+mn-lt"/>
                        </a:rPr>
                        <a:t>950034</a:t>
                      </a:r>
                    </a:p>
                  </a:txBody>
                  <a:tcPr marL="6350" marR="6350" marT="6350" marB="0"/>
                </a:tc>
                <a:tc>
                  <a:txBody>
                    <a:bodyPr/>
                    <a:lstStyle/>
                    <a:p>
                      <a:pPr algn="l" fontAlgn="t"/>
                      <a:r>
                        <a:rPr lang="en-US" sz="11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100" b="0" i="0" u="none" strike="noStrike" dirty="0">
                          <a:solidFill>
                            <a:schemeClr val="tx1"/>
                          </a:solidFill>
                          <a:effectLst/>
                          <a:latin typeface="+mn-lt"/>
                        </a:rPr>
                        <a:t>FS_5GMDT_Ph2</a:t>
                      </a:r>
                    </a:p>
                  </a:txBody>
                  <a:tcPr marL="6350" marR="6350" marT="6350" marB="0"/>
                </a:tc>
                <a:tc>
                  <a:txBody>
                    <a:bodyPr/>
                    <a:lstStyle/>
                    <a:p>
                      <a:pPr marL="0" algn="ctr" defTabSz="1219170" rtl="0" eaLnBrk="1" latinLnBrk="0" hangingPunct="1">
                        <a:lnSpc>
                          <a:spcPct val="100000"/>
                        </a:lnSpc>
                        <a:spcAft>
                          <a:spcPts val="0"/>
                        </a:spcAft>
                      </a:pPr>
                      <a:r>
                        <a:rPr lang="en-US" altLang="zh-CN" sz="110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00000"/>
                        </a:lnSpc>
                        <a:spcAft>
                          <a:spcPts val="0"/>
                        </a:spcAft>
                      </a:pPr>
                      <a:r>
                        <a:rPr lang="en-US" altLang="zh-CN" sz="1100" b="1" kern="1200" dirty="0">
                          <a:solidFill>
                            <a:srgbClr val="0000FF"/>
                          </a:solidFill>
                          <a:effectLst/>
                          <a:latin typeface="+mn-lt"/>
                          <a:ea typeface="+mn-ea"/>
                          <a:cs typeface="Arial" panose="020B0604020202020204" pitchFamily="34" charset="0"/>
                        </a:rPr>
                        <a:t>-&gt;SA#100 (Jun 2023)</a:t>
                      </a:r>
                      <a:endParaRPr 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100" b="0" i="0" u="none" strike="noStrike" kern="1200" dirty="0">
                          <a:solidFill>
                            <a:srgbClr val="000000"/>
                          </a:solidFill>
                          <a:effectLst/>
                          <a:latin typeface="+mn-lt"/>
                          <a:ea typeface="+mn-ea"/>
                          <a:cs typeface="+mn-cs"/>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SP-220152</a:t>
                      </a:r>
                      <a:endParaRPr lang="zh-CN" alt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7000"/>
                        </a:lnSpc>
                        <a:spcAft>
                          <a:spcPts val="800"/>
                        </a:spcAft>
                      </a:pPr>
                      <a:r>
                        <a:rPr lang="en-GB" sz="1100" b="0" i="0" u="none" strike="noStrike" kern="1200" dirty="0">
                          <a:solidFill>
                            <a:srgbClr val="0000FF"/>
                          </a:solidFill>
                          <a:effectLst/>
                          <a:latin typeface="+mn-lt"/>
                          <a:ea typeface="+mn-ea"/>
                          <a:cs typeface="+mn-cs"/>
                        </a:rPr>
                        <a:t>60%</a:t>
                      </a:r>
                    </a:p>
                  </a:txBody>
                  <a:tcPr marL="36002" marR="36002" marT="0" marB="0"/>
                </a:tc>
                <a:tc>
                  <a:txBody>
                    <a:bodyPr/>
                    <a:lstStyle/>
                    <a:p>
                      <a:pPr marL="0" algn="ctr" defTabSz="1219170" rtl="0" eaLnBrk="1" latinLnBrk="0" hangingPunct="1">
                        <a:lnSpc>
                          <a:spcPct val="107000"/>
                        </a:lnSpc>
                        <a:spcAft>
                          <a:spcPts val="800"/>
                        </a:spcAft>
                      </a:pPr>
                      <a:endParaRPr lang="en-GB" sz="1100" b="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0-&gt;10-&gt;15-&gt;20-&gt;25-&gt;35-&gt;60%</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28.837</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Nokia </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SA#99 (Mar. 2023)</a:t>
                      </a:r>
                      <a:r>
                        <a:rPr lang="en-US" altLang="zh-CN" sz="1100" b="1" kern="1200" dirty="0">
                          <a:solidFill>
                            <a:srgbClr val="0000FF"/>
                          </a:solidFill>
                          <a:effectLst/>
                          <a:latin typeface="+mn-lt"/>
                          <a:ea typeface="+mn-ea"/>
                          <a:cs typeface="Arial" panose="020B0604020202020204" pitchFamily="34" charset="0"/>
                        </a:rPr>
                        <a:t> -&gt; SA#100 (Jun 2023)</a:t>
                      </a:r>
                    </a:p>
                  </a:txBody>
                  <a:tcPr marL="9525" marR="9525" marT="9525" marB="9525"/>
                </a:tc>
                <a:tc>
                  <a:txBody>
                    <a:bodyPr/>
                    <a:lstStyle/>
                    <a:p>
                      <a:pPr algn="ctr" fontAlgn="t"/>
                      <a:r>
                        <a:rPr lang="en-US" sz="1100" b="0" i="0" u="none" strike="noStrike" dirty="0">
                          <a:solidFill>
                            <a:srgbClr val="000000"/>
                          </a:solidFill>
                          <a:effectLst/>
                          <a:latin typeface="+mn-lt"/>
                        </a:rPr>
                        <a:t>75%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95%</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100" b="0" i="0" u="none" strike="noStrike" kern="1200" dirty="0">
                          <a:solidFill>
                            <a:srgbClr val="000000"/>
                          </a:solidFill>
                          <a:effectLst/>
                          <a:latin typeface="+mn-lt"/>
                          <a:ea typeface="+mn-ea"/>
                          <a:cs typeface="+mn-cs"/>
                        </a:rPr>
                        <a:t>0-&gt;20-&gt;30-&gt;75-&gt;95%</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28.841</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China </a:t>
                      </a:r>
                      <a:r>
                        <a:rPr lang="fr-FR" altLang="zh-CN" sz="1100" b="0" i="0" u="none" strike="noStrike" kern="1200" dirty="0" err="1">
                          <a:solidFill>
                            <a:srgbClr val="000000"/>
                          </a:solidFill>
                          <a:effectLst/>
                          <a:latin typeface="+mn-lt"/>
                          <a:ea typeface="+mn-ea"/>
                          <a:cs typeface="+mn-cs"/>
                        </a:rPr>
                        <a:t>Unicom</a:t>
                      </a:r>
                      <a:endParaRPr lang="zh-CN" sz="1100" b="0" i="0" u="none" strike="noStrike" kern="1200" dirty="0">
                        <a:solidFill>
                          <a:srgbClr val="000000"/>
                        </a:solidFill>
                        <a:effectLst/>
                        <a:latin typeface="+mn-lt"/>
                        <a:ea typeface="+mn-ea"/>
                        <a:cs typeface="+mn-cs"/>
                      </a:endParaRPr>
                    </a:p>
                  </a:txBody>
                  <a:tcPr marL="9525" marR="9525" marT="9525" marB="9525"/>
                </a:tc>
                <a:extLst>
                  <a:ext uri="{0D108BD9-81ED-4DB2-BD59-A6C34878D82A}">
                    <a16:rowId xmlns:a16="http://schemas.microsoft.com/office/drawing/2014/main" val="10002"/>
                  </a:ext>
                </a:extLst>
              </a:tr>
              <a:tr h="488370">
                <a:tc>
                  <a:txBody>
                    <a:bodyPr/>
                    <a:lstStyle/>
                    <a:p>
                      <a:pPr algn="ctr" fontAlgn="t"/>
                      <a:r>
                        <a:rPr lang="en-US" sz="1100" b="0" i="0" u="none" strike="noStrike" dirty="0">
                          <a:solidFill>
                            <a:srgbClr val="000000"/>
                          </a:solidFill>
                          <a:effectLst/>
                          <a:latin typeface="+mn-lt"/>
                        </a:rPr>
                        <a:t>970029</a:t>
                      </a:r>
                    </a:p>
                  </a:txBody>
                  <a:tcPr marL="6350" marR="6350" marT="635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Study on Data management phase 2</a:t>
                      </a:r>
                      <a:endParaRPr lang="zh-CN" sz="1100" kern="1200" dirty="0">
                        <a:solidFill>
                          <a:schemeClr val="tx1"/>
                        </a:solidFill>
                        <a:effectLst/>
                        <a:latin typeface="+mn-lt"/>
                        <a:ea typeface="宋体" panose="02010600030101010101" pitchFamily="2" charset="-122"/>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FS_MADCOL_ph2</a:t>
                      </a:r>
                      <a:endParaRPr lang="zh-CN" altLang="en-US" sz="1100" kern="1200" dirty="0">
                        <a:solidFill>
                          <a:schemeClr val="tx1"/>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SA#100 (Jun 2023)</a:t>
                      </a:r>
                    </a:p>
                  </a:txBody>
                  <a:tcPr marL="9525" marR="9525" marT="9525" marB="9525"/>
                </a:tc>
                <a:tc>
                  <a:txBody>
                    <a:bodyPr/>
                    <a:lstStyle/>
                    <a:p>
                      <a:pPr algn="ctr" fontAlgn="t"/>
                      <a:r>
                        <a:rPr lang="en-US" sz="11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SP-220842</a:t>
                      </a:r>
                      <a:endParaRPr lang="zh-CN" altLang="zh-CN" sz="1100" kern="1200" dirty="0">
                        <a:solidFill>
                          <a:schemeClr val="tx1"/>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1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0-&gt;5-&gt;10%</a:t>
                      </a: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50000"/>
                        </a:lnSpc>
                        <a:spcAft>
                          <a:spcPts val="0"/>
                        </a:spcAft>
                      </a:pPr>
                      <a:endParaRPr lang="zh-CN" sz="11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kern="1200" dirty="0">
                          <a:solidFill>
                            <a:schemeClr val="tx1"/>
                          </a:solidFill>
                          <a:effectLst/>
                          <a:latin typeface="+mn-lt"/>
                          <a:ea typeface="+mn-ea"/>
                          <a:cs typeface="+mn-cs"/>
                        </a:rPr>
                        <a:t>Nokia</a:t>
                      </a:r>
                      <a:endParaRPr lang="zh-CN" altLang="en-US" sz="11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042042"/>
            <a:ext cx="4116050" cy="45144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SA5#146:</a:t>
            </a:r>
          </a:p>
          <a:p>
            <a:pPr marL="400050" lvl="1" indent="0" defTabSz="1219170">
              <a:spcBef>
                <a:spcPts val="0"/>
              </a:spcBef>
              <a:spcAft>
                <a:spcPts val="0"/>
              </a:spcAft>
              <a:buNone/>
              <a:defRPr/>
            </a:pPr>
            <a:r>
              <a:rPr lang="en-US" altLang="zh-CN" sz="1100" dirty="0"/>
              <a:t>Below aspects were proposed and approved.</a:t>
            </a:r>
          </a:p>
          <a:p>
            <a:pPr marL="457200" lvl="1" indent="-228600" defTabSz="1219170">
              <a:defRPr/>
            </a:pPr>
            <a:r>
              <a:rPr lang="en-US" altLang="zh-CN" sz="1100" kern="0" dirty="0">
                <a:solidFill>
                  <a:prstClr val="black"/>
                </a:solidFill>
              </a:rPr>
              <a:t>Potential Solution and conclusion for name containment of Trace job in </a:t>
            </a:r>
            <a:r>
              <a:rPr lang="en-US" altLang="zh-CN" sz="1100" kern="0" dirty="0" err="1">
                <a:solidFill>
                  <a:prstClr val="black"/>
                </a:solidFill>
              </a:rPr>
              <a:t>Signalling</a:t>
            </a:r>
            <a:r>
              <a:rPr lang="en-US" altLang="zh-CN" sz="1100" kern="0" dirty="0">
                <a:solidFill>
                  <a:prstClr val="black"/>
                </a:solidFill>
              </a:rPr>
              <a:t> based trace activation, for reporting of per direction per DRB measurements, for structuring of Trace job IOC</a:t>
            </a:r>
          </a:p>
          <a:p>
            <a:pPr marL="457200" lvl="1" indent="-228600" defTabSz="1219170">
              <a:defRPr/>
            </a:pPr>
            <a:r>
              <a:rPr lang="en-US" altLang="zh-CN" sz="1100" kern="0" dirty="0">
                <a:solidFill>
                  <a:prstClr val="black"/>
                </a:solidFill>
              </a:rPr>
              <a:t>Problem Statement and solution for support of NPN for </a:t>
            </a:r>
            <a:r>
              <a:rPr lang="en-US" altLang="zh-CN" sz="1100" kern="0" dirty="0" err="1">
                <a:solidFill>
                  <a:prstClr val="black"/>
                </a:solidFill>
              </a:rPr>
              <a:t>TraceMDT</a:t>
            </a:r>
            <a:r>
              <a:rPr lang="en-US" altLang="zh-CN" sz="1100" kern="0" dirty="0">
                <a:solidFill>
                  <a:prstClr val="black"/>
                </a:solidFill>
              </a:rPr>
              <a:t>, to support RLF and RCEF reports for NPN</a:t>
            </a:r>
          </a:p>
          <a:p>
            <a:pPr marL="457200" lvl="1" indent="-228600" defTabSz="1219170">
              <a:defRPr/>
            </a:pPr>
            <a:r>
              <a:rPr lang="en-US" altLang="zh-CN" sz="1100" kern="0" dirty="0">
                <a:solidFill>
                  <a:prstClr val="black"/>
                </a:solidFill>
              </a:rPr>
              <a:t>Conclusions and Recommendations</a:t>
            </a:r>
          </a:p>
          <a:p>
            <a:pPr marL="455073" indent="-455073" defTabSz="1219170">
              <a:spcBef>
                <a:spcPts val="0"/>
              </a:spcBef>
              <a:spcAft>
                <a:spcPts val="0"/>
              </a:spcAft>
              <a:defRPr/>
            </a:pPr>
            <a:r>
              <a:rPr lang="en-US" altLang="zh-CN" sz="1400" kern="0" dirty="0">
                <a:solidFill>
                  <a:prstClr val="black"/>
                </a:solidFill>
              </a:rPr>
              <a:t>Impacts and dependencies on other WGs:</a:t>
            </a:r>
          </a:p>
          <a:p>
            <a:pPr marL="400050" lvl="1" indent="0" defTabSz="1219170">
              <a:spcBef>
                <a:spcPts val="0"/>
              </a:spcBef>
              <a:spcAft>
                <a:spcPts val="0"/>
              </a:spcAft>
              <a:buNone/>
              <a:defRPr/>
            </a:pPr>
            <a:r>
              <a:rPr lang="en-US" altLang="zh-CN" sz="1100" dirty="0"/>
              <a:t>The remaining part of this study is completely dependent on the RAN3 and RAN3 conclusions on the Trace and MDT topics.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457200" lvl="1" indent="-228600" defTabSz="1219170">
              <a:defRPr/>
            </a:pPr>
            <a:r>
              <a:rPr lang="en-US" altLang="zh-CN" sz="1100" kern="0" dirty="0">
                <a:solidFill>
                  <a:prstClr val="black"/>
                </a:solidFill>
              </a:rPr>
              <a:t>follow the RAN2 an RAN3 recommendations and analyze and document the impacts to SA5 on </a:t>
            </a:r>
            <a:r>
              <a:rPr lang="en-US" altLang="zh-CN" sz="1100" kern="0" dirty="0" err="1">
                <a:solidFill>
                  <a:prstClr val="black"/>
                </a:solidFill>
              </a:rPr>
              <a:t>TraceMDT</a:t>
            </a:r>
            <a:r>
              <a:rPr lang="en-US" altLang="zh-CN" sz="1100" kern="0" dirty="0">
                <a:solidFill>
                  <a:prstClr val="black"/>
                </a:solidFill>
              </a:rPr>
              <a:t> management based on those</a:t>
            </a:r>
            <a:endParaRPr lang="de-DE" altLang="zh-CN"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4381082" y="3085219"/>
            <a:ext cx="3760744"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SA5#146:</a:t>
            </a:r>
          </a:p>
          <a:p>
            <a:pPr marL="988459" lvl="1" indent="-378875" defTabSz="1219170">
              <a:defRPr/>
            </a:pPr>
            <a:r>
              <a:rPr lang="en-US" altLang="de-DE" sz="1200" kern="0" dirty="0">
                <a:solidFill>
                  <a:prstClr val="black"/>
                </a:solidFill>
              </a:rPr>
              <a:t>7 </a:t>
            </a:r>
            <a:r>
              <a:rPr lang="en-US" altLang="de-DE" sz="1200" kern="0" dirty="0" err="1">
                <a:solidFill>
                  <a:prstClr val="black"/>
                </a:solidFill>
              </a:rPr>
              <a:t>pCRs</a:t>
            </a:r>
            <a:r>
              <a:rPr lang="en-US" altLang="de-DE" sz="1200" kern="0" dirty="0">
                <a:solidFill>
                  <a:prstClr val="black"/>
                </a:solidFill>
              </a:rPr>
              <a:t> approved, add use case, potential requirements and solutions, conclusions and recommendations for IoT NTN.</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36001" y="3085219"/>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988459" lvl="1" indent="-378875" defTabSz="1219170">
              <a:defRPr/>
            </a:pPr>
            <a:r>
              <a:rPr lang="en-US" altLang="zh-CN" sz="1200" kern="0" dirty="0">
                <a:solidFill>
                  <a:prstClr val="black"/>
                </a:solidFill>
              </a:rPr>
              <a:t>Key issues for storing and retrieving stored data was added.</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59511011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1519204153"/>
              </p:ext>
            </p:extLst>
          </p:nvPr>
        </p:nvGraphicFramePr>
        <p:xfrm>
          <a:off x="160750" y="1092046"/>
          <a:ext cx="11747156" cy="5185779"/>
        </p:xfrm>
        <a:graphic>
          <a:graphicData uri="http://schemas.openxmlformats.org/drawingml/2006/table">
            <a:tbl>
              <a:tblPr firstRow="1" firstCol="1" bandRow="1">
                <a:tableStyleId>{F5AB1C69-6EDB-4FF4-983F-18BD219EF322}</a:tableStyleId>
              </a:tblPr>
              <a:tblGrid>
                <a:gridCol w="525457">
                  <a:extLst>
                    <a:ext uri="{9D8B030D-6E8A-4147-A177-3AD203B41FA5}">
                      <a16:colId xmlns:a16="http://schemas.microsoft.com/office/drawing/2014/main" val="20000"/>
                    </a:ext>
                  </a:extLst>
                </a:gridCol>
                <a:gridCol w="2262392">
                  <a:extLst>
                    <a:ext uri="{9D8B030D-6E8A-4147-A177-3AD203B41FA5}">
                      <a16:colId xmlns:a16="http://schemas.microsoft.com/office/drawing/2014/main" val="20001"/>
                    </a:ext>
                  </a:extLst>
                </a:gridCol>
                <a:gridCol w="851211">
                  <a:extLst>
                    <a:ext uri="{9D8B030D-6E8A-4147-A177-3AD203B41FA5}">
                      <a16:colId xmlns:a16="http://schemas.microsoft.com/office/drawing/2014/main" val="20002"/>
                    </a:ext>
                  </a:extLst>
                </a:gridCol>
                <a:gridCol w="1125953">
                  <a:extLst>
                    <a:ext uri="{9D8B030D-6E8A-4147-A177-3AD203B41FA5}">
                      <a16:colId xmlns:a16="http://schemas.microsoft.com/office/drawing/2014/main" val="20005"/>
                    </a:ext>
                  </a:extLst>
                </a:gridCol>
                <a:gridCol w="512062">
                  <a:extLst>
                    <a:ext uri="{9D8B030D-6E8A-4147-A177-3AD203B41FA5}">
                      <a16:colId xmlns:a16="http://schemas.microsoft.com/office/drawing/2014/main" val="20006"/>
                    </a:ext>
                  </a:extLst>
                </a:gridCol>
                <a:gridCol w="637853">
                  <a:extLst>
                    <a:ext uri="{9D8B030D-6E8A-4147-A177-3AD203B41FA5}">
                      <a16:colId xmlns:a16="http://schemas.microsoft.com/office/drawing/2014/main" val="4104336562"/>
                    </a:ext>
                  </a:extLst>
                </a:gridCol>
                <a:gridCol w="637853">
                  <a:extLst>
                    <a:ext uri="{9D8B030D-6E8A-4147-A177-3AD203B41FA5}">
                      <a16:colId xmlns:a16="http://schemas.microsoft.com/office/drawing/2014/main" val="20007"/>
                    </a:ext>
                  </a:extLst>
                </a:gridCol>
                <a:gridCol w="1134578">
                  <a:extLst>
                    <a:ext uri="{9D8B030D-6E8A-4147-A177-3AD203B41FA5}">
                      <a16:colId xmlns:a16="http://schemas.microsoft.com/office/drawing/2014/main" val="20008"/>
                    </a:ext>
                  </a:extLst>
                </a:gridCol>
                <a:gridCol w="1102247">
                  <a:extLst>
                    <a:ext uri="{9D8B030D-6E8A-4147-A177-3AD203B41FA5}">
                      <a16:colId xmlns:a16="http://schemas.microsoft.com/office/drawing/2014/main" val="20009"/>
                    </a:ext>
                  </a:extLst>
                </a:gridCol>
                <a:gridCol w="1016801">
                  <a:extLst>
                    <a:ext uri="{9D8B030D-6E8A-4147-A177-3AD203B41FA5}">
                      <a16:colId xmlns:a16="http://schemas.microsoft.com/office/drawing/2014/main" val="20010"/>
                    </a:ext>
                  </a:extLst>
                </a:gridCol>
                <a:gridCol w="1016801">
                  <a:extLst>
                    <a:ext uri="{9D8B030D-6E8A-4147-A177-3AD203B41FA5}">
                      <a16:colId xmlns:a16="http://schemas.microsoft.com/office/drawing/2014/main" val="20012"/>
                    </a:ext>
                  </a:extLst>
                </a:gridCol>
                <a:gridCol w="923948">
                  <a:extLst>
                    <a:ext uri="{9D8B030D-6E8A-4147-A177-3AD203B41FA5}">
                      <a16:colId xmlns:a16="http://schemas.microsoft.com/office/drawing/2014/main" val="20013"/>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SA, SA2, 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79%</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0-&gt;10-&gt;15-&gt;35-&gt;45-&gt;55-&gt;79%</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r>
                        <a:rPr lang="en-US" altLang="zh-CN" sz="1000" kern="1200" dirty="0">
                          <a:solidFill>
                            <a:schemeClr val="tx1"/>
                          </a:solidFill>
                          <a:effectLst/>
                          <a:latin typeface="+mn-lt"/>
                          <a:ea typeface="宋体" panose="02010600030101010101" pitchFamily="2" charset="-122"/>
                          <a:cs typeface="Arial" panose="020B0604020202020204" pitchFamily="34" charset="0"/>
                        </a:rPr>
                        <a:t>-&gt;35%</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 </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-&gt;32-&gt;45%</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 </a:t>
                      </a:r>
                      <a:r>
                        <a:rPr lang="en-US" altLang="zh-CN" sz="1000" b="1" kern="1200" baseline="0" dirty="0">
                          <a:solidFill>
                            <a:srgbClr val="0000FF"/>
                          </a:solidFill>
                          <a:effectLst/>
                          <a:latin typeface="+mn-lt"/>
                          <a:ea typeface="+mn-ea"/>
                          <a:cs typeface="Arial" panose="020B0604020202020204" pitchFamily="34" charset="0"/>
                        </a:rPr>
                        <a:t>SA#100(June 2023)</a:t>
                      </a:r>
                      <a:endParaRPr lang="zh-CN" altLang="en-US" sz="1000" b="1" kern="1200" baseline="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&gt;82-&gt;83%-&gt;90%-&gt;92%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50-&gt;50-</a:t>
                      </a:r>
                      <a:r>
                        <a:rPr lang="en-US" altLang="zh-CN" sz="1000" kern="1200" dirty="0">
                          <a:solidFill>
                            <a:schemeClr val="tx1"/>
                          </a:solidFill>
                          <a:effectLst/>
                          <a:latin typeface="+mn-lt"/>
                          <a:ea typeface="宋体" panose="02010600030101010101" pitchFamily="2" charset="-122"/>
                          <a:cs typeface="Arial" panose="020B0604020202020204" pitchFamily="34" charset="0"/>
                        </a:rPr>
                        <a:t>&gt;70%</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045979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721742299"/>
              </p:ext>
            </p:extLst>
          </p:nvPr>
        </p:nvGraphicFramePr>
        <p:xfrm>
          <a:off x="222421" y="1002611"/>
          <a:ext cx="11641331" cy="2598440"/>
        </p:xfrm>
        <a:graphic>
          <a:graphicData uri="http://schemas.openxmlformats.org/drawingml/2006/table">
            <a:tbl>
              <a:tblPr firstRow="1" firstCol="1" bandRow="1">
                <a:tableStyleId>{F5AB1C69-6EDB-4FF4-983F-18BD219EF322}</a:tableStyleId>
              </a:tblPr>
              <a:tblGrid>
                <a:gridCol w="522234">
                  <a:extLst>
                    <a:ext uri="{9D8B030D-6E8A-4147-A177-3AD203B41FA5}">
                      <a16:colId xmlns:a16="http://schemas.microsoft.com/office/drawing/2014/main" val="20000"/>
                    </a:ext>
                  </a:extLst>
                </a:gridCol>
                <a:gridCol w="2685778">
                  <a:extLst>
                    <a:ext uri="{9D8B030D-6E8A-4147-A177-3AD203B41FA5}">
                      <a16:colId xmlns:a16="http://schemas.microsoft.com/office/drawing/2014/main" val="20001"/>
                    </a:ext>
                  </a:extLst>
                </a:gridCol>
                <a:gridCol w="694582">
                  <a:extLst>
                    <a:ext uri="{9D8B030D-6E8A-4147-A177-3AD203B41FA5}">
                      <a16:colId xmlns:a16="http://schemas.microsoft.com/office/drawing/2014/main" val="20002"/>
                    </a:ext>
                  </a:extLst>
                </a:gridCol>
                <a:gridCol w="810154">
                  <a:extLst>
                    <a:ext uri="{9D8B030D-6E8A-4147-A177-3AD203B41FA5}">
                      <a16:colId xmlns:a16="http://schemas.microsoft.com/office/drawing/2014/main" val="20005"/>
                    </a:ext>
                  </a:extLst>
                </a:gridCol>
                <a:gridCol w="518614">
                  <a:extLst>
                    <a:ext uri="{9D8B030D-6E8A-4147-A177-3AD203B41FA5}">
                      <a16:colId xmlns:a16="http://schemas.microsoft.com/office/drawing/2014/main" val="20006"/>
                    </a:ext>
                  </a:extLst>
                </a:gridCol>
                <a:gridCol w="623198">
                  <a:extLst>
                    <a:ext uri="{9D8B030D-6E8A-4147-A177-3AD203B41FA5}">
                      <a16:colId xmlns:a16="http://schemas.microsoft.com/office/drawing/2014/main" val="3503595155"/>
                    </a:ext>
                  </a:extLst>
                </a:gridCol>
                <a:gridCol w="623198">
                  <a:extLst>
                    <a:ext uri="{9D8B030D-6E8A-4147-A177-3AD203B41FA5}">
                      <a16:colId xmlns:a16="http://schemas.microsoft.com/office/drawing/2014/main" val="20007"/>
                    </a:ext>
                  </a:extLst>
                </a:gridCol>
                <a:gridCol w="1128671">
                  <a:extLst>
                    <a:ext uri="{9D8B030D-6E8A-4147-A177-3AD203B41FA5}">
                      <a16:colId xmlns:a16="http://schemas.microsoft.com/office/drawing/2014/main" val="20008"/>
                    </a:ext>
                  </a:extLst>
                </a:gridCol>
                <a:gridCol w="1095488">
                  <a:extLst>
                    <a:ext uri="{9D8B030D-6E8A-4147-A177-3AD203B41FA5}">
                      <a16:colId xmlns:a16="http://schemas.microsoft.com/office/drawing/2014/main" val="20009"/>
                    </a:ext>
                  </a:extLst>
                </a:gridCol>
                <a:gridCol w="1010566">
                  <a:extLst>
                    <a:ext uri="{9D8B030D-6E8A-4147-A177-3AD203B41FA5}">
                      <a16:colId xmlns:a16="http://schemas.microsoft.com/office/drawing/2014/main" val="20010"/>
                    </a:ext>
                  </a:extLst>
                </a:gridCol>
                <a:gridCol w="1010566">
                  <a:extLst>
                    <a:ext uri="{9D8B030D-6E8A-4147-A177-3AD203B41FA5}">
                      <a16:colId xmlns:a16="http://schemas.microsoft.com/office/drawing/2014/main" val="20012"/>
                    </a:ext>
                  </a:extLst>
                </a:gridCol>
                <a:gridCol w="918282">
                  <a:extLst>
                    <a:ext uri="{9D8B030D-6E8A-4147-A177-3AD203B41FA5}">
                      <a16:colId xmlns:a16="http://schemas.microsoft.com/office/drawing/2014/main" val="20013"/>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dirty="0">
                          <a:solidFill>
                            <a:srgbClr val="000000"/>
                          </a:solidFill>
                          <a:effectLst/>
                          <a:latin typeface="+mn-lt"/>
                        </a:rPr>
                        <a:t>FS_NSOEU</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dirty="0">
                          <a:solidFill>
                            <a:srgbClr val="FF0000"/>
                          </a:solidFill>
                          <a:effectLst/>
                          <a:latin typeface="+mn-lt"/>
                          <a:ea typeface="+mn-ea"/>
                          <a:cs typeface="Arial" panose="020B0604020202020204" pitchFamily="34" charset="0"/>
                        </a:rPr>
                        <a:t> </a:t>
                      </a:r>
                      <a:r>
                        <a:rPr lang="en-US" altLang="zh-CN" sz="1000" b="1" kern="1200" dirty="0">
                          <a:solidFill>
                            <a:srgbClr val="0000FF"/>
                          </a:solidFill>
                          <a:effectLst/>
                          <a:latin typeface="+mn-lt"/>
                          <a:ea typeface="+mn-ea"/>
                          <a:cs typeface="Arial" panose="020B0604020202020204" pitchFamily="34" charset="0"/>
                        </a:rPr>
                        <a:t>SA#100(Jun 2023)</a:t>
                      </a: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79%</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0-&gt;10-&gt;15-&gt;35-&gt;45-&gt;55-&gt;79%</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 </a:t>
                      </a:r>
                      <a:r>
                        <a:rPr lang="en-US" altLang="zh-CN" sz="1000" b="1" kern="1200" baseline="0" dirty="0">
                          <a:solidFill>
                            <a:srgbClr val="0000FF"/>
                          </a:solidFill>
                          <a:effectLst/>
                          <a:latin typeface="+mn-lt"/>
                          <a:ea typeface="+mn-ea"/>
                          <a:cs typeface="Arial" panose="020B0604020202020204" pitchFamily="34" charset="0"/>
                        </a:rPr>
                        <a:t>SA#100(June 2023)</a:t>
                      </a:r>
                      <a:endParaRPr lang="zh-CN" altLang="en-US" sz="1000" b="1" kern="1200" baseline="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90%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92%</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&gt;82-&gt;83%-&gt;90%-&gt;92%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137792"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855123" lvl="1" indent="-455073" defTabSz="1219170">
              <a:spcBef>
                <a:spcPts val="0"/>
              </a:spcBef>
              <a:spcAft>
                <a:spcPts val="0"/>
              </a:spcAft>
              <a:defRPr/>
            </a:pPr>
            <a:r>
              <a:rPr lang="en-US" altLang="de-DE" sz="1100" kern="0" dirty="0">
                <a:solidFill>
                  <a:prstClr val="black"/>
                </a:solidFill>
              </a:rPr>
              <a:t> The group agreed to send the TR 28.907 for SA Approval and close the SI.</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The group agreed a new normative WID for NPN phase 2.</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469086" y="3617087"/>
            <a:ext cx="3722914"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since SA5#146:</a:t>
            </a:r>
          </a:p>
          <a:p>
            <a:pPr marL="855123" lvl="1" indent="-455073" defTabSz="1219170">
              <a:spcBef>
                <a:spcPts val="0"/>
              </a:spcBef>
              <a:spcAft>
                <a:spcPts val="0"/>
              </a:spcAft>
              <a:defRPr/>
            </a:pPr>
            <a:r>
              <a:rPr lang="en-US" altLang="zh-CN" sz="900" kern="0" dirty="0">
                <a:solidFill>
                  <a:prstClr val="black"/>
                </a:solidFill>
              </a:rPr>
              <a:t>One </a:t>
            </a:r>
            <a:r>
              <a:rPr lang="en-US" altLang="zh-CN" sz="900" kern="0" dirty="0" err="1">
                <a:solidFill>
                  <a:prstClr val="black"/>
                </a:solidFill>
              </a:rPr>
              <a:t>pCR</a:t>
            </a:r>
            <a:r>
              <a:rPr lang="en-US" altLang="zh-CN" sz="900" kern="0" dirty="0">
                <a:solidFill>
                  <a:prstClr val="black"/>
                </a:solidFill>
              </a:rPr>
              <a:t> approved: 232890 </a:t>
            </a:r>
            <a:r>
              <a:rPr lang="en-US" altLang="zh-CN" sz="900" kern="0" dirty="0" err="1">
                <a:solidFill>
                  <a:prstClr val="black"/>
                </a:solidFill>
              </a:rPr>
              <a:t>pCR</a:t>
            </a:r>
            <a:r>
              <a:rPr lang="en-US" altLang="zh-CN" sz="900" kern="0" dirty="0">
                <a:solidFill>
                  <a:prstClr val="black"/>
                </a:solidFill>
              </a:rPr>
              <a:t> 28.824 Clarify usage of CAPIF-1 and CAPIF-1e</a:t>
            </a:r>
          </a:p>
          <a:p>
            <a:pPr marL="855123" lvl="1" indent="-455073" defTabSz="1219170">
              <a:spcBef>
                <a:spcPts val="0"/>
              </a:spcBef>
              <a:spcAft>
                <a:spcPts val="0"/>
              </a:spcAft>
              <a:defRPr/>
            </a:pPr>
            <a:r>
              <a:rPr lang="en-US" altLang="zh-CN" sz="900" kern="0" dirty="0">
                <a:solidFill>
                  <a:prstClr val="black"/>
                </a:solidFill>
              </a:rPr>
              <a:t>One DP endorsed:232893 SA5 way forward on capability exposure topic</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900" kern="0" dirty="0">
                <a:solidFill>
                  <a:prstClr val="black"/>
                </a:solidFill>
              </a:rPr>
              <a:t>None</a:t>
            </a:r>
            <a:endParaRPr lang="en-US" sz="9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sz="900" kern="0" dirty="0">
                <a:solidFill>
                  <a:prstClr val="black"/>
                </a:solidFill>
              </a:rPr>
              <a:t>Complete the Conclusion and Recommendation</a:t>
            </a:r>
          </a:p>
          <a:p>
            <a:pPr marL="855123" lvl="1" indent="-455073" defTabSz="1219170">
              <a:spcBef>
                <a:spcPts val="0"/>
              </a:spcBef>
              <a:spcAft>
                <a:spcPts val="0"/>
              </a:spcAft>
              <a:defRPr/>
            </a:pPr>
            <a:r>
              <a:rPr lang="en-US" sz="900" kern="0" dirty="0">
                <a:solidFill>
                  <a:prstClr val="black"/>
                </a:solidFill>
              </a:rPr>
              <a:t>Start work item for NSCE</a:t>
            </a: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389087" y="3601051"/>
            <a:ext cx="5145314" cy="2763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since SA5#146:</a:t>
            </a:r>
          </a:p>
          <a:p>
            <a:pPr marL="855123" lvl="1" indent="-455073" defTabSz="1219170">
              <a:spcBef>
                <a:spcPts val="0"/>
              </a:spcBef>
              <a:spcAft>
                <a:spcPts val="0"/>
              </a:spcAft>
              <a:defRPr/>
            </a:pPr>
            <a:r>
              <a:rPr lang="en-US" altLang="zh-CN" sz="1000" kern="0" dirty="0"/>
              <a:t>Discontinuing work on objective #2</a:t>
            </a:r>
          </a:p>
          <a:p>
            <a:pPr marL="855123" lvl="1" indent="-455073" defTabSz="1219170">
              <a:spcBef>
                <a:spcPts val="0"/>
              </a:spcBef>
              <a:spcAft>
                <a:spcPts val="0"/>
              </a:spcAft>
              <a:defRPr/>
            </a:pPr>
            <a:r>
              <a:rPr lang="en-US" altLang="zh-CN" sz="1000" kern="0" dirty="0"/>
              <a:t>28.829 – Update 6.1~6.7</a:t>
            </a:r>
          </a:p>
          <a:p>
            <a:pPr marL="855123" lvl="1" indent="-455073" defTabSz="1219170">
              <a:spcBef>
                <a:spcPts val="0"/>
              </a:spcBef>
              <a:spcAft>
                <a:spcPts val="0"/>
              </a:spcAft>
              <a:defRPr/>
            </a:pPr>
            <a:r>
              <a:rPr lang="en-US" altLang="zh-CN" sz="1000" kern="0" dirty="0"/>
              <a:t>Key Issue for Energy utility and telecommunication coordinated rapid recovery of energy service</a:t>
            </a:r>
          </a:p>
          <a:p>
            <a:pPr marL="855123" lvl="1" indent="-455073" defTabSz="1219170">
              <a:spcBef>
                <a:spcPts val="0"/>
              </a:spcBef>
              <a:spcAft>
                <a:spcPts val="0"/>
              </a:spcAft>
              <a:defRPr/>
            </a:pPr>
            <a:r>
              <a:rPr lang="en-US" altLang="zh-CN" sz="1000" kern="0" dirty="0"/>
              <a:t>New use case for Rapid Intervention for Outages without Redundant Topology</a:t>
            </a:r>
          </a:p>
          <a:p>
            <a:pPr marL="855123" lvl="1" indent="-455073" defTabSz="1219170">
              <a:spcBef>
                <a:spcPts val="0"/>
              </a:spcBef>
              <a:spcAft>
                <a:spcPts val="0"/>
              </a:spcAft>
              <a:defRPr/>
            </a:pPr>
            <a:r>
              <a:rPr lang="en-US" altLang="zh-CN" sz="1000" kern="0" dirty="0"/>
              <a:t>Conclusion and Recommendation for Key Issue 1 - MNO exposes Network Performance Monitoring to DSO</a:t>
            </a:r>
          </a:p>
          <a:p>
            <a:pPr marL="855123" lvl="1" indent="-455073" defTabSz="1219170">
              <a:spcBef>
                <a:spcPts val="0"/>
              </a:spcBef>
              <a:spcAft>
                <a:spcPts val="0"/>
              </a:spcAft>
              <a:defRPr/>
            </a:pPr>
            <a:r>
              <a:rPr lang="en-US" altLang="zh-CN" sz="1000" kern="0" dirty="0"/>
              <a:t>Conclusion and Recommendation for Key Issue </a:t>
            </a:r>
            <a:r>
              <a:rPr lang="en-US" altLang="zh-CN" sz="1000" kern="0" dirty="0" err="1"/>
              <a:t>i</a:t>
            </a:r>
            <a:r>
              <a:rPr lang="en-US" altLang="zh-CN" sz="1000" kern="0" dirty="0"/>
              <a:t> (energy utility and telecommunication coordinated recovery of energy service)</a:t>
            </a:r>
          </a:p>
          <a:p>
            <a:pPr marL="855123" lvl="1" indent="-455073" defTabSz="1219170">
              <a:spcBef>
                <a:spcPts val="0"/>
              </a:spcBef>
              <a:spcAft>
                <a:spcPts val="0"/>
              </a:spcAft>
              <a:defRPr/>
            </a:pPr>
            <a:r>
              <a:rPr lang="en-US" altLang="zh-CN" sz="1000" kern="0" dirty="0"/>
              <a:t>Annex on NSOEU Applicability</a:t>
            </a:r>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000" kern="0" dirty="0"/>
              <a:t>None</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855123" lvl="1" indent="-455073" defTabSz="1219170">
              <a:spcBef>
                <a:spcPts val="0"/>
              </a:spcBef>
              <a:spcAft>
                <a:spcPts val="0"/>
              </a:spcAft>
              <a:defRPr/>
            </a:pPr>
            <a:r>
              <a:rPr lang="en-US" altLang="zh-CN" sz="1000" kern="0" dirty="0"/>
              <a:t>Conclude Solution for objective 3.Conclude the </a:t>
            </a:r>
            <a:r>
              <a:rPr lang="en-US" altLang="zh-CN" sz="1000" kern="0" dirty="0" err="1"/>
              <a:t>study.Initiate</a:t>
            </a:r>
            <a:r>
              <a:rPr lang="en-US" altLang="zh-CN" sz="1000" kern="0" dirty="0"/>
              <a:t> the work item.</a:t>
            </a:r>
            <a:endParaRPr lang="de-DE" altLang="zh-CN" sz="1000" kern="0" dirty="0"/>
          </a:p>
        </p:txBody>
      </p:sp>
    </p:spTree>
    <p:extLst>
      <p:ext uri="{BB962C8B-B14F-4D97-AF65-F5344CB8AC3E}">
        <p14:creationId xmlns:p14="http://schemas.microsoft.com/office/powerpoint/2010/main" val="218655748"/>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983970900"/>
              </p:ext>
            </p:extLst>
          </p:nvPr>
        </p:nvGraphicFramePr>
        <p:xfrm>
          <a:off x="256801" y="1124713"/>
          <a:ext cx="11622159" cy="1954784"/>
        </p:xfrm>
        <a:graphic>
          <a:graphicData uri="http://schemas.openxmlformats.org/drawingml/2006/table">
            <a:tbl>
              <a:tblPr firstRow="1" firstCol="1" bandRow="1">
                <a:tableStyleId>{F5AB1C69-6EDB-4FF4-983F-18BD219EF322}</a:tableStyleId>
              </a:tblPr>
              <a:tblGrid>
                <a:gridCol w="519935">
                  <a:extLst>
                    <a:ext uri="{9D8B030D-6E8A-4147-A177-3AD203B41FA5}">
                      <a16:colId xmlns:a16="http://schemas.microsoft.com/office/drawing/2014/main" val="20000"/>
                    </a:ext>
                  </a:extLst>
                </a:gridCol>
                <a:gridCol w="2673950">
                  <a:extLst>
                    <a:ext uri="{9D8B030D-6E8A-4147-A177-3AD203B41FA5}">
                      <a16:colId xmlns:a16="http://schemas.microsoft.com/office/drawing/2014/main" val="20001"/>
                    </a:ext>
                  </a:extLst>
                </a:gridCol>
                <a:gridCol w="691522">
                  <a:extLst>
                    <a:ext uri="{9D8B030D-6E8A-4147-A177-3AD203B41FA5}">
                      <a16:colId xmlns:a16="http://schemas.microsoft.com/office/drawing/2014/main" val="20002"/>
                    </a:ext>
                  </a:extLst>
                </a:gridCol>
                <a:gridCol w="806585">
                  <a:extLst>
                    <a:ext uri="{9D8B030D-6E8A-4147-A177-3AD203B41FA5}">
                      <a16:colId xmlns:a16="http://schemas.microsoft.com/office/drawing/2014/main" val="20005"/>
                    </a:ext>
                  </a:extLst>
                </a:gridCol>
                <a:gridCol w="512216">
                  <a:extLst>
                    <a:ext uri="{9D8B030D-6E8A-4147-A177-3AD203B41FA5}">
                      <a16:colId xmlns:a16="http://schemas.microsoft.com/office/drawing/2014/main" val="20006"/>
                    </a:ext>
                  </a:extLst>
                </a:gridCol>
                <a:gridCol w="652546">
                  <a:extLst>
                    <a:ext uri="{9D8B030D-6E8A-4147-A177-3AD203B41FA5}">
                      <a16:colId xmlns:a16="http://schemas.microsoft.com/office/drawing/2014/main" val="1508354813"/>
                    </a:ext>
                  </a:extLst>
                </a:gridCol>
                <a:gridCol w="652546">
                  <a:extLst>
                    <a:ext uri="{9D8B030D-6E8A-4147-A177-3AD203B41FA5}">
                      <a16:colId xmlns:a16="http://schemas.microsoft.com/office/drawing/2014/main" val="20007"/>
                    </a:ext>
                  </a:extLst>
                </a:gridCol>
                <a:gridCol w="1095723">
                  <a:extLst>
                    <a:ext uri="{9D8B030D-6E8A-4147-A177-3AD203B41FA5}">
                      <a16:colId xmlns:a16="http://schemas.microsoft.com/office/drawing/2014/main" val="20008"/>
                    </a:ext>
                  </a:extLst>
                </a:gridCol>
                <a:gridCol w="1090664">
                  <a:extLst>
                    <a:ext uri="{9D8B030D-6E8A-4147-A177-3AD203B41FA5}">
                      <a16:colId xmlns:a16="http://schemas.microsoft.com/office/drawing/2014/main" val="20009"/>
                    </a:ext>
                  </a:extLst>
                </a:gridCol>
                <a:gridCol w="1006117">
                  <a:extLst>
                    <a:ext uri="{9D8B030D-6E8A-4147-A177-3AD203B41FA5}">
                      <a16:colId xmlns:a16="http://schemas.microsoft.com/office/drawing/2014/main" val="20010"/>
                    </a:ext>
                  </a:extLst>
                </a:gridCol>
                <a:gridCol w="1006117">
                  <a:extLst>
                    <a:ext uri="{9D8B030D-6E8A-4147-A177-3AD203B41FA5}">
                      <a16:colId xmlns:a16="http://schemas.microsoft.com/office/drawing/2014/main" val="20012"/>
                    </a:ext>
                  </a:extLst>
                </a:gridCol>
                <a:gridCol w="914238">
                  <a:extLst>
                    <a:ext uri="{9D8B030D-6E8A-4147-A177-3AD203B41FA5}">
                      <a16:colId xmlns:a16="http://schemas.microsoft.com/office/drawing/2014/main" val="20013"/>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tc>
                <a:tc>
                  <a:txBody>
                    <a:bodyPr/>
                    <a:lstStyle/>
                    <a:p>
                      <a:pPr algn="ctr" fontAlgn="t"/>
                      <a:r>
                        <a:rPr lang="en-US" sz="1000" b="0" i="0" u="none" strike="noStrike" dirty="0">
                          <a:solidFill>
                            <a:srgbClr val="000000"/>
                          </a:solidFill>
                          <a:effectLst/>
                          <a:latin typeface="+mn-lt"/>
                        </a:rPr>
                        <a:t>FS_EE5G_Ph2</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chemeClr val="tx1"/>
                          </a:solidFill>
                          <a:effectLst/>
                          <a:latin typeface="+mn-lt"/>
                          <a:ea typeface="宋体" panose="02010600030101010101" pitchFamily="2" charset="-122"/>
                          <a:cs typeface="Arial" panose="020B0604020202020204" pitchFamily="34" charset="0"/>
                        </a:rPr>
                        <a:t>50-&gt;50-&gt;70%</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5841" y="307949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FS_EE5G_Ph2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SA5#146:</a:t>
            </a:r>
          </a:p>
          <a:p>
            <a:pPr marL="571500" lvl="1" indent="-171450" defTabSz="1219170">
              <a:spcBef>
                <a:spcPts val="0"/>
              </a:spcBef>
              <a:spcAft>
                <a:spcPts val="0"/>
              </a:spcAft>
              <a:defRPr/>
            </a:pPr>
            <a:r>
              <a:rPr lang="en-US" altLang="de-DE" sz="1200" kern="0" dirty="0">
                <a:solidFill>
                  <a:prstClr val="black"/>
                </a:solidFill>
              </a:rPr>
              <a:t>No progress</a:t>
            </a:r>
          </a:p>
          <a:p>
            <a:pPr marL="571500" lvl="1" indent="-171450" defTabSz="1219170">
              <a:spcBef>
                <a:spcPts val="0"/>
              </a:spcBef>
              <a:spcAft>
                <a:spcPts val="0"/>
              </a:spcAft>
              <a:defRPr/>
            </a:pPr>
            <a:r>
              <a:rPr lang="en-US" altLang="de-DE" sz="1200" kern="0" dirty="0">
                <a:solidFill>
                  <a:prstClr val="black"/>
                </a:solidFill>
              </a:rPr>
              <a:t>A Reply LS TO NGMN GFN (Cc. GSMA ENSWI) on customer acceptation of limited QoS degradation to save energy in the network</a:t>
            </a:r>
          </a:p>
          <a:p>
            <a:pPr marL="571500" lvl="1" indent="-171450" defTabSz="1219170">
              <a:spcBef>
                <a:spcPts val="0"/>
              </a:spcBef>
              <a:spcAft>
                <a:spcPts val="0"/>
              </a:spcAft>
              <a:defRPr/>
            </a:pPr>
            <a:r>
              <a:rPr lang="en-US" altLang="de-DE" sz="1200" kern="0" dirty="0">
                <a:solidFill>
                  <a:prstClr val="black"/>
                </a:solidFill>
              </a:rPr>
              <a:t>A LS has been sent out to SA1 on Customer acceptation of QoS degradation to save energy</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307949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FS_MEC_ECM</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SA5#146:</a:t>
            </a:r>
          </a:p>
          <a:p>
            <a:pPr marL="855123" lvl="1" indent="-455073" defTabSz="1219170">
              <a:spcBef>
                <a:spcPts val="0"/>
              </a:spcBef>
              <a:spcAft>
                <a:spcPts val="0"/>
              </a:spcAft>
              <a:defRPr/>
            </a:pPr>
            <a:r>
              <a:rPr lang="en-US" altLang="zh-CN" sz="1100" kern="0" dirty="0">
                <a:solidFill>
                  <a:prstClr val="black"/>
                </a:solidFill>
              </a:rPr>
              <a:t>Add potential solution for alignment with ETSI MEC</a:t>
            </a:r>
          </a:p>
          <a:p>
            <a:pPr marL="855123" lvl="1" indent="-455073" defTabSz="1219170">
              <a:spcBef>
                <a:spcPts val="0"/>
              </a:spcBef>
              <a:spcAft>
                <a:spcPts val="0"/>
              </a:spcAft>
              <a:defRPr/>
            </a:pPr>
            <a:r>
              <a:rPr lang="en-US" altLang="zh-CN" sz="1100" kern="0" dirty="0">
                <a:solidFill>
                  <a:prstClr val="black"/>
                </a:solidFill>
              </a:rPr>
              <a:t>Add new requirements and solutions related to GSMA OPG NBI</a:t>
            </a:r>
          </a:p>
          <a:p>
            <a:pPr marL="855123" lvl="1" indent="-455073" defTabSz="1219170">
              <a:spcBef>
                <a:spcPts val="0"/>
              </a:spcBef>
              <a:spcAft>
                <a:spcPts val="0"/>
              </a:spcAft>
              <a:defRPr/>
            </a:pPr>
            <a:r>
              <a:rPr lang="en-US" altLang="zh-CN" sz="1100" kern="0" dirty="0">
                <a:solidFill>
                  <a:prstClr val="black"/>
                </a:solidFill>
              </a:rPr>
              <a:t>Add new requirements related to GSMA OPG EWBI</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solution related to GSMA OPG NBI and EWBI</a:t>
            </a:r>
          </a:p>
          <a:p>
            <a:pPr marL="855123" lvl="1" indent="-455073" defTabSz="1219170">
              <a:spcBef>
                <a:spcPts val="0"/>
              </a:spcBef>
              <a:spcAft>
                <a:spcPts val="0"/>
              </a:spcAft>
              <a:defRPr/>
            </a:pPr>
            <a:r>
              <a:rPr lang="en-US" altLang="zh-CN" sz="1100" kern="0" dirty="0">
                <a:solidFill>
                  <a:prstClr val="black"/>
                </a:solidFill>
              </a:rPr>
              <a:t>Conclusions and recommendations</a:t>
            </a:r>
          </a:p>
          <a:p>
            <a:pPr marL="855123" lvl="1" indent="-455073" defTabSz="1219170">
              <a:spcBef>
                <a:spcPts val="0"/>
              </a:spcBef>
              <a:spcAft>
                <a:spcPts val="0"/>
              </a:spcAft>
              <a:defRPr/>
            </a:pPr>
            <a:endParaRPr lang="en-US" altLang="zh-CN" sz="1100" kern="0" dirty="0">
              <a:solidFill>
                <a:prstClr val="black"/>
              </a:solidFill>
            </a:endParaRPr>
          </a:p>
        </p:txBody>
      </p:sp>
    </p:spTree>
    <p:extLst>
      <p:ext uri="{BB962C8B-B14F-4D97-AF65-F5344CB8AC3E}">
        <p14:creationId xmlns:p14="http://schemas.microsoft.com/office/powerpoint/2010/main" val="206591869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43001536"/>
              </p:ext>
            </p:extLst>
          </p:nvPr>
        </p:nvGraphicFramePr>
        <p:xfrm>
          <a:off x="194693" y="1068257"/>
          <a:ext cx="11583093" cy="2202434"/>
        </p:xfrm>
        <a:graphic>
          <a:graphicData uri="http://schemas.openxmlformats.org/drawingml/2006/table">
            <a:tbl>
              <a:tblPr firstRow="1" firstCol="1" bandRow="1">
                <a:tableStyleId>{F5AB1C69-6EDB-4FF4-983F-18BD219EF322}</a:tableStyleId>
              </a:tblPr>
              <a:tblGrid>
                <a:gridCol w="519622">
                  <a:extLst>
                    <a:ext uri="{9D8B030D-6E8A-4147-A177-3AD203B41FA5}">
                      <a16:colId xmlns:a16="http://schemas.microsoft.com/office/drawing/2014/main" val="20000"/>
                    </a:ext>
                  </a:extLst>
                </a:gridCol>
                <a:gridCol w="2672341">
                  <a:extLst>
                    <a:ext uri="{9D8B030D-6E8A-4147-A177-3AD203B41FA5}">
                      <a16:colId xmlns:a16="http://schemas.microsoft.com/office/drawing/2014/main" val="20001"/>
                    </a:ext>
                  </a:extLst>
                </a:gridCol>
                <a:gridCol w="691107">
                  <a:extLst>
                    <a:ext uri="{9D8B030D-6E8A-4147-A177-3AD203B41FA5}">
                      <a16:colId xmlns:a16="http://schemas.microsoft.com/office/drawing/2014/main" val="20002"/>
                    </a:ext>
                  </a:extLst>
                </a:gridCol>
                <a:gridCol w="806101">
                  <a:extLst>
                    <a:ext uri="{9D8B030D-6E8A-4147-A177-3AD203B41FA5}">
                      <a16:colId xmlns:a16="http://schemas.microsoft.com/office/drawing/2014/main" val="20005"/>
                    </a:ext>
                  </a:extLst>
                </a:gridCol>
                <a:gridCol w="558784">
                  <a:extLst>
                    <a:ext uri="{9D8B030D-6E8A-4147-A177-3AD203B41FA5}">
                      <a16:colId xmlns:a16="http://schemas.microsoft.com/office/drawing/2014/main" val="20006"/>
                    </a:ext>
                  </a:extLst>
                </a:gridCol>
                <a:gridCol w="620079">
                  <a:extLst>
                    <a:ext uri="{9D8B030D-6E8A-4147-A177-3AD203B41FA5}">
                      <a16:colId xmlns:a16="http://schemas.microsoft.com/office/drawing/2014/main" val="1975700025"/>
                    </a:ext>
                  </a:extLst>
                </a:gridCol>
                <a:gridCol w="620079">
                  <a:extLst>
                    <a:ext uri="{9D8B030D-6E8A-4147-A177-3AD203B41FA5}">
                      <a16:colId xmlns:a16="http://schemas.microsoft.com/office/drawing/2014/main" val="20007"/>
                    </a:ext>
                  </a:extLst>
                </a:gridCol>
                <a:gridCol w="1080262">
                  <a:extLst>
                    <a:ext uri="{9D8B030D-6E8A-4147-A177-3AD203B41FA5}">
                      <a16:colId xmlns:a16="http://schemas.microsoft.com/office/drawing/2014/main" val="20008"/>
                    </a:ext>
                  </a:extLst>
                </a:gridCol>
                <a:gridCol w="1090008">
                  <a:extLst>
                    <a:ext uri="{9D8B030D-6E8A-4147-A177-3AD203B41FA5}">
                      <a16:colId xmlns:a16="http://schemas.microsoft.com/office/drawing/2014/main" val="20009"/>
                    </a:ext>
                  </a:extLst>
                </a:gridCol>
                <a:gridCol w="1005511">
                  <a:extLst>
                    <a:ext uri="{9D8B030D-6E8A-4147-A177-3AD203B41FA5}">
                      <a16:colId xmlns:a16="http://schemas.microsoft.com/office/drawing/2014/main" val="20010"/>
                    </a:ext>
                  </a:extLst>
                </a:gridCol>
                <a:gridCol w="1005511">
                  <a:extLst>
                    <a:ext uri="{9D8B030D-6E8A-4147-A177-3AD203B41FA5}">
                      <a16:colId xmlns:a16="http://schemas.microsoft.com/office/drawing/2014/main" val="20012"/>
                    </a:ext>
                  </a:extLst>
                </a:gridCol>
                <a:gridCol w="913688">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2023)-&gt;</a:t>
                      </a:r>
                      <a:r>
                        <a:rPr lang="en-US" altLang="zh-CN" sz="1000" b="1" kern="1200" baseline="0" dirty="0">
                          <a:solidFill>
                            <a:srgbClr val="0000FF"/>
                          </a:solidFill>
                          <a:effectLst/>
                          <a:latin typeface="+mn-lt"/>
                          <a:ea typeface="+mn-ea"/>
                          <a:cs typeface="Arial" panose="020B0604020202020204" pitchFamily="34" charset="0"/>
                        </a:rPr>
                        <a:t>SA#100(June 2023)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20%</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r>
                        <a:rPr lang="en-US" altLang="zh-CN" sz="1000" kern="1200" dirty="0">
                          <a:solidFill>
                            <a:schemeClr val="tx1"/>
                          </a:solidFill>
                          <a:effectLst/>
                          <a:latin typeface="+mn-lt"/>
                          <a:ea typeface="宋体" panose="02010600030101010101" pitchFamily="2" charset="-122"/>
                          <a:cs typeface="Arial" panose="020B0604020202020204" pitchFamily="34" charset="0"/>
                        </a:rPr>
                        <a:t>-&gt;35%</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 </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-&gt;</a:t>
                      </a:r>
                      <a:r>
                        <a:rPr lang="en-US" altLang="zh-CN" sz="1000" b="1" kern="1200" baseline="0" dirty="0">
                          <a:solidFill>
                            <a:srgbClr val="0000FF"/>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32%</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-&gt;32-&gt;45%</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855123" lvl="1" indent="-455073" defTabSz="1219170">
              <a:spcBef>
                <a:spcPts val="0"/>
              </a:spcBef>
              <a:spcAft>
                <a:spcPts val="0"/>
              </a:spcAft>
              <a:defRPr/>
            </a:pPr>
            <a:r>
              <a:rPr lang="en-US" altLang="de-DE" sz="1100" kern="0" dirty="0">
                <a:solidFill>
                  <a:prstClr val="black"/>
                </a:solidFill>
              </a:rPr>
              <a:t>One </a:t>
            </a:r>
            <a:r>
              <a:rPr lang="en-US" altLang="de-DE" sz="1100" kern="0" dirty="0" err="1">
                <a:solidFill>
                  <a:prstClr val="black"/>
                </a:solidFill>
              </a:rPr>
              <a:t>pCR</a:t>
            </a:r>
            <a:r>
              <a:rPr lang="en-US" altLang="de-DE" sz="1100" kern="0" dirty="0">
                <a:solidFill>
                  <a:prstClr val="black"/>
                </a:solidFill>
              </a:rPr>
              <a:t> on the description of video uploading is approved.</a:t>
            </a:r>
            <a:r>
              <a:rPr lang="en-US" altLang="zh-CN" sz="1100" kern="0" dirty="0">
                <a:solidFill>
                  <a:prstClr val="black"/>
                </a:solidFill>
              </a:rPr>
              <a:t> </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Focus on the definition of KQI and the service of remote control.</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261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SA5#146:</a:t>
            </a:r>
          </a:p>
          <a:p>
            <a:pPr marL="855123" lvl="1" indent="-455073" defTabSz="1219170">
              <a:spcBef>
                <a:spcPts val="0"/>
              </a:spcBef>
              <a:spcAft>
                <a:spcPts val="0"/>
              </a:spcAft>
              <a:defRPr/>
            </a:pPr>
            <a:r>
              <a:rPr lang="en-US" altLang="zh-CN" sz="1100" kern="0" dirty="0">
                <a:solidFill>
                  <a:prstClr val="black"/>
                </a:solidFill>
              </a:rPr>
              <a:t>Some requirements for deterministic communication service are analyzed and updated. The basic solution of service and network analysis is added.</a:t>
            </a:r>
          </a:p>
          <a:p>
            <a:pPr marL="455073" indent="-455073" defTabSz="1219170">
              <a:spcBef>
                <a:spcPts val="0"/>
              </a:spcBef>
              <a:spcAft>
                <a:spcPts val="0"/>
              </a:spcAft>
              <a:defRPr/>
            </a:pPr>
            <a:endParaRPr lang="en-US" sz="16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p>
          <a:p>
            <a:pPr marL="455073" indent="-455073" defTabSz="1219170">
              <a:spcBef>
                <a:spcPts val="0"/>
              </a:spcBef>
              <a:spcAft>
                <a:spcPts val="0"/>
              </a:spcAft>
              <a:defRPr/>
            </a:pP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Solutions regarding network function provisioning and performance assurance related to deterministic communication service will be discussed.</a:t>
            </a:r>
          </a:p>
        </p:txBody>
      </p:sp>
    </p:spTree>
    <p:extLst>
      <p:ext uri="{BB962C8B-B14F-4D97-AF65-F5344CB8AC3E}">
        <p14:creationId xmlns:p14="http://schemas.microsoft.com/office/powerpoint/2010/main" val="126293339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a:t>latest </a:t>
            </a:r>
            <a:r>
              <a:rPr lang="en-GB" sz="3600" dirty="0" err="1"/>
              <a:t>DraftCRs</a:t>
            </a:r>
            <a:r>
              <a:rPr lang="en-GB" sz="3600" dirty="0"/>
              <a:t>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606641676"/>
              </p:ext>
            </p:extLst>
          </p:nvPr>
        </p:nvGraphicFramePr>
        <p:xfrm>
          <a:off x="385354" y="1610338"/>
          <a:ext cx="10991087" cy="3007234"/>
        </p:xfrm>
        <a:graphic>
          <a:graphicData uri="http://schemas.openxmlformats.org/drawingml/2006/table">
            <a:tbl>
              <a:tblPr firstRow="1" firstCol="1" bandRow="1">
                <a:tableStyleId>{5C22544A-7EE6-4342-B048-85BDC9FD1C3A}</a:tableStyleId>
              </a:tblPr>
              <a:tblGrid>
                <a:gridCol w="673647">
                  <a:extLst>
                    <a:ext uri="{9D8B030D-6E8A-4147-A177-3AD203B41FA5}">
                      <a16:colId xmlns:a16="http://schemas.microsoft.com/office/drawing/2014/main" val="20000"/>
                    </a:ext>
                  </a:extLst>
                </a:gridCol>
                <a:gridCol w="1578749">
                  <a:extLst>
                    <a:ext uri="{9D8B030D-6E8A-4147-A177-3AD203B41FA5}">
                      <a16:colId xmlns:a16="http://schemas.microsoft.com/office/drawing/2014/main" val="20001"/>
                    </a:ext>
                  </a:extLst>
                </a:gridCol>
                <a:gridCol w="1025095">
                  <a:extLst>
                    <a:ext uri="{9D8B030D-6E8A-4147-A177-3AD203B41FA5}">
                      <a16:colId xmlns:a16="http://schemas.microsoft.com/office/drawing/2014/main" val="20002"/>
                    </a:ext>
                  </a:extLst>
                </a:gridCol>
                <a:gridCol w="1199796">
                  <a:extLst>
                    <a:ext uri="{9D8B030D-6E8A-4147-A177-3AD203B41FA5}">
                      <a16:colId xmlns:a16="http://schemas.microsoft.com/office/drawing/2014/main" val="20003"/>
                    </a:ext>
                  </a:extLst>
                </a:gridCol>
                <a:gridCol w="2050804">
                  <a:extLst>
                    <a:ext uri="{9D8B030D-6E8A-4147-A177-3AD203B41FA5}">
                      <a16:colId xmlns:a16="http://schemas.microsoft.com/office/drawing/2014/main" val="20004"/>
                    </a:ext>
                  </a:extLst>
                </a:gridCol>
                <a:gridCol w="2231498">
                  <a:extLst>
                    <a:ext uri="{9D8B030D-6E8A-4147-A177-3AD203B41FA5}">
                      <a16:colId xmlns:a16="http://schemas.microsoft.com/office/drawing/2014/main" val="3637879540"/>
                    </a:ext>
                  </a:extLst>
                </a:gridCol>
                <a:gridCol w="2231498">
                  <a:extLst>
                    <a:ext uri="{9D8B030D-6E8A-4147-A177-3AD203B41FA5}">
                      <a16:colId xmlns:a16="http://schemas.microsoft.com/office/drawing/2014/main" val="2243599289"/>
                    </a:ext>
                  </a:extLst>
                </a:gridCol>
              </a:tblGrid>
              <a:tr h="230004">
                <a:tc>
                  <a:txBody>
                    <a:bodyPr/>
                    <a:lstStyle/>
                    <a:p>
                      <a:pPr algn="ctr">
                        <a:lnSpc>
                          <a:spcPct val="115000"/>
                        </a:lnSpc>
                        <a:spcAft>
                          <a:spcPts val="0"/>
                        </a:spcAft>
                      </a:pPr>
                      <a:r>
                        <a:rPr lang="en-GB" sz="1600" b="1" dirty="0" err="1">
                          <a:effectLst/>
                          <a:latin typeface="+mn-lt"/>
                          <a:ea typeface="Liberation Sans"/>
                          <a:cs typeface="Liberation Sans"/>
                        </a:rPr>
                        <a:t>Tdoc</a:t>
                      </a:r>
                      <a:r>
                        <a:rPr lang="en-GB" sz="1600" b="1" dirty="0">
                          <a:effectLst/>
                          <a:latin typeface="+mn-lt"/>
                          <a:ea typeface="Liberation Sans"/>
                          <a:cs typeface="Liberation Sans"/>
                        </a:rPr>
                        <a:t>#</a:t>
                      </a:r>
                      <a:endParaRPr lang="en-US" sz="1800" dirty="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Title</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Source Company</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Rapporteur</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dirty="0">
                          <a:effectLst/>
                          <a:latin typeface="+mn-lt"/>
                          <a:ea typeface="Liberation Sans"/>
                          <a:cs typeface="Liberation Sans"/>
                        </a:rPr>
                        <a:t>Agenda</a:t>
                      </a:r>
                      <a:endParaRPr lang="en-US" sz="1800" dirty="0">
                        <a:effectLst/>
                        <a:latin typeface="+mn-lt"/>
                        <a:ea typeface="Liberation Sans"/>
                        <a:cs typeface="Liberation Sans"/>
                      </a:endParaRPr>
                    </a:p>
                  </a:txBody>
                  <a:tcPr marL="68580" marR="68580" marT="0" marB="0"/>
                </a:tc>
                <a:tc>
                  <a:txBody>
                    <a:bodyPr/>
                    <a:lstStyle/>
                    <a:p>
                      <a:pPr marL="0" marR="0" algn="ctr">
                        <a:lnSpc>
                          <a:spcPct val="115000"/>
                        </a:lnSpc>
                        <a:spcBef>
                          <a:spcPts val="0"/>
                        </a:spcBef>
                        <a:spcAft>
                          <a:spcPts val="0"/>
                        </a:spcAft>
                      </a:pPr>
                      <a:r>
                        <a:rPr lang="en-GB" sz="1600" b="1" kern="1200" dirty="0">
                          <a:solidFill>
                            <a:schemeClr val="lt1"/>
                          </a:solidFill>
                          <a:effectLst/>
                          <a:latin typeface="+mn-lt"/>
                          <a:ea typeface="CG Times (WN)"/>
                        </a:rPr>
                        <a:t>Latest approved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from previous meeting(s)</a:t>
                      </a:r>
                      <a:endParaRPr lang="en-US" sz="1600" b="1" kern="1200" dirty="0">
                        <a:solidFill>
                          <a:schemeClr val="lt1"/>
                        </a:solidFill>
                        <a:effectLst/>
                        <a:latin typeface="+mn-lt"/>
                        <a:ea typeface="CG Times (WN)"/>
                      </a:endParaRPr>
                    </a:p>
                  </a:txBody>
                  <a:tcPr marL="0" marR="0" marT="0" marB="0"/>
                </a:tc>
                <a:tc>
                  <a:txBody>
                    <a:bodyPr/>
                    <a:lstStyle/>
                    <a:p>
                      <a:pPr marL="0" marR="0">
                        <a:lnSpc>
                          <a:spcPct val="115000"/>
                        </a:lnSpc>
                        <a:spcBef>
                          <a:spcPts val="0"/>
                        </a:spcBef>
                        <a:spcAft>
                          <a:spcPts val="0"/>
                        </a:spcAft>
                      </a:pPr>
                      <a:r>
                        <a:rPr lang="en-GB" sz="1600" b="1" kern="1200" dirty="0">
                          <a:solidFill>
                            <a:schemeClr val="lt1"/>
                          </a:solidFill>
                          <a:effectLst/>
                          <a:latin typeface="+mn-lt"/>
                          <a:ea typeface="CG Times (WN)"/>
                        </a:rPr>
                        <a:t>Approved Input(s) to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at this meeting</a:t>
                      </a:r>
                      <a:endParaRPr lang="en-US" sz="1600" b="1" kern="1200" dirty="0">
                        <a:solidFill>
                          <a:schemeClr val="lt1"/>
                        </a:solidFill>
                        <a:effectLst/>
                        <a:latin typeface="+mn-lt"/>
                        <a:ea typeface="CG Times (WN)"/>
                      </a:endParaRPr>
                    </a:p>
                  </a:txBody>
                  <a:tcPr marL="0" marR="0" marT="0" marB="0"/>
                </a:tc>
                <a:extLst>
                  <a:ext uri="{0D108BD9-81ED-4DB2-BD59-A6C34878D82A}">
                    <a16:rowId xmlns:a16="http://schemas.microsoft.com/office/drawing/2014/main" val="10000"/>
                  </a:ext>
                </a:extLst>
              </a:tr>
              <a:tr h="426406">
                <a:tc>
                  <a:txBody>
                    <a:bodyPr/>
                    <a:lstStyle/>
                    <a:p>
                      <a:pPr marL="0" marR="0" algn="ctr" defTabSz="1219170" rtl="0" eaLnBrk="1" latinLnBrk="0" hangingPunct="1">
                        <a:lnSpc>
                          <a:spcPct val="115000"/>
                        </a:lnSpc>
                        <a:spcBef>
                          <a:spcPts val="0"/>
                        </a:spcBef>
                        <a:spcAft>
                          <a:spcPts val="0"/>
                        </a:spcAft>
                      </a:pPr>
                      <a:r>
                        <a:rPr lang="en-GB" sz="1400" kern="1200">
                          <a:solidFill>
                            <a:schemeClr val="dk1"/>
                          </a:solidFill>
                          <a:effectLst/>
                          <a:latin typeface="+mn-lt"/>
                          <a:ea typeface="宋体" panose="02010600030101010101" pitchFamily="2" charset="-122"/>
                          <a:cs typeface="+mn-cs"/>
                        </a:rPr>
                        <a:t>S5-233137</a:t>
                      </a:r>
                      <a:endParaRPr lang="zh-CN" altLang="en-US" sz="1400" kern="1200">
                        <a:solidFill>
                          <a:schemeClr val="dk1"/>
                        </a:solidFill>
                        <a:effectLst/>
                        <a:latin typeface="+mn-lt"/>
                        <a:ea typeface="宋体" panose="02010600030101010101" pitchFamily="2" charset="-122"/>
                        <a:cs typeface="+mn-cs"/>
                      </a:endParaRPr>
                    </a:p>
                  </a:txBody>
                  <a:tcPr marL="9525" marR="9525" marT="9525" marB="9525"/>
                </a:tc>
                <a:tc>
                  <a:txBody>
                    <a:bodyPr/>
                    <a:lstStyle/>
                    <a:p>
                      <a:pPr marL="0" marR="0" indent="-91440" algn="ctr" defTabSz="1219170" rtl="0" eaLnBrk="1" latinLnBrk="0" hangingPunct="1">
                        <a:lnSpc>
                          <a:spcPct val="115000"/>
                        </a:lnSpc>
                        <a:spcBef>
                          <a:spcPts val="0"/>
                        </a:spcBef>
                        <a:spcAft>
                          <a:spcPts val="0"/>
                        </a:spcAft>
                      </a:pPr>
                      <a:r>
                        <a:rPr lang="en-GB" sz="1400" kern="1200" dirty="0" err="1">
                          <a:solidFill>
                            <a:schemeClr val="dk1"/>
                          </a:solidFill>
                          <a:effectLst/>
                          <a:latin typeface="+mn-lt"/>
                          <a:ea typeface="宋体" panose="02010600030101010101" pitchFamily="2" charset="-122"/>
                          <a:cs typeface="+mn-cs"/>
                        </a:rPr>
                        <a:t>DraftCR</a:t>
                      </a:r>
                      <a:r>
                        <a:rPr lang="en-GB" sz="1400" kern="1200" dirty="0">
                          <a:solidFill>
                            <a:schemeClr val="dk1"/>
                          </a:solidFill>
                          <a:effectLst/>
                          <a:latin typeface="+mn-lt"/>
                          <a:ea typeface="宋体" panose="02010600030101010101" pitchFamily="2" charset="-122"/>
                          <a:cs typeface="+mn-cs"/>
                        </a:rPr>
                        <a:t> 28.533 on Access control for management service</a:t>
                      </a:r>
                      <a:endParaRPr lang="zh-CN" altLang="en-US" sz="1400" kern="1200" dirty="0">
                        <a:solidFill>
                          <a:schemeClr val="dk1"/>
                        </a:solidFill>
                        <a:effectLst/>
                        <a:latin typeface="+mn-lt"/>
                        <a:ea typeface="宋体" panose="02010600030101010101" pitchFamily="2" charset="-122"/>
                        <a:cs typeface="+mn-cs"/>
                      </a:endParaRPr>
                    </a:p>
                  </a:txBody>
                  <a:tcPr marL="9525" marR="9525" marT="9525" marB="9525"/>
                </a:tc>
                <a:tc>
                  <a:txBody>
                    <a:bodyPr/>
                    <a:lstStyle/>
                    <a:p>
                      <a:pPr marL="0" marR="0" lvl="0" indent="-91440" algn="ctr" defTabSz="1219170" rtl="0" eaLnBrk="1" fontAlgn="auto" latinLnBrk="0" hangingPunct="1">
                        <a:lnSpc>
                          <a:spcPct val="115000"/>
                        </a:lnSpc>
                        <a:spcBef>
                          <a:spcPts val="0"/>
                        </a:spcBef>
                        <a:spcAft>
                          <a:spcPts val="0"/>
                        </a:spcAft>
                        <a:buClrTx/>
                        <a:buSzTx/>
                        <a:buFontTx/>
                        <a:buNone/>
                        <a:tabLst/>
                        <a:defRPr/>
                      </a:pPr>
                      <a:r>
                        <a:rPr lang="en-GB" altLang="zh-CN" sz="1400" kern="1200" dirty="0">
                          <a:solidFill>
                            <a:schemeClr val="dk1"/>
                          </a:solidFill>
                          <a:effectLst/>
                          <a:latin typeface="+mn-lt"/>
                          <a:ea typeface="+mn-ea"/>
                          <a:cs typeface="+mn-cs"/>
                        </a:rPr>
                        <a:t>Nokia, Deutsche Telekom</a:t>
                      </a:r>
                      <a:endParaRPr lang="zh-CN" altLang="en-US" sz="1400" kern="1200" dirty="0">
                        <a:solidFill>
                          <a:schemeClr val="dk1"/>
                        </a:solidFill>
                        <a:effectLst/>
                        <a:latin typeface="+mn-lt"/>
                        <a:ea typeface="宋体" panose="02010600030101010101" pitchFamily="2" charset="-122"/>
                        <a:cs typeface="+mn-cs"/>
                      </a:endParaRPr>
                    </a:p>
                  </a:txBody>
                  <a:tcPr marL="9525" marR="9525" marT="9525" marB="9525"/>
                </a:tc>
                <a:tc>
                  <a:txBody>
                    <a:bodyPr/>
                    <a:lstStyle/>
                    <a:p>
                      <a:pPr marL="0" marR="0" algn="ctr" defTabSz="1219170" rtl="0" eaLnBrk="1" latinLnBrk="0" hangingPunct="1">
                        <a:lnSpc>
                          <a:spcPct val="115000"/>
                        </a:lnSpc>
                        <a:spcBef>
                          <a:spcPts val="0"/>
                        </a:spcBef>
                        <a:spcAft>
                          <a:spcPts val="0"/>
                        </a:spcAft>
                      </a:pPr>
                      <a:r>
                        <a:rPr lang="en-US" altLang="zh-CN" sz="1400" kern="1200" dirty="0">
                          <a:solidFill>
                            <a:schemeClr val="dk1"/>
                          </a:solidFill>
                          <a:effectLst/>
                          <a:latin typeface="+mn-lt"/>
                          <a:ea typeface="宋体" panose="02010600030101010101" pitchFamily="2" charset="-122"/>
                          <a:cs typeface="+mn-cs"/>
                        </a:rPr>
                        <a:t>Nokia</a:t>
                      </a:r>
                      <a:endParaRPr lang="zh-CN" altLang="en-US" sz="1400" kern="1200" dirty="0">
                        <a:solidFill>
                          <a:schemeClr val="dk1"/>
                        </a:solidFill>
                        <a:effectLst/>
                        <a:latin typeface="+mn-lt"/>
                        <a:ea typeface="宋体" panose="02010600030101010101" pitchFamily="2" charset="-122"/>
                        <a:cs typeface="+mn-cs"/>
                      </a:endParaRPr>
                    </a:p>
                  </a:txBody>
                  <a:tcPr marL="9525" marR="9525" marT="9525" marB="9525"/>
                </a:tc>
                <a:tc>
                  <a:txBody>
                    <a:bodyPr/>
                    <a:lstStyle/>
                    <a:p>
                      <a:pPr marL="0" marR="0" algn="ctr" defTabSz="1219170" rtl="0" eaLnBrk="1" latinLnBrk="0" hangingPunct="1">
                        <a:lnSpc>
                          <a:spcPct val="115000"/>
                        </a:lnSpc>
                        <a:spcBef>
                          <a:spcPts val="0"/>
                        </a:spcBef>
                        <a:spcAft>
                          <a:spcPts val="0"/>
                        </a:spcAft>
                      </a:pPr>
                      <a:r>
                        <a:rPr lang="en-US" sz="1400" kern="1200" dirty="0">
                          <a:solidFill>
                            <a:schemeClr val="dk1"/>
                          </a:solidFill>
                          <a:effectLst/>
                          <a:latin typeface="+mn-lt"/>
                          <a:ea typeface="CG Times (WN)"/>
                          <a:cs typeface="+mn-cs"/>
                        </a:rPr>
                        <a:t>6.5.5.4</a:t>
                      </a:r>
                    </a:p>
                  </a:txBody>
                  <a:tcPr marL="0" marR="0" marT="0" marB="0"/>
                </a:tc>
                <a:tc>
                  <a:txBody>
                    <a:bodyPr/>
                    <a:lstStyle/>
                    <a:p>
                      <a:pPr marL="0" marR="0" algn="ctr">
                        <a:lnSpc>
                          <a:spcPct val="115000"/>
                        </a:lnSpc>
                        <a:spcBef>
                          <a:spcPts val="0"/>
                        </a:spcBef>
                        <a:spcAft>
                          <a:spcPts val="0"/>
                        </a:spcAft>
                      </a:pPr>
                      <a:endParaRPr lang="en-US" sz="1200" dirty="0">
                        <a:effectLst/>
                        <a:latin typeface="+mn-lt"/>
                        <a:ea typeface="CG Times (WN)"/>
                      </a:endParaRPr>
                    </a:p>
                  </a:txBody>
                  <a:tcPr marL="0" marR="0" marT="0" marB="0"/>
                </a:tc>
                <a:tc>
                  <a:txBody>
                    <a:bodyPr/>
                    <a:lstStyle/>
                    <a:p>
                      <a:pPr marL="0" marR="0" algn="ctr">
                        <a:lnSpc>
                          <a:spcPct val="115000"/>
                        </a:lnSpc>
                        <a:spcBef>
                          <a:spcPts val="0"/>
                        </a:spcBef>
                        <a:spcAft>
                          <a:spcPts val="0"/>
                        </a:spcAft>
                      </a:pPr>
                      <a:endParaRPr lang="en-US" sz="1200" dirty="0">
                        <a:effectLst/>
                        <a:latin typeface="+mn-lt"/>
                        <a:ea typeface="CG Times (WN)"/>
                      </a:endParaRPr>
                    </a:p>
                  </a:txBody>
                  <a:tcPr marL="0" marR="0" marT="0" marB="0"/>
                </a:tc>
                <a:extLst>
                  <a:ext uri="{0D108BD9-81ED-4DB2-BD59-A6C34878D82A}">
                    <a16:rowId xmlns:a16="http://schemas.microsoft.com/office/drawing/2014/main" val="10001"/>
                  </a:ext>
                </a:extLst>
              </a:tr>
              <a:tr h="394293">
                <a:tc>
                  <a:txBody>
                    <a:bodyPr/>
                    <a:lstStyle/>
                    <a:p>
                      <a:pPr marL="0" marR="0" algn="ctr" defTabSz="1219170" rtl="0" eaLnBrk="1" latinLnBrk="0" hangingPunct="1">
                        <a:lnSpc>
                          <a:spcPct val="115000"/>
                        </a:lnSpc>
                        <a:spcBef>
                          <a:spcPts val="0"/>
                        </a:spcBef>
                        <a:spcAft>
                          <a:spcPts val="0"/>
                        </a:spcAft>
                      </a:pPr>
                      <a:r>
                        <a:rPr lang="en-GB" sz="1400" kern="1200" dirty="0">
                          <a:solidFill>
                            <a:schemeClr val="dk1"/>
                          </a:solidFill>
                          <a:effectLst/>
                          <a:latin typeface="+mn-lt"/>
                          <a:ea typeface="宋体" panose="02010600030101010101" pitchFamily="2" charset="-122"/>
                          <a:cs typeface="+mn-cs"/>
                        </a:rPr>
                        <a:t>S5-233174</a:t>
                      </a:r>
                      <a:endParaRPr lang="zh-CN" altLang="en-US" sz="1400" kern="1200" dirty="0">
                        <a:solidFill>
                          <a:schemeClr val="dk1"/>
                        </a:solidFill>
                        <a:effectLst/>
                        <a:latin typeface="+mn-lt"/>
                        <a:ea typeface="宋体" panose="02010600030101010101" pitchFamily="2" charset="-122"/>
                        <a:cs typeface="+mn-cs"/>
                      </a:endParaRPr>
                    </a:p>
                  </a:txBody>
                  <a:tcPr marL="9525" marR="9525" marT="9525" marB="9525"/>
                </a:tc>
                <a:tc>
                  <a:txBody>
                    <a:bodyPr/>
                    <a:lstStyle/>
                    <a:p>
                      <a:pPr marL="0" marR="0" indent="-91440" algn="ctr" defTabSz="1219170" rtl="0" eaLnBrk="1" latinLnBrk="0" hangingPunct="1">
                        <a:lnSpc>
                          <a:spcPct val="115000"/>
                        </a:lnSpc>
                        <a:spcBef>
                          <a:spcPts val="0"/>
                        </a:spcBef>
                        <a:spcAft>
                          <a:spcPts val="0"/>
                        </a:spcAft>
                      </a:pPr>
                      <a:r>
                        <a:rPr lang="en-GB" sz="1400" kern="1200">
                          <a:solidFill>
                            <a:schemeClr val="dk1"/>
                          </a:solidFill>
                          <a:effectLst/>
                          <a:latin typeface="+mn-lt"/>
                          <a:ea typeface="宋体" panose="02010600030101010101" pitchFamily="2" charset="-122"/>
                          <a:cs typeface="+mn-cs"/>
                        </a:rPr>
                        <a:t>3. Draft CR eMDAS_Ph2 – TS28.104; Further enhancements into the Management Data Analytics (Phase 2).</a:t>
                      </a:r>
                      <a:endParaRPr lang="zh-CN" altLang="en-US" sz="1400" kern="1200">
                        <a:solidFill>
                          <a:schemeClr val="dk1"/>
                        </a:solidFill>
                        <a:effectLst/>
                        <a:latin typeface="+mn-lt"/>
                        <a:ea typeface="宋体" panose="02010600030101010101" pitchFamily="2" charset="-122"/>
                        <a:cs typeface="+mn-cs"/>
                      </a:endParaRPr>
                    </a:p>
                  </a:txBody>
                  <a:tcPr marL="9525" marR="9525" marT="9525" marB="9525"/>
                </a:tc>
                <a:tc>
                  <a:txBody>
                    <a:bodyPr/>
                    <a:lstStyle/>
                    <a:p>
                      <a:pPr marL="0" marR="0" algn="ctr" defTabSz="1219170" rtl="0" eaLnBrk="1" latinLnBrk="0" hangingPunct="1">
                        <a:lnSpc>
                          <a:spcPct val="115000"/>
                        </a:lnSpc>
                        <a:spcBef>
                          <a:spcPts val="0"/>
                        </a:spcBef>
                        <a:spcAft>
                          <a:spcPts val="0"/>
                        </a:spcAft>
                      </a:pPr>
                      <a:r>
                        <a:rPr lang="en-GB" sz="1400" kern="1200" dirty="0">
                          <a:solidFill>
                            <a:schemeClr val="dk1"/>
                          </a:solidFill>
                          <a:effectLst/>
                          <a:latin typeface="+mn-lt"/>
                          <a:ea typeface="宋体" panose="02010600030101010101" pitchFamily="2" charset="-122"/>
                          <a:cs typeface="+mn-cs"/>
                        </a:rPr>
                        <a:t>NEC</a:t>
                      </a:r>
                      <a:endParaRPr lang="zh-CN" altLang="en-US" sz="1400" kern="1200" dirty="0">
                        <a:solidFill>
                          <a:schemeClr val="dk1"/>
                        </a:solidFill>
                        <a:effectLst/>
                        <a:latin typeface="+mn-lt"/>
                        <a:ea typeface="宋体" panose="02010600030101010101" pitchFamily="2" charset="-122"/>
                        <a:cs typeface="+mn-cs"/>
                      </a:endParaRPr>
                    </a:p>
                  </a:txBody>
                  <a:tcPr marL="9525" marR="9525" marT="9525" marB="9525"/>
                </a:tc>
                <a:tc>
                  <a:txBody>
                    <a:bodyPr/>
                    <a:lstStyle/>
                    <a:p>
                      <a:pPr marL="0" marR="0" algn="ctr" defTabSz="1219170" rtl="0" eaLnBrk="1" latinLnBrk="0" hangingPunct="1">
                        <a:lnSpc>
                          <a:spcPct val="115000"/>
                        </a:lnSpc>
                        <a:spcBef>
                          <a:spcPts val="0"/>
                        </a:spcBef>
                        <a:spcAft>
                          <a:spcPts val="0"/>
                        </a:spcAft>
                      </a:pPr>
                      <a:r>
                        <a:rPr lang="en-US" sz="1400" kern="1200" dirty="0">
                          <a:solidFill>
                            <a:schemeClr val="dk1"/>
                          </a:solidFill>
                          <a:effectLst/>
                          <a:latin typeface="+mn-lt"/>
                          <a:ea typeface="宋体" panose="02010600030101010101" pitchFamily="2" charset="-122"/>
                          <a:cs typeface="+mn-cs"/>
                        </a:rPr>
                        <a:t>Intel, NEC</a:t>
                      </a:r>
                    </a:p>
                  </a:txBody>
                  <a:tcPr marL="68580" marR="68580" marT="0" marB="0"/>
                </a:tc>
                <a:tc>
                  <a:txBody>
                    <a:bodyPr/>
                    <a:lstStyle/>
                    <a:p>
                      <a:pPr marL="0" marR="0" algn="ctr" defTabSz="1219170" rtl="0" eaLnBrk="1" latinLnBrk="0" hangingPunct="1">
                        <a:lnSpc>
                          <a:spcPct val="115000"/>
                        </a:lnSpc>
                        <a:spcBef>
                          <a:spcPts val="0"/>
                        </a:spcBef>
                        <a:spcAft>
                          <a:spcPts val="0"/>
                        </a:spcAft>
                      </a:pPr>
                      <a:r>
                        <a:rPr lang="en-US" sz="1400" kern="1200" dirty="0">
                          <a:solidFill>
                            <a:schemeClr val="dk1"/>
                          </a:solidFill>
                          <a:effectLst/>
                          <a:latin typeface="+mn-lt"/>
                          <a:ea typeface="宋体" panose="02010600030101010101" pitchFamily="2" charset="-122"/>
                          <a:cs typeface="+mn-cs"/>
                        </a:rPr>
                        <a:t>6.4.2.1</a:t>
                      </a:r>
                    </a:p>
                  </a:txBody>
                  <a:tcPr marL="0" marR="0" marT="0" marB="0"/>
                </a:tc>
                <a:tc>
                  <a:txBody>
                    <a:bodyPr/>
                    <a:lstStyle/>
                    <a:p>
                      <a:pPr marL="0" marR="0" algn="ctr">
                        <a:lnSpc>
                          <a:spcPct val="115000"/>
                        </a:lnSpc>
                        <a:spcBef>
                          <a:spcPts val="0"/>
                        </a:spcBef>
                        <a:spcAft>
                          <a:spcPts val="0"/>
                        </a:spcAft>
                      </a:pPr>
                      <a:endParaRPr lang="en-US" sz="1200" dirty="0">
                        <a:effectLst/>
                        <a:latin typeface="+mn-lt"/>
                        <a:ea typeface="CG Times (WN)"/>
                      </a:endParaRPr>
                    </a:p>
                  </a:txBody>
                  <a:tcPr marL="0" marR="0" marT="0" marB="0"/>
                </a:tc>
                <a:tc>
                  <a:txBody>
                    <a:bodyPr/>
                    <a:lstStyle/>
                    <a:p>
                      <a:pPr marL="0" marR="0" algn="ctr">
                        <a:lnSpc>
                          <a:spcPct val="115000"/>
                        </a:lnSpc>
                        <a:spcBef>
                          <a:spcPts val="0"/>
                        </a:spcBef>
                        <a:spcAft>
                          <a:spcPts val="0"/>
                        </a:spcAft>
                      </a:pPr>
                      <a:endParaRPr lang="en-US" sz="1200" dirty="0">
                        <a:effectLst/>
                        <a:latin typeface="+mn-lt"/>
                        <a:ea typeface="CG Times (WN)"/>
                      </a:endParaRPr>
                    </a:p>
                  </a:txBody>
                  <a:tcPr marL="0" marR="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39991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(OAM SWG level)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37523812"/>
              </p:ext>
            </p:extLst>
          </p:nvPr>
        </p:nvGraphicFramePr>
        <p:xfrm>
          <a:off x="122711" y="1299461"/>
          <a:ext cx="11946577" cy="5005952"/>
        </p:xfrm>
        <a:graphic>
          <a:graphicData uri="http://schemas.openxmlformats.org/drawingml/2006/table">
            <a:tbl>
              <a:tblPr firstRow="1" bandRow="1">
                <a:tableStyleId>{5C22544A-7EE6-4342-B048-85BDC9FD1C3A}</a:tableStyleId>
              </a:tblPr>
              <a:tblGrid>
                <a:gridCol w="903449">
                  <a:extLst>
                    <a:ext uri="{9D8B030D-6E8A-4147-A177-3AD203B41FA5}">
                      <a16:colId xmlns:a16="http://schemas.microsoft.com/office/drawing/2014/main" val="570476699"/>
                    </a:ext>
                  </a:extLst>
                </a:gridCol>
                <a:gridCol w="6322085">
                  <a:extLst>
                    <a:ext uri="{9D8B030D-6E8A-4147-A177-3AD203B41FA5}">
                      <a16:colId xmlns:a16="http://schemas.microsoft.com/office/drawing/2014/main" val="2618836924"/>
                    </a:ext>
                  </a:extLst>
                </a:gridCol>
                <a:gridCol w="1419835">
                  <a:extLst>
                    <a:ext uri="{9D8B030D-6E8A-4147-A177-3AD203B41FA5}">
                      <a16:colId xmlns:a16="http://schemas.microsoft.com/office/drawing/2014/main" val="3016348962"/>
                    </a:ext>
                  </a:extLst>
                </a:gridCol>
                <a:gridCol w="1549252">
                  <a:extLst>
                    <a:ext uri="{9D8B030D-6E8A-4147-A177-3AD203B41FA5}">
                      <a16:colId xmlns:a16="http://schemas.microsoft.com/office/drawing/2014/main" val="3690116950"/>
                    </a:ext>
                  </a:extLst>
                </a:gridCol>
                <a:gridCol w="1751956">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gridSpan="5">
                  <a:txBody>
                    <a:bodyPr/>
                    <a:lstStyle/>
                    <a:p>
                      <a:pPr marL="57150" indent="0" algn="l" fontAlgn="b"/>
                      <a:r>
                        <a:rPr lang="en-US" sz="1200" b="1" i="0" u="none" strike="noStrike" dirty="0">
                          <a:solidFill>
                            <a:srgbClr val="0000FF"/>
                          </a:solidFill>
                          <a:effectLst/>
                          <a:latin typeface="Calibri" panose="020F0502020204030204" pitchFamily="34" charset="0"/>
                        </a:rPr>
                        <a:t>NGMN/GSMA/O-RAN/ITU-T/ETSI NFV</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8221248"/>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S5-232018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NGMN Reply LS to 3GPP SA5 on customer acceptance of limited QoS degradation to save energy in the network</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NGMN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S5-232757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S5-232048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LS to 3GPP SA5 on UE to application server latency</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GSMA</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S5-232759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5054234"/>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S5-232050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LS on O-RAN – Transport Network Slicing Enhancement IM/DM TS28.541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O-RAN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1158059"/>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S5-232779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O-RAN - Applicability of TS 32.404 in NR</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O-RAN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7444000"/>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S5-232022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Autonomous Networks deliverables from ITU FG-AN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ITU FG-AN</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12339">
                <a:tc>
                  <a:txBody>
                    <a:bodyPr/>
                    <a:lstStyle/>
                    <a:p>
                      <a:pPr algn="ctr" fontAlgn="b"/>
                      <a:r>
                        <a:rPr lang="en-US" sz="1200" b="0" i="0" u="none" strike="noStrike" dirty="0">
                          <a:solidFill>
                            <a:srgbClr val="000000"/>
                          </a:solidFill>
                          <a:effectLst/>
                          <a:latin typeface="Calibri" panose="020F0502020204030204" pitchFamily="34" charset="0"/>
                        </a:rPr>
                        <a:t>S5-232051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LS/r on RAN visible </a:t>
                      </a:r>
                      <a:r>
                        <a:rPr lang="en-US" sz="1200" b="0" i="0" u="none" strike="noStrike" dirty="0" err="1">
                          <a:solidFill>
                            <a:srgbClr val="000000"/>
                          </a:solidFill>
                          <a:effectLst/>
                          <a:latin typeface="Calibri" panose="020F0502020204030204" pitchFamily="34" charset="0"/>
                        </a:rPr>
                        <a:t>QoE</a:t>
                      </a:r>
                      <a:r>
                        <a:rPr lang="en-US" sz="1200" b="0" i="0" u="none" strike="noStrike" dirty="0">
                          <a:solidFill>
                            <a:srgbClr val="000000"/>
                          </a:solidFill>
                          <a:effectLst/>
                          <a:latin typeface="Calibri" panose="020F0502020204030204" pitchFamily="34" charset="0"/>
                        </a:rPr>
                        <a:t> value (reply to 3GPP-LS8)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ITU-T SG12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7273534"/>
                  </a:ext>
                </a:extLst>
              </a:tr>
              <a:tr h="112339">
                <a:tc>
                  <a:txBody>
                    <a:bodyPr/>
                    <a:lstStyle/>
                    <a:p>
                      <a:pPr algn="ctr" fontAlgn="b"/>
                      <a:r>
                        <a:rPr lang="en-US" sz="1200" b="0" i="0" u="none" strike="noStrike" dirty="0">
                          <a:solidFill>
                            <a:srgbClr val="000000"/>
                          </a:solidFill>
                          <a:effectLst/>
                          <a:latin typeface="Calibri" panose="020F0502020204030204" pitchFamily="34" charset="0"/>
                        </a:rPr>
                        <a:t>S5-232044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the initiation of the new work item Y.AN-Arch-</a:t>
                      </a:r>
                      <a:r>
                        <a:rPr lang="en-US" sz="1200" b="0" i="0" u="none" strike="noStrike" dirty="0" err="1">
                          <a:solidFill>
                            <a:srgbClr val="000000"/>
                          </a:solidFill>
                          <a:effectLst/>
                          <a:latin typeface="Calibri" panose="020F0502020204030204" pitchFamily="34" charset="0"/>
                        </a:rPr>
                        <a:t>fw</a:t>
                      </a:r>
                      <a:r>
                        <a:rPr lang="en-US" sz="1200" b="0" i="0" u="none" strike="noStrike" dirty="0">
                          <a:solidFill>
                            <a:srgbClr val="000000"/>
                          </a:solidFill>
                          <a:effectLst/>
                          <a:latin typeface="Calibri" panose="020F0502020204030204" pitchFamily="34" charset="0"/>
                        </a:rPr>
                        <a:t>: ""Architecture Framework for Autonomous Networks""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SG13-LS37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6934117"/>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S5-232071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Invitation to the ETSI ISG NFV’s 10 years  anniversary</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ETSI ISG NFV</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3774164"/>
                  </a:ext>
                </a:extLst>
              </a:tr>
              <a:tr h="174454">
                <a:tc gridSpan="5">
                  <a:txBody>
                    <a:bodyPr/>
                    <a:lstStyle/>
                    <a:p>
                      <a:pPr algn="l" fontAlgn="b"/>
                      <a:r>
                        <a:rPr lang="en-US" sz="1200" b="1" i="0" u="none" strike="noStrike" dirty="0">
                          <a:solidFill>
                            <a:srgbClr val="0000FF"/>
                          </a:solidFill>
                          <a:effectLst/>
                          <a:latin typeface="Calibri" panose="020F0502020204030204" pitchFamily="34" charset="0"/>
                        </a:rPr>
                        <a:t>RAN2/RAN3/SA1/SA2/SA4/SA6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7150" indent="0" algn="l" defTabSz="1219170"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7172973"/>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S5-232024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a:t>
                      </a:r>
                      <a:r>
                        <a:rPr lang="en-US" sz="1200" b="0" i="0" u="none" strike="noStrike" dirty="0" err="1">
                          <a:solidFill>
                            <a:srgbClr val="000000"/>
                          </a:solidFill>
                          <a:effectLst/>
                          <a:latin typeface="Calibri" panose="020F0502020204030204" pitchFamily="34" charset="0"/>
                        </a:rPr>
                        <a:t>QoE</a:t>
                      </a:r>
                      <a:r>
                        <a:rPr lang="en-US" sz="1200" b="0" i="0" u="none" strike="noStrike" dirty="0">
                          <a:solidFill>
                            <a:srgbClr val="000000"/>
                          </a:solidFill>
                          <a:effectLst/>
                          <a:latin typeface="Calibri" panose="020F0502020204030204" pitchFamily="34" charset="0"/>
                        </a:rPr>
                        <a:t> measurements in RRC IDLE/INACTIVE states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R2-2213054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S5-232760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S5-232025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LS on introduction of a new attribute “Only Resource Coordination” to support source coordination between LTE and NR SA</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R3-225206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S5-232268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S5-232026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LS on NCR Solutions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R3-225253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S5-232027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Excess Packet Delay for MDT</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R3-226873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S5-232150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S5-232049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LS on RAN3 agreements for NR </a:t>
                      </a:r>
                      <a:r>
                        <a:rPr lang="en-US" sz="1200" b="0" i="0" u="none" strike="noStrike" dirty="0" err="1">
                          <a:solidFill>
                            <a:srgbClr val="000000"/>
                          </a:solidFill>
                          <a:effectLst/>
                          <a:latin typeface="Calibri" panose="020F0502020204030204" pitchFamily="34" charset="0"/>
                        </a:rPr>
                        <a:t>QoE</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R3-222890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2600675"/>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S5-232028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ccSA5 on DN energy efficiency data analytics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S1-223542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S5-232764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19810">
                <a:tc>
                  <a:txBody>
                    <a:bodyPr/>
                    <a:lstStyle/>
                    <a:p>
                      <a:pPr algn="ctr" fontAlgn="b"/>
                      <a:r>
                        <a:rPr lang="en-US" sz="1200" b="0" i="0" u="none" strike="noStrike" dirty="0">
                          <a:solidFill>
                            <a:srgbClr val="000000"/>
                          </a:solidFill>
                          <a:effectLst/>
                          <a:latin typeface="Calibri" panose="020F0502020204030204" pitchFamily="34" charset="0"/>
                        </a:rPr>
                        <a:t>S5-232030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Performance measurement for AI/ML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S2-2211428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endParaRPr lang="zh-CN" sz="12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17411">
                <a:tc>
                  <a:txBody>
                    <a:bodyPr/>
                    <a:lstStyle/>
                    <a:p>
                      <a:pPr algn="ctr" fontAlgn="b"/>
                      <a:r>
                        <a:rPr lang="en-US" sz="1200" b="0" i="0" u="none" strike="noStrike" dirty="0">
                          <a:solidFill>
                            <a:srgbClr val="000000"/>
                          </a:solidFill>
                          <a:effectLst/>
                          <a:latin typeface="Calibri" panose="020F0502020204030204" pitchFamily="34" charset="0"/>
                        </a:rPr>
                        <a:t>S5-232031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secured and trusted access to the serving PLMN OAM server by a MBSR</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S2-2301465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79044">
                <a:tc>
                  <a:txBody>
                    <a:bodyPr/>
                    <a:lstStyle/>
                    <a:p>
                      <a:pPr algn="ctr" fontAlgn="b"/>
                      <a:r>
                        <a:rPr lang="en-US" sz="1200" b="0" i="0" u="none" strike="noStrike" dirty="0">
                          <a:solidFill>
                            <a:srgbClr val="000000"/>
                          </a:solidFill>
                          <a:effectLst/>
                          <a:latin typeface="Calibri" panose="020F0502020204030204" pitchFamily="34" charset="0"/>
                        </a:rPr>
                        <a:t>S5-232034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Reply LS to Study on KQIs for 5G service experience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S4-221120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94607">
                <a:tc>
                  <a:txBody>
                    <a:bodyPr/>
                    <a:lstStyle/>
                    <a:p>
                      <a:pPr algn="ctr" fontAlgn="b"/>
                      <a:r>
                        <a:rPr lang="en-US" sz="1200" b="0" i="0" u="none" strike="noStrike" dirty="0">
                          <a:solidFill>
                            <a:srgbClr val="000000"/>
                          </a:solidFill>
                          <a:effectLst/>
                          <a:latin typeface="Calibri" panose="020F0502020204030204" pitchFamily="34" charset="0"/>
                        </a:rPr>
                        <a:t>S5-232035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Reply LS to SA5 on TS 28.404/TS 28.405 Clarification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S4-221121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postponed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94607">
                <a:tc>
                  <a:txBody>
                    <a:bodyPr/>
                    <a:lstStyle/>
                    <a:p>
                      <a:pPr algn="ctr" fontAlgn="b"/>
                      <a:r>
                        <a:rPr lang="en-US" sz="1200" b="0" i="0" u="none" strike="noStrike" dirty="0">
                          <a:solidFill>
                            <a:srgbClr val="000000"/>
                          </a:solidFill>
                          <a:effectLst/>
                          <a:latin typeface="Calibri" panose="020F0502020204030204" pitchFamily="34" charset="0"/>
                        </a:rPr>
                        <a:t>S5-232036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ccSA5 on Rel-18 enhancement of NR </a:t>
                      </a:r>
                      <a:r>
                        <a:rPr lang="en-US" sz="1200" b="0" i="0" u="none" strike="noStrike" dirty="0" err="1">
                          <a:solidFill>
                            <a:srgbClr val="000000"/>
                          </a:solidFill>
                          <a:effectLst/>
                          <a:latin typeface="Calibri" panose="020F0502020204030204" pitchFamily="34" charset="0"/>
                        </a:rPr>
                        <a:t>QoE</a:t>
                      </a:r>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S4-221493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7150" indent="0" algn="l" fontAlgn="b"/>
                      <a:r>
                        <a:rPr lang="en-US" sz="1200" b="0" i="0" u="none" strike="noStrike" dirty="0">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839425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3981954309"/>
              </p:ext>
            </p:extLst>
          </p:nvPr>
        </p:nvGraphicFramePr>
        <p:xfrm>
          <a:off x="231228" y="1843937"/>
          <a:ext cx="11619185" cy="701040"/>
        </p:xfrm>
        <a:graphic>
          <a:graphicData uri="http://schemas.openxmlformats.org/drawingml/2006/table">
            <a:tbl>
              <a:tblPr>
                <a:tableStyleId>{5C22544A-7EE6-4342-B048-85BDC9FD1C3A}</a:tableStyleId>
              </a:tblPr>
              <a:tblGrid>
                <a:gridCol w="954477">
                  <a:extLst>
                    <a:ext uri="{9D8B030D-6E8A-4147-A177-3AD203B41FA5}">
                      <a16:colId xmlns:a16="http://schemas.microsoft.com/office/drawing/2014/main" val="20000"/>
                    </a:ext>
                  </a:extLst>
                </a:gridCol>
                <a:gridCol w="5230168">
                  <a:extLst>
                    <a:ext uri="{9D8B030D-6E8A-4147-A177-3AD203B41FA5}">
                      <a16:colId xmlns:a16="http://schemas.microsoft.com/office/drawing/2014/main" val="20001"/>
                    </a:ext>
                  </a:extLst>
                </a:gridCol>
                <a:gridCol w="753626">
                  <a:extLst>
                    <a:ext uri="{9D8B030D-6E8A-4147-A177-3AD203B41FA5}">
                      <a16:colId xmlns:a16="http://schemas.microsoft.com/office/drawing/2014/main" val="20002"/>
                    </a:ext>
                  </a:extLst>
                </a:gridCol>
                <a:gridCol w="1836278">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473036">
                  <a:extLst>
                    <a:ext uri="{9D8B030D-6E8A-4147-A177-3AD203B41FA5}">
                      <a16:colId xmlns:a16="http://schemas.microsoft.com/office/drawing/2014/main" val="20005"/>
                    </a:ext>
                  </a:extLst>
                </a:gridCol>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105015">
                <a:tc>
                  <a:txBody>
                    <a:bodyPr/>
                    <a:lstStyle/>
                    <a:p>
                      <a:pPr algn="ct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endParaRPr lang="en-US" sz="14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endParaRPr lang="en-US" sz="140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1400" kern="1200" dirty="0">
                        <a:solidFill>
                          <a:schemeClr val="dk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endParaRPr lang="en-US" sz="14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endParaRPr lang="en-US" sz="14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198606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SA#99-e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78172199"/>
              </p:ext>
            </p:extLst>
          </p:nvPr>
        </p:nvGraphicFramePr>
        <p:xfrm>
          <a:off x="269458" y="1514329"/>
          <a:ext cx="11776295" cy="2236488"/>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738824">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51148">
                <a:tc>
                  <a:txBody>
                    <a:bodyPr/>
                    <a:lstStyle/>
                    <a:p>
                      <a:pPr algn="l" fontAlgn="b"/>
                      <a:r>
                        <a:rPr lang="en-US" sz="1200" b="0" i="0" u="none" strike="noStrike">
                          <a:solidFill>
                            <a:srgbClr val="000000"/>
                          </a:solidFill>
                          <a:effectLst/>
                          <a:latin typeface="Calibri" panose="020F0502020204030204" pitchFamily="34" charset="0"/>
                        </a:rPr>
                        <a:t>S5-232412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Presentation sheet of TR 28.907 for SA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1000">
                <a:tc>
                  <a:txBody>
                    <a:bodyPr/>
                    <a:lstStyle/>
                    <a:p>
                      <a:pPr algn="l" fontAlgn="b"/>
                      <a:r>
                        <a:rPr lang="en-US" sz="1200" b="0" i="0" u="none" strike="noStrike">
                          <a:solidFill>
                            <a:srgbClr val="000000"/>
                          </a:solidFill>
                          <a:effectLst/>
                          <a:latin typeface="Calibri" panose="020F0502020204030204" pitchFamily="34" charset="0"/>
                        </a:rPr>
                        <a:t>S5-232431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b" latinLnBrk="0" hangingPunct="1"/>
                      <a:r>
                        <a:rPr lang="en-US" sz="1200" b="0" i="0" u="none" strike="noStrike" kern="1200">
                          <a:solidFill>
                            <a:srgbClr val="000000"/>
                          </a:solidFill>
                          <a:effectLst/>
                          <a:latin typeface="Calibri" panose="020F0502020204030204" pitchFamily="34" charset="0"/>
                          <a:ea typeface="+mn-ea"/>
                          <a:cs typeface="+mn-cs"/>
                        </a:rPr>
                        <a:t>Presentation sheet of TR 28.833 for SA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200" b="0" i="0" u="none" strike="noStrike">
                          <a:solidFill>
                            <a:srgbClr val="000000"/>
                          </a:solidFill>
                          <a:effectLst/>
                          <a:latin typeface="Calibri" panose="020F0502020204030204" pitchFamily="34" charset="0"/>
                        </a:rPr>
                        <a:t>China Mobile Com. Corporation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 and </a:t>
                      </a:r>
                      <a:r>
                        <a:rPr lang="fr-FR" altLang="zh-CN" sz="1200" kern="1200" dirty="0" err="1">
                          <a:solidFill>
                            <a:schemeClr val="tx1"/>
                          </a:solidFill>
                          <a:effectLst/>
                          <a:latin typeface="+mn-lt"/>
                          <a:ea typeface="MS Mincho"/>
                          <a:cs typeface="Calibri" panose="020F0502020204030204" pitchFamily="34" charset="0"/>
                        </a:rPr>
                        <a:t>Approval</a:t>
                      </a:r>
                      <a:endParaRPr lang="zh-CN" altLang="en-US"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51148">
                <a:tc>
                  <a:txBody>
                    <a:bodyPr/>
                    <a:lstStyle/>
                    <a:p>
                      <a:pPr algn="l" fontAlgn="b"/>
                      <a:r>
                        <a:rPr lang="en-US" sz="1200" b="0" i="0" u="none" strike="noStrike">
                          <a:solidFill>
                            <a:srgbClr val="000000"/>
                          </a:solidFill>
                          <a:effectLst/>
                          <a:latin typeface="Calibri" panose="020F0502020204030204" pitchFamily="34" charset="0"/>
                        </a:rPr>
                        <a:t>S5-232633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Presentation of Specification/Report to TSG: TR28.864, Version 0.6.0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200" b="0" i="0" u="none" strike="noStrike" dirty="0">
                          <a:solidFill>
                            <a:srgbClr val="000000"/>
                          </a:solidFill>
                          <a:effectLst/>
                          <a:latin typeface="Calibri" panose="020F0502020204030204" pitchFamily="34" charset="0"/>
                        </a:rPr>
                        <a:t>China Telecommunications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endParaRPr lang="zh-CN" altLang="en-US"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3066338"/>
                  </a:ext>
                </a:extLst>
              </a:tr>
              <a:tr h="251148">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panose="020F0502020204030204" pitchFamily="34" charset="0"/>
                          <a:ea typeface="+mn-ea"/>
                          <a:cs typeface="+mn-cs"/>
                        </a:rPr>
                        <a:t>S5-233158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panose="020F0502020204030204" pitchFamily="34" charset="0"/>
                          <a:ea typeface="+mn-ea"/>
                          <a:cs typeface="+mn-cs"/>
                        </a:rPr>
                        <a:t>Cover sheet TR 28.834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panose="020F0502020204030204" pitchFamily="34" charset="0"/>
                          <a:ea typeface="+mn-ea"/>
                          <a:cs typeface="+mn-cs"/>
                        </a:rPr>
                        <a:t>China Mobile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2383241"/>
                  </a:ext>
                </a:extLst>
              </a:tr>
              <a:tr h="251148">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panose="020F0502020204030204" pitchFamily="34" charset="0"/>
                          <a:ea typeface="+mn-ea"/>
                          <a:cs typeface="+mn-cs"/>
                        </a:rPr>
                        <a:t>S5-233159</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sz="1200" b="0" i="0" u="none" strike="noStrike" kern="1200">
                          <a:solidFill>
                            <a:srgbClr val="000000"/>
                          </a:solidFill>
                          <a:effectLst/>
                          <a:latin typeface="Calibri" panose="020F0502020204030204" pitchFamily="34" charset="0"/>
                          <a:ea typeface="+mn-ea"/>
                          <a:cs typeface="+mn-cs"/>
                        </a:rPr>
                        <a:t>Presentation of Report to TSG: TR 28.829, Version 1.0.0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panose="020F0502020204030204" pitchFamily="34" charset="0"/>
                          <a:ea typeface="+mn-ea"/>
                          <a:cs typeface="+mn-cs"/>
                        </a:rPr>
                        <a:t>Samsung</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4618114"/>
                  </a:ext>
                </a:extLst>
              </a:tr>
            </a:tbl>
          </a:graphicData>
        </a:graphic>
      </p:graphicFrame>
    </p:spTree>
    <p:extLst>
      <p:ext uri="{BB962C8B-B14F-4D97-AF65-F5344CB8AC3E}">
        <p14:creationId xmlns:p14="http://schemas.microsoft.com/office/powerpoint/2010/main" val="32569493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Edithelp </a:t>
            </a:r>
            <a:br>
              <a:rPr lang="sv-SE" dirty="0"/>
            </a:br>
            <a:endParaRPr lang="sv-SE" dirty="0"/>
          </a:p>
        </p:txBody>
      </p:sp>
      <p:graphicFrame>
        <p:nvGraphicFramePr>
          <p:cNvPr id="6" name="Table Placeholder 4"/>
          <p:cNvGraphicFramePr>
            <a:graphicFrameLocks noGrp="1"/>
          </p:cNvGraphicFramePr>
          <p:nvPr>
            <p:ph type="tbl" idx="1"/>
            <p:extLst>
              <p:ext uri="{D42A27DB-BD31-4B8C-83A1-F6EECF244321}">
                <p14:modId xmlns:p14="http://schemas.microsoft.com/office/powerpoint/2010/main" val="3270234582"/>
              </p:ext>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098344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Rapporteur calls (draft plan after SA5#147)</a:t>
            </a:r>
            <a:endParaRPr lang="zh-CN" altLang="en-US" sz="3600" dirty="0"/>
          </a:p>
        </p:txBody>
      </p:sp>
      <p:graphicFrame>
        <p:nvGraphicFramePr>
          <p:cNvPr id="4" name="Table 3">
            <a:extLst>
              <a:ext uri="{FF2B5EF4-FFF2-40B4-BE49-F238E27FC236}">
                <a16:creationId xmlns:a16="http://schemas.microsoft.com/office/drawing/2014/main" id="{CD03FDE6-BC74-41A1-9A61-DFB05B4DD863}"/>
              </a:ext>
            </a:extLst>
          </p:cNvPr>
          <p:cNvGraphicFramePr>
            <a:graphicFrameLocks noGrp="1"/>
          </p:cNvGraphicFramePr>
          <p:nvPr>
            <p:extLst>
              <p:ext uri="{D42A27DB-BD31-4B8C-83A1-F6EECF244321}">
                <p14:modId xmlns:p14="http://schemas.microsoft.com/office/powerpoint/2010/main" val="834313771"/>
              </p:ext>
            </p:extLst>
          </p:nvPr>
        </p:nvGraphicFramePr>
        <p:xfrm>
          <a:off x="2015197" y="1480840"/>
          <a:ext cx="6948550" cy="1109639"/>
        </p:xfrm>
        <a:graphic>
          <a:graphicData uri="http://schemas.openxmlformats.org/drawingml/2006/table">
            <a:tbl>
              <a:tblPr firstRow="1" firstCol="1" bandRow="1"/>
              <a:tblGrid>
                <a:gridCol w="1097280">
                  <a:extLst>
                    <a:ext uri="{9D8B030D-6E8A-4147-A177-3AD203B41FA5}">
                      <a16:colId xmlns:a16="http://schemas.microsoft.com/office/drawing/2014/main" val="1528860361"/>
                    </a:ext>
                  </a:extLst>
                </a:gridCol>
                <a:gridCol w="1259717">
                  <a:extLst>
                    <a:ext uri="{9D8B030D-6E8A-4147-A177-3AD203B41FA5}">
                      <a16:colId xmlns:a16="http://schemas.microsoft.com/office/drawing/2014/main" val="4099545169"/>
                    </a:ext>
                  </a:extLst>
                </a:gridCol>
                <a:gridCol w="1520314">
                  <a:extLst>
                    <a:ext uri="{9D8B030D-6E8A-4147-A177-3AD203B41FA5}">
                      <a16:colId xmlns:a16="http://schemas.microsoft.com/office/drawing/2014/main" val="415428099"/>
                    </a:ext>
                  </a:extLst>
                </a:gridCol>
                <a:gridCol w="3071239">
                  <a:extLst>
                    <a:ext uri="{9D8B030D-6E8A-4147-A177-3AD203B41FA5}">
                      <a16:colId xmlns:a16="http://schemas.microsoft.com/office/drawing/2014/main" val="809142848"/>
                    </a:ext>
                  </a:extLst>
                </a:gridCol>
              </a:tblGrid>
              <a:tr h="233778">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Rapporteur calls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b="1" kern="1200" dirty="0">
                          <a:solidFill>
                            <a:schemeClr val="tx1"/>
                          </a:solidFill>
                          <a:effectLst/>
                          <a:latin typeface="+mn-lt"/>
                          <a:ea typeface="Calibri" panose="020F0502020204030204" pitchFamily="34" charset="0"/>
                          <a:cs typeface="+mn-cs"/>
                        </a:rPr>
                        <a:t>Date</a:t>
                      </a:r>
                      <a:endParaRPr lang="en-US" sz="1200" b="1" kern="1200" dirty="0">
                        <a:solidFill>
                          <a:schemeClr val="tx1"/>
                        </a:solidFill>
                        <a:effectLst/>
                        <a:latin typeface="+mn-lt"/>
                        <a:ea typeface="Calibri" panose="020F050202020403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Time</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b="1" dirty="0">
                          <a:effectLst/>
                          <a:latin typeface="+mn-lt"/>
                          <a:ea typeface="Calibri" panose="020F0502020204030204" pitchFamily="34" charset="0"/>
                        </a:rPr>
                        <a:t>Potential Topics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8675917"/>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#147.1</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16 Mar</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a:effectLst/>
                          <a:latin typeface="Calibri" panose="020F0502020204030204" pitchFamily="34" charset="0"/>
                          <a:ea typeface="SimSun" panose="02010600030101010101" pitchFamily="2" charset="-122"/>
                        </a:rPr>
                        <a:t>Open</a:t>
                      </a:r>
                      <a:endParaRPr lang="en-US" sz="120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8125228"/>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#147.2</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30 Mar</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a:effectLst/>
                          <a:latin typeface="Calibri" panose="020F0502020204030204" pitchFamily="34" charset="0"/>
                          <a:ea typeface="SimSun" panose="02010600030101010101" pitchFamily="2" charset="-122"/>
                        </a:rPr>
                        <a:t>1.EP_Transport </a:t>
                      </a:r>
                      <a:r>
                        <a:rPr lang="en-US" sz="1200">
                          <a:effectLst/>
                          <a:latin typeface="Calibri" panose="020F0502020204030204" pitchFamily="34" charset="0"/>
                          <a:ea typeface="SimSun" panose="02010600030101010101" pitchFamily="2" charset="-122"/>
                        </a:rPr>
                        <a:t>(Mark, Sean, Xuruiyue)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056916"/>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#147.3</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13 Apr</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CET~17:00 CET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Open</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4864617"/>
                  </a:ext>
                </a:extLst>
              </a:tr>
            </a:tbl>
          </a:graphicData>
        </a:graphic>
      </p:graphicFrame>
      <p:sp>
        <p:nvSpPr>
          <p:cNvPr id="6" name="文本框 5"/>
          <p:cNvSpPr txBox="1"/>
          <p:nvPr/>
        </p:nvSpPr>
        <p:spPr>
          <a:xfrm>
            <a:off x="820179" y="5796201"/>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https://www.3gpp.org/ftp/Email_Discussions/SA5/OAM%20rapporteur%20calls/Rapporteur%20call%20%23147</a:t>
            </a:r>
            <a:endParaRPr lang="zh-CN" altLang="en-US" dirty="0"/>
          </a:p>
        </p:txBody>
      </p:sp>
    </p:spTree>
    <p:extLst>
      <p:ext uri="{BB962C8B-B14F-4D97-AF65-F5344CB8AC3E}">
        <p14:creationId xmlns:p14="http://schemas.microsoft.com/office/powerpoint/2010/main" val="20090328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4" name="Picture 3">
            <a:extLst>
              <a:ext uri="{FF2B5EF4-FFF2-40B4-BE49-F238E27FC236}">
                <a16:creationId xmlns:a16="http://schemas.microsoft.com/office/drawing/2014/main" id="{D57A61B6-876E-448F-AA41-41F488B80F8E}"/>
              </a:ext>
            </a:extLst>
          </p:cNvPr>
          <p:cNvPicPr>
            <a:picLocks noChangeAspect="1"/>
          </p:cNvPicPr>
          <p:nvPr/>
        </p:nvPicPr>
        <p:blipFill>
          <a:blip r:embed="rId2"/>
          <a:stretch>
            <a:fillRect/>
          </a:stretch>
        </p:blipFill>
        <p:spPr>
          <a:xfrm>
            <a:off x="170120" y="292393"/>
            <a:ext cx="7478233" cy="5608675"/>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89B17BA-72DD-42EF-A364-FFE68C5F8281}"/>
              </a:ext>
            </a:extLst>
          </p:cNvPr>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9" name="标题 1">
            <a:extLst>
              <a:ext uri="{FF2B5EF4-FFF2-40B4-BE49-F238E27FC236}">
                <a16:creationId xmlns:a16="http://schemas.microsoft.com/office/drawing/2014/main" id="{5E1092E3-0097-4E0C-8E5D-E42D81F2A1A1}"/>
              </a:ext>
            </a:extLst>
          </p:cNvPr>
          <p:cNvSpPr>
            <a:spLocks noGrp="1"/>
          </p:cNvSpPr>
          <p:nvPr>
            <p:ph type="title"/>
          </p:nvPr>
        </p:nvSpPr>
        <p:spPr>
          <a:xfrm>
            <a:off x="57665" y="105637"/>
            <a:ext cx="9901881" cy="825239"/>
          </a:xfrm>
        </p:spPr>
        <p:txBody>
          <a:bodyPr/>
          <a:lstStyle/>
          <a:p>
            <a:r>
              <a:rPr lang="en-US" altLang="zh-CN" sz="2800" dirty="0"/>
              <a:t>Leaders’ recommendation for SA5 OAM time planning in</a:t>
            </a:r>
            <a:br>
              <a:rPr lang="en-US" altLang="zh-CN" sz="2800" dirty="0"/>
            </a:br>
            <a:r>
              <a:rPr lang="en-US" altLang="zh-CN" sz="2800" dirty="0"/>
              <a:t>S5‑232763 Rel-18&amp;Rel-19 time plan proposal for OAM (Endorsed)</a:t>
            </a:r>
            <a:endParaRPr lang="en-US" sz="2800" dirty="0"/>
          </a:p>
        </p:txBody>
      </p:sp>
    </p:spTree>
    <p:extLst>
      <p:ext uri="{BB962C8B-B14F-4D97-AF65-F5344CB8AC3E}">
        <p14:creationId xmlns:p14="http://schemas.microsoft.com/office/powerpoint/2010/main" val="17545071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9" name="Straight Connector 19">
            <a:extLst>
              <a:ext uri="{FF2B5EF4-FFF2-40B4-BE49-F238E27FC236}">
                <a16:creationId xmlns:a16="http://schemas.microsoft.com/office/drawing/2014/main" id="{3B518DE9-DCEF-4977-9FCF-2ADB5ACF0174}"/>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0" name="Straight Connector 114">
            <a:extLst>
              <a:ext uri="{FF2B5EF4-FFF2-40B4-BE49-F238E27FC236}">
                <a16:creationId xmlns:a16="http://schemas.microsoft.com/office/drawing/2014/main" id="{0B4FE794-7204-47A7-93C8-15F81BE2AF73}"/>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71" name="Straight Connector 114">
            <a:extLst>
              <a:ext uri="{FF2B5EF4-FFF2-40B4-BE49-F238E27FC236}">
                <a16:creationId xmlns:a16="http://schemas.microsoft.com/office/drawing/2014/main" id="{0F3E475A-F962-4815-A64A-5D5D85C3E62F}"/>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2" name="Straight Connector 114">
            <a:extLst>
              <a:ext uri="{FF2B5EF4-FFF2-40B4-BE49-F238E27FC236}">
                <a16:creationId xmlns:a16="http://schemas.microsoft.com/office/drawing/2014/main" id="{29F0D402-15F6-4F39-BBD9-79D49B2A8B4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3" name="TextBox 86">
            <a:extLst>
              <a:ext uri="{FF2B5EF4-FFF2-40B4-BE49-F238E27FC236}">
                <a16:creationId xmlns:a16="http://schemas.microsoft.com/office/drawing/2014/main" id="{82F2A962-6A08-4F5A-B716-92502531C6A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4" name="Chevron 60">
            <a:extLst>
              <a:ext uri="{FF2B5EF4-FFF2-40B4-BE49-F238E27FC236}">
                <a16:creationId xmlns:a16="http://schemas.microsoft.com/office/drawing/2014/main" id="{C2C30A11-4D79-444F-91BE-52397B59AD77}"/>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5" name="Chevron 79">
            <a:extLst>
              <a:ext uri="{FF2B5EF4-FFF2-40B4-BE49-F238E27FC236}">
                <a16:creationId xmlns:a16="http://schemas.microsoft.com/office/drawing/2014/main" id="{D337FC82-6C77-4DBC-8914-5714F649DD8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6" name="Chevron 58">
            <a:extLst>
              <a:ext uri="{FF2B5EF4-FFF2-40B4-BE49-F238E27FC236}">
                <a16:creationId xmlns:a16="http://schemas.microsoft.com/office/drawing/2014/main" id="{DAC7737A-7B6D-4D35-B75C-DC035E7C07AF}"/>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7" name="Chevron 60">
            <a:extLst>
              <a:ext uri="{FF2B5EF4-FFF2-40B4-BE49-F238E27FC236}">
                <a16:creationId xmlns:a16="http://schemas.microsoft.com/office/drawing/2014/main" id="{7BBEFFE5-14CF-4D02-9449-912AC8626170}"/>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8" name="Chevron 60">
            <a:extLst>
              <a:ext uri="{FF2B5EF4-FFF2-40B4-BE49-F238E27FC236}">
                <a16:creationId xmlns:a16="http://schemas.microsoft.com/office/drawing/2014/main" id="{40C63533-AD89-435A-8C3D-EF63B335DD51}"/>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9" name="Straight Connector 115">
            <a:extLst>
              <a:ext uri="{FF2B5EF4-FFF2-40B4-BE49-F238E27FC236}">
                <a16:creationId xmlns:a16="http://schemas.microsoft.com/office/drawing/2014/main" id="{FBDB26D8-DD14-40E2-924D-0F05CC5D041D}"/>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CAB3AEE8-4360-41C3-BB56-AF0C233B1941}"/>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041703DD-C9BB-4F37-9173-B94515F2C686}"/>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1F7F8747-C3B1-46E5-A666-5A56CDDE5249}"/>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C65EAB8A-0C42-4602-95F5-923E96B023EC}"/>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8304E443-B9D7-4EBE-BEFF-7145C708AABA}"/>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127EAA1-0FF0-47BC-B209-28CF9429946A}"/>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A37FCBC9-72DF-4967-9018-A2B87DE6B11E}"/>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D31A2563-0A3A-49E2-A299-C6A52455B6E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8" name="Straight Connector 114">
            <a:extLst>
              <a:ext uri="{FF2B5EF4-FFF2-40B4-BE49-F238E27FC236}">
                <a16:creationId xmlns:a16="http://schemas.microsoft.com/office/drawing/2014/main" id="{4C5E8615-02CB-46FC-94B4-6AD7186BF6F5}"/>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9" name="Chevron 60">
            <a:extLst>
              <a:ext uri="{FF2B5EF4-FFF2-40B4-BE49-F238E27FC236}">
                <a16:creationId xmlns:a16="http://schemas.microsoft.com/office/drawing/2014/main" id="{8FC384BA-E60C-44C6-857A-2946EA4AF73D}"/>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0" name="TextBox 112">
            <a:extLst>
              <a:ext uri="{FF2B5EF4-FFF2-40B4-BE49-F238E27FC236}">
                <a16:creationId xmlns:a16="http://schemas.microsoft.com/office/drawing/2014/main" id="{1A73EB16-B8CA-4FC1-BA19-0A4B49FB7E73}"/>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1" name="TextBox 1">
            <a:extLst>
              <a:ext uri="{FF2B5EF4-FFF2-40B4-BE49-F238E27FC236}">
                <a16:creationId xmlns:a16="http://schemas.microsoft.com/office/drawing/2014/main" id="{AFBF9518-0028-4634-97D8-D2886C5E78D3}"/>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2" name="TextBox 86">
            <a:extLst>
              <a:ext uri="{FF2B5EF4-FFF2-40B4-BE49-F238E27FC236}">
                <a16:creationId xmlns:a16="http://schemas.microsoft.com/office/drawing/2014/main" id="{B92EA06A-1F24-49CD-B757-C8469FA9DD87}"/>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3" name="TextBox 86">
            <a:extLst>
              <a:ext uri="{FF2B5EF4-FFF2-40B4-BE49-F238E27FC236}">
                <a16:creationId xmlns:a16="http://schemas.microsoft.com/office/drawing/2014/main" id="{9D5DFFD6-9D36-4F30-9A5F-D3250CDB5FB2}"/>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4" name="TextBox 86">
            <a:extLst>
              <a:ext uri="{FF2B5EF4-FFF2-40B4-BE49-F238E27FC236}">
                <a16:creationId xmlns:a16="http://schemas.microsoft.com/office/drawing/2014/main" id="{D5E89413-E480-4A78-9E3E-8FC0C4251AF4}"/>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5" name="TextBox 86">
            <a:extLst>
              <a:ext uri="{FF2B5EF4-FFF2-40B4-BE49-F238E27FC236}">
                <a16:creationId xmlns:a16="http://schemas.microsoft.com/office/drawing/2014/main" id="{D71EB567-C42E-4CF6-B702-0DD695868C3C}"/>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6" name="TextBox 86">
            <a:extLst>
              <a:ext uri="{FF2B5EF4-FFF2-40B4-BE49-F238E27FC236}">
                <a16:creationId xmlns:a16="http://schemas.microsoft.com/office/drawing/2014/main" id="{9DFC1E6D-EF34-4A59-A563-482A4316079F}"/>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7" name="TextBox 86">
            <a:extLst>
              <a:ext uri="{FF2B5EF4-FFF2-40B4-BE49-F238E27FC236}">
                <a16:creationId xmlns:a16="http://schemas.microsoft.com/office/drawing/2014/main" id="{FDE55CB9-1888-4F6C-8745-582FDE32805B}"/>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8" name="TextBox 86">
            <a:extLst>
              <a:ext uri="{FF2B5EF4-FFF2-40B4-BE49-F238E27FC236}">
                <a16:creationId xmlns:a16="http://schemas.microsoft.com/office/drawing/2014/main" id="{2C1F043F-95C5-4C0B-9140-22E3FEEBC8A3}"/>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9" name="TextBox 86">
            <a:extLst>
              <a:ext uri="{FF2B5EF4-FFF2-40B4-BE49-F238E27FC236}">
                <a16:creationId xmlns:a16="http://schemas.microsoft.com/office/drawing/2014/main" id="{42808E66-AA8A-4B77-87BE-DE11AE341E53}"/>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100" name="TextBox 86">
            <a:extLst>
              <a:ext uri="{FF2B5EF4-FFF2-40B4-BE49-F238E27FC236}">
                <a16:creationId xmlns:a16="http://schemas.microsoft.com/office/drawing/2014/main" id="{D6E4FEB9-07D6-47AA-BAF8-DE98C817C4AD}"/>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1" name="TextBox 86">
            <a:extLst>
              <a:ext uri="{FF2B5EF4-FFF2-40B4-BE49-F238E27FC236}">
                <a16:creationId xmlns:a16="http://schemas.microsoft.com/office/drawing/2014/main" id="{C1AC30D7-B65E-4837-A0CA-2C38340CC86E}"/>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2" name="TextBox 86">
            <a:extLst>
              <a:ext uri="{FF2B5EF4-FFF2-40B4-BE49-F238E27FC236}">
                <a16:creationId xmlns:a16="http://schemas.microsoft.com/office/drawing/2014/main" id="{4D114727-ED95-43FA-B924-02033A398CCB}"/>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3" name="TextBox 86">
            <a:extLst>
              <a:ext uri="{FF2B5EF4-FFF2-40B4-BE49-F238E27FC236}">
                <a16:creationId xmlns:a16="http://schemas.microsoft.com/office/drawing/2014/main" id="{AFBBD8B4-6FEA-42D2-AF80-AB523A504335}"/>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4" name="Chevron 60">
            <a:extLst>
              <a:ext uri="{FF2B5EF4-FFF2-40B4-BE49-F238E27FC236}">
                <a16:creationId xmlns:a16="http://schemas.microsoft.com/office/drawing/2014/main" id="{CDF977A3-2265-4FE3-9B51-1DE4A5A25DF9}"/>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5" name="Chevron 60">
            <a:extLst>
              <a:ext uri="{FF2B5EF4-FFF2-40B4-BE49-F238E27FC236}">
                <a16:creationId xmlns:a16="http://schemas.microsoft.com/office/drawing/2014/main" id="{3BFEFD78-F2CC-4094-B383-1E5DDB6BEB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6" name="TextBox 1">
            <a:extLst>
              <a:ext uri="{FF2B5EF4-FFF2-40B4-BE49-F238E27FC236}">
                <a16:creationId xmlns:a16="http://schemas.microsoft.com/office/drawing/2014/main" id="{278624BD-90F9-49EB-B122-04A293C6F3BC}"/>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7" name="TextBox 57">
            <a:extLst>
              <a:ext uri="{FF2B5EF4-FFF2-40B4-BE49-F238E27FC236}">
                <a16:creationId xmlns:a16="http://schemas.microsoft.com/office/drawing/2014/main" id="{E7452E27-DE4F-4FB1-B4CE-77BC487575C2}"/>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8" name="TextBox 2">
            <a:extLst>
              <a:ext uri="{FF2B5EF4-FFF2-40B4-BE49-F238E27FC236}">
                <a16:creationId xmlns:a16="http://schemas.microsoft.com/office/drawing/2014/main" id="{4F4F9967-AC24-40A3-B45B-B23242807837}"/>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9" name="TextBox 59">
            <a:extLst>
              <a:ext uri="{FF2B5EF4-FFF2-40B4-BE49-F238E27FC236}">
                <a16:creationId xmlns:a16="http://schemas.microsoft.com/office/drawing/2014/main" id="{ABE06182-B1A5-4CC0-A32A-48D1BC3860DD}"/>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0">
            <a:extLst>
              <a:ext uri="{FF2B5EF4-FFF2-40B4-BE49-F238E27FC236}">
                <a16:creationId xmlns:a16="http://schemas.microsoft.com/office/drawing/2014/main" id="{06AB4951-B3F0-4976-A3B8-D08B2BD76BE5}"/>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1">
            <a:extLst>
              <a:ext uri="{FF2B5EF4-FFF2-40B4-BE49-F238E27FC236}">
                <a16:creationId xmlns:a16="http://schemas.microsoft.com/office/drawing/2014/main" id="{A66EAA99-B247-4D23-A8B7-6BEBC7E40938}"/>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2" name="TextBox 62">
            <a:extLst>
              <a:ext uri="{FF2B5EF4-FFF2-40B4-BE49-F238E27FC236}">
                <a16:creationId xmlns:a16="http://schemas.microsoft.com/office/drawing/2014/main" id="{5DB33B16-2CE4-4B2E-8F8C-FBB1F7FDEE3F}"/>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3">
            <a:extLst>
              <a:ext uri="{FF2B5EF4-FFF2-40B4-BE49-F238E27FC236}">
                <a16:creationId xmlns:a16="http://schemas.microsoft.com/office/drawing/2014/main" id="{F1E0F17A-271E-4F87-9E92-FD453F94DE0C}"/>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4">
            <a:extLst>
              <a:ext uri="{FF2B5EF4-FFF2-40B4-BE49-F238E27FC236}">
                <a16:creationId xmlns:a16="http://schemas.microsoft.com/office/drawing/2014/main" id="{A3E2CAE2-7379-497C-A493-D89AAC830978}"/>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5" name="TextBox 65">
            <a:extLst>
              <a:ext uri="{FF2B5EF4-FFF2-40B4-BE49-F238E27FC236}">
                <a16:creationId xmlns:a16="http://schemas.microsoft.com/office/drawing/2014/main" id="{F05AA356-9571-43F1-93BF-D3D4EEA5F077}"/>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6">
            <a:extLst>
              <a:ext uri="{FF2B5EF4-FFF2-40B4-BE49-F238E27FC236}">
                <a16:creationId xmlns:a16="http://schemas.microsoft.com/office/drawing/2014/main" id="{3CC1DB27-5F58-4AB4-958B-740154AFF150}"/>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7">
            <a:extLst>
              <a:ext uri="{FF2B5EF4-FFF2-40B4-BE49-F238E27FC236}">
                <a16:creationId xmlns:a16="http://schemas.microsoft.com/office/drawing/2014/main" id="{10E979CD-CF36-471B-A053-426207D7B1F3}"/>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8" name="TextBox 69">
            <a:extLst>
              <a:ext uri="{FF2B5EF4-FFF2-40B4-BE49-F238E27FC236}">
                <a16:creationId xmlns:a16="http://schemas.microsoft.com/office/drawing/2014/main" id="{C3A2AB93-EB34-4500-9878-FA9C55B5E8A5}"/>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0">
            <a:extLst>
              <a:ext uri="{FF2B5EF4-FFF2-40B4-BE49-F238E27FC236}">
                <a16:creationId xmlns:a16="http://schemas.microsoft.com/office/drawing/2014/main" id="{7CBDCE18-E1B7-4532-B398-D19400809AF1}"/>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71">
            <a:extLst>
              <a:ext uri="{FF2B5EF4-FFF2-40B4-BE49-F238E27FC236}">
                <a16:creationId xmlns:a16="http://schemas.microsoft.com/office/drawing/2014/main" id="{C00A2772-DD13-42F4-8A6E-7BA8388D6E17}"/>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1" name="TextBox 91">
            <a:extLst>
              <a:ext uri="{FF2B5EF4-FFF2-40B4-BE49-F238E27FC236}">
                <a16:creationId xmlns:a16="http://schemas.microsoft.com/office/drawing/2014/main" id="{9DAFD7A9-5B62-453F-82D8-8CE385B61FC6}"/>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2" name="Picture 9222" descr="A picture containing text, clipart&#10;&#10;Description automatically generated">
            <a:extLst>
              <a:ext uri="{FF2B5EF4-FFF2-40B4-BE49-F238E27FC236}">
                <a16:creationId xmlns:a16="http://schemas.microsoft.com/office/drawing/2014/main" id="{94673CBF-0770-48D4-A0A8-44ADB70327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Rectangle 12">
            <a:extLst>
              <a:ext uri="{FF2B5EF4-FFF2-40B4-BE49-F238E27FC236}">
                <a16:creationId xmlns:a16="http://schemas.microsoft.com/office/drawing/2014/main" id="{C7FBA3DC-38F1-4360-B9B1-492691327278}"/>
              </a:ext>
            </a:extLst>
          </p:cNvPr>
          <p:cNvSpPr>
            <a:spLocks noChangeArrowheads="1"/>
          </p:cNvSpPr>
          <p:nvPr/>
        </p:nvSpPr>
        <p:spPr bwMode="auto">
          <a:xfrm>
            <a:off x="4294698" y="509490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4" name="Straight Connector 114">
            <a:extLst>
              <a:ext uri="{FF2B5EF4-FFF2-40B4-BE49-F238E27FC236}">
                <a16:creationId xmlns:a16="http://schemas.microsoft.com/office/drawing/2014/main" id="{B04F136D-D992-4251-9D48-74DBFB3194DB}"/>
              </a:ext>
            </a:extLst>
          </p:cNvPr>
          <p:cNvCxnSpPr>
            <a:cxnSpLocks noChangeShapeType="1"/>
          </p:cNvCxnSpPr>
          <p:nvPr/>
        </p:nvCxnSpPr>
        <p:spPr bwMode="auto">
          <a:xfrm>
            <a:off x="48233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5" name="Chevron 60">
            <a:extLst>
              <a:ext uri="{FF2B5EF4-FFF2-40B4-BE49-F238E27FC236}">
                <a16:creationId xmlns:a16="http://schemas.microsoft.com/office/drawing/2014/main" id="{5EBF2B8F-9448-43D0-8CE2-B636387F2909}"/>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60">
            <a:extLst>
              <a:ext uri="{FF2B5EF4-FFF2-40B4-BE49-F238E27FC236}">
                <a16:creationId xmlns:a16="http://schemas.microsoft.com/office/drawing/2014/main" id="{AB1942EA-A413-46A4-97E3-1D0425731485}"/>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7" name="Chevron 58">
            <a:extLst>
              <a:ext uri="{FF2B5EF4-FFF2-40B4-BE49-F238E27FC236}">
                <a16:creationId xmlns:a16="http://schemas.microsoft.com/office/drawing/2014/main" id="{1BEEA5DD-316D-403A-AED8-96322C85E8D5}"/>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8" name="Group 17">
            <a:extLst>
              <a:ext uri="{FF2B5EF4-FFF2-40B4-BE49-F238E27FC236}">
                <a16:creationId xmlns:a16="http://schemas.microsoft.com/office/drawing/2014/main" id="{AD2BBAB7-B445-4E4B-A9E1-1A311B349741}"/>
              </a:ext>
            </a:extLst>
          </p:cNvPr>
          <p:cNvGrpSpPr>
            <a:grpSpLocks/>
          </p:cNvGrpSpPr>
          <p:nvPr/>
        </p:nvGrpSpPr>
        <p:grpSpPr bwMode="auto">
          <a:xfrm>
            <a:off x="7614161" y="4633958"/>
            <a:ext cx="947737" cy="482600"/>
            <a:chOff x="7917288" y="3354946"/>
            <a:chExt cx="948590" cy="482958"/>
          </a:xfrm>
        </p:grpSpPr>
        <p:sp>
          <p:nvSpPr>
            <p:cNvPr id="129" name="Diamond 16">
              <a:extLst>
                <a:ext uri="{FF2B5EF4-FFF2-40B4-BE49-F238E27FC236}">
                  <a16:creationId xmlns:a16="http://schemas.microsoft.com/office/drawing/2014/main" id="{8B80C2B9-7975-4ABE-98D4-4D45EEC6CE30}"/>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30" name="Chevron 58">
              <a:extLst>
                <a:ext uri="{FF2B5EF4-FFF2-40B4-BE49-F238E27FC236}">
                  <a16:creationId xmlns:a16="http://schemas.microsoft.com/office/drawing/2014/main" id="{F424B3BE-54FD-4467-8FEF-02DAC2B1417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1" name="Title 1">
            <a:extLst>
              <a:ext uri="{FF2B5EF4-FFF2-40B4-BE49-F238E27FC236}">
                <a16:creationId xmlns:a16="http://schemas.microsoft.com/office/drawing/2014/main" id="{D0363C14-50E7-4090-8B27-C669BFBC369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2" name="Chevron 60">
            <a:extLst>
              <a:ext uri="{FF2B5EF4-FFF2-40B4-BE49-F238E27FC236}">
                <a16:creationId xmlns:a16="http://schemas.microsoft.com/office/drawing/2014/main" id="{84C1A695-1CFD-42EE-A889-F4982032A41E}"/>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3" name="Chevron 60">
            <a:extLst>
              <a:ext uri="{FF2B5EF4-FFF2-40B4-BE49-F238E27FC236}">
                <a16:creationId xmlns:a16="http://schemas.microsoft.com/office/drawing/2014/main" id="{7D6F26E2-3A04-4F98-9581-9C71ED8BB4E5}"/>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4" name="Chevron 60">
            <a:extLst>
              <a:ext uri="{FF2B5EF4-FFF2-40B4-BE49-F238E27FC236}">
                <a16:creationId xmlns:a16="http://schemas.microsoft.com/office/drawing/2014/main" id="{6CF11163-C67E-461C-92F7-3BDF4E0134B4}"/>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35" name="Chevron 60">
            <a:extLst>
              <a:ext uri="{FF2B5EF4-FFF2-40B4-BE49-F238E27FC236}">
                <a16:creationId xmlns:a16="http://schemas.microsoft.com/office/drawing/2014/main" id="{68B7EF92-60A3-4934-990D-00376391A727}"/>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36" name="矩形 1">
            <a:extLst>
              <a:ext uri="{FF2B5EF4-FFF2-40B4-BE49-F238E27FC236}">
                <a16:creationId xmlns:a16="http://schemas.microsoft.com/office/drawing/2014/main" id="{2DC383AC-0877-4D74-A1D2-FCABADE346AF}"/>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7" name="文本框 2">
            <a:extLst>
              <a:ext uri="{FF2B5EF4-FFF2-40B4-BE49-F238E27FC236}">
                <a16:creationId xmlns:a16="http://schemas.microsoft.com/office/drawing/2014/main" id="{8D562108-D224-46CC-A0B8-1DD645DCB634}"/>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38130830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3">
            <a:extLst>
              <a:ext uri="{FF2B5EF4-FFF2-40B4-BE49-F238E27FC236}">
                <a16:creationId xmlns:a16="http://schemas.microsoft.com/office/drawing/2014/main" id="{3B22AD63-9B06-4F9A-88F1-FEAEAFE0FF25}"/>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3" name="Straight Connector 114">
            <a:extLst>
              <a:ext uri="{FF2B5EF4-FFF2-40B4-BE49-F238E27FC236}">
                <a16:creationId xmlns:a16="http://schemas.microsoft.com/office/drawing/2014/main" id="{CA92D8F7-2C23-4B3A-AAEE-06E4E32E37B9}"/>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4" name="Straight Connector 114">
            <a:extLst>
              <a:ext uri="{FF2B5EF4-FFF2-40B4-BE49-F238E27FC236}">
                <a16:creationId xmlns:a16="http://schemas.microsoft.com/office/drawing/2014/main" id="{649E2DB5-E14A-4EDC-AE31-06D232CA8061}"/>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65" name="Straight Connector 114">
            <a:extLst>
              <a:ext uri="{FF2B5EF4-FFF2-40B4-BE49-F238E27FC236}">
                <a16:creationId xmlns:a16="http://schemas.microsoft.com/office/drawing/2014/main" id="{A2A2D169-0211-4E5D-8B8B-4351C7F7F018}"/>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66" name="TextBox 86">
            <a:extLst>
              <a:ext uri="{FF2B5EF4-FFF2-40B4-BE49-F238E27FC236}">
                <a16:creationId xmlns:a16="http://schemas.microsoft.com/office/drawing/2014/main" id="{381EA6E7-BA63-4BE5-9DCC-1F5AD1D8DC30}"/>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67" name="Straight Connector 115">
            <a:extLst>
              <a:ext uri="{FF2B5EF4-FFF2-40B4-BE49-F238E27FC236}">
                <a16:creationId xmlns:a16="http://schemas.microsoft.com/office/drawing/2014/main" id="{A026520F-28C3-4F3A-92F1-2B15F58DC37F}"/>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68" name="Straight Connector 114">
            <a:extLst>
              <a:ext uri="{FF2B5EF4-FFF2-40B4-BE49-F238E27FC236}">
                <a16:creationId xmlns:a16="http://schemas.microsoft.com/office/drawing/2014/main" id="{3944CE5F-6EBE-4E3A-85F4-3CF3D8EA7282}"/>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69" name="Straight Connector 114">
            <a:extLst>
              <a:ext uri="{FF2B5EF4-FFF2-40B4-BE49-F238E27FC236}">
                <a16:creationId xmlns:a16="http://schemas.microsoft.com/office/drawing/2014/main" id="{89A03335-BD08-4DCE-A51F-BE46FD67B938}"/>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70" name="Straight Connector 114">
            <a:extLst>
              <a:ext uri="{FF2B5EF4-FFF2-40B4-BE49-F238E27FC236}">
                <a16:creationId xmlns:a16="http://schemas.microsoft.com/office/drawing/2014/main" id="{BB7C720C-F2F4-4A98-8381-DAFD9D6F6978}"/>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71" name="Straight Connector 114">
            <a:extLst>
              <a:ext uri="{FF2B5EF4-FFF2-40B4-BE49-F238E27FC236}">
                <a16:creationId xmlns:a16="http://schemas.microsoft.com/office/drawing/2014/main" id="{BE751EEF-BAA3-407F-BC06-D13211A560EE}"/>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72" name="Straight Connector 114">
            <a:extLst>
              <a:ext uri="{FF2B5EF4-FFF2-40B4-BE49-F238E27FC236}">
                <a16:creationId xmlns:a16="http://schemas.microsoft.com/office/drawing/2014/main" id="{33F3F19D-6C3E-4672-AA6E-194D8C0823C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73" name="Straight Connector 114">
            <a:extLst>
              <a:ext uri="{FF2B5EF4-FFF2-40B4-BE49-F238E27FC236}">
                <a16:creationId xmlns:a16="http://schemas.microsoft.com/office/drawing/2014/main" id="{64269AC3-C1A7-4F19-AAB3-C8F246B7F80F}"/>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74" name="Straight Connector 114">
            <a:extLst>
              <a:ext uri="{FF2B5EF4-FFF2-40B4-BE49-F238E27FC236}">
                <a16:creationId xmlns:a16="http://schemas.microsoft.com/office/drawing/2014/main" id="{6CB1D969-FA13-4FA4-B650-BF11900A6AFC}"/>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75" name="Straight Connector 114">
            <a:extLst>
              <a:ext uri="{FF2B5EF4-FFF2-40B4-BE49-F238E27FC236}">
                <a16:creationId xmlns:a16="http://schemas.microsoft.com/office/drawing/2014/main" id="{DD8EEB00-3B4A-4D19-BE3F-11DD2283CB0E}"/>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76" name="Straight Connector 114">
            <a:extLst>
              <a:ext uri="{FF2B5EF4-FFF2-40B4-BE49-F238E27FC236}">
                <a16:creationId xmlns:a16="http://schemas.microsoft.com/office/drawing/2014/main" id="{C8270470-B4D9-49E3-861D-4BFF85A8459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77" name="Chevron 60">
            <a:extLst>
              <a:ext uri="{FF2B5EF4-FFF2-40B4-BE49-F238E27FC236}">
                <a16:creationId xmlns:a16="http://schemas.microsoft.com/office/drawing/2014/main" id="{7D9B3AC0-2496-4E9D-9E92-C0D693228028}"/>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78" name="Chevron 60">
            <a:extLst>
              <a:ext uri="{FF2B5EF4-FFF2-40B4-BE49-F238E27FC236}">
                <a16:creationId xmlns:a16="http://schemas.microsoft.com/office/drawing/2014/main" id="{3AE0536B-37BE-413C-AAC7-CDA5CFE816CA}"/>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9" name="TextBox 1">
            <a:extLst>
              <a:ext uri="{FF2B5EF4-FFF2-40B4-BE49-F238E27FC236}">
                <a16:creationId xmlns:a16="http://schemas.microsoft.com/office/drawing/2014/main" id="{510E9D9F-BC2B-447A-AAC1-F558840CD733}"/>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80" name="TextBox 86">
            <a:extLst>
              <a:ext uri="{FF2B5EF4-FFF2-40B4-BE49-F238E27FC236}">
                <a16:creationId xmlns:a16="http://schemas.microsoft.com/office/drawing/2014/main" id="{0325DC4A-1121-4605-BD2C-057EF8091F30}"/>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81" name="TextBox 86">
            <a:extLst>
              <a:ext uri="{FF2B5EF4-FFF2-40B4-BE49-F238E27FC236}">
                <a16:creationId xmlns:a16="http://schemas.microsoft.com/office/drawing/2014/main" id="{3272BDC0-4207-4EC7-A462-5AA336397A83}"/>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82" name="TextBox 86">
            <a:extLst>
              <a:ext uri="{FF2B5EF4-FFF2-40B4-BE49-F238E27FC236}">
                <a16:creationId xmlns:a16="http://schemas.microsoft.com/office/drawing/2014/main" id="{65B41E06-F10D-4CB1-9F04-D6CE60431585}"/>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83" name="TextBox 86">
            <a:extLst>
              <a:ext uri="{FF2B5EF4-FFF2-40B4-BE49-F238E27FC236}">
                <a16:creationId xmlns:a16="http://schemas.microsoft.com/office/drawing/2014/main" id="{871C44D2-BC5F-4E6D-80CB-E914D73050E8}"/>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84" name="TextBox 86">
            <a:extLst>
              <a:ext uri="{FF2B5EF4-FFF2-40B4-BE49-F238E27FC236}">
                <a16:creationId xmlns:a16="http://schemas.microsoft.com/office/drawing/2014/main" id="{7343724E-D7CE-4C7F-AF99-8F8C3E17060F}"/>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85" name="TextBox 86">
            <a:extLst>
              <a:ext uri="{FF2B5EF4-FFF2-40B4-BE49-F238E27FC236}">
                <a16:creationId xmlns:a16="http://schemas.microsoft.com/office/drawing/2014/main" id="{6B9F4DE4-A8C0-4CDB-84E9-C40DBE7A73D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86" name="TextBox 86">
            <a:extLst>
              <a:ext uri="{FF2B5EF4-FFF2-40B4-BE49-F238E27FC236}">
                <a16:creationId xmlns:a16="http://schemas.microsoft.com/office/drawing/2014/main" id="{70C8689C-A149-4F12-8EA3-B543F5B593A6}"/>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87" name="TextBox 86">
            <a:extLst>
              <a:ext uri="{FF2B5EF4-FFF2-40B4-BE49-F238E27FC236}">
                <a16:creationId xmlns:a16="http://schemas.microsoft.com/office/drawing/2014/main" id="{D812076D-FBC8-4544-9D96-E6422998DD7F}"/>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88" name="TextBox 86">
            <a:extLst>
              <a:ext uri="{FF2B5EF4-FFF2-40B4-BE49-F238E27FC236}">
                <a16:creationId xmlns:a16="http://schemas.microsoft.com/office/drawing/2014/main" id="{2CA54982-D533-46F4-A9A6-85D7CF433DD8}"/>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89" name="TextBox 86">
            <a:extLst>
              <a:ext uri="{FF2B5EF4-FFF2-40B4-BE49-F238E27FC236}">
                <a16:creationId xmlns:a16="http://schemas.microsoft.com/office/drawing/2014/main" id="{45CB8BA3-A742-4E7D-9CC3-C58DED7B0AD9}"/>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90" name="TextBox 86">
            <a:extLst>
              <a:ext uri="{FF2B5EF4-FFF2-40B4-BE49-F238E27FC236}">
                <a16:creationId xmlns:a16="http://schemas.microsoft.com/office/drawing/2014/main" id="{ED07D082-23D8-4250-A2A2-83E5D72EC49C}"/>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91" name="TextBox 86">
            <a:extLst>
              <a:ext uri="{FF2B5EF4-FFF2-40B4-BE49-F238E27FC236}">
                <a16:creationId xmlns:a16="http://schemas.microsoft.com/office/drawing/2014/main" id="{5FABF03C-C69C-48D6-A1F6-F30B8121A43A}"/>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92" name="Chevron 60">
            <a:extLst>
              <a:ext uri="{FF2B5EF4-FFF2-40B4-BE49-F238E27FC236}">
                <a16:creationId xmlns:a16="http://schemas.microsoft.com/office/drawing/2014/main" id="{BA7269C8-66AA-4914-9625-8DE2CC454FC6}"/>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3" name="Chevron 60">
            <a:extLst>
              <a:ext uri="{FF2B5EF4-FFF2-40B4-BE49-F238E27FC236}">
                <a16:creationId xmlns:a16="http://schemas.microsoft.com/office/drawing/2014/main" id="{B940B96D-4A00-4697-A3BB-974D34CE378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94" name="TextBox 35">
            <a:extLst>
              <a:ext uri="{FF2B5EF4-FFF2-40B4-BE49-F238E27FC236}">
                <a16:creationId xmlns:a16="http://schemas.microsoft.com/office/drawing/2014/main" id="{3EB2C4FB-9268-4C1D-BE4E-9C32A7E5512A}"/>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95" name="TextBox 36">
            <a:extLst>
              <a:ext uri="{FF2B5EF4-FFF2-40B4-BE49-F238E27FC236}">
                <a16:creationId xmlns:a16="http://schemas.microsoft.com/office/drawing/2014/main" id="{D29E1AF5-68A1-48CA-93A4-47AD9C41C8BD}"/>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6" name="TextBox 2">
            <a:extLst>
              <a:ext uri="{FF2B5EF4-FFF2-40B4-BE49-F238E27FC236}">
                <a16:creationId xmlns:a16="http://schemas.microsoft.com/office/drawing/2014/main" id="{0121D09A-3763-4033-A5DF-1532B60B6067}"/>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97" name="TextBox 59">
            <a:extLst>
              <a:ext uri="{FF2B5EF4-FFF2-40B4-BE49-F238E27FC236}">
                <a16:creationId xmlns:a16="http://schemas.microsoft.com/office/drawing/2014/main" id="{89FB5399-528B-4F34-9754-C0D60295A80D}"/>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8" name="TextBox 60">
            <a:extLst>
              <a:ext uri="{FF2B5EF4-FFF2-40B4-BE49-F238E27FC236}">
                <a16:creationId xmlns:a16="http://schemas.microsoft.com/office/drawing/2014/main" id="{E6FE519C-1C18-4322-AC3F-30F01DEF023A}"/>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9" name="TextBox 61">
            <a:extLst>
              <a:ext uri="{FF2B5EF4-FFF2-40B4-BE49-F238E27FC236}">
                <a16:creationId xmlns:a16="http://schemas.microsoft.com/office/drawing/2014/main" id="{F09BDC9C-107A-4F90-B29D-EB73055E317F}"/>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0" name="TextBox 62">
            <a:extLst>
              <a:ext uri="{FF2B5EF4-FFF2-40B4-BE49-F238E27FC236}">
                <a16:creationId xmlns:a16="http://schemas.microsoft.com/office/drawing/2014/main" id="{01E8501A-9C70-440D-AAC3-949A67ABCC0A}"/>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1" name="TextBox 63">
            <a:extLst>
              <a:ext uri="{FF2B5EF4-FFF2-40B4-BE49-F238E27FC236}">
                <a16:creationId xmlns:a16="http://schemas.microsoft.com/office/drawing/2014/main" id="{79B2FEBA-FCDF-4830-AC87-99AE32139D6B}"/>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2" name="TextBox 64">
            <a:extLst>
              <a:ext uri="{FF2B5EF4-FFF2-40B4-BE49-F238E27FC236}">
                <a16:creationId xmlns:a16="http://schemas.microsoft.com/office/drawing/2014/main" id="{C685DCF1-75E2-4155-B8EF-5078C410E83C}"/>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3" name="TextBox 65">
            <a:extLst>
              <a:ext uri="{FF2B5EF4-FFF2-40B4-BE49-F238E27FC236}">
                <a16:creationId xmlns:a16="http://schemas.microsoft.com/office/drawing/2014/main" id="{42293396-5EE9-4967-A5EA-113D433AFCA5}"/>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4" name="TextBox 66">
            <a:extLst>
              <a:ext uri="{FF2B5EF4-FFF2-40B4-BE49-F238E27FC236}">
                <a16:creationId xmlns:a16="http://schemas.microsoft.com/office/drawing/2014/main" id="{D7ADD9C9-6A5B-4181-855E-D6326216A2B1}"/>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5" name="TextBox 67">
            <a:extLst>
              <a:ext uri="{FF2B5EF4-FFF2-40B4-BE49-F238E27FC236}">
                <a16:creationId xmlns:a16="http://schemas.microsoft.com/office/drawing/2014/main" id="{93656D01-D4E7-4C53-ABB5-10D0BBC10F65}"/>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6" name="TextBox 69">
            <a:extLst>
              <a:ext uri="{FF2B5EF4-FFF2-40B4-BE49-F238E27FC236}">
                <a16:creationId xmlns:a16="http://schemas.microsoft.com/office/drawing/2014/main" id="{1588E5D2-60D4-4465-9E19-512FBE0633FD}"/>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7" name="TextBox 70">
            <a:extLst>
              <a:ext uri="{FF2B5EF4-FFF2-40B4-BE49-F238E27FC236}">
                <a16:creationId xmlns:a16="http://schemas.microsoft.com/office/drawing/2014/main" id="{49AC987B-46E8-4D27-B06D-13889EA513B0}"/>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8" name="TextBox 71">
            <a:extLst>
              <a:ext uri="{FF2B5EF4-FFF2-40B4-BE49-F238E27FC236}">
                <a16:creationId xmlns:a16="http://schemas.microsoft.com/office/drawing/2014/main" id="{8EF34045-38D0-4945-9AE7-046A84A67EB6}"/>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9" name="TextBox 50">
            <a:extLst>
              <a:ext uri="{FF2B5EF4-FFF2-40B4-BE49-F238E27FC236}">
                <a16:creationId xmlns:a16="http://schemas.microsoft.com/office/drawing/2014/main" id="{EBC65C21-345A-4E68-A2A8-8E5D080782E0}"/>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0" name="Rectangle 12">
            <a:extLst>
              <a:ext uri="{FF2B5EF4-FFF2-40B4-BE49-F238E27FC236}">
                <a16:creationId xmlns:a16="http://schemas.microsoft.com/office/drawing/2014/main" id="{8CCF87D4-5674-415C-A0FB-84A1CE61FBE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11" name="Straight Connector 114">
            <a:extLst>
              <a:ext uri="{FF2B5EF4-FFF2-40B4-BE49-F238E27FC236}">
                <a16:creationId xmlns:a16="http://schemas.microsoft.com/office/drawing/2014/main" id="{5EAFBD39-0599-45C7-8A73-46E70B182A09}"/>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2" name="Diamond 3">
            <a:extLst>
              <a:ext uri="{FF2B5EF4-FFF2-40B4-BE49-F238E27FC236}">
                <a16:creationId xmlns:a16="http://schemas.microsoft.com/office/drawing/2014/main" id="{FC2130DB-0716-4583-ADB9-731C54EC98D6}"/>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113" name="TextBox 6">
            <a:extLst>
              <a:ext uri="{FF2B5EF4-FFF2-40B4-BE49-F238E27FC236}">
                <a16:creationId xmlns:a16="http://schemas.microsoft.com/office/drawing/2014/main" id="{46E37BC4-2524-42C4-9DAA-4D6173D2A27F}"/>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114" name="Diamond 16">
            <a:extLst>
              <a:ext uri="{FF2B5EF4-FFF2-40B4-BE49-F238E27FC236}">
                <a16:creationId xmlns:a16="http://schemas.microsoft.com/office/drawing/2014/main" id="{C77D7384-4CA3-4392-AE21-99D9BF591036}"/>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115" name="TextBox 7">
            <a:extLst>
              <a:ext uri="{FF2B5EF4-FFF2-40B4-BE49-F238E27FC236}">
                <a16:creationId xmlns:a16="http://schemas.microsoft.com/office/drawing/2014/main" id="{26997D88-833A-437A-9DC5-6268247B1543}"/>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dirty="0">
                <a:latin typeface="Montserrat" pitchFamily="50" charset="0"/>
                <a:cs typeface="Arial" panose="020B0604020202020204" pitchFamily="34" charset="0"/>
              </a:rPr>
              <a:t>SA Rel-19 </a:t>
            </a:r>
          </a:p>
          <a:p>
            <a:pPr algn="ctr"/>
            <a:r>
              <a:rPr lang="fr-FR" altLang="en-US" sz="600" dirty="0">
                <a:latin typeface="Montserrat" pitchFamily="50" charset="0"/>
                <a:cs typeface="Arial" panose="020B0604020202020204" pitchFamily="34" charset="0"/>
              </a:rPr>
              <a:t>Workshop (TBC)</a:t>
            </a:r>
          </a:p>
        </p:txBody>
      </p:sp>
      <p:sp>
        <p:nvSpPr>
          <p:cNvPr id="116" name="TextBox 1">
            <a:extLst>
              <a:ext uri="{FF2B5EF4-FFF2-40B4-BE49-F238E27FC236}">
                <a16:creationId xmlns:a16="http://schemas.microsoft.com/office/drawing/2014/main" id="{2FD919EE-640C-40A9-B360-E472CFBBD95D}"/>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117" name="Chevron 60">
            <a:extLst>
              <a:ext uri="{FF2B5EF4-FFF2-40B4-BE49-F238E27FC236}">
                <a16:creationId xmlns:a16="http://schemas.microsoft.com/office/drawing/2014/main" id="{07EB737A-B0F7-4542-B5C4-FC38010192DA}"/>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118" name="Chevron 60">
            <a:extLst>
              <a:ext uri="{FF2B5EF4-FFF2-40B4-BE49-F238E27FC236}">
                <a16:creationId xmlns:a16="http://schemas.microsoft.com/office/drawing/2014/main" id="{D0916656-928A-4C25-BF2C-E5DF682A46F7}"/>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119" name="矩形 1">
            <a:extLst>
              <a:ext uri="{FF2B5EF4-FFF2-40B4-BE49-F238E27FC236}">
                <a16:creationId xmlns:a16="http://schemas.microsoft.com/office/drawing/2014/main" id="{9F128945-E27C-4F15-9F57-9AEBBC349291}"/>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0" name="Title 1">
            <a:extLst>
              <a:ext uri="{FF2B5EF4-FFF2-40B4-BE49-F238E27FC236}">
                <a16:creationId xmlns:a16="http://schemas.microsoft.com/office/drawing/2014/main" id="{5FC00647-FA5C-4038-AE70-69200B27C5EF}"/>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121" name="Isosceles Triangle 62">
            <a:extLst>
              <a:ext uri="{FF2B5EF4-FFF2-40B4-BE49-F238E27FC236}">
                <a16:creationId xmlns:a16="http://schemas.microsoft.com/office/drawing/2014/main" id="{2B8BECFB-AE15-464A-BECC-0FE747A40A89}"/>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2" name="TextBox 63">
            <a:extLst>
              <a:ext uri="{FF2B5EF4-FFF2-40B4-BE49-F238E27FC236}">
                <a16:creationId xmlns:a16="http://schemas.microsoft.com/office/drawing/2014/main" id="{F4DC5CCA-EC51-41B6-A2D3-4CB804C1B2DF}"/>
              </a:ext>
            </a:extLst>
          </p:cNvPr>
          <p:cNvSpPr txBox="1"/>
          <p:nvPr/>
        </p:nvSpPr>
        <p:spPr>
          <a:xfrm>
            <a:off x="5817674" y="4518643"/>
            <a:ext cx="878821"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123" name="Isosceles Triangle 64">
            <a:extLst>
              <a:ext uri="{FF2B5EF4-FFF2-40B4-BE49-F238E27FC236}">
                <a16:creationId xmlns:a16="http://schemas.microsoft.com/office/drawing/2014/main" id="{3A483E24-A54C-46AC-9F78-796726529108}"/>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4" name="TextBox 65">
            <a:extLst>
              <a:ext uri="{FF2B5EF4-FFF2-40B4-BE49-F238E27FC236}">
                <a16:creationId xmlns:a16="http://schemas.microsoft.com/office/drawing/2014/main" id="{1784F539-74A9-49DC-BFF9-C410F38205A4}"/>
              </a:ext>
            </a:extLst>
          </p:cNvPr>
          <p:cNvSpPr txBox="1"/>
          <p:nvPr/>
        </p:nvSpPr>
        <p:spPr>
          <a:xfrm>
            <a:off x="6405813" y="4927630"/>
            <a:ext cx="907621" cy="430887"/>
          </a:xfrm>
          <a:prstGeom prst="rect">
            <a:avLst/>
          </a:prstGeom>
          <a:noFill/>
        </p:spPr>
        <p:txBody>
          <a:bodyPr wrap="none" rtlCol="0">
            <a:spAutoFit/>
          </a:bodyPr>
          <a:lstStyle/>
          <a:p>
            <a:r>
              <a:rPr lang="en-US" altLang="zh-CN" sz="1100" dirty="0">
                <a:solidFill>
                  <a:srgbClr val="FF3300"/>
                </a:solidFill>
              </a:rPr>
              <a:t>SA stage2 </a:t>
            </a:r>
          </a:p>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125" name="Isosceles Triangle 66">
            <a:extLst>
              <a:ext uri="{FF2B5EF4-FFF2-40B4-BE49-F238E27FC236}">
                <a16:creationId xmlns:a16="http://schemas.microsoft.com/office/drawing/2014/main" id="{54D22985-F824-48AA-81EE-1BA9F14A6AC8}"/>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6" name="TextBox 67">
            <a:extLst>
              <a:ext uri="{FF2B5EF4-FFF2-40B4-BE49-F238E27FC236}">
                <a16:creationId xmlns:a16="http://schemas.microsoft.com/office/drawing/2014/main" id="{82F54D72-F3F9-4080-9918-66D68C524C53}"/>
              </a:ext>
            </a:extLst>
          </p:cNvPr>
          <p:cNvSpPr txBox="1"/>
          <p:nvPr/>
        </p:nvSpPr>
        <p:spPr>
          <a:xfrm>
            <a:off x="7236153" y="5170850"/>
            <a:ext cx="1016625" cy="430887"/>
          </a:xfrm>
          <a:prstGeom prst="rect">
            <a:avLst/>
          </a:prstGeom>
          <a:noFill/>
        </p:spPr>
        <p:txBody>
          <a:bodyPr wrap="none" rtlCol="0">
            <a:spAutoFit/>
          </a:bodyPr>
          <a:lstStyle/>
          <a:p>
            <a:r>
              <a:rPr lang="en-US" altLang="zh-CN" sz="1100" dirty="0">
                <a:solidFill>
                  <a:srgbClr val="FF3300"/>
                </a:solidFill>
              </a:rPr>
              <a:t>SA stage2</a:t>
            </a:r>
          </a:p>
          <a:p>
            <a:r>
              <a:rPr lang="en-US" altLang="zh-CN" sz="1100" dirty="0">
                <a:solidFill>
                  <a:srgbClr val="FF3300"/>
                </a:solidFill>
              </a:rPr>
              <a:t>final package</a:t>
            </a:r>
            <a:endParaRPr lang="zh-CN" altLang="en-US" sz="1100" dirty="0">
              <a:solidFill>
                <a:srgbClr val="FF3300"/>
              </a:solidFill>
            </a:endParaRPr>
          </a:p>
        </p:txBody>
      </p:sp>
      <p:sp>
        <p:nvSpPr>
          <p:cNvPr id="127" name="文本框 2">
            <a:extLst>
              <a:ext uri="{FF2B5EF4-FFF2-40B4-BE49-F238E27FC236}">
                <a16:creationId xmlns:a16="http://schemas.microsoft.com/office/drawing/2014/main" id="{00F93D01-A21D-4CD4-B33A-846751EB9EC3}"/>
              </a:ext>
            </a:extLst>
          </p:cNvPr>
          <p:cNvSpPr txBox="1">
            <a:spLocks noChangeArrowheads="1"/>
          </p:cNvSpPr>
          <p:nvPr/>
        </p:nvSpPr>
        <p:spPr bwMode="auto">
          <a:xfrm>
            <a:off x="926173" y="4067237"/>
            <a:ext cx="22846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planning </a:t>
            </a:r>
            <a:endParaRPr lang="zh-CN" altLang="en-US" b="1" dirty="0">
              <a:solidFill>
                <a:srgbClr val="0000FF"/>
              </a:solidFill>
            </a:endParaRPr>
          </a:p>
        </p:txBody>
      </p:sp>
      <p:sp>
        <p:nvSpPr>
          <p:cNvPr id="128" name="TextBox 1">
            <a:extLst>
              <a:ext uri="{FF2B5EF4-FFF2-40B4-BE49-F238E27FC236}">
                <a16:creationId xmlns:a16="http://schemas.microsoft.com/office/drawing/2014/main" id="{5B06E2A1-270C-48E8-BFC4-6396AFF314E4}"/>
              </a:ext>
            </a:extLst>
          </p:cNvPr>
          <p:cNvSpPr txBox="1"/>
          <p:nvPr/>
        </p:nvSpPr>
        <p:spPr>
          <a:xfrm>
            <a:off x="463052" y="5753014"/>
            <a:ext cx="10298460" cy="292388"/>
          </a:xfrm>
          <a:prstGeom prst="rect">
            <a:avLst/>
          </a:prstGeom>
          <a:noFill/>
        </p:spPr>
        <p:txBody>
          <a:bodyPr wrap="none" rtlCol="0">
            <a:spAutoFit/>
          </a:bodyPr>
          <a:lstStyle/>
          <a:p>
            <a:r>
              <a:rPr lang="en-US" altLang="zh-CN" dirty="0"/>
              <a:t>SA5 will collect the potential work area and provide inputs to SA workshop in Jun, September and December based on </a:t>
            </a:r>
            <a:r>
              <a:rPr lang="en-US" altLang="zh-CN"/>
              <a:t>group agreement. </a:t>
            </a:r>
            <a:endParaRPr lang="zh-CN" altLang="en-US" dirty="0"/>
          </a:p>
        </p:txBody>
      </p:sp>
    </p:spTree>
    <p:extLst>
      <p:ext uri="{BB962C8B-B14F-4D97-AF65-F5344CB8AC3E}">
        <p14:creationId xmlns:p14="http://schemas.microsoft.com/office/powerpoint/2010/main" val="1783436107"/>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(Rel-18 prioritization and Work Package)</a:t>
            </a:r>
            <a:endParaRPr lang="sv-SE" sz="2800" kern="0" dirty="0"/>
          </a:p>
        </p:txBody>
      </p:sp>
      <p:sp>
        <p:nvSpPr>
          <p:cNvPr id="8" name="矩形 7"/>
          <p:cNvSpPr/>
          <p:nvPr/>
        </p:nvSpPr>
        <p:spPr>
          <a:xfrm>
            <a:off x="335395" y="664718"/>
            <a:ext cx="10607040" cy="4798237"/>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a:solidFill>
                  <a:srgbClr val="0000FF"/>
                </a:solidFill>
                <a:latin typeface="+mn-lt"/>
                <a:cs typeface="Arial" charset="0"/>
              </a:rPr>
              <a:t>Info about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a:t>
            </a:r>
          </a:p>
          <a:p>
            <a:pPr marL="1217598" lvl="1" indent="-609585" defTabSz="1219170">
              <a:spcBef>
                <a:spcPct val="20000"/>
              </a:spcBef>
              <a:buBlip>
                <a:blip r:embed="rId2"/>
              </a:buBlip>
              <a:defRPr/>
            </a:pPr>
            <a:r>
              <a:rPr lang="en-US" altLang="zh-CN" sz="1100" dirty="0">
                <a:solidFill>
                  <a:prstClr val="black"/>
                </a:solidFill>
                <a:latin typeface="+mn-lt"/>
              </a:rPr>
              <a:t>We need to start the Rel-18 work at SA5#142e – all SA-approved Rel-18 WI/SIs should be on the agenda.</a:t>
            </a:r>
          </a:p>
          <a:p>
            <a:pPr marL="1217598" lvl="1" indent="-609585" defTabSz="1219170">
              <a:spcBef>
                <a:spcPct val="20000"/>
              </a:spcBef>
              <a:buBlip>
                <a:blip r:embed="rId2"/>
              </a:buBlip>
              <a:defRPr/>
            </a:pPr>
            <a:r>
              <a:rPr lang="en-US" altLang="zh-CN" sz="1100" dirty="0">
                <a:solidFill>
                  <a:prstClr val="black"/>
                </a:solidFill>
                <a:latin typeface="+mn-lt"/>
              </a:rPr>
              <a:t>Definition 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a:solidFill>
                  <a:prstClr val="black"/>
                </a:solidFill>
                <a:latin typeface="+mn-lt"/>
              </a:rPr>
              <a:t>Therefore 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a:solidFill>
                  <a:prstClr val="black"/>
                </a:solidFill>
                <a:latin typeface="+mn-lt"/>
              </a:rPr>
              <a:t>The 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a:solidFill>
                  <a:prstClr val="black"/>
                </a:solidFill>
                <a:latin typeface="+mn-lt"/>
              </a:rPr>
              <a:t>Then 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a:solidFill>
                  <a:prstClr val="black"/>
                </a:solidFill>
                <a:latin typeface="+mn-lt"/>
              </a:rPr>
              <a:t>We 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a:solidFill>
                  <a:prstClr val="black"/>
                </a:solidFill>
                <a:latin typeface="+mn-lt"/>
              </a:rPr>
              <a:t>This 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a:solidFill>
                  <a:prstClr val="black"/>
                </a:solidFill>
                <a:latin typeface="+mn-lt"/>
              </a:rPr>
              <a:t>This 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Latest version of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is captured in S5‑232012 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provide proposal to update the </a:t>
            </a:r>
            <a:r>
              <a:rPr lang="en-US" altLang="zh-CN" sz="1000" dirty="0" err="1">
                <a:latin typeface="+mn-lt"/>
              </a:rPr>
              <a:t>WoP</a:t>
            </a:r>
            <a:r>
              <a:rPr lang="en-US" altLang="zh-CN" sz="1000" dirty="0">
                <a:latin typeface="+mn-lt"/>
              </a:rPr>
              <a:t> if needed, </a:t>
            </a:r>
            <a:r>
              <a:rPr lang="en-US" altLang="zh-CN" sz="1000" dirty="0">
                <a:solidFill>
                  <a:srgbClr val="FF0000"/>
                </a:solidFill>
                <a:latin typeface="+mn-lt"/>
              </a:rPr>
              <a:t>the latest version will be updated in S5-226xyz.</a:t>
            </a:r>
            <a:r>
              <a:rPr lang="en-US" altLang="zh-CN" sz="1000" dirty="0">
                <a:latin typeface="+mn-lt"/>
              </a:rPr>
              <a:t> </a:t>
            </a:r>
            <a:endParaRPr lang="en-US" altLang="zh-CN" sz="1000" dirty="0">
              <a:solidFill>
                <a:prstClr val="black"/>
              </a:solidFill>
              <a:latin typeface="+mn-lt"/>
            </a:endParaRPr>
          </a:p>
        </p:txBody>
      </p:sp>
    </p:spTree>
    <p:extLst>
      <p:ext uri="{BB962C8B-B14F-4D97-AF65-F5344CB8AC3E}">
        <p14:creationId xmlns:p14="http://schemas.microsoft.com/office/powerpoint/2010/main" val="2495615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(OAM SWG level)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076607130"/>
              </p:ext>
            </p:extLst>
          </p:nvPr>
        </p:nvGraphicFramePr>
        <p:xfrm>
          <a:off x="122711" y="1401061"/>
          <a:ext cx="11946577" cy="1458501"/>
        </p:xfrm>
        <a:graphic>
          <a:graphicData uri="http://schemas.openxmlformats.org/drawingml/2006/table">
            <a:tbl>
              <a:tblPr firstRow="1" bandRow="1">
                <a:tableStyleId>{5C22544A-7EE6-4342-B048-85BDC9FD1C3A}</a:tableStyleId>
              </a:tblPr>
              <a:tblGrid>
                <a:gridCol w="903449">
                  <a:extLst>
                    <a:ext uri="{9D8B030D-6E8A-4147-A177-3AD203B41FA5}">
                      <a16:colId xmlns:a16="http://schemas.microsoft.com/office/drawing/2014/main" val="570476699"/>
                    </a:ext>
                  </a:extLst>
                </a:gridCol>
                <a:gridCol w="6322085">
                  <a:extLst>
                    <a:ext uri="{9D8B030D-6E8A-4147-A177-3AD203B41FA5}">
                      <a16:colId xmlns:a16="http://schemas.microsoft.com/office/drawing/2014/main" val="2618836924"/>
                    </a:ext>
                  </a:extLst>
                </a:gridCol>
                <a:gridCol w="1419835">
                  <a:extLst>
                    <a:ext uri="{9D8B030D-6E8A-4147-A177-3AD203B41FA5}">
                      <a16:colId xmlns:a16="http://schemas.microsoft.com/office/drawing/2014/main" val="3016348962"/>
                    </a:ext>
                  </a:extLst>
                </a:gridCol>
                <a:gridCol w="1549252">
                  <a:extLst>
                    <a:ext uri="{9D8B030D-6E8A-4147-A177-3AD203B41FA5}">
                      <a16:colId xmlns:a16="http://schemas.microsoft.com/office/drawing/2014/main" val="3690116950"/>
                    </a:ext>
                  </a:extLst>
                </a:gridCol>
                <a:gridCol w="1751956">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S5-232037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ccSA5 on EAS relocation affinity</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S4-221495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S5-232038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Follow-up LS to SA5 on Study on KQIs for 5G service experience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S4-221496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S5-232039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to RAN3 ccSA5 on RAN visible </a:t>
                      </a:r>
                      <a:r>
                        <a:rPr lang="en-US" sz="1200" b="0" i="0" u="none" strike="noStrike" dirty="0" err="1">
                          <a:solidFill>
                            <a:srgbClr val="000000"/>
                          </a:solidFill>
                          <a:effectLst/>
                          <a:latin typeface="Calibri" panose="020F0502020204030204" pitchFamily="34" charset="0"/>
                        </a:rPr>
                        <a:t>QoE</a:t>
                      </a:r>
                      <a:r>
                        <a:rPr lang="en-US" sz="1200" b="0" i="0" u="none" strike="noStrike" dirty="0">
                          <a:solidFill>
                            <a:srgbClr val="000000"/>
                          </a:solidFill>
                          <a:effectLst/>
                          <a:latin typeface="Calibri" panose="020F0502020204030204" pitchFamily="34" charset="0"/>
                        </a:rPr>
                        <a:t> value</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S4-221604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S5-232040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Resubmitted reply LS on “Reply LS on </a:t>
                      </a:r>
                      <a:r>
                        <a:rPr lang="en-US" sz="1200" b="0" i="0" u="none" strike="noStrike" dirty="0" err="1">
                          <a:solidFill>
                            <a:srgbClr val="000000"/>
                          </a:solidFill>
                          <a:effectLst/>
                          <a:latin typeface="Calibri" panose="020F0502020204030204" pitchFamily="34" charset="0"/>
                        </a:rPr>
                        <a:t>FS_eEDGEAPP</a:t>
                      </a:r>
                      <a:r>
                        <a:rPr lang="en-US" sz="1200" b="0" i="0" u="none" strike="noStrike" dirty="0">
                          <a:solidFill>
                            <a:srgbClr val="000000"/>
                          </a:solidFill>
                          <a:effectLst/>
                          <a:latin typeface="Calibri" panose="020F0502020204030204" pitchFamily="34" charset="0"/>
                        </a:rPr>
                        <a:t>, Solution for Dynamic EAS instantiation”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S6-222344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S5-232042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Clarification on the deployment of bundle EAS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S6-223587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replied to</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dirty="0">
                          <a:solidFill>
                            <a:srgbClr val="000000"/>
                          </a:solidFill>
                          <a:effectLst/>
                          <a:latin typeface="Calibri" panose="020F0502020204030204" pitchFamily="34" charset="0"/>
                        </a:rPr>
                        <a:t>S5-232762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74454">
                <a:tc>
                  <a:txBody>
                    <a:bodyPr/>
                    <a:lstStyle/>
                    <a:p>
                      <a:pPr algn="ctr" fontAlgn="b"/>
                      <a:r>
                        <a:rPr lang="en-US" sz="1200" b="0" i="0" u="none" strike="noStrike" dirty="0">
                          <a:solidFill>
                            <a:srgbClr val="000000"/>
                          </a:solidFill>
                          <a:effectLst/>
                          <a:latin typeface="Calibri" panose="020F0502020204030204" pitchFamily="34" charset="0"/>
                        </a:rPr>
                        <a:t>S5-232043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ccSA5 on EAS type attribute for EAS discovery</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S6-230452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200" b="0" i="0" u="none" strike="noStrike">
                          <a:solidFill>
                            <a:srgbClr val="000000"/>
                          </a:solidFill>
                          <a:effectLst/>
                          <a:latin typeface="Calibri" panose="020F0502020204030204" pitchFamily="34" charset="0"/>
                        </a:rPr>
                        <a:t>noted</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901437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a:t>
            </a:r>
            <a:r>
              <a:rPr lang="sv-SE" altLang="zh-CN" dirty="0"/>
              <a:t> (OAM SWG level)</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670023308"/>
              </p:ext>
            </p:extLst>
          </p:nvPr>
        </p:nvGraphicFramePr>
        <p:xfrm>
          <a:off x="487680" y="1143241"/>
          <a:ext cx="11310980" cy="5000731"/>
        </p:xfrm>
        <a:graphic>
          <a:graphicData uri="http://schemas.openxmlformats.org/drawingml/2006/table">
            <a:tbl>
              <a:tblPr firstRow="1" bandRow="1">
                <a:tableStyleId>{5C22544A-7EE6-4342-B048-85BDC9FD1C3A}</a:tableStyleId>
              </a:tblPr>
              <a:tblGrid>
                <a:gridCol w="1246861">
                  <a:extLst>
                    <a:ext uri="{9D8B030D-6E8A-4147-A177-3AD203B41FA5}">
                      <a16:colId xmlns:a16="http://schemas.microsoft.com/office/drawing/2014/main" val="570476699"/>
                    </a:ext>
                  </a:extLst>
                </a:gridCol>
                <a:gridCol w="4831181">
                  <a:extLst>
                    <a:ext uri="{9D8B030D-6E8A-4147-A177-3AD203B41FA5}">
                      <a16:colId xmlns:a16="http://schemas.microsoft.com/office/drawing/2014/main" val="2618836924"/>
                    </a:ext>
                  </a:extLst>
                </a:gridCol>
                <a:gridCol w="1837341">
                  <a:extLst>
                    <a:ext uri="{9D8B030D-6E8A-4147-A177-3AD203B41FA5}">
                      <a16:colId xmlns:a16="http://schemas.microsoft.com/office/drawing/2014/main" val="20002"/>
                    </a:ext>
                  </a:extLst>
                </a:gridCol>
                <a:gridCol w="1675886">
                  <a:extLst>
                    <a:ext uri="{9D8B030D-6E8A-4147-A177-3AD203B41FA5}">
                      <a16:colId xmlns:a16="http://schemas.microsoft.com/office/drawing/2014/main" val="3690116950"/>
                    </a:ext>
                  </a:extLst>
                </a:gridCol>
                <a:gridCol w="1719711">
                  <a:extLst>
                    <a:ext uri="{9D8B030D-6E8A-4147-A177-3AD203B41FA5}">
                      <a16:colId xmlns:a16="http://schemas.microsoft.com/office/drawing/2014/main" val="2952368263"/>
                    </a:ext>
                  </a:extLst>
                </a:gridCol>
              </a:tblGrid>
              <a:tr h="429141">
                <a:tc>
                  <a:txBody>
                    <a:bodyPr/>
                    <a:lstStyle/>
                    <a:p>
                      <a:pPr algn="ctr">
                        <a:spcAft>
                          <a:spcPts val="0"/>
                        </a:spcAft>
                      </a:pPr>
                      <a:r>
                        <a:rPr lang="en-US" sz="1200" b="1" dirty="0" err="1">
                          <a:solidFill>
                            <a:srgbClr val="000000"/>
                          </a:solidFill>
                          <a:effectLst/>
                          <a:latin typeface="+mn-lt"/>
                          <a:ea typeface="宋体" panose="02010600030101010101" pitchFamily="2" charset="-122"/>
                        </a:rPr>
                        <a:t>Tdoc</a:t>
                      </a:r>
                      <a:endParaRPr lang="en-US" sz="12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dirty="0">
                          <a:solidFill>
                            <a:srgbClr val="000000"/>
                          </a:solidFill>
                          <a:effectLst/>
                          <a:latin typeface="+mn-lt"/>
                          <a:ea typeface="宋体" panose="02010600030101010101" pitchFamily="2" charset="-122"/>
                        </a:rPr>
                        <a:t>Title</a:t>
                      </a:r>
                      <a:endParaRPr lang="en-US" sz="12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dirty="0">
                          <a:solidFill>
                            <a:srgbClr val="000000"/>
                          </a:solidFill>
                          <a:effectLst/>
                          <a:latin typeface="+mn-lt"/>
                          <a:ea typeface="宋体" panose="02010600030101010101" pitchFamily="2" charset="-122"/>
                        </a:rPr>
                        <a:t>To</a:t>
                      </a:r>
                      <a:endParaRPr lang="en-US" sz="12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mn-lt"/>
                          <a:ea typeface="宋体" panose="02010600030101010101" pitchFamily="2" charset="-122"/>
                        </a:rPr>
                        <a:t>Cc</a:t>
                      </a:r>
                      <a:endParaRPr lang="en-US" sz="12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mn-lt"/>
                          <a:ea typeface="宋体" panose="02010600030101010101" pitchFamily="2" charset="-122"/>
                        </a:rPr>
                        <a:t>ReplyTo</a:t>
                      </a:r>
                      <a:endParaRPr lang="en-US" sz="12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0027">
                <a:tc gridSpan="5">
                  <a:txBody>
                    <a:bodyPr/>
                    <a:lstStyle/>
                    <a:p>
                      <a:pPr marL="57150" indent="0" algn="l" fontAlgn="b"/>
                      <a:r>
                        <a:rPr lang="en-US" sz="1200" b="1" i="0" u="none" strike="noStrike" dirty="0">
                          <a:solidFill>
                            <a:srgbClr val="0000FF"/>
                          </a:solidFill>
                          <a:effectLst/>
                          <a:latin typeface="Calibri" panose="020F0502020204030204" pitchFamily="34" charset="0"/>
                        </a:rPr>
                        <a:t>NGMN/GSMA</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4526321"/>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S5-232757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on customer acceptation of limited QoS degradation to save energy in the network</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NGMN GFN, GSMA ENSWI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3GPP SA</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S5-232018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101739"/>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S5-232759</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reply to GSMA OPG on UE to application server latency</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GSMA OPG</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3GPP SA, SA6, GSMA ENSWI</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S5-232048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5132897"/>
                  </a:ext>
                </a:extLst>
              </a:tr>
              <a:tr h="290027">
                <a:tc gridSpan="5">
                  <a:txBody>
                    <a:bodyPr/>
                    <a:lstStyle/>
                    <a:p>
                      <a:pPr marL="57150" indent="0" algn="l" fontAlgn="b"/>
                      <a:r>
                        <a:rPr lang="en-US" sz="1200" b="1" i="0" u="none" strike="noStrike" dirty="0">
                          <a:solidFill>
                            <a:srgbClr val="0000FF"/>
                          </a:solidFill>
                          <a:effectLst/>
                          <a:latin typeface="Calibri" panose="020F0502020204030204" pitchFamily="34" charset="0"/>
                        </a:rPr>
                        <a:t>RAN2/RAN3/SA/SA1/SA2/SA6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2388" indent="0" algn="l" fontAlgn="b"/>
                      <a:endParaRPr lang="en-US" sz="1200" b="0" i="0" u="none" strike="noStrike">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2388" indent="0" algn="l" fontAlgn="b"/>
                      <a:endParaRPr lang="en-US" sz="1200" b="0" i="0" u="none" strike="noStrike">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0378512"/>
                  </a:ext>
                </a:extLst>
              </a:tr>
              <a:tr h="290027">
                <a:tc>
                  <a:txBody>
                    <a:bodyPr/>
                    <a:lstStyle/>
                    <a:p>
                      <a:pPr algn="ctr" fontAlgn="b"/>
                      <a:r>
                        <a:rPr lang="en-US" sz="1200" b="0" i="0" u="none" strike="noStrike">
                          <a:solidFill>
                            <a:srgbClr val="000000"/>
                          </a:solidFill>
                          <a:effectLst/>
                          <a:latin typeface="Calibri" panose="020F0502020204030204" pitchFamily="34" charset="0"/>
                        </a:rPr>
                        <a:t>S5-232760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on </a:t>
                      </a:r>
                      <a:r>
                        <a:rPr lang="en-US" sz="1200" b="0" i="0" u="none" strike="noStrike" dirty="0" err="1">
                          <a:solidFill>
                            <a:srgbClr val="000000"/>
                          </a:solidFill>
                          <a:effectLst/>
                          <a:latin typeface="Calibri" panose="020F0502020204030204" pitchFamily="34" charset="0"/>
                        </a:rPr>
                        <a:t>QoE</a:t>
                      </a:r>
                      <a:r>
                        <a:rPr lang="en-US" sz="1200" b="0" i="0" u="none" strike="noStrike" dirty="0">
                          <a:solidFill>
                            <a:srgbClr val="000000"/>
                          </a:solidFill>
                          <a:effectLst/>
                          <a:latin typeface="Calibri" panose="020F0502020204030204" pitchFamily="34" charset="0"/>
                        </a:rPr>
                        <a:t> measurements in RRC IDLEINACTIVE states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RAN2,RAN3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SA2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S5-232024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6724562"/>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S5-232150</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on Excess Packet Delay Threshold for MDT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3GPP RAN3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3GPP RAN2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S5-232027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6930336"/>
                  </a:ext>
                </a:extLst>
              </a:tr>
              <a:tr h="290027">
                <a:tc>
                  <a:txBody>
                    <a:bodyPr/>
                    <a:lstStyle/>
                    <a:p>
                      <a:pPr algn="ctr" fontAlgn="b"/>
                      <a:r>
                        <a:rPr lang="en-US" sz="1200" b="0" i="0" u="none" strike="noStrike">
                          <a:solidFill>
                            <a:srgbClr val="000000"/>
                          </a:solidFill>
                          <a:effectLst/>
                          <a:latin typeface="Calibri" panose="020F0502020204030204" pitchFamily="34" charset="0"/>
                        </a:rPr>
                        <a:t>S5-232761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RAN UE Id optionality</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RAN3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0205586"/>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S5-232997</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Approval of </a:t>
                      </a:r>
                      <a:r>
                        <a:rPr lang="en-US" sz="1200" b="0" i="0" u="none" strike="noStrike" dirty="0" err="1">
                          <a:solidFill>
                            <a:srgbClr val="000000"/>
                          </a:solidFill>
                          <a:effectLst/>
                          <a:latin typeface="Calibri" panose="020F0502020204030204" pitchFamily="34" charset="0"/>
                        </a:rPr>
                        <a:t>eQoE</a:t>
                      </a:r>
                      <a:r>
                        <a:rPr lang="en-US" sz="1200" b="0" i="0" u="none" strike="noStrike" dirty="0">
                          <a:solidFill>
                            <a:srgbClr val="000000"/>
                          </a:solidFill>
                          <a:effectLst/>
                          <a:latin typeface="Calibri" panose="020F0502020204030204" pitchFamily="34" charset="0"/>
                        </a:rPr>
                        <a:t> CRs for NR</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fr-FR" sz="1200" b="0" i="0" u="none" strike="noStrike">
                          <a:solidFill>
                            <a:srgbClr val="000000"/>
                          </a:solidFill>
                          <a:effectLst/>
                          <a:latin typeface="Calibri" panose="020F0502020204030204" pitchFamily="34" charset="0"/>
                        </a:rPr>
                        <a:t>RAN2, RAN3, SA4, CT1, CT4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6172486"/>
                  </a:ext>
                </a:extLst>
              </a:tr>
              <a:tr h="290027">
                <a:tc>
                  <a:txBody>
                    <a:bodyPr/>
                    <a:lstStyle/>
                    <a:p>
                      <a:pPr algn="ctr" fontAlgn="b"/>
                      <a:r>
                        <a:rPr lang="en-US" sz="1200" b="0" i="1" u="none" strike="noStrike" dirty="0">
                          <a:solidFill>
                            <a:srgbClr val="000000"/>
                          </a:solidFill>
                          <a:effectLst/>
                          <a:latin typeface="Calibri" panose="020F0502020204030204" pitchFamily="34" charset="0"/>
                        </a:rPr>
                        <a:t>S5-233142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1" u="none" strike="noStrike" dirty="0">
                          <a:solidFill>
                            <a:srgbClr val="000000"/>
                          </a:solidFill>
                          <a:effectLst/>
                          <a:latin typeface="Calibri" panose="020F0502020204030204" pitchFamily="34" charset="0"/>
                        </a:rPr>
                        <a:t>Reply LS on introduction of a new attribute “Only Resource Coordination” to support source coordination between LTE and NR SA</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1" u="none" strike="noStrike" dirty="0">
                          <a:solidFill>
                            <a:srgbClr val="000000"/>
                          </a:solidFill>
                          <a:effectLst/>
                          <a:latin typeface="Calibri" panose="020F0502020204030204" pitchFamily="34" charset="0"/>
                        </a:rPr>
                        <a:t>RAN3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1"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1" u="none" strike="noStrike" dirty="0">
                          <a:solidFill>
                            <a:srgbClr val="000000"/>
                          </a:solidFill>
                          <a:effectLst/>
                          <a:latin typeface="Calibri" panose="020F0502020204030204" pitchFamily="34" charset="0"/>
                        </a:rPr>
                        <a:t>S5-232025</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22969418"/>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S5-232903</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3GPP work on Energy Efficiency</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SA, RAN, CT</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SSA1, SA2, SA3, SA4, SA6, RAN1, RAN2, RAN3, RAN4, CT1, CT3, CT4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8295572"/>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S5-232758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to SA1 on Customer acceptation of QoS degradation to save energy</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altLang="zh-CN" sz="1200" b="0" i="0" u="none" strike="noStrike" dirty="0">
                          <a:solidFill>
                            <a:srgbClr val="000000"/>
                          </a:solidFill>
                          <a:effectLst/>
                          <a:latin typeface="Calibri" panose="020F0502020204030204" pitchFamily="34" charset="0"/>
                        </a:rPr>
                        <a:t>SA1</a:t>
                      </a:r>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marR="0" lvl="0" indent="0" algn="l" defTabSz="1219170" rtl="0" eaLnBrk="1" fontAlgn="b" latinLnBrk="0" hangingPunct="1">
                        <a:lnSpc>
                          <a:spcPct val="100000"/>
                        </a:lnSpc>
                        <a:spcBef>
                          <a:spcPts val="0"/>
                        </a:spcBef>
                        <a:spcAft>
                          <a:spcPts val="0"/>
                        </a:spcAft>
                        <a:buClrTx/>
                        <a:buSzTx/>
                        <a:buFontTx/>
                        <a:buNone/>
                        <a:tabLst/>
                        <a:defRPr/>
                      </a:pPr>
                      <a:r>
                        <a:rPr lang="en-US" altLang="zh-CN" sz="1200" b="0" i="0" u="none" strike="noStrike" dirty="0">
                          <a:solidFill>
                            <a:srgbClr val="000000"/>
                          </a:solidFill>
                          <a:effectLst/>
                          <a:latin typeface="Calibri" panose="020F0502020204030204" pitchFamily="34" charset="0"/>
                        </a:rPr>
                        <a:t>GSMA ENSWI, 3GPP SA</a:t>
                      </a:r>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3338357"/>
                  </a:ext>
                </a:extLst>
              </a:tr>
              <a:tr h="290027">
                <a:tc>
                  <a:txBody>
                    <a:bodyPr/>
                    <a:lstStyle/>
                    <a:p>
                      <a:pPr algn="ctr" fontAlgn="b"/>
                      <a:r>
                        <a:rPr lang="en-US" sz="1200" b="0" i="0" u="none" strike="noStrike">
                          <a:solidFill>
                            <a:srgbClr val="000000"/>
                          </a:solidFill>
                          <a:effectLst/>
                          <a:latin typeface="Calibri" panose="020F0502020204030204" pitchFamily="34" charset="0"/>
                        </a:rPr>
                        <a:t>S5-232764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to: Reply LS ccSA5 on DN energy efficiency data analytics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SA1</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SA6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S5-232028</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9224152"/>
                  </a:ext>
                </a:extLst>
              </a:tr>
              <a:tr h="290027">
                <a:tc>
                  <a:txBody>
                    <a:bodyPr/>
                    <a:lstStyle/>
                    <a:p>
                      <a:pPr algn="ctr" fontAlgn="b"/>
                      <a:r>
                        <a:rPr lang="en-US" sz="1200" b="0" i="0" u="none" strike="noStrike">
                          <a:solidFill>
                            <a:srgbClr val="000000"/>
                          </a:solidFill>
                          <a:effectLst/>
                          <a:latin typeface="Calibri" panose="020F0502020204030204" pitchFamily="34" charset="0"/>
                        </a:rPr>
                        <a:t>S5-232774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LS on clarification on analytics related capabilities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SA2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5261168"/>
                  </a:ext>
                </a:extLst>
              </a:tr>
              <a:tr h="290027">
                <a:tc>
                  <a:txBody>
                    <a:bodyPr/>
                    <a:lstStyle/>
                    <a:p>
                      <a:pPr algn="ctr" fontAlgn="b"/>
                      <a:r>
                        <a:rPr lang="en-US" sz="1200" b="0" i="0" u="none" strike="noStrike" dirty="0">
                          <a:solidFill>
                            <a:srgbClr val="000000"/>
                          </a:solidFill>
                          <a:effectLst/>
                          <a:latin typeface="Calibri" panose="020F0502020204030204" pitchFamily="34" charset="0"/>
                        </a:rPr>
                        <a:t>S5-232762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7150" indent="0" algn="l" fontAlgn="b"/>
                      <a:r>
                        <a:rPr lang="en-US" sz="1200" b="0" i="0" u="none" strike="noStrike" dirty="0">
                          <a:solidFill>
                            <a:srgbClr val="000000"/>
                          </a:solidFill>
                          <a:effectLst/>
                          <a:latin typeface="Calibri" panose="020F0502020204030204" pitchFamily="34" charset="0"/>
                        </a:rPr>
                        <a:t>Reply LS S6-223587 Clarification on the deployment of bundle EAS</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3GPP SA6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a:solidFill>
                            <a:srgbClr val="000000"/>
                          </a:solidFill>
                          <a:effectLst/>
                          <a:latin typeface="Calibri" panose="020F0502020204030204" pitchFamily="34" charset="0"/>
                        </a:rPr>
                        <a:t>3GPP SA4</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2388" indent="0" algn="l" fontAlgn="b"/>
                      <a:r>
                        <a:rPr lang="en-US" sz="1200" b="0" i="0" u="none" strike="noStrike" dirty="0">
                          <a:solidFill>
                            <a:srgbClr val="000000"/>
                          </a:solidFill>
                          <a:effectLst/>
                          <a:latin typeface="Calibri" panose="020F0502020204030204" pitchFamily="34" charset="0"/>
                        </a:rPr>
                        <a:t>S5-232042</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8518781"/>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ext uri="{D42A27DB-BD31-4B8C-83A1-F6EECF244321}">
                <p14:modId xmlns:p14="http://schemas.microsoft.com/office/powerpoint/2010/main" val="4194118346"/>
              </p:ext>
            </p:extLst>
          </p:nvPr>
        </p:nvGraphicFramePr>
        <p:xfrm>
          <a:off x="110690" y="1464734"/>
          <a:ext cx="11902965" cy="322598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S5-232767</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Rel-18 WID on Intent driven Management Service for mobile network phase 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err="1">
                          <a:solidFill>
                            <a:srgbClr val="000000"/>
                          </a:solidFill>
                          <a:effectLst/>
                          <a:latin typeface="Calibri" panose="020F0502020204030204" pitchFamily="34" charset="0"/>
                          <a:ea typeface="+mn-ea"/>
                          <a:cs typeface="+mn-cs"/>
                        </a:rPr>
                        <a:t>Huawei,Ericsson</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Calibri" panose="020F0502020204030204" pitchFamily="34" charset="0"/>
                          <a:ea typeface="+mn-ea"/>
                          <a:cs typeface="+mn-cs"/>
                        </a:rPr>
                        <a:t>SA2, RAN3, ETSI ZSM, TM Forum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S5-232773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Rel-18 WID on Enhancement of the Management Aspects related to NWDAF</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telecom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S5-232809</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Aspects of NTN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a:t>
                      </a:r>
                      <a:r>
                        <a:rPr lang="en-US" sz="1200" b="0" i="0" u="none" strike="noStrike" kern="1200" dirty="0" err="1">
                          <a:solidFill>
                            <a:srgbClr val="000000"/>
                          </a:solidFill>
                          <a:effectLst/>
                          <a:latin typeface="Calibri" panose="020F0502020204030204" pitchFamily="34" charset="0"/>
                          <a:ea typeface="+mn-ea"/>
                          <a:cs typeface="+mn-cs"/>
                        </a:rPr>
                        <a:t>Unicom,CATT</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nb-NO" altLang="zh-CN" sz="1200" b="0" i="0" u="none" strike="noStrike" kern="1200" dirty="0">
                          <a:solidFill>
                            <a:srgbClr val="000000"/>
                          </a:solidFill>
                          <a:effectLst/>
                          <a:latin typeface="Calibri" panose="020F0502020204030204" pitchFamily="34" charset="0"/>
                          <a:ea typeface="+mn-ea"/>
                          <a:cs typeface="+mn-cs"/>
                        </a:rPr>
                        <a:t>SA1, SA2, RAN3</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S5-233144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Enhancement of service based management architecture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a:t>
                      </a:r>
                      <a:r>
                        <a:rPr lang="zh-CN" altLang="en-US" sz="1200" b="0" i="0" u="none" strike="noStrike" kern="1200" dirty="0">
                          <a:solidFill>
                            <a:srgbClr val="000000"/>
                          </a:solidFill>
                          <a:effectLst/>
                          <a:latin typeface="Calibri" panose="020F0502020204030204" pitchFamily="34" charset="0"/>
                          <a:ea typeface="+mn-ea"/>
                          <a:cs typeface="+mn-cs"/>
                        </a:rPr>
                        <a:t> </a:t>
                      </a:r>
                      <a:r>
                        <a:rPr lang="en-US" altLang="zh-CN" sz="1200" b="0" i="0" u="none" strike="noStrike" kern="1200" dirty="0">
                          <a:solidFill>
                            <a:srgbClr val="000000"/>
                          </a:solidFill>
                          <a:effectLst/>
                          <a:latin typeface="Calibri" panose="020F0502020204030204" pitchFamily="34" charset="0"/>
                          <a:ea typeface="+mn-ea"/>
                          <a:cs typeface="+mn-cs"/>
                        </a:rPr>
                        <a:t>Ericsson,</a:t>
                      </a:r>
                      <a:r>
                        <a:rPr lang="zh-CN" altLang="en-US" sz="1200" b="0" i="0" u="none" strike="noStrike" kern="1200" dirty="0">
                          <a:solidFill>
                            <a:srgbClr val="000000"/>
                          </a:solidFill>
                          <a:effectLst/>
                          <a:latin typeface="Calibri" panose="020F0502020204030204" pitchFamily="34" charset="0"/>
                          <a:ea typeface="+mn-ea"/>
                          <a:cs typeface="+mn-cs"/>
                        </a:rPr>
                        <a:t> </a:t>
                      </a:r>
                      <a:r>
                        <a:rPr lang="en-US" altLang="zh-CN" sz="1200" b="0" i="0" u="none" strike="noStrike" kern="1200" dirty="0">
                          <a:solidFill>
                            <a:srgbClr val="000000"/>
                          </a:solidFill>
                          <a:effectLst/>
                          <a:latin typeface="Calibri" panose="020F0502020204030204" pitchFamily="34" charset="0"/>
                          <a:ea typeface="+mn-ea"/>
                          <a:cs typeface="+mn-cs"/>
                        </a:rPr>
                        <a:t>Nokia</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S5-233145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Aspect of 5GLAN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China Mobile Com. Corporation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en-US" altLang="zh-CN" sz="1200" b="0" i="0" u="none" strike="noStrike" kern="1200" dirty="0">
                          <a:solidFill>
                            <a:srgbClr val="000000"/>
                          </a:solidFill>
                          <a:effectLst/>
                          <a:latin typeface="Calibri" panose="020F0502020204030204" pitchFamily="34" charset="0"/>
                          <a:ea typeface="+mn-ea"/>
                          <a:cs typeface="+mn-cs"/>
                        </a:rPr>
                        <a:t>SA2</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3462083"/>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S5-232811</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enhanced management of non-public networks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2255800888"/>
              </p:ext>
            </p:extLst>
          </p:nvPr>
        </p:nvGraphicFramePr>
        <p:xfrm>
          <a:off x="110690" y="1464734"/>
          <a:ext cx="11902965" cy="158385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S5-233143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dirty="0">
                          <a:solidFill>
                            <a:srgbClr val="000000"/>
                          </a:solidFill>
                          <a:effectLst/>
                          <a:latin typeface="+mn-lt"/>
                        </a:rPr>
                        <a:t>Revised WID on enhancements of 5G performance measurements and KPIs phase 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sz="1200" b="0" i="0" u="none" strike="noStrike" dirty="0">
                          <a:solidFill>
                            <a:srgbClr val="000000"/>
                          </a:solidFill>
                          <a:effectLst/>
                          <a:latin typeface="+mn-lt"/>
                        </a:rPr>
                        <a:t>Intel Belgium SA/NV</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S5-232879</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dirty="0">
                          <a:solidFill>
                            <a:srgbClr val="000000"/>
                          </a:solidFill>
                          <a:effectLst/>
                          <a:latin typeface="+mn-lt"/>
                        </a:rPr>
                        <a:t>Update SID on enhancement of management of NPN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sz="1200" b="0" i="0" u="none" strike="noStrike" dirty="0">
                          <a:solidFill>
                            <a:srgbClr val="000000"/>
                          </a:solidFill>
                          <a:effectLst/>
                          <a:latin typeface="+mn-lt"/>
                        </a:rPr>
                        <a:t>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S5‑232624</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fr-FR" sz="1200" b="0" i="0" u="none" strike="noStrike" dirty="0">
                          <a:solidFill>
                            <a:srgbClr val="000000"/>
                          </a:solidFill>
                          <a:effectLst/>
                          <a:latin typeface="+mn-lt"/>
                        </a:rPr>
                        <a:t>Rel-18</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b" latinLnBrk="0" hangingPunct="1">
                        <a:buFont typeface="Arial" panose="020B0604020202020204" pitchFamily="34" charset="0"/>
                        <a:buNone/>
                      </a:pPr>
                      <a:r>
                        <a:rPr lang="en-US" sz="1200" b="0" i="0" u="none" strike="noStrike" kern="1200" dirty="0">
                          <a:solidFill>
                            <a:srgbClr val="000000"/>
                          </a:solidFill>
                          <a:effectLst/>
                          <a:latin typeface="+mn-lt"/>
                          <a:ea typeface="+mn-ea"/>
                          <a:cs typeface="+mn-cs"/>
                        </a:rPr>
                        <a:t>Update of Study on Enhancement of the management aspects related to NWDAF</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219170" rtl="0" eaLnBrk="1" fontAlgn="b" latinLnBrk="0" hangingPunct="1"/>
                      <a:r>
                        <a:rPr lang="en-US" sz="1200" b="0" i="0" u="none" strike="noStrike" kern="1200" dirty="0">
                          <a:solidFill>
                            <a:srgbClr val="000000"/>
                          </a:solidFill>
                          <a:effectLst/>
                          <a:latin typeface="+mn-lt"/>
                          <a:ea typeface="+mn-ea"/>
                          <a:cs typeface="+mn-cs"/>
                        </a:rPr>
                        <a:t>China Telecom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67844004"/>
                  </a:ext>
                </a:extLst>
              </a:tr>
            </a:tbl>
          </a:graphicData>
        </a:graphic>
      </p:graphicFrame>
    </p:spTree>
    <p:extLst>
      <p:ext uri="{BB962C8B-B14F-4D97-AF65-F5344CB8AC3E}">
        <p14:creationId xmlns:p14="http://schemas.microsoft.com/office/powerpoint/2010/main" val="333110624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2747405070"/>
              </p:ext>
            </p:extLst>
          </p:nvPr>
        </p:nvGraphicFramePr>
        <p:xfrm>
          <a:off x="351418" y="1558060"/>
          <a:ext cx="11537378" cy="4414520"/>
        </p:xfrm>
        <a:graphic>
          <a:graphicData uri="http://schemas.openxmlformats.org/drawingml/2006/table">
            <a:tbl>
              <a:tblPr/>
              <a:tblGrid>
                <a:gridCol w="1040524">
                  <a:extLst>
                    <a:ext uri="{9D8B030D-6E8A-4147-A177-3AD203B41FA5}">
                      <a16:colId xmlns:a16="http://schemas.microsoft.com/office/drawing/2014/main" val="20000"/>
                    </a:ext>
                  </a:extLst>
                </a:gridCol>
                <a:gridCol w="5030108">
                  <a:extLst>
                    <a:ext uri="{9D8B030D-6E8A-4147-A177-3AD203B41FA5}">
                      <a16:colId xmlns:a16="http://schemas.microsoft.com/office/drawing/2014/main" val="20001"/>
                    </a:ext>
                  </a:extLst>
                </a:gridCol>
                <a:gridCol w="2733373">
                  <a:extLst>
                    <a:ext uri="{9D8B030D-6E8A-4147-A177-3AD203B41FA5}">
                      <a16:colId xmlns:a16="http://schemas.microsoft.com/office/drawing/2014/main" val="20002"/>
                    </a:ext>
                  </a:extLst>
                </a:gridCol>
                <a:gridCol w="2733373">
                  <a:extLst>
                    <a:ext uri="{9D8B030D-6E8A-4147-A177-3AD203B41FA5}">
                      <a16:colId xmlns:a16="http://schemas.microsoft.com/office/drawing/2014/main"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err="1">
                          <a:solidFill>
                            <a:schemeClr val="tx1"/>
                          </a:solidFill>
                          <a:latin typeface="+mn-lt"/>
                          <a:ea typeface="+mn-ea"/>
                          <a:cs typeface="+mn-cs"/>
                        </a:rPr>
                        <a:t>TDoc</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4199">
                <a:tc>
                  <a:txBody>
                    <a:bodyPr/>
                    <a:lstStyle/>
                    <a:p>
                      <a:pPr marL="52388" indent="0" algn="l" fontAlgn="b"/>
                      <a:r>
                        <a:rPr lang="en-US" sz="1200" b="0" i="0" u="none" strike="noStrike" dirty="0">
                          <a:solidFill>
                            <a:srgbClr val="000000"/>
                          </a:solidFill>
                          <a:effectLst/>
                          <a:latin typeface="Calibri" panose="020F0502020204030204" pitchFamily="34" charset="0"/>
                        </a:rPr>
                        <a:t>S5-232168</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Rel-17 CR TS 28.623 Correcting the min and max Items possible for </a:t>
                      </a:r>
                      <a:r>
                        <a:rPr lang="en-US" sz="1200" b="0" i="0" u="none" strike="noStrike" dirty="0" err="1">
                          <a:solidFill>
                            <a:srgbClr val="000000"/>
                          </a:solidFill>
                          <a:effectLst/>
                          <a:latin typeface="Calibri" panose="020F0502020204030204" pitchFamily="34" charset="0"/>
                        </a:rPr>
                        <a:t>fiveQIValue</a:t>
                      </a:r>
                      <a:r>
                        <a:rPr lang="en-US" sz="1200" b="0" i="0" u="none" strike="noStrike" dirty="0">
                          <a:solidFill>
                            <a:srgbClr val="000000"/>
                          </a:solidFill>
                          <a:effectLst/>
                          <a:latin typeface="Calibri" panose="020F0502020204030204" pitchFamily="34" charset="0"/>
                        </a:rPr>
                        <a:t> attribute in Stage 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Nokia, Nokia </a:t>
                      </a:r>
                      <a:r>
                        <a:rPr lang="en-US" sz="1200" b="0" i="0" u="none" strike="noStrike" dirty="0" err="1">
                          <a:solidFill>
                            <a:srgbClr val="000000"/>
                          </a:solidFill>
                          <a:effectLst/>
                          <a:latin typeface="Calibri" panose="020F0502020204030204" pitchFamily="34" charset="0"/>
                        </a:rPr>
                        <a:t>Shangai</a:t>
                      </a:r>
                      <a:r>
                        <a:rPr lang="en-US" sz="1200" b="0" i="0" u="none" strike="noStrike" dirty="0">
                          <a:solidFill>
                            <a:srgbClr val="000000"/>
                          </a:solidFill>
                          <a:effectLst/>
                          <a:latin typeface="Calibri" panose="020F0502020204030204" pitchFamily="34" charset="0"/>
                        </a:rPr>
                        <a:t> Bell</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S5-232313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Rel-17 CR TS 28.622 Correcting the attribute properties for Excess packet delay threshold attribute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Nokia, Nokia </a:t>
                      </a:r>
                      <a:r>
                        <a:rPr lang="en-US" sz="1200" b="0" i="0" u="none" strike="noStrike" dirty="0" err="1">
                          <a:solidFill>
                            <a:srgbClr val="000000"/>
                          </a:solidFill>
                          <a:effectLst/>
                          <a:latin typeface="Calibri" panose="020F0502020204030204" pitchFamily="34" charset="0"/>
                        </a:rPr>
                        <a:t>Shangai</a:t>
                      </a:r>
                      <a:r>
                        <a:rPr lang="en-US" sz="1200" b="0" i="0" u="none" strike="noStrike" dirty="0">
                          <a:solidFill>
                            <a:srgbClr val="000000"/>
                          </a:solidFill>
                          <a:effectLst/>
                          <a:latin typeface="Calibri" panose="020F0502020204030204" pitchFamily="34" charset="0"/>
                        </a:rPr>
                        <a:t> Bell</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S5-232624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Update of Study on Enhancement of the management aspects related to NWDAF</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China Telecom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2365904"/>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S5-232720</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Non-Rel18 </a:t>
                      </a:r>
                      <a:r>
                        <a:rPr lang="en-US" sz="1200" b="0" i="0" u="none" strike="noStrike" dirty="0" err="1">
                          <a:solidFill>
                            <a:srgbClr val="000000"/>
                          </a:solidFill>
                          <a:effectLst/>
                          <a:latin typeface="Calibri" panose="020F0502020204030204" pitchFamily="34" charset="0"/>
                        </a:rPr>
                        <a:t>OpenAPI</a:t>
                      </a:r>
                      <a:r>
                        <a:rPr lang="en-US" sz="1200" b="0" i="0" u="none" strike="noStrike" dirty="0">
                          <a:solidFill>
                            <a:srgbClr val="000000"/>
                          </a:solidFill>
                          <a:effectLst/>
                          <a:latin typeface="Calibri" panose="020F0502020204030204" pitchFamily="34" charset="0"/>
                        </a:rPr>
                        <a:t> files handling in Rel18 branch</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Nokia, Nokia Shanghai Bell</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12973909"/>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S5-232751</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Discussion paper on Using Forge-Git as the primary storage for Code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Ericsson Hungary Ltd</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90477666"/>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S5-232752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SA5 Collection of Rel-19 potential topics for SA workshop preparation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SA5 Vice chair (Huawei)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03077998"/>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S5-232763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Rel-18&amp;Rel-19 time plan proposal for OAM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fr-FR" sz="1200" b="0" i="0" u="none" strike="noStrike" dirty="0">
                          <a:solidFill>
                            <a:srgbClr val="000000"/>
                          </a:solidFill>
                          <a:effectLst/>
                          <a:latin typeface="Calibri" panose="020F0502020204030204" pitchFamily="34" charset="0"/>
                        </a:rPr>
                        <a:t>SA5 Vice chair (Huawei),SA5 Chair</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4388352"/>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S5-232771</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DP on restructuring TS 28-545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Ericsson Hungary Ltd</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141509654"/>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S5-232893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SA5 way forward on capability exposure topic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TELEFONICA S.A.</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408043260"/>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S5-233012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DP on enhancing streaming format of PMs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Nokia, Nokia Shanghai Bell</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24202693"/>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S5-233058</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Proposed way forward for NSRULE isolation topic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Huawei, Telefónica</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25172697"/>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S5-233092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DP on relationship between NEST, URSP and </a:t>
                      </a:r>
                      <a:r>
                        <a:rPr lang="en-US" sz="1200" b="0" i="0" u="none" strike="noStrike" dirty="0" err="1">
                          <a:solidFill>
                            <a:srgbClr val="000000"/>
                          </a:solidFill>
                          <a:effectLst/>
                          <a:latin typeface="Calibri" panose="020F0502020204030204" pitchFamily="34" charset="0"/>
                        </a:rPr>
                        <a:t>ServiceProfile</a:t>
                      </a:r>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TELEFONICA S.A.</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762369854"/>
                  </a:ext>
                </a:extLst>
              </a:tr>
              <a:tr h="230719">
                <a:tc>
                  <a:txBody>
                    <a:bodyPr/>
                    <a:lstStyle/>
                    <a:p>
                      <a:pPr marL="52388" indent="0" algn="l" fontAlgn="b"/>
                      <a:r>
                        <a:rPr lang="en-US" sz="1200" b="0" i="0" u="none" strike="noStrike" dirty="0">
                          <a:solidFill>
                            <a:srgbClr val="000000"/>
                          </a:solidFill>
                          <a:effectLst/>
                          <a:latin typeface="Calibri" panose="020F0502020204030204" pitchFamily="34" charset="0"/>
                        </a:rPr>
                        <a:t>S5-233155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Way forward discussion on network slice in Rel-18</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2388" indent="0" algn="l" fontAlgn="b"/>
                      <a:r>
                        <a:rPr lang="en-US" sz="1200" b="0" i="0" u="none" strike="noStrike" dirty="0">
                          <a:solidFill>
                            <a:srgbClr val="000000"/>
                          </a:solidFill>
                          <a:effectLst/>
                          <a:latin typeface="Calibri" panose="020F0502020204030204" pitchFamily="34" charset="0"/>
                        </a:rPr>
                        <a:t>Ericsson, Deutsche Telekom, Huawei, Intel, Samsung, Telefónica, Nokia</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88568435"/>
                  </a:ext>
                </a:extLst>
              </a:tr>
            </a:tbl>
          </a:graphicData>
        </a:graphic>
      </p:graphicFrame>
    </p:spTree>
    <p:extLst>
      <p:ext uri="{BB962C8B-B14F-4D97-AF65-F5344CB8AC3E}">
        <p14:creationId xmlns:p14="http://schemas.microsoft.com/office/powerpoint/2010/main" val="252659694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214244</TotalTime>
  <Words>12377</Words>
  <Application>Microsoft Office PowerPoint</Application>
  <PresentationFormat>宽屏</PresentationFormat>
  <Paragraphs>2752</Paragraphs>
  <Slides>48</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48</vt:i4>
      </vt:variant>
    </vt:vector>
  </HeadingPairs>
  <TitlesOfParts>
    <vt:vector size="62" baseType="lpstr">
      <vt:lpstr>CG Times (WN)</vt:lpstr>
      <vt:lpstr>Liberation Sans</vt:lpstr>
      <vt:lpstr>Montserrat</vt:lpstr>
      <vt:lpstr>MS Mincho</vt:lpstr>
      <vt:lpstr>ＭＳ Ｐゴシック</vt:lpstr>
      <vt:lpstr>ＭＳ Ｐゴシック</vt:lpstr>
      <vt:lpstr>SimSun</vt:lpstr>
      <vt:lpstr>SimSun</vt:lpstr>
      <vt:lpstr>微软雅黑</vt:lpstr>
      <vt:lpstr>Arial</vt:lpstr>
      <vt:lpstr>Calibri</vt:lpstr>
      <vt:lpstr>Times New Roman</vt:lpstr>
      <vt:lpstr>Wingdings</vt:lpstr>
      <vt:lpstr>Office Theme</vt:lpstr>
      <vt:lpstr>    SA5 OAM&amp;P Exec Report SA5#147, 27 February – 3 March, 2023 Athens, Greece</vt:lpstr>
      <vt:lpstr>Incoming LSs (SA5 level)</vt:lpstr>
      <vt:lpstr>Outgoing LSs (SA5 level)</vt:lpstr>
      <vt:lpstr>Incoming LSs (OAM SWG level) (1/2)</vt:lpstr>
      <vt:lpstr>Incoming LSs (OAM SWG level) (2/2)</vt:lpstr>
      <vt:lpstr>Outgoing LSs (OAM SWG level)</vt:lpstr>
      <vt:lpstr>PowerPoint 演示文稿</vt:lpstr>
      <vt:lpstr>PowerPoint 演示文稿</vt:lpstr>
      <vt:lpstr>PowerPoint 演示文稿</vt:lpstr>
      <vt:lpstr>PowerPoint 演示文稿</vt:lpstr>
      <vt:lpstr>Overview of Rel-18 SA5 OAM ongoing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List of latest DraftCRs </vt:lpstr>
      <vt:lpstr>New action items from this meeting</vt:lpstr>
      <vt:lpstr>TRs / TSs to be sent to SA#99-e </vt:lpstr>
      <vt:lpstr>TRs / TSs to be sent to Edithelp  </vt:lpstr>
      <vt:lpstr>Rapporteur calls (draft plan after SA5#147)</vt:lpstr>
      <vt:lpstr>Thank you!</vt:lpstr>
      <vt:lpstr>Leaders’ recommendation for SA5 OAM time planning in S5‑232763 Rel-18&amp;Rel-19 time plan proposal for OAM (Endorsed)</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Huawei-2</cp:lastModifiedBy>
  <cp:revision>5287</cp:revision>
  <dcterms:created xsi:type="dcterms:W3CDTF">2008-08-30T09:32:10Z</dcterms:created>
  <dcterms:modified xsi:type="dcterms:W3CDTF">2023-03-14T06:51:17Z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(3)cvED8ZswXaG5jT+XoihdU1e98pFFfKgG+QohkGEEL2+d+Rhbh0bGnoB1tbrjKTn9D13wIcom
D7qZRYa4K9QGxDpv46zPD/DpujLrd0nZTcn2lwEniJwLIquc+5OsLhgtSewfFwbUrvxsbdoE
c1SGkuAFDUYjtn7CRIcm24UvBT7EbWIbiWN9QF5SFQsVlAF4M280wJJS5ZTjWVdM23w4mXw+
MlIfRooGmNX8dTMtdZ</vt:lpwstr>
  </property>
  <property fmtid="{D5CDD505-2E9C-101B-9397-08002B2CF9AE}" pid="3" name="_2015_ms_pID_7253431">
    <vt:lpwstr>rUeRIGd1jYpq9Pr25qsNRpw/9w+jEUQdDw0oMhHPhRb9N4dkcA8jS1
1zAhgGymsAHII0g/ldK91W7ZnsKILI/J1jgJDhrTAe/IAtq6KtwgN+2GsJ5VZpAuFsY2et3L
d3PaV1izv20T8XaCXCPOxCwR1TrKZSiJ2nntZdcTH6EIFAvPNj+gPNnFvhHbZqqm0buYdoIX
2ojHjcY5ZzOz7tRlPKp7tjB/7kzzFrR9Pj5C</vt:lpwstr>
  </property>
  <property fmtid="{D5CDD505-2E9C-101B-9397-08002B2CF9AE}" pid="4" name="_2015_ms_pID_7253432">
    <vt:lpwstr>GQ==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1678414027</vt:lpwstr>
  </property>
</Properties>
</file>