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4"/>
  </p:notesMasterIdLst>
  <p:handoutMasterIdLst>
    <p:handoutMasterId r:id="rId15"/>
  </p:handoutMasterIdLst>
  <p:sldIdLst>
    <p:sldId id="303" r:id="rId7"/>
    <p:sldId id="949" r:id="rId8"/>
    <p:sldId id="952" r:id="rId9"/>
    <p:sldId id="955" r:id="rId10"/>
    <p:sldId id="954" r:id="rId11"/>
    <p:sldId id="953" r:id="rId12"/>
    <p:sldId id="704" r:id="rId1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5C88D0"/>
    <a:srgbClr val="72AF2F"/>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07" autoAdjust="0"/>
    <p:restoredTop sz="92197" autoAdjust="0"/>
  </p:normalViewPr>
  <p:slideViewPr>
    <p:cSldViewPr snapToGrid="0">
      <p:cViewPr varScale="1">
        <p:scale>
          <a:sx n="76" d="100"/>
          <a:sy n="76" d="100"/>
        </p:scale>
        <p:origin x="26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11/4/2022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11/4/2022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31653" y="6460167"/>
            <a:ext cx="8197006"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S5-22XXXX DP on </a:t>
            </a:r>
            <a:r>
              <a:rPr lang="en-GB" altLang="zh-CN" sz="1100" b="1" kern="1200" spc="300" dirty="0">
                <a:solidFill>
                  <a:schemeClr val="tx1"/>
                </a:solidFill>
                <a:latin typeface="Arial" panose="020B0604020202020204" pitchFamily="34" charset="0"/>
                <a:ea typeface="+mn-ea"/>
                <a:cs typeface="Arial" panose="020B0604020202020204" pitchFamily="34" charset="0"/>
              </a:rPr>
              <a:t>Failure and Restart </a:t>
            </a:r>
            <a:r>
              <a:rPr lang="en-US" sz="1100" b="1" kern="1200" spc="300" dirty="0">
                <a:solidFill>
                  <a:schemeClr val="tx1"/>
                </a:solidFill>
                <a:latin typeface="Arial" panose="020B0604020202020204" pitchFamily="34" charset="0"/>
                <a:ea typeface="+mn-ea"/>
                <a:cs typeface="Arial" panose="020B0604020202020204" pitchFamily="34" charset="0"/>
              </a:rPr>
              <a:t>for </a:t>
            </a:r>
            <a:r>
              <a:rPr lang="en-US" sz="1100" b="1" spc="300" dirty="0">
                <a:ea typeface="+mn-ea"/>
                <a:cs typeface="Arial" panose="020B0604020202020204" pitchFamily="34" charset="0"/>
              </a:rPr>
              <a:t>Charging </a:t>
            </a:r>
            <a:r>
              <a:rPr lang="en-GB" sz="1100" b="1" spc="300" dirty="0">
                <a:ea typeface="+mn-ea"/>
                <a:cs typeface="Arial" panose="020B0604020202020204" pitchFamily="34" charset="0"/>
              </a:rPr>
              <a:t>(SA5#146</a:t>
            </a:r>
            <a:r>
              <a:rPr lang="zh-CN" altLang="en-US" sz="1100" b="1" spc="300" dirty="0">
                <a:ea typeface="+mn-ea"/>
                <a:cs typeface="Arial" panose="020B0604020202020204" pitchFamily="34" charset="0"/>
              </a:rPr>
              <a:t>）</a:t>
            </a:r>
            <a:endParaRPr lang="en-GB" sz="1100" b="1" spc="300" dirty="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image" Target="../media/image3.jpeg"/><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Visio_Drawing1.vsdx"/><Relationship Id="rId4" Type="http://schemas.openxmlformats.org/officeDocument/2006/relationships/image" Target="../media/image4.png"/><Relationship Id="rId9" Type="http://schemas.openxmlformats.org/officeDocument/2006/relationships/image" Target="../media/image8.emf"/></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oleObject" Target="../embeddings/oleObject2.bin"/><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066991" y="3145201"/>
            <a:ext cx="11530738" cy="1470025"/>
          </a:xfrm>
        </p:spPr>
        <p:txBody>
          <a:bodyPr>
            <a:noAutofit/>
          </a:bodyPr>
          <a:lstStyle/>
          <a:p>
            <a:pPr>
              <a:defRPr/>
            </a:pPr>
            <a:r>
              <a:rPr lang="en-GB" sz="4800" b="1" i="1" dirty="0">
                <a:effectLst>
                  <a:outerShdw blurRad="38100" dist="38100" dir="2700000" algn="tl">
                    <a:srgbClr val="C0C0C0"/>
                  </a:outerShdw>
                </a:effectLst>
              </a:rPr>
              <a:t>  </a:t>
            </a:r>
            <a:br>
              <a:rPr lang="en-GB" sz="4800" dirty="0"/>
            </a:br>
            <a:br>
              <a:rPr lang="en-GB" sz="4800" dirty="0"/>
            </a:br>
            <a:r>
              <a:rPr lang="en-GB" sz="4800" dirty="0"/>
              <a:t>DP on F</a:t>
            </a:r>
            <a:r>
              <a:rPr lang="en-GB" altLang="zh-CN" dirty="0"/>
              <a:t>ailure and Restart</a:t>
            </a:r>
            <a:br>
              <a:rPr lang="en-US" sz="4800" dirty="0"/>
            </a:br>
            <a:r>
              <a:rPr lang="en-US" sz="4800" dirty="0"/>
              <a:t>for Charging</a:t>
            </a:r>
            <a:br>
              <a:rPr lang="en-US" altLang="zh-CN" sz="4400" b="1" dirty="0"/>
            </a:br>
            <a:r>
              <a:rPr lang="en-GB" altLang="zh-CN" sz="2800" b="1" dirty="0"/>
              <a:t> (SA5 #14</a:t>
            </a:r>
            <a:r>
              <a:rPr lang="en-US" altLang="zh-CN" sz="2800" b="1" dirty="0"/>
              <a:t>6</a:t>
            </a:r>
            <a:r>
              <a:rPr lang="en-GB" altLang="zh-CN" sz="2800" b="1" dirty="0"/>
              <a:t>)</a:t>
            </a:r>
            <a:br>
              <a:rPr lang="en-GB" altLang="zh-CN" sz="3200" b="1" i="1" dirty="0"/>
            </a:b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721700" y="4779095"/>
            <a:ext cx="8534400" cy="1752600"/>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Chen Shan   Huawei</a:t>
            </a:r>
            <a:endParaRPr lang="en-GB" sz="2400" dirty="0">
              <a:latin typeface="Arial"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A86131E3-9467-457C-A2C5-2DD687E0A9E1}"/>
              </a:ext>
            </a:extLst>
          </p:cNvPr>
          <p:cNvSpPr/>
          <p:nvPr/>
        </p:nvSpPr>
        <p:spPr>
          <a:xfrm>
            <a:off x="303088" y="888417"/>
            <a:ext cx="11592738" cy="1298817"/>
          </a:xfrm>
          <a:prstGeom prst="rect">
            <a:avLst/>
          </a:prstGeom>
        </p:spPr>
        <p:txBody>
          <a:bodyPr wrap="square">
            <a:spAutoFit/>
          </a:bodyPr>
          <a:lstStyle/>
          <a:p>
            <a:pPr marL="449263" lvl="0" indent="-449263">
              <a:spcBef>
                <a:spcPct val="20000"/>
              </a:spcBef>
              <a:buBlip>
                <a:blip r:embed="rId3"/>
              </a:buBlip>
            </a:pPr>
            <a:r>
              <a:rPr lang="en-US" altLang="zh-CN" sz="2400" kern="0" dirty="0">
                <a:solidFill>
                  <a:prstClr val="black"/>
                </a:solidFill>
                <a:latin typeface="Calibri"/>
                <a:cs typeface="+mn-cs"/>
              </a:rPr>
              <a:t>Converged Charging System</a:t>
            </a:r>
          </a:p>
          <a:p>
            <a:pPr marL="898525" lvl="1" indent="-449263">
              <a:spcBef>
                <a:spcPct val="20000"/>
              </a:spcBef>
              <a:buClr>
                <a:srgbClr val="C00000"/>
              </a:buClr>
              <a:buBlip>
                <a:blip r:embed="rId4"/>
              </a:buBlip>
            </a:pPr>
            <a:r>
              <a:rPr lang="en-US" altLang="zh-CN" sz="1600" dirty="0">
                <a:latin typeface="+mn-lt"/>
              </a:rPr>
              <a:t>5G Charging architecture specified in TS 32.240 describes the interaction between CHF and CTF(s).</a:t>
            </a:r>
          </a:p>
          <a:p>
            <a:pPr marL="898525" lvl="1" indent="-449263">
              <a:spcBef>
                <a:spcPct val="20000"/>
              </a:spcBef>
              <a:buClr>
                <a:srgbClr val="C00000"/>
              </a:buClr>
              <a:buBlip>
                <a:blip r:embed="rId4"/>
              </a:buBlip>
            </a:pPr>
            <a:r>
              <a:rPr lang="en-US" altLang="zh-CN" sz="1600" dirty="0">
                <a:latin typeface="+mn-lt"/>
              </a:rPr>
              <a:t>Services, operations and procedures of charging using Service Based Interface specified in the TS 32.290 describes the service operations between NF consumers and NF producer for Charging.  </a:t>
            </a:r>
          </a:p>
        </p:txBody>
      </p:sp>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912594" y="0"/>
            <a:ext cx="9102725" cy="1143000"/>
          </a:xfrm>
        </p:spPr>
        <p:txBody>
          <a:bodyPr/>
          <a:lstStyle/>
          <a:p>
            <a:r>
              <a:rPr lang="en-US" altLang="zh-CN" dirty="0"/>
              <a:t>SA5 5G Charging Architecture</a:t>
            </a:r>
            <a:endParaRPr lang="zh-CN" altLang="en-US" dirty="0"/>
          </a:p>
        </p:txBody>
      </p:sp>
      <p:graphicFrame>
        <p:nvGraphicFramePr>
          <p:cNvPr id="12" name="对象 11">
            <a:extLst>
              <a:ext uri="{FF2B5EF4-FFF2-40B4-BE49-F238E27FC236}">
                <a16:creationId xmlns:a16="http://schemas.microsoft.com/office/drawing/2014/main" id="{ECF48956-A361-47C4-AE4E-5F8BEFBC94E1}"/>
              </a:ext>
            </a:extLst>
          </p:cNvPr>
          <p:cNvGraphicFramePr>
            <a:graphicFrameLocks noChangeAspect="1"/>
          </p:cNvGraphicFramePr>
          <p:nvPr>
            <p:extLst>
              <p:ext uri="{D42A27DB-BD31-4B8C-83A1-F6EECF244321}">
                <p14:modId xmlns:p14="http://schemas.microsoft.com/office/powerpoint/2010/main" val="3342188648"/>
              </p:ext>
            </p:extLst>
          </p:nvPr>
        </p:nvGraphicFramePr>
        <p:xfrm>
          <a:off x="323017" y="2298583"/>
          <a:ext cx="5164558" cy="3254568"/>
        </p:xfrm>
        <a:graphic>
          <a:graphicData uri="http://schemas.openxmlformats.org/presentationml/2006/ole">
            <mc:AlternateContent xmlns:mc="http://schemas.openxmlformats.org/markup-compatibility/2006">
              <mc:Choice xmlns:v="urn:schemas-microsoft-com:vml" Requires="v">
                <p:oleObj spid="_x0000_s1177" r:id="rId5" imgW="4739966" imgH="3002615" progId="Visio.Drawing.15">
                  <p:embed/>
                </p:oleObj>
              </mc:Choice>
              <mc:Fallback>
                <p:oleObj r:id="rId5" imgW="4739966" imgH="3002615" progId="Visio.Drawing.15">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017" y="2298583"/>
                        <a:ext cx="5164558" cy="3254568"/>
                      </a:xfrm>
                      <a:prstGeom prst="rect">
                        <a:avLst/>
                      </a:prstGeom>
                      <a:noFill/>
                    </p:spPr>
                  </p:pic>
                </p:oleObj>
              </mc:Fallback>
            </mc:AlternateContent>
          </a:graphicData>
        </a:graphic>
      </p:graphicFrame>
      <p:sp>
        <p:nvSpPr>
          <p:cNvPr id="13" name="Rectangle 3">
            <a:extLst>
              <a:ext uri="{FF2B5EF4-FFF2-40B4-BE49-F238E27FC236}">
                <a16:creationId xmlns:a16="http://schemas.microsoft.com/office/drawing/2014/main" id="{36319EC8-2E92-4B45-9472-AC896579698A}"/>
              </a:ext>
            </a:extLst>
          </p:cNvPr>
          <p:cNvSpPr>
            <a:spLocks noChangeArrowheads="1"/>
          </p:cNvSpPr>
          <p:nvPr/>
        </p:nvSpPr>
        <p:spPr bwMode="auto">
          <a:xfrm>
            <a:off x="0" y="5656169"/>
            <a:ext cx="58786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等线" panose="02010600030101010101" pitchFamily="2" charset="-122"/>
                <a:cs typeface="Arial" panose="020B0604020202020204" pitchFamily="34" charset="0"/>
              </a:rPr>
              <a:t>Figure 4.2.3.1: Logical ubiquitous charging architecture and information flows for 5G systems – service based representation</a:t>
            </a: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
        <p:nvSpPr>
          <p:cNvPr id="17" name="矩形 16">
            <a:extLst>
              <a:ext uri="{FF2B5EF4-FFF2-40B4-BE49-F238E27FC236}">
                <a16:creationId xmlns:a16="http://schemas.microsoft.com/office/drawing/2014/main" id="{72172563-0516-4AEA-918F-184576E73A97}"/>
              </a:ext>
            </a:extLst>
          </p:cNvPr>
          <p:cNvSpPr/>
          <p:nvPr/>
        </p:nvSpPr>
        <p:spPr>
          <a:xfrm>
            <a:off x="858804" y="6093813"/>
            <a:ext cx="1923925" cy="261610"/>
          </a:xfrm>
          <a:prstGeom prst="rect">
            <a:avLst/>
          </a:prstGeom>
        </p:spPr>
        <p:txBody>
          <a:bodyPr wrap="none">
            <a:spAutoFit/>
          </a:bodyPr>
          <a:lstStyle/>
          <a:p>
            <a:r>
              <a:rPr lang="en-GB" altLang="zh-CN" sz="1100" b="1" i="1" dirty="0">
                <a:solidFill>
                  <a:schemeClr val="bg1">
                    <a:lumMod val="65000"/>
                  </a:schemeClr>
                </a:solidFill>
                <a:ea typeface="等线" panose="02010600030101010101" pitchFamily="2" charset="-122"/>
              </a:rPr>
              <a:t>Source: TS 32.240 V18.0.0</a:t>
            </a:r>
            <a:endParaRPr lang="zh-CN" altLang="en-US" sz="1100" i="1" dirty="0">
              <a:solidFill>
                <a:schemeClr val="bg1">
                  <a:lumMod val="65000"/>
                </a:schemeClr>
              </a:solidFill>
            </a:endParaRPr>
          </a:p>
        </p:txBody>
      </p:sp>
      <p:pic>
        <p:nvPicPr>
          <p:cNvPr id="18" name="图片 17">
            <a:extLst>
              <a:ext uri="{FF2B5EF4-FFF2-40B4-BE49-F238E27FC236}">
                <a16:creationId xmlns:a16="http://schemas.microsoft.com/office/drawing/2014/main" id="{7E7A4B38-6988-4158-942E-8AB5BD27065F}"/>
              </a:ext>
            </a:extLst>
          </p:cNvPr>
          <p:cNvPicPr>
            <a:picLocks noChangeAspect="1"/>
          </p:cNvPicPr>
          <p:nvPr/>
        </p:nvPicPr>
        <p:blipFill>
          <a:blip r:embed="rId7"/>
          <a:stretch>
            <a:fillRect/>
          </a:stretch>
        </p:blipFill>
        <p:spPr>
          <a:xfrm>
            <a:off x="5971671" y="3772231"/>
            <a:ext cx="5808371" cy="2205176"/>
          </a:xfrm>
          <a:prstGeom prst="rect">
            <a:avLst/>
          </a:prstGeom>
        </p:spPr>
      </p:pic>
      <p:sp>
        <p:nvSpPr>
          <p:cNvPr id="19" name="矩形 18">
            <a:extLst>
              <a:ext uri="{FF2B5EF4-FFF2-40B4-BE49-F238E27FC236}">
                <a16:creationId xmlns:a16="http://schemas.microsoft.com/office/drawing/2014/main" id="{B7FD3809-CC47-4766-9DB0-67D2D783A773}"/>
              </a:ext>
            </a:extLst>
          </p:cNvPr>
          <p:cNvSpPr/>
          <p:nvPr/>
        </p:nvSpPr>
        <p:spPr>
          <a:xfrm>
            <a:off x="7273867" y="5925949"/>
            <a:ext cx="3029997" cy="246221"/>
          </a:xfrm>
          <a:prstGeom prst="rect">
            <a:avLst/>
          </a:prstGeom>
        </p:spPr>
        <p:txBody>
          <a:bodyPr wrap="none">
            <a:spAutoFit/>
          </a:bodyPr>
          <a:lstStyle/>
          <a:p>
            <a:pPr algn="ctr">
              <a:spcBef>
                <a:spcPts val="300"/>
              </a:spcBef>
              <a:spcAft>
                <a:spcPts val="900"/>
              </a:spcAft>
            </a:pPr>
            <a:r>
              <a:rPr lang="x-none" altLang="zh-CN" sz="1000" b="1" dirty="0">
                <a:ea typeface="等线" panose="02010600030101010101" pitchFamily="2" charset="-122"/>
              </a:rPr>
              <a:t>Table 6.2.1-1: NF services provided by the CHF</a:t>
            </a:r>
            <a:endParaRPr lang="zh-CN" altLang="zh-CN" sz="1000" b="1" dirty="0">
              <a:ea typeface="等线" panose="02010600030101010101" pitchFamily="2" charset="-122"/>
            </a:endParaRPr>
          </a:p>
        </p:txBody>
      </p:sp>
      <p:sp>
        <p:nvSpPr>
          <p:cNvPr id="20" name="矩形 19">
            <a:extLst>
              <a:ext uri="{FF2B5EF4-FFF2-40B4-BE49-F238E27FC236}">
                <a16:creationId xmlns:a16="http://schemas.microsoft.com/office/drawing/2014/main" id="{0F092CB7-AEEC-4D74-9652-366689FBEBFC}"/>
              </a:ext>
            </a:extLst>
          </p:cNvPr>
          <p:cNvSpPr/>
          <p:nvPr/>
        </p:nvSpPr>
        <p:spPr>
          <a:xfrm>
            <a:off x="13141685" y="7965956"/>
            <a:ext cx="2393604" cy="307777"/>
          </a:xfrm>
          <a:prstGeom prst="rect">
            <a:avLst/>
          </a:prstGeom>
        </p:spPr>
        <p:txBody>
          <a:bodyPr wrap="none">
            <a:spAutoFit/>
          </a:bodyPr>
          <a:lstStyle/>
          <a:p>
            <a:r>
              <a:rPr lang="en-GB" altLang="zh-CN" sz="1400" b="1" i="1" dirty="0">
                <a:ea typeface="等线" panose="02010600030101010101" pitchFamily="2" charset="-122"/>
              </a:rPr>
              <a:t>Source: TS 32.290 V18.0.0</a:t>
            </a:r>
            <a:endParaRPr lang="zh-CN" altLang="en-US" i="1" dirty="0"/>
          </a:p>
        </p:txBody>
      </p:sp>
      <p:sp>
        <p:nvSpPr>
          <p:cNvPr id="21" name="Rectangle 8">
            <a:extLst>
              <a:ext uri="{FF2B5EF4-FFF2-40B4-BE49-F238E27FC236}">
                <a16:creationId xmlns:a16="http://schemas.microsoft.com/office/drawing/2014/main" id="{7A527EDC-672C-459D-AAD0-9DF124D55913}"/>
              </a:ext>
            </a:extLst>
          </p:cNvPr>
          <p:cNvSpPr>
            <a:spLocks noChangeArrowheads="1"/>
          </p:cNvSpPr>
          <p:nvPr/>
        </p:nvSpPr>
        <p:spPr bwMode="auto">
          <a:xfrm>
            <a:off x="6618914" y="191269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a:extLst>
              <a:ext uri="{FF2B5EF4-FFF2-40B4-BE49-F238E27FC236}">
                <a16:creationId xmlns:a16="http://schemas.microsoft.com/office/drawing/2014/main" id="{D0BDA952-6085-4478-8E2E-194B5832E1A5}"/>
              </a:ext>
            </a:extLst>
          </p:cNvPr>
          <p:cNvGraphicFramePr>
            <a:graphicFrameLocks noChangeAspect="1"/>
          </p:cNvGraphicFramePr>
          <p:nvPr>
            <p:extLst>
              <p:ext uri="{D42A27DB-BD31-4B8C-83A1-F6EECF244321}">
                <p14:modId xmlns:p14="http://schemas.microsoft.com/office/powerpoint/2010/main" val="3301992095"/>
              </p:ext>
            </p:extLst>
          </p:nvPr>
        </p:nvGraphicFramePr>
        <p:xfrm>
          <a:off x="7671337" y="1783294"/>
          <a:ext cx="3314700" cy="1949450"/>
        </p:xfrm>
        <a:graphic>
          <a:graphicData uri="http://schemas.openxmlformats.org/presentationml/2006/ole">
            <mc:AlternateContent xmlns:mc="http://schemas.openxmlformats.org/markup-compatibility/2006">
              <mc:Choice xmlns:v="urn:schemas-microsoft-com:vml" Requires="v">
                <p:oleObj spid="_x0000_s1178" name="Visio" r:id="rId8" imgW="3315330" imgH="1946604" progId="Visio.Drawing.11">
                  <p:embed/>
                </p:oleObj>
              </mc:Choice>
              <mc:Fallback>
                <p:oleObj name="Visio" r:id="rId8" imgW="3315330" imgH="1946604" progId="Visio.Drawing.11">
                  <p:embed/>
                  <p:pic>
                    <p:nvPicPr>
                      <p:cNvPr id="0"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71337" y="1783294"/>
                        <a:ext cx="3314700" cy="1949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矩形 22">
            <a:extLst>
              <a:ext uri="{FF2B5EF4-FFF2-40B4-BE49-F238E27FC236}">
                <a16:creationId xmlns:a16="http://schemas.microsoft.com/office/drawing/2014/main" id="{8E3524A0-C7CA-40A4-B721-A4E238EFEF18}"/>
              </a:ext>
            </a:extLst>
          </p:cNvPr>
          <p:cNvSpPr/>
          <p:nvPr/>
        </p:nvSpPr>
        <p:spPr>
          <a:xfrm>
            <a:off x="6096000" y="3538320"/>
            <a:ext cx="6096000" cy="246221"/>
          </a:xfrm>
          <a:prstGeom prst="rect">
            <a:avLst/>
          </a:prstGeom>
        </p:spPr>
        <p:txBody>
          <a:bodyPr>
            <a:spAutoFit/>
          </a:bodyPr>
          <a:lstStyle/>
          <a:p>
            <a:pPr algn="ctr">
              <a:spcAft>
                <a:spcPts val="1200"/>
              </a:spcAft>
            </a:pPr>
            <a:r>
              <a:rPr lang="x-none" altLang="zh-CN" sz="1000" b="1" dirty="0">
                <a:ea typeface="等线" panose="02010600030101010101" pitchFamily="2" charset="-122"/>
              </a:rPr>
              <a:t>Figure 4.2.1: Reference Architecture for the Nchf Interface; SBI representation</a:t>
            </a:r>
            <a:endParaRPr lang="zh-CN" altLang="zh-CN" sz="1000" b="1" dirty="0">
              <a:ea typeface="等线" panose="02010600030101010101" pitchFamily="2" charset="-122"/>
            </a:endParaRPr>
          </a:p>
        </p:txBody>
      </p:sp>
      <p:sp>
        <p:nvSpPr>
          <p:cNvPr id="24" name="矩形 23">
            <a:extLst>
              <a:ext uri="{FF2B5EF4-FFF2-40B4-BE49-F238E27FC236}">
                <a16:creationId xmlns:a16="http://schemas.microsoft.com/office/drawing/2014/main" id="{41BF291A-3F10-47F5-8C50-B3698B0F6DCA}"/>
              </a:ext>
            </a:extLst>
          </p:cNvPr>
          <p:cNvSpPr/>
          <p:nvPr/>
        </p:nvSpPr>
        <p:spPr>
          <a:xfrm>
            <a:off x="7265355" y="6116817"/>
            <a:ext cx="1923925" cy="261610"/>
          </a:xfrm>
          <a:prstGeom prst="rect">
            <a:avLst/>
          </a:prstGeom>
        </p:spPr>
        <p:txBody>
          <a:bodyPr wrap="none">
            <a:spAutoFit/>
          </a:bodyPr>
          <a:lstStyle/>
          <a:p>
            <a:r>
              <a:rPr lang="en-GB" altLang="zh-CN" sz="1100" b="1" i="1" dirty="0">
                <a:solidFill>
                  <a:schemeClr val="bg1">
                    <a:lumMod val="65000"/>
                  </a:schemeClr>
                </a:solidFill>
                <a:ea typeface="等线" panose="02010600030101010101" pitchFamily="2" charset="-122"/>
              </a:rPr>
              <a:t>Source: TS 32.290 V18.0.0</a:t>
            </a:r>
            <a:endParaRPr lang="zh-CN" altLang="en-US" sz="1100" i="1" dirty="0">
              <a:solidFill>
                <a:schemeClr val="bg1">
                  <a:lumMod val="65000"/>
                </a:schemeClr>
              </a:solidFill>
            </a:endParaRPr>
          </a:p>
        </p:txBody>
      </p:sp>
    </p:spTree>
    <p:extLst>
      <p:ext uri="{BB962C8B-B14F-4D97-AF65-F5344CB8AC3E}">
        <p14:creationId xmlns:p14="http://schemas.microsoft.com/office/powerpoint/2010/main" val="364220997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125048" y="148921"/>
            <a:ext cx="10249422" cy="1143000"/>
          </a:xfrm>
        </p:spPr>
        <p:txBody>
          <a:bodyPr/>
          <a:lstStyle/>
          <a:p>
            <a:r>
              <a:rPr lang="en-US" altLang="zh-CN" dirty="0"/>
              <a:t>NF Consumer and NF Producer for Charging </a:t>
            </a:r>
            <a:endParaRPr lang="zh-CN" altLang="en-US" dirty="0"/>
          </a:p>
        </p:txBody>
      </p:sp>
      <p:sp>
        <p:nvSpPr>
          <p:cNvPr id="5" name="矩形 4">
            <a:extLst>
              <a:ext uri="{FF2B5EF4-FFF2-40B4-BE49-F238E27FC236}">
                <a16:creationId xmlns:a16="http://schemas.microsoft.com/office/drawing/2014/main" id="{409480A5-DE78-4A02-945D-B393A97F89AC}"/>
              </a:ext>
            </a:extLst>
          </p:cNvPr>
          <p:cNvSpPr/>
          <p:nvPr/>
        </p:nvSpPr>
        <p:spPr>
          <a:xfrm>
            <a:off x="726551" y="1428091"/>
            <a:ext cx="6016712" cy="461665"/>
          </a:xfrm>
          <a:prstGeom prst="rect">
            <a:avLst/>
          </a:prstGeom>
        </p:spPr>
        <p:txBody>
          <a:bodyPr wrap="none">
            <a:spAutoFit/>
          </a:bodyPr>
          <a:lstStyle/>
          <a:p>
            <a:pPr marL="449263" lvl="0" indent="-449263">
              <a:spcBef>
                <a:spcPct val="20000"/>
              </a:spcBef>
              <a:buBlip>
                <a:blip r:embed="rId2"/>
              </a:buBlip>
            </a:pPr>
            <a:r>
              <a:rPr lang="en-US" altLang="zh-CN" sz="2400" kern="0">
                <a:solidFill>
                  <a:prstClr val="black"/>
                </a:solidFill>
                <a:latin typeface="Calibri"/>
              </a:rPr>
              <a:t>Based on 3GPP SA5 Charging Specifications</a:t>
            </a:r>
            <a:endParaRPr lang="en-US" altLang="zh-CN" sz="2400" kern="0" dirty="0">
              <a:solidFill>
                <a:prstClr val="black"/>
              </a:solidFill>
              <a:latin typeface="Calibri"/>
            </a:endParaRPr>
          </a:p>
        </p:txBody>
      </p:sp>
      <p:graphicFrame>
        <p:nvGraphicFramePr>
          <p:cNvPr id="7" name="表格 6">
            <a:extLst>
              <a:ext uri="{FF2B5EF4-FFF2-40B4-BE49-F238E27FC236}">
                <a16:creationId xmlns:a16="http://schemas.microsoft.com/office/drawing/2014/main" id="{DCA5D249-6D5A-436D-A3D5-85D79B1DC641}"/>
              </a:ext>
            </a:extLst>
          </p:cNvPr>
          <p:cNvGraphicFramePr>
            <a:graphicFrameLocks noGrp="1"/>
          </p:cNvGraphicFramePr>
          <p:nvPr>
            <p:extLst>
              <p:ext uri="{D42A27DB-BD31-4B8C-83A1-F6EECF244321}">
                <p14:modId xmlns:p14="http://schemas.microsoft.com/office/powerpoint/2010/main" val="3854068224"/>
              </p:ext>
            </p:extLst>
          </p:nvPr>
        </p:nvGraphicFramePr>
        <p:xfrm>
          <a:off x="385894" y="1985153"/>
          <a:ext cx="11274804" cy="3570791"/>
        </p:xfrm>
        <a:graphic>
          <a:graphicData uri="http://schemas.openxmlformats.org/drawingml/2006/table">
            <a:tbl>
              <a:tblPr firstRow="1" firstCol="1" bandRow="1">
                <a:tableStyleId>{5C22544A-7EE6-4342-B048-85BDC9FD1C3A}</a:tableStyleId>
              </a:tblPr>
              <a:tblGrid>
                <a:gridCol w="2374084">
                  <a:extLst>
                    <a:ext uri="{9D8B030D-6E8A-4147-A177-3AD203B41FA5}">
                      <a16:colId xmlns:a16="http://schemas.microsoft.com/office/drawing/2014/main" val="2849469869"/>
                    </a:ext>
                  </a:extLst>
                </a:gridCol>
                <a:gridCol w="1702965">
                  <a:extLst>
                    <a:ext uri="{9D8B030D-6E8A-4147-A177-3AD203B41FA5}">
                      <a16:colId xmlns:a16="http://schemas.microsoft.com/office/drawing/2014/main" val="1481140073"/>
                    </a:ext>
                  </a:extLst>
                </a:gridCol>
                <a:gridCol w="1828800">
                  <a:extLst>
                    <a:ext uri="{9D8B030D-6E8A-4147-A177-3AD203B41FA5}">
                      <a16:colId xmlns:a16="http://schemas.microsoft.com/office/drawing/2014/main" val="1681624861"/>
                    </a:ext>
                  </a:extLst>
                </a:gridCol>
                <a:gridCol w="3411570">
                  <a:extLst>
                    <a:ext uri="{9D8B030D-6E8A-4147-A177-3AD203B41FA5}">
                      <a16:colId xmlns:a16="http://schemas.microsoft.com/office/drawing/2014/main" val="498827806"/>
                    </a:ext>
                  </a:extLst>
                </a:gridCol>
                <a:gridCol w="1957385">
                  <a:extLst>
                    <a:ext uri="{9D8B030D-6E8A-4147-A177-3AD203B41FA5}">
                      <a16:colId xmlns:a16="http://schemas.microsoft.com/office/drawing/2014/main" val="2811825411"/>
                    </a:ext>
                  </a:extLst>
                </a:gridCol>
              </a:tblGrid>
              <a:tr h="523155">
                <a:tc>
                  <a:txBody>
                    <a:bodyPr/>
                    <a:lstStyle/>
                    <a:p>
                      <a:pPr algn="ctr" hangingPunct="0">
                        <a:spcAft>
                          <a:spcPts val="0"/>
                        </a:spcAft>
                      </a:pPr>
                      <a:r>
                        <a:rPr lang="x-none" sz="1600">
                          <a:effectLst/>
                        </a:rPr>
                        <a:t>Service Name</a:t>
                      </a:r>
                      <a:endParaRPr lang="zh-CN" sz="16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sz="1600" dirty="0">
                          <a:effectLst/>
                        </a:rPr>
                        <a:t>NF Consumer </a:t>
                      </a:r>
                      <a:endParaRPr lang="zh-CN"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sz="1600" dirty="0">
                          <a:effectLst/>
                        </a:rPr>
                        <a:t>NF Producer</a:t>
                      </a:r>
                      <a:endParaRPr lang="zh-CN"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altLang="zh-CN" sz="1600" b="1" dirty="0">
                          <a:effectLst/>
                          <a:latin typeface="Arial" panose="020B0604020202020204" pitchFamily="34" charset="0"/>
                          <a:ea typeface="Times New Roman" panose="02020603050405020304" pitchFamily="18" charset="0"/>
                          <a:cs typeface="Times New Roman" panose="02020603050405020304" pitchFamily="18" charset="0"/>
                        </a:rPr>
                        <a:t>Description </a:t>
                      </a:r>
                      <a:endParaRPr lang="zh-CN"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altLang="zh-CN" sz="1600" b="1" dirty="0">
                          <a:effectLst/>
                          <a:latin typeface="Arial" panose="020B0604020202020204" pitchFamily="34" charset="0"/>
                          <a:ea typeface="Times New Roman" panose="02020603050405020304" pitchFamily="18" charset="0"/>
                          <a:cs typeface="Times New Roman" panose="02020603050405020304" pitchFamily="18" charset="0"/>
                        </a:rPr>
                        <a:t>Specification</a:t>
                      </a:r>
                      <a:endParaRPr lang="zh-CN" sz="16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0581903"/>
                  </a:ext>
                </a:extLst>
              </a:tr>
              <a:tr h="310393">
                <a:tc rowSpan="7">
                  <a:txBody>
                    <a:bodyPr/>
                    <a:lstStyle/>
                    <a:p>
                      <a:pPr hangingPunct="0">
                        <a:spcAft>
                          <a:spcPts val="0"/>
                        </a:spcAft>
                      </a:pPr>
                      <a:r>
                        <a:rPr lang="x-none" sz="1200" dirty="0">
                          <a:effectLst/>
                        </a:rPr>
                        <a:t>Nchf_</a:t>
                      </a:r>
                      <a:r>
                        <a:rPr lang="x-none" sz="1200" b="1" kern="1200" dirty="0">
                          <a:solidFill>
                            <a:schemeClr val="lt1"/>
                          </a:solidFill>
                          <a:effectLst/>
                          <a:latin typeface="+mn-lt"/>
                          <a:ea typeface="+mn-ea"/>
                          <a:cs typeface="+mn-cs"/>
                        </a:rPr>
                        <a:t>ConvergedCharging</a:t>
                      </a:r>
                      <a:endParaRPr lang="zh-CN" altLang="en-US" sz="1200" b="1" kern="1200" dirty="0">
                        <a:solidFill>
                          <a:schemeClr val="lt1"/>
                        </a:solidFill>
                        <a:effectLst/>
                        <a:latin typeface="+mn-lt"/>
                        <a:ea typeface="+mn-ea"/>
                        <a:cs typeface="+mn-cs"/>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SMF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CHF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5G data connectivity charging</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TS 32.255, TS 32.290</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58087706"/>
                  </a:ext>
                </a:extLst>
              </a:tr>
              <a:tr h="352743">
                <a:tc vMerge="1">
                  <a:txBody>
                    <a:bodyPr/>
                    <a:lstStyle/>
                    <a:p>
                      <a:endParaRPr lang="zh-CN" altLang="en-US"/>
                    </a:p>
                  </a:txBody>
                  <a:tcPr/>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AMF </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lvl="0" indent="0" algn="ctr" defTabSz="1219170" rtl="0" eaLnBrk="1" fontAlgn="auto" latinLnBrk="0" hangingPunct="0">
                        <a:lnSpc>
                          <a:spcPct val="100000"/>
                        </a:lnSpc>
                        <a:spcBef>
                          <a:spcPts val="0"/>
                        </a:spcBef>
                        <a:spcAft>
                          <a:spcPts val="0"/>
                        </a:spcAft>
                        <a:buClrTx/>
                        <a:buSzTx/>
                        <a:buFontTx/>
                        <a:buNone/>
                        <a:tabLst/>
                        <a:defRPr/>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CHF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5G connection and mobility charging</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TS 32.254, TS 32.290</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84961387"/>
                  </a:ext>
                </a:extLst>
              </a:tr>
              <a:tr h="268042">
                <a:tc vMerge="1">
                  <a:txBody>
                    <a:bodyPr/>
                    <a:lstStyle/>
                    <a:p>
                      <a:endParaRPr lang="zh-CN" altLang="en-US"/>
                    </a:p>
                  </a:txBody>
                  <a:tcPr/>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NEF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lvl="0" indent="0" algn="ctr" defTabSz="1219170" rtl="0" eaLnBrk="1" fontAlgn="auto" latinLnBrk="0" hangingPunct="0">
                        <a:lnSpc>
                          <a:spcPct val="100000"/>
                        </a:lnSpc>
                        <a:spcBef>
                          <a:spcPts val="0"/>
                        </a:spcBef>
                        <a:spcAft>
                          <a:spcPts val="0"/>
                        </a:spcAft>
                        <a:buClrTx/>
                        <a:buSzTx/>
                        <a:buFontTx/>
                        <a:buNone/>
                        <a:tabLst/>
                        <a:defRPr/>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CHF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Network exposure charging</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TS 32.256, TS 32.290</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45486108"/>
                  </a:ext>
                </a:extLst>
              </a:tr>
              <a:tr h="352743">
                <a:tc vMerge="1">
                  <a:txBody>
                    <a:bodyPr/>
                    <a:lstStyle/>
                    <a:p>
                      <a:endParaRPr lang="zh-CN" altLang="en-US"/>
                    </a:p>
                  </a:txBody>
                  <a:tcPr/>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IMS Nodes</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lvl="0" indent="0" algn="ctr" defTabSz="1219170" rtl="0" eaLnBrk="1" fontAlgn="auto" latinLnBrk="0" hangingPunct="0">
                        <a:lnSpc>
                          <a:spcPct val="100000"/>
                        </a:lnSpc>
                        <a:spcBef>
                          <a:spcPts val="0"/>
                        </a:spcBef>
                        <a:spcAft>
                          <a:spcPts val="0"/>
                        </a:spcAft>
                        <a:buClrTx/>
                        <a:buSzTx/>
                        <a:buFontTx/>
                        <a:buNone/>
                        <a:tabLst/>
                        <a:defRPr/>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CHF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5G IMS charging</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TS 32.260, TS 32.290</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76759707"/>
                  </a:ext>
                </a:extLst>
              </a:tr>
              <a:tr h="352743">
                <a:tc vMerge="1">
                  <a:txBody>
                    <a:bodyPr/>
                    <a:lstStyle/>
                    <a:p>
                      <a:pPr hangingPunct="0">
                        <a:spcAft>
                          <a:spcPts val="0"/>
                        </a:spcAft>
                      </a:pPr>
                      <a:endParaRPr lang="zh-CN"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SMSF </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CHF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Short message charging</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TS 32.274, TS 32.290</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23101292"/>
                  </a:ext>
                </a:extLst>
              </a:tr>
              <a:tr h="352743">
                <a:tc vMerge="1">
                  <a:txBody>
                    <a:bodyPr/>
                    <a:lstStyle/>
                    <a:p>
                      <a:pPr hangingPunct="0">
                        <a:spcAft>
                          <a:spcPts val="0"/>
                        </a:spcAft>
                      </a:pPr>
                      <a:endParaRPr lang="zh-CN"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5GDDNMF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lvl="0" indent="0" algn="ctr" defTabSz="1219170" rtl="0" eaLnBrk="1" fontAlgn="auto" latinLnBrk="0" hangingPunct="0">
                        <a:lnSpc>
                          <a:spcPct val="100000"/>
                        </a:lnSpc>
                        <a:spcBef>
                          <a:spcPts val="0"/>
                        </a:spcBef>
                        <a:spcAft>
                          <a:spcPts val="0"/>
                        </a:spcAft>
                        <a:buClrTx/>
                        <a:buSzTx/>
                        <a:buFontTx/>
                        <a:buNone/>
                        <a:tabLst/>
                        <a:defRPr/>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CHF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Prose charging</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TS 32.278, TS 32.290</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6527376"/>
                  </a:ext>
                </a:extLst>
              </a:tr>
              <a:tr h="352743">
                <a:tc vMerge="1">
                  <a:txBody>
                    <a:bodyPr/>
                    <a:lstStyle/>
                    <a:p>
                      <a:pPr hangingPunct="0">
                        <a:spcAft>
                          <a:spcPts val="0"/>
                        </a:spcAft>
                      </a:pPr>
                      <a:endParaRPr lang="zh-CN"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MMS Nodes</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lvl="0" indent="0" algn="ctr" defTabSz="1219170" rtl="0" eaLnBrk="1" fontAlgn="auto" latinLnBrk="0" hangingPunct="0">
                        <a:lnSpc>
                          <a:spcPct val="100000"/>
                        </a:lnSpc>
                        <a:spcBef>
                          <a:spcPts val="0"/>
                        </a:spcBef>
                        <a:spcAft>
                          <a:spcPts val="0"/>
                        </a:spcAft>
                        <a:buClrTx/>
                        <a:buSzTx/>
                        <a:buFontTx/>
                        <a:buNone/>
                        <a:tabLst/>
                        <a:defRPr/>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CHF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multimedia messaging service charging</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TS 32.270, TS 32.290</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534396074"/>
                  </a:ext>
                </a:extLst>
              </a:tr>
              <a:tr h="352743">
                <a:tc>
                  <a:txBody>
                    <a:bodyPr/>
                    <a:lstStyle/>
                    <a:p>
                      <a:pPr marL="0" marR="0" lvl="0" indent="0" algn="l" defTabSz="1219170" rtl="0" eaLnBrk="1" fontAlgn="auto" latinLnBrk="0" hangingPunct="0">
                        <a:lnSpc>
                          <a:spcPct val="100000"/>
                        </a:lnSpc>
                        <a:spcBef>
                          <a:spcPts val="0"/>
                        </a:spcBef>
                        <a:spcAft>
                          <a:spcPts val="0"/>
                        </a:spcAft>
                        <a:buClrTx/>
                        <a:buSzTx/>
                        <a:buFontTx/>
                        <a:buNone/>
                        <a:tabLst/>
                        <a:defRPr/>
                      </a:pPr>
                      <a:r>
                        <a:rPr lang="x-none" altLang="zh-CN" sz="1200" b="1" kern="1200" dirty="0">
                          <a:solidFill>
                            <a:schemeClr val="lt1"/>
                          </a:solidFill>
                          <a:effectLst/>
                          <a:latin typeface="+mn-lt"/>
                          <a:ea typeface="+mn-ea"/>
                          <a:cs typeface="+mn-cs"/>
                        </a:rPr>
                        <a:t>Nchf_</a:t>
                      </a:r>
                      <a:r>
                        <a:rPr lang="en-US" altLang="zh-CN" sz="1200" b="1" kern="1200" dirty="0" err="1">
                          <a:solidFill>
                            <a:schemeClr val="lt1"/>
                          </a:solidFill>
                          <a:effectLst/>
                          <a:latin typeface="+mn-lt"/>
                          <a:ea typeface="+mn-ea"/>
                          <a:cs typeface="+mn-cs"/>
                        </a:rPr>
                        <a:t>SpendingLimitControl</a:t>
                      </a:r>
                      <a:endParaRPr lang="zh-CN" altLang="en-US" sz="1200" b="1" kern="1200" dirty="0">
                        <a:solidFill>
                          <a:schemeClr val="lt1"/>
                        </a:solidFill>
                        <a:effectLst/>
                        <a:latin typeface="+mn-lt"/>
                        <a:ea typeface="+mn-ea"/>
                        <a:cs typeface="+mn-cs"/>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PCF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CHF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Spending limit control</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TS 23.503, TS 29.594</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16147288"/>
                  </a:ext>
                </a:extLst>
              </a:tr>
              <a:tr h="352743">
                <a:tc>
                  <a:txBody>
                    <a:bodyPr/>
                    <a:lstStyle/>
                    <a:p>
                      <a:pPr hangingPunct="0">
                        <a:spcAft>
                          <a:spcPts val="0"/>
                        </a:spcAft>
                      </a:pPr>
                      <a:r>
                        <a:rPr lang="en-US" altLang="zh-CN" sz="1200" b="1" kern="1200" dirty="0" err="1">
                          <a:solidFill>
                            <a:schemeClr val="lt1"/>
                          </a:solidFill>
                          <a:effectLst/>
                          <a:latin typeface="+mn-lt"/>
                          <a:ea typeface="+mn-ea"/>
                          <a:cs typeface="+mn-cs"/>
                        </a:rPr>
                        <a:t>Nnrf_NFManagement_NFRegister</a:t>
                      </a:r>
                      <a:endParaRPr lang="zh-CN" altLang="en-US" sz="1200" b="1" kern="1200" dirty="0">
                        <a:solidFill>
                          <a:schemeClr val="lt1"/>
                        </a:solidFill>
                        <a:effectLst/>
                        <a:latin typeface="+mn-lt"/>
                        <a:ea typeface="+mn-ea"/>
                        <a:cs typeface="+mn-cs"/>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CHF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NRF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Register the </a:t>
                      </a:r>
                      <a:r>
                        <a:rPr lang="en-US" altLang="zh-CN" sz="1200" dirty="0" err="1">
                          <a:effectLst/>
                          <a:latin typeface="Arial" panose="020B0604020202020204" pitchFamily="34" charset="0"/>
                          <a:ea typeface="Times New Roman" panose="02020603050405020304" pitchFamily="18" charset="0"/>
                          <a:cs typeface="Times New Roman" panose="02020603050405020304" pitchFamily="18" charset="0"/>
                        </a:rPr>
                        <a:t>chf</a:t>
                      </a: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 profile in the NRF</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US" altLang="zh-CN" sz="1200" dirty="0">
                          <a:effectLst/>
                          <a:latin typeface="Arial" panose="020B0604020202020204" pitchFamily="34" charset="0"/>
                          <a:ea typeface="Times New Roman" panose="02020603050405020304" pitchFamily="18" charset="0"/>
                          <a:cs typeface="Times New Roman" panose="02020603050405020304" pitchFamily="18" charset="0"/>
                        </a:rPr>
                        <a:t>TS 32.290, TS 23.510</a:t>
                      </a:r>
                      <a:endParaRPr lang="zh-CN"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3675991"/>
                  </a:ext>
                </a:extLst>
              </a:tr>
            </a:tbl>
          </a:graphicData>
        </a:graphic>
      </p:graphicFrame>
    </p:spTree>
    <p:extLst>
      <p:ext uri="{BB962C8B-B14F-4D97-AF65-F5344CB8AC3E}">
        <p14:creationId xmlns:p14="http://schemas.microsoft.com/office/powerpoint/2010/main" val="414655668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84BB50-8FF5-41F0-8343-388E39E5F1E0}"/>
              </a:ext>
            </a:extLst>
          </p:cNvPr>
          <p:cNvSpPr>
            <a:spLocks noGrp="1"/>
          </p:cNvSpPr>
          <p:nvPr>
            <p:ph type="title"/>
          </p:nvPr>
        </p:nvSpPr>
        <p:spPr/>
        <p:txBody>
          <a:bodyPr/>
          <a:lstStyle/>
          <a:p>
            <a:r>
              <a:rPr lang="en-US" altLang="zh-CN" dirty="0"/>
              <a:t>Failure and Restart</a:t>
            </a:r>
            <a:endParaRPr lang="zh-CN" altLang="en-US" dirty="0"/>
          </a:p>
        </p:txBody>
      </p:sp>
      <p:sp>
        <p:nvSpPr>
          <p:cNvPr id="4" name="矩形 3">
            <a:extLst>
              <a:ext uri="{FF2B5EF4-FFF2-40B4-BE49-F238E27FC236}">
                <a16:creationId xmlns:a16="http://schemas.microsoft.com/office/drawing/2014/main" id="{6CCA0DD6-5002-41CC-AC1F-AB93BC54143C}"/>
              </a:ext>
            </a:extLst>
          </p:cNvPr>
          <p:cNvSpPr/>
          <p:nvPr/>
        </p:nvSpPr>
        <p:spPr>
          <a:xfrm>
            <a:off x="238157" y="1058342"/>
            <a:ext cx="11344243" cy="1692771"/>
          </a:xfrm>
          <a:prstGeom prst="rect">
            <a:avLst/>
          </a:prstGeom>
        </p:spPr>
        <p:txBody>
          <a:bodyPr wrap="square">
            <a:spAutoFit/>
          </a:bodyPr>
          <a:lstStyle/>
          <a:p>
            <a:pPr marL="449263" lvl="0" indent="-449263">
              <a:spcBef>
                <a:spcPct val="20000"/>
              </a:spcBef>
              <a:buBlip>
                <a:blip r:embed="rId2"/>
              </a:buBlip>
            </a:pPr>
            <a:r>
              <a:rPr lang="en-US" altLang="zh-CN" sz="1800" b="1" kern="0" dirty="0">
                <a:solidFill>
                  <a:prstClr val="black"/>
                </a:solidFill>
                <a:latin typeface="Calibri"/>
              </a:rPr>
              <a:t>Problem:</a:t>
            </a:r>
          </a:p>
          <a:p>
            <a:pPr marL="898525" lvl="1" indent="-449263">
              <a:spcBef>
                <a:spcPct val="20000"/>
              </a:spcBef>
              <a:buClr>
                <a:srgbClr val="C00000"/>
              </a:buClr>
              <a:buBlip>
                <a:blip r:embed="rId3"/>
              </a:buBlip>
            </a:pPr>
            <a:r>
              <a:rPr lang="en-US" altLang="zh-CN" sz="1400" dirty="0">
                <a:latin typeface="+mn-lt"/>
              </a:rPr>
              <a:t>The Consumer(e.g. SMF) in the charging data request is not reachable using the original </a:t>
            </a:r>
            <a:r>
              <a:rPr lang="en-US" altLang="zh-CN" sz="1400" dirty="0" err="1">
                <a:latin typeface="+mn-lt"/>
              </a:rPr>
              <a:t>NotifyURI</a:t>
            </a:r>
            <a:r>
              <a:rPr lang="en-US" altLang="zh-CN" sz="1400" dirty="0">
                <a:latin typeface="+mn-lt"/>
              </a:rPr>
              <a:t> because of the consumer change (e.g. Failure and Restart) .</a:t>
            </a:r>
          </a:p>
          <a:p>
            <a:pPr marL="449263" indent="-449263">
              <a:spcBef>
                <a:spcPct val="20000"/>
              </a:spcBef>
              <a:buClr>
                <a:srgbClr val="C00000"/>
              </a:buClr>
              <a:buBlip>
                <a:blip r:embed="rId2"/>
              </a:buBlip>
            </a:pPr>
            <a:r>
              <a:rPr lang="en-US" altLang="zh-CN" sz="1800" b="1" kern="0" dirty="0">
                <a:solidFill>
                  <a:prstClr val="black"/>
                </a:solidFill>
                <a:latin typeface="Calibri"/>
              </a:rPr>
              <a:t>Solution provided by CT4</a:t>
            </a:r>
          </a:p>
          <a:p>
            <a:pPr marL="898525" lvl="1" indent="-449263">
              <a:spcBef>
                <a:spcPct val="20000"/>
              </a:spcBef>
              <a:buClr>
                <a:srgbClr val="C00000"/>
              </a:buClr>
              <a:buBlip>
                <a:blip r:embed="rId3"/>
              </a:buBlip>
            </a:pPr>
            <a:r>
              <a:rPr lang="en-US" altLang="zh-CN" sz="1400" dirty="0">
                <a:latin typeface="+mn-lt"/>
              </a:rPr>
              <a:t>TS 29.500  Clause 6.5.3.2 Stateless NF as service consumer</a:t>
            </a:r>
          </a:p>
          <a:p>
            <a:pPr marL="898525" lvl="1" indent="-449263">
              <a:spcBef>
                <a:spcPct val="20000"/>
              </a:spcBef>
              <a:buClr>
                <a:srgbClr val="C00000"/>
              </a:buClr>
              <a:buBlip>
                <a:blip r:embed="rId3"/>
              </a:buBlip>
            </a:pPr>
            <a:r>
              <a:rPr lang="en-US" altLang="zh-CN" sz="1400" dirty="0">
                <a:latin typeface="+mn-lt"/>
              </a:rPr>
              <a:t>Based on the current charging specifications, the capabilities description in the clause 6.5.3.2 are not supported now.</a:t>
            </a:r>
          </a:p>
        </p:txBody>
      </p:sp>
      <p:sp>
        <p:nvSpPr>
          <p:cNvPr id="5" name="矩形 4">
            <a:extLst>
              <a:ext uri="{FF2B5EF4-FFF2-40B4-BE49-F238E27FC236}">
                <a16:creationId xmlns:a16="http://schemas.microsoft.com/office/drawing/2014/main" id="{45AA0AA9-88D1-4325-933C-1F0D37D4D9A4}"/>
              </a:ext>
            </a:extLst>
          </p:cNvPr>
          <p:cNvSpPr/>
          <p:nvPr/>
        </p:nvSpPr>
        <p:spPr>
          <a:xfrm>
            <a:off x="516819" y="2871203"/>
            <a:ext cx="11034319" cy="3532955"/>
          </a:xfrm>
          <a:prstGeom prst="rect">
            <a:avLst/>
          </a:prstGeom>
        </p:spPr>
        <p:txBody>
          <a:bodyPr wrap="square">
            <a:spAutoFit/>
          </a:bodyPr>
          <a:lstStyle/>
          <a:p>
            <a:pPr>
              <a:lnSpc>
                <a:spcPct val="125000"/>
              </a:lnSpc>
            </a:pPr>
            <a:r>
              <a:rPr lang="en-GB" altLang="zh-CN" sz="1200" i="1" dirty="0"/>
              <a:t>3.   </a:t>
            </a:r>
            <a:r>
              <a:rPr lang="en-US" altLang="zh-CN" sz="1200" i="1" dirty="0"/>
              <a:t>An NF service producer may become aware of a NF service consumer change, via receiving an updated binding information (i.e. when the binding entity corresponding to the binding level is changed) in a HTTP request message, or </a:t>
            </a:r>
            <a:r>
              <a:rPr lang="en-GB" altLang="zh-CN" sz="1200" i="1" dirty="0"/>
              <a:t>via an Error response to a notification, via link level failures (e.g. no response from the NF), or via a notification from the NRF that the NF service consumer has deregistered. The HTTP error response may be a 3xx redirect response pointing to a new NF </a:t>
            </a:r>
            <a:r>
              <a:rPr lang="en-US" altLang="zh-CN" sz="1200" i="1" dirty="0"/>
              <a:t>service consumer</a:t>
            </a:r>
            <a:r>
              <a:rPr lang="en-GB" altLang="zh-CN" sz="1200" i="1" dirty="0"/>
              <a:t>.</a:t>
            </a:r>
            <a:endParaRPr lang="zh-CN" altLang="zh-CN" sz="1200" i="1" dirty="0"/>
          </a:p>
          <a:p>
            <a:pPr>
              <a:lnSpc>
                <a:spcPct val="125000"/>
              </a:lnSpc>
            </a:pPr>
            <a:r>
              <a:rPr lang="en-US" altLang="zh-CN" sz="1200" i="1" dirty="0"/>
              <a:t>4.   When becoming aware of an NF service consumer change, and if the new NF service consumer is not known, the NF service producer shall select a new NF service consumer as specified in clause 6.6 of 3GPP TS 23.527 [38]. </a:t>
            </a:r>
            <a:r>
              <a:rPr lang="en-US" altLang="zh-CN" sz="1200" i="1" dirty="0">
                <a:highlight>
                  <a:srgbClr val="FFFF00"/>
                </a:highlight>
              </a:rPr>
              <a:t>If binding information is available and the binding mechanism is supported by the NF service producer, the reselection should be based on the binding information</a:t>
            </a:r>
            <a:r>
              <a:rPr lang="en-US" altLang="zh-CN" sz="1200" i="1" dirty="0"/>
              <a:t>, as specified in clause 6.6.2 of 3GPP TS 23.527 [38], in clause 6.3.1.0 of </a:t>
            </a:r>
            <a:r>
              <a:rPr lang="en-GB" altLang="zh-CN" sz="1200" i="1" dirty="0"/>
              <a:t>3GPP TS 23.501 [3] </a:t>
            </a:r>
            <a:r>
              <a:rPr lang="en-US" altLang="zh-CN" sz="1200" i="1" dirty="0"/>
              <a:t>and in clause 4.17.12.4 of </a:t>
            </a:r>
            <a:r>
              <a:rPr lang="en-GB" altLang="zh-CN" sz="1200" i="1" dirty="0"/>
              <a:t>3GPP TS 23.502 [4]</a:t>
            </a:r>
            <a:r>
              <a:rPr lang="en-US" altLang="zh-CN" sz="1200" i="1" dirty="0"/>
              <a:t>. If binding information is not available or the binding mechanism is not supported by the NF service producer, the reselection is performed as specified in clause 6.6.3 of 3GPP TS 23.527 [38].</a:t>
            </a:r>
            <a:endParaRPr lang="zh-CN" altLang="zh-CN" sz="1200" i="1" dirty="0"/>
          </a:p>
          <a:p>
            <a:pPr>
              <a:lnSpc>
                <a:spcPct val="125000"/>
              </a:lnSpc>
            </a:pPr>
            <a:r>
              <a:rPr lang="en-GB" altLang="zh-CN" sz="1200" i="1" dirty="0"/>
              <a:t>5.  </a:t>
            </a:r>
            <a:r>
              <a:rPr lang="en-US" altLang="zh-CN" sz="1200" i="1" dirty="0"/>
              <a:t>When becoming aware of an NF service consumer change, the NF service producer or SCP shall replace the authority part of the Notification/Callback URI with the new NF service consumer information and shall use that URI in subsequent communications, as specified in clause 6.6 of 3GPP TS 23.527 [38].</a:t>
            </a:r>
            <a:endParaRPr lang="zh-CN" altLang="zh-CN" sz="1200" i="1" dirty="0"/>
          </a:p>
          <a:p>
            <a:pPr>
              <a:lnSpc>
                <a:spcPct val="125000"/>
              </a:lnSpc>
            </a:pPr>
            <a:r>
              <a:rPr lang="en-US" altLang="zh-CN" sz="1200" i="1" dirty="0"/>
              <a:t>6.  When the NF service consumer is changed, and if the new NF service consumer does not support handling notifications as specified in the above bullet 5, the new NF service consumer should update the NF service producers with the new Notification URI. For explicit subscriptions, this is achieved by updating the existing subscription or creating a new subscription, depending on the NF service producer's API. For implicit subscriptions, this is carried out via a service update request message.</a:t>
            </a:r>
            <a:endParaRPr lang="zh-CN" altLang="zh-CN" sz="1200" i="1"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139969437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125048" y="148921"/>
            <a:ext cx="10249422" cy="1143000"/>
          </a:xfrm>
        </p:spPr>
        <p:txBody>
          <a:bodyPr/>
          <a:lstStyle/>
          <a:p>
            <a:r>
              <a:rPr lang="en-US" altLang="zh-CN" dirty="0"/>
              <a:t>Binding Mechanism</a:t>
            </a:r>
            <a:endParaRPr lang="zh-CN" altLang="en-US" dirty="0"/>
          </a:p>
        </p:txBody>
      </p:sp>
      <p:sp>
        <p:nvSpPr>
          <p:cNvPr id="5" name="矩形 4">
            <a:extLst>
              <a:ext uri="{FF2B5EF4-FFF2-40B4-BE49-F238E27FC236}">
                <a16:creationId xmlns:a16="http://schemas.microsoft.com/office/drawing/2014/main" id="{409480A5-DE78-4A02-945D-B393A97F89AC}"/>
              </a:ext>
            </a:extLst>
          </p:cNvPr>
          <p:cNvSpPr/>
          <p:nvPr/>
        </p:nvSpPr>
        <p:spPr>
          <a:xfrm>
            <a:off x="277234" y="1144312"/>
            <a:ext cx="5649624" cy="400110"/>
          </a:xfrm>
          <a:prstGeom prst="rect">
            <a:avLst/>
          </a:prstGeom>
        </p:spPr>
        <p:txBody>
          <a:bodyPr wrap="none">
            <a:spAutoFit/>
          </a:bodyPr>
          <a:lstStyle/>
          <a:p>
            <a:pPr marL="449263" lvl="0" indent="-449263">
              <a:spcBef>
                <a:spcPct val="20000"/>
              </a:spcBef>
              <a:buBlip>
                <a:blip r:embed="rId3"/>
              </a:buBlip>
            </a:pPr>
            <a:r>
              <a:rPr lang="en-US" altLang="zh-CN" sz="2000" b="1" kern="0" dirty="0">
                <a:solidFill>
                  <a:prstClr val="black"/>
                </a:solidFill>
                <a:latin typeface="Calibri"/>
              </a:rPr>
              <a:t>Binding Mechanism Description in SA2 and CT4</a:t>
            </a:r>
          </a:p>
        </p:txBody>
      </p:sp>
      <p:sp>
        <p:nvSpPr>
          <p:cNvPr id="4" name="矩形 3">
            <a:extLst>
              <a:ext uri="{FF2B5EF4-FFF2-40B4-BE49-F238E27FC236}">
                <a16:creationId xmlns:a16="http://schemas.microsoft.com/office/drawing/2014/main" id="{F119B71B-4DB2-4F5E-91C9-3368E802DB00}"/>
              </a:ext>
            </a:extLst>
          </p:cNvPr>
          <p:cNvSpPr/>
          <p:nvPr/>
        </p:nvSpPr>
        <p:spPr>
          <a:xfrm>
            <a:off x="189824" y="1501693"/>
            <a:ext cx="11219793" cy="1362361"/>
          </a:xfrm>
          <a:prstGeom prst="rect">
            <a:avLst/>
          </a:prstGeom>
        </p:spPr>
        <p:txBody>
          <a:bodyPr wrap="square">
            <a:spAutoFit/>
          </a:bodyPr>
          <a:lstStyle/>
          <a:p>
            <a:pPr marL="898525" lvl="1" indent="-449263">
              <a:lnSpc>
                <a:spcPct val="150000"/>
              </a:lnSpc>
              <a:spcBef>
                <a:spcPct val="20000"/>
              </a:spcBef>
              <a:buClr>
                <a:srgbClr val="C00000"/>
              </a:buClr>
              <a:buBlip>
                <a:blip r:embed="rId4"/>
              </a:buBlip>
            </a:pPr>
            <a:r>
              <a:rPr lang="en-US" altLang="zh-CN" sz="1400" dirty="0">
                <a:solidFill>
                  <a:prstClr val="black"/>
                </a:solidFill>
                <a:latin typeface="Calibri"/>
              </a:rPr>
              <a:t>TS 29.500 clause 6.12.4  Binding for explicit or implicit subscription requests</a:t>
            </a:r>
          </a:p>
          <a:p>
            <a:pPr lvl="1" indent="0">
              <a:lnSpc>
                <a:spcPct val="150000"/>
              </a:lnSpc>
              <a:tabLst>
                <a:tab pos="1438275" algn="l"/>
              </a:tabLst>
            </a:pPr>
            <a:r>
              <a:rPr lang="en-GB" altLang="zh-CN" sz="1200" i="1" dirty="0" bmk=""/>
              <a:t>      A NF Service Consumer may provide a Binding Indication:</a:t>
            </a:r>
            <a:endParaRPr lang="zh-CN" altLang="zh-CN" sz="1200" i="1" dirty="0" bmk=""/>
          </a:p>
          <a:p>
            <a:pPr marL="968693" lvl="1" indent="-180340">
              <a:lnSpc>
                <a:spcPct val="125000"/>
              </a:lnSpc>
              <a:tabLst>
                <a:tab pos="1438275" algn="l"/>
              </a:tabLst>
            </a:pPr>
            <a:r>
              <a:rPr lang="en-GB" altLang="zh-CN" sz="1200" i="1" dirty="0" bmk=""/>
              <a:t>-	in a service request creating an explicit or an implicit subscription, or in a notification response, by </a:t>
            </a:r>
            <a:r>
              <a:rPr lang="en-US" altLang="zh-CN" sz="1200" i="1" dirty="0" bmk=""/>
              <a:t>including a 3gpp-Sbi-Binding header (see clause </a:t>
            </a:r>
            <a:r>
              <a:rPr lang="en-GB" altLang="zh-CN" sz="1200" i="1" dirty="0" bmk=""/>
              <a:t>5.2.3.2.6</a:t>
            </a:r>
            <a:r>
              <a:rPr lang="en-US" altLang="zh-CN" sz="1200" i="1" dirty="0" bmk=""/>
              <a:t>) in an HTTP request or response respectively; or</a:t>
            </a:r>
            <a:endParaRPr lang="zh-CN" altLang="zh-CN" sz="1200" i="1" dirty="0" bmk=""/>
          </a:p>
          <a:p>
            <a:pPr marL="968693" lvl="1" indent="-180340">
              <a:lnSpc>
                <a:spcPct val="125000"/>
              </a:lnSpc>
              <a:tabLst>
                <a:tab pos="1438275" algn="l"/>
              </a:tabLst>
            </a:pPr>
            <a:r>
              <a:rPr lang="en-US" altLang="zh-CN" sz="1200" i="1" dirty="0" bmk=""/>
              <a:t>-	for a default notification subscription in its NF profile in NRF (see clause 6.1.6.2.4 of 3GPP TS 29.510 [8]).</a:t>
            </a:r>
            <a:endParaRPr lang="zh-CN" altLang="zh-CN" sz="1200" i="1" dirty="0" bmk=""/>
          </a:p>
        </p:txBody>
      </p:sp>
      <p:sp>
        <p:nvSpPr>
          <p:cNvPr id="8" name="矩形 7">
            <a:extLst>
              <a:ext uri="{FF2B5EF4-FFF2-40B4-BE49-F238E27FC236}">
                <a16:creationId xmlns:a16="http://schemas.microsoft.com/office/drawing/2014/main" id="{FD9FE6A5-C355-4561-9F8A-E5AC0427C9B4}"/>
              </a:ext>
            </a:extLst>
          </p:cNvPr>
          <p:cNvSpPr/>
          <p:nvPr/>
        </p:nvSpPr>
        <p:spPr>
          <a:xfrm>
            <a:off x="274337" y="5704925"/>
            <a:ext cx="11838241" cy="658642"/>
          </a:xfrm>
          <a:prstGeom prst="rect">
            <a:avLst/>
          </a:prstGeom>
        </p:spPr>
        <p:txBody>
          <a:bodyPr wrap="none">
            <a:spAutoFit/>
          </a:bodyPr>
          <a:lstStyle/>
          <a:p>
            <a:pPr marL="449263" indent="-449263">
              <a:spcBef>
                <a:spcPct val="20000"/>
              </a:spcBef>
              <a:buBlip>
                <a:blip r:embed="rId3"/>
              </a:buBlip>
            </a:pPr>
            <a:r>
              <a:rPr lang="en-US" altLang="zh-CN" sz="2000" b="1" kern="0" dirty="0">
                <a:solidFill>
                  <a:prstClr val="black"/>
                </a:solidFill>
                <a:latin typeface="Calibri"/>
              </a:rPr>
              <a:t>How to handling</a:t>
            </a:r>
            <a:r>
              <a:rPr lang="zh-CN" altLang="en-US" sz="2000" b="1" kern="0" dirty="0">
                <a:solidFill>
                  <a:prstClr val="black"/>
                </a:solidFill>
                <a:latin typeface="Calibri"/>
              </a:rPr>
              <a:t> </a:t>
            </a:r>
            <a:r>
              <a:rPr lang="en-US" altLang="zh-CN" sz="2000" b="1" kern="0" dirty="0">
                <a:solidFill>
                  <a:prstClr val="black"/>
                </a:solidFill>
                <a:latin typeface="Calibri"/>
              </a:rPr>
              <a:t>the</a:t>
            </a:r>
            <a:r>
              <a:rPr lang="zh-CN" altLang="en-US" sz="2000" b="1" kern="0" dirty="0">
                <a:solidFill>
                  <a:prstClr val="black"/>
                </a:solidFill>
                <a:latin typeface="Calibri"/>
              </a:rPr>
              <a:t> </a:t>
            </a:r>
            <a:r>
              <a:rPr lang="en-US" altLang="zh-CN" sz="2000" b="1" kern="0" dirty="0">
                <a:solidFill>
                  <a:prstClr val="black"/>
                </a:solidFill>
                <a:latin typeface="Calibri"/>
              </a:rPr>
              <a:t>problem in Charging aspect?</a:t>
            </a:r>
          </a:p>
          <a:p>
            <a:pPr marL="898525" lvl="1" indent="-449263">
              <a:spcBef>
                <a:spcPct val="20000"/>
              </a:spcBef>
              <a:buClr>
                <a:srgbClr val="C00000"/>
              </a:buClr>
              <a:buBlip>
                <a:blip r:embed="rId4"/>
              </a:buBlip>
            </a:pPr>
            <a:r>
              <a:rPr lang="en-US" altLang="zh-CN" sz="1400" dirty="0">
                <a:solidFill>
                  <a:prstClr val="black"/>
                </a:solidFill>
                <a:latin typeface="Calibri"/>
              </a:rPr>
              <a:t>The Consumer in the charging data request is not reachable using the original </a:t>
            </a:r>
            <a:r>
              <a:rPr lang="en-US" altLang="zh-CN" sz="1400" dirty="0" err="1">
                <a:solidFill>
                  <a:prstClr val="black"/>
                </a:solidFill>
                <a:latin typeface="Calibri"/>
              </a:rPr>
              <a:t>NotifyURI</a:t>
            </a:r>
            <a:r>
              <a:rPr lang="en-US" altLang="zh-CN" sz="1400" dirty="0">
                <a:solidFill>
                  <a:prstClr val="black"/>
                </a:solidFill>
                <a:latin typeface="Calibri"/>
              </a:rPr>
              <a:t> because of the consumer change (e.g. Failure and Restart) .</a:t>
            </a:r>
          </a:p>
        </p:txBody>
      </p:sp>
      <p:sp>
        <p:nvSpPr>
          <p:cNvPr id="6" name="矩形 5">
            <a:extLst>
              <a:ext uri="{FF2B5EF4-FFF2-40B4-BE49-F238E27FC236}">
                <a16:creationId xmlns:a16="http://schemas.microsoft.com/office/drawing/2014/main" id="{3D187045-17E8-41E2-82D5-2035B69BFE5A}"/>
              </a:ext>
            </a:extLst>
          </p:cNvPr>
          <p:cNvSpPr/>
          <p:nvPr/>
        </p:nvSpPr>
        <p:spPr>
          <a:xfrm>
            <a:off x="296773" y="2836343"/>
            <a:ext cx="11669028" cy="2243691"/>
          </a:xfrm>
          <a:prstGeom prst="rect">
            <a:avLst/>
          </a:prstGeom>
        </p:spPr>
        <p:txBody>
          <a:bodyPr wrap="none">
            <a:spAutoFit/>
          </a:bodyPr>
          <a:lstStyle/>
          <a:p>
            <a:pPr marL="449263" lvl="0" indent="-449263">
              <a:spcBef>
                <a:spcPct val="20000"/>
              </a:spcBef>
              <a:buBlip>
                <a:blip r:embed="rId3"/>
              </a:buBlip>
            </a:pPr>
            <a:r>
              <a:rPr lang="en-US" altLang="zh-CN" sz="2000" b="1" kern="0" dirty="0">
                <a:solidFill>
                  <a:prstClr val="black"/>
                </a:solidFill>
                <a:latin typeface="Calibri"/>
              </a:rPr>
              <a:t>Notification in the CHF</a:t>
            </a:r>
          </a:p>
          <a:p>
            <a:pPr marL="898525" lvl="1" indent="-449263">
              <a:lnSpc>
                <a:spcPct val="150000"/>
              </a:lnSpc>
              <a:spcBef>
                <a:spcPct val="20000"/>
              </a:spcBef>
              <a:buClr>
                <a:srgbClr val="C00000"/>
              </a:buClr>
              <a:buBlip>
                <a:blip r:embed="rId4"/>
              </a:buBlip>
            </a:pPr>
            <a:r>
              <a:rPr lang="en-US" altLang="zh-CN" sz="1400" dirty="0">
                <a:solidFill>
                  <a:prstClr val="black"/>
                </a:solidFill>
                <a:latin typeface="Calibri"/>
              </a:rPr>
              <a:t>TS 32.290 clause 5.2.2.5 </a:t>
            </a:r>
            <a:r>
              <a:rPr lang="en-US" altLang="zh-CN" sz="1400" dirty="0" err="1">
                <a:solidFill>
                  <a:prstClr val="black"/>
                </a:solidFill>
                <a:latin typeface="Calibri"/>
              </a:rPr>
              <a:t>Nchf_ConvergedCharging_Notify</a:t>
            </a:r>
            <a:r>
              <a:rPr lang="en-US" altLang="zh-CN" sz="1400" dirty="0">
                <a:solidFill>
                  <a:prstClr val="black"/>
                </a:solidFill>
                <a:latin typeface="Calibri"/>
              </a:rPr>
              <a:t> Operation</a:t>
            </a:r>
          </a:p>
          <a:p>
            <a:pPr lvl="2">
              <a:lnSpc>
                <a:spcPct val="150000"/>
              </a:lnSpc>
              <a:tabLst>
                <a:tab pos="1438275" algn="l"/>
              </a:tabLst>
            </a:pPr>
            <a:r>
              <a:rPr lang="en-GB" altLang="zh-CN" sz="1200" i="1" dirty="0" bmk=""/>
              <a:t>The </a:t>
            </a:r>
            <a:r>
              <a:rPr lang="en-GB" altLang="zh-CN" sz="1200" i="1" dirty="0" err="1" bmk=""/>
              <a:t>Nchf_ConvergedCharging_Notify</a:t>
            </a:r>
            <a:r>
              <a:rPr lang="en-GB" altLang="zh-CN" sz="1200" i="1" dirty="0" bmk=""/>
              <a:t> service operation provides means for CHF to notify the NF(CTF) to update or terminate charging of the PDU Session.</a:t>
            </a:r>
            <a:endParaRPr lang="zh-CN" altLang="zh-CN" sz="1200" i="1" dirty="0" bmk=""/>
          </a:p>
          <a:p>
            <a:pPr lvl="2">
              <a:lnSpc>
                <a:spcPct val="150000"/>
              </a:lnSpc>
              <a:tabLst>
                <a:tab pos="1438275" algn="l"/>
              </a:tabLst>
            </a:pPr>
            <a:r>
              <a:rPr lang="en-GB" altLang="zh-CN" sz="1200" i="1" dirty="0" bmk=""/>
              <a:t>The following procedures using the </a:t>
            </a:r>
            <a:r>
              <a:rPr lang="en-GB" altLang="zh-CN" sz="1200" i="1" dirty="0" err="1" bmk=""/>
              <a:t>Nchf_ConvergedCharging_Notify</a:t>
            </a:r>
            <a:r>
              <a:rPr lang="en-GB" altLang="zh-CN" sz="1200" i="1" dirty="0" bmk=""/>
              <a:t> service operation are supported:</a:t>
            </a:r>
            <a:endParaRPr lang="zh-CN" altLang="zh-CN" sz="1200" i="1" dirty="0" bmk=""/>
          </a:p>
          <a:p>
            <a:pPr lvl="2">
              <a:lnSpc>
                <a:spcPct val="150000"/>
              </a:lnSpc>
              <a:tabLst>
                <a:tab pos="1438275" algn="l"/>
              </a:tabLst>
            </a:pPr>
            <a:r>
              <a:rPr lang="en-GB" altLang="zh-CN" sz="1200" i="1" dirty="0" bmk=""/>
              <a:t>-	CHF determines re-authorization.</a:t>
            </a:r>
            <a:endParaRPr lang="zh-CN" altLang="zh-CN" sz="1200" i="1" dirty="0" bmk=""/>
          </a:p>
          <a:p>
            <a:pPr lvl="2">
              <a:lnSpc>
                <a:spcPct val="150000"/>
              </a:lnSpc>
              <a:tabLst>
                <a:tab pos="1438275" algn="l"/>
              </a:tabLst>
            </a:pPr>
            <a:r>
              <a:rPr lang="en-GB" altLang="zh-CN" sz="1200" i="1" dirty="0" bmk=""/>
              <a:t>-	CHF determines abort of charging.</a:t>
            </a:r>
            <a:endParaRPr lang="zh-CN" altLang="zh-CN" sz="1200" i="1" dirty="0" bmk=""/>
          </a:p>
          <a:p>
            <a:pPr marL="449263" lvl="0" indent="-449263">
              <a:spcBef>
                <a:spcPct val="20000"/>
              </a:spcBef>
              <a:buBlip>
                <a:blip r:embed="rId3"/>
              </a:buBlip>
            </a:pPr>
            <a:endParaRPr lang="en-US" altLang="zh-CN" sz="2000" b="1" kern="0" dirty="0">
              <a:solidFill>
                <a:prstClr val="black"/>
              </a:solidFill>
              <a:latin typeface="Calibri"/>
            </a:endParaRPr>
          </a:p>
        </p:txBody>
      </p:sp>
      <p:sp>
        <p:nvSpPr>
          <p:cNvPr id="9" name="Rectangle 4">
            <a:extLst>
              <a:ext uri="{FF2B5EF4-FFF2-40B4-BE49-F238E27FC236}">
                <a16:creationId xmlns:a16="http://schemas.microsoft.com/office/drawing/2014/main" id="{B4D8EAE4-B0F5-434A-AAED-41A945257A0C}"/>
              </a:ext>
            </a:extLst>
          </p:cNvPr>
          <p:cNvSpPr>
            <a:spLocks noChangeArrowheads="1"/>
          </p:cNvSpPr>
          <p:nvPr/>
        </p:nvSpPr>
        <p:spPr bwMode="auto">
          <a:xfrm>
            <a:off x="1125415" y="34465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a:extLst>
              <a:ext uri="{FF2B5EF4-FFF2-40B4-BE49-F238E27FC236}">
                <a16:creationId xmlns:a16="http://schemas.microsoft.com/office/drawing/2014/main" id="{2ECCC4C9-7232-4EFC-8DB9-11419A453AB4}"/>
              </a:ext>
            </a:extLst>
          </p:cNvPr>
          <p:cNvGraphicFramePr>
            <a:graphicFrameLocks noChangeAspect="1"/>
          </p:cNvGraphicFramePr>
          <p:nvPr>
            <p:extLst>
              <p:ext uri="{D42A27DB-BD31-4B8C-83A1-F6EECF244321}">
                <p14:modId xmlns:p14="http://schemas.microsoft.com/office/powerpoint/2010/main" val="4092812922"/>
              </p:ext>
            </p:extLst>
          </p:nvPr>
        </p:nvGraphicFramePr>
        <p:xfrm>
          <a:off x="4571999" y="4196860"/>
          <a:ext cx="5638800" cy="1562100"/>
        </p:xfrm>
        <a:graphic>
          <a:graphicData uri="http://schemas.openxmlformats.org/presentationml/2006/ole">
            <mc:AlternateContent xmlns:mc="http://schemas.openxmlformats.org/markup-compatibility/2006">
              <mc:Choice xmlns:v="urn:schemas-microsoft-com:vml" Requires="v">
                <p:oleObj spid="_x0000_s3097" name="Visio" r:id="rId5" imgW="5638701" imgH="1561969" progId="Visio.Drawing.11">
                  <p:embed/>
                </p:oleObj>
              </mc:Choice>
              <mc:Fallback>
                <p:oleObj name="Visio" r:id="rId5" imgW="5638701" imgH="1561969" progId="Visio.Drawing.11">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1999" y="4196860"/>
                        <a:ext cx="5638800" cy="1562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615444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F9A58A-34DE-4257-B8E0-D5465187E40E}"/>
              </a:ext>
            </a:extLst>
          </p:cNvPr>
          <p:cNvSpPr>
            <a:spLocks noGrp="1"/>
          </p:cNvSpPr>
          <p:nvPr>
            <p:ph type="title"/>
          </p:nvPr>
        </p:nvSpPr>
        <p:spPr>
          <a:xfrm>
            <a:off x="1021651" y="234891"/>
            <a:ext cx="9102725" cy="1143000"/>
          </a:xfrm>
        </p:spPr>
        <p:txBody>
          <a:bodyPr/>
          <a:lstStyle/>
          <a:p>
            <a:r>
              <a:rPr lang="en-US" altLang="zh-CN" dirty="0"/>
              <a:t>Suggestion</a:t>
            </a:r>
            <a:endParaRPr lang="zh-CN" altLang="en-US" dirty="0"/>
          </a:p>
        </p:txBody>
      </p:sp>
      <p:sp>
        <p:nvSpPr>
          <p:cNvPr id="5" name="矩形 4">
            <a:extLst>
              <a:ext uri="{FF2B5EF4-FFF2-40B4-BE49-F238E27FC236}">
                <a16:creationId xmlns:a16="http://schemas.microsoft.com/office/drawing/2014/main" id="{409480A5-DE78-4A02-945D-B393A97F89AC}"/>
              </a:ext>
            </a:extLst>
          </p:cNvPr>
          <p:cNvSpPr/>
          <p:nvPr/>
        </p:nvSpPr>
        <p:spPr>
          <a:xfrm>
            <a:off x="726551" y="1428091"/>
            <a:ext cx="10664035" cy="3287054"/>
          </a:xfrm>
          <a:prstGeom prst="rect">
            <a:avLst/>
          </a:prstGeom>
        </p:spPr>
        <p:txBody>
          <a:bodyPr wrap="square">
            <a:spAutoFit/>
          </a:bodyPr>
          <a:lstStyle/>
          <a:p>
            <a:pPr marL="449263" lvl="0" indent="-449263">
              <a:spcBef>
                <a:spcPct val="20000"/>
              </a:spcBef>
              <a:buBlip>
                <a:blip r:embed="rId2"/>
              </a:buBlip>
            </a:pPr>
            <a:r>
              <a:rPr lang="en-US" altLang="zh-CN" sz="1800" kern="0" dirty="0">
                <a:solidFill>
                  <a:prstClr val="black"/>
                </a:solidFill>
                <a:latin typeface="Calibri"/>
              </a:rPr>
              <a:t>Based on the SBA/</a:t>
            </a:r>
            <a:r>
              <a:rPr lang="en-US" altLang="zh-CN" sz="1800" kern="0" dirty="0" err="1">
                <a:solidFill>
                  <a:prstClr val="black"/>
                </a:solidFill>
                <a:latin typeface="Calibri"/>
              </a:rPr>
              <a:t>eSBA</a:t>
            </a:r>
            <a:r>
              <a:rPr lang="en-US" altLang="zh-CN" sz="1800" kern="0" dirty="0">
                <a:solidFill>
                  <a:prstClr val="black"/>
                </a:solidFill>
                <a:latin typeface="Calibri"/>
              </a:rPr>
              <a:t> specified in the 3GPP CTs specifications, the CHF can be as the NF consumer and NF producer following the basic technical realization of Service Based Architecture. </a:t>
            </a:r>
          </a:p>
          <a:p>
            <a:pPr marL="898525" lvl="1" indent="-449263">
              <a:spcBef>
                <a:spcPct val="20000"/>
              </a:spcBef>
              <a:buClr>
                <a:srgbClr val="C00000"/>
              </a:buClr>
              <a:buBlip>
                <a:blip r:embed="rId3"/>
              </a:buBlip>
            </a:pPr>
            <a:r>
              <a:rPr lang="en-US" altLang="zh-CN" sz="1600" kern="0" dirty="0">
                <a:solidFill>
                  <a:prstClr val="black"/>
                </a:solidFill>
                <a:latin typeface="Calibri"/>
              </a:rPr>
              <a:t>Based on 3GPP SA5 Charging Specifications for most charging scenarios, the CHF has been the roles as the NF producer, expect as the NF consumer for NRF.</a:t>
            </a:r>
          </a:p>
          <a:p>
            <a:pPr marL="898525" lvl="1" indent="-449263">
              <a:spcBef>
                <a:spcPct val="20000"/>
              </a:spcBef>
              <a:buClr>
                <a:srgbClr val="C00000"/>
              </a:buClr>
              <a:buBlip>
                <a:blip r:embed="rId3"/>
              </a:buBlip>
            </a:pPr>
            <a:r>
              <a:rPr lang="en-US" altLang="zh-CN" sz="1600" kern="0" dirty="0">
                <a:solidFill>
                  <a:prstClr val="black"/>
                </a:solidFill>
                <a:latin typeface="Calibri"/>
              </a:rPr>
              <a:t>From the Failure and Restart description is the general principle of Technical Realization of Service Based Architecture specified in TS 29.500, TS 23.527,  in the charging aspect, the Failure and Restart mechanism also should be followed. </a:t>
            </a:r>
          </a:p>
          <a:p>
            <a:pPr marL="449263" lvl="0" indent="-449263">
              <a:spcBef>
                <a:spcPct val="20000"/>
              </a:spcBef>
              <a:buBlip>
                <a:blip r:embed="rId2"/>
              </a:buBlip>
            </a:pPr>
            <a:endParaRPr lang="en-US" altLang="zh-CN" sz="1800" kern="0" dirty="0">
              <a:solidFill>
                <a:prstClr val="black"/>
              </a:solidFill>
              <a:latin typeface="Calibri"/>
            </a:endParaRPr>
          </a:p>
          <a:p>
            <a:pPr marL="449263" lvl="0" indent="-449263">
              <a:spcBef>
                <a:spcPct val="20000"/>
              </a:spcBef>
              <a:buBlip>
                <a:blip r:embed="rId2"/>
              </a:buBlip>
            </a:pPr>
            <a:r>
              <a:rPr lang="en-US" altLang="zh-CN" sz="1800" kern="0" dirty="0">
                <a:solidFill>
                  <a:prstClr val="black"/>
                </a:solidFill>
                <a:latin typeface="Calibri"/>
              </a:rPr>
              <a:t>Question: can CHF be NRF discovery charging service</a:t>
            </a:r>
            <a:r>
              <a:rPr lang="zh-CN" altLang="en-US" sz="1800" kern="0" dirty="0">
                <a:solidFill>
                  <a:prstClr val="black"/>
                </a:solidFill>
                <a:latin typeface="Calibri"/>
              </a:rPr>
              <a:t> </a:t>
            </a:r>
            <a:r>
              <a:rPr lang="en-US" altLang="zh-CN" sz="1800" kern="0" dirty="0">
                <a:solidFill>
                  <a:prstClr val="black"/>
                </a:solidFill>
                <a:latin typeface="Calibri"/>
              </a:rPr>
              <a:t>consumer, e.g. SMF, PCF</a:t>
            </a:r>
            <a:r>
              <a:rPr lang="zh-CN" altLang="en-US" sz="1800" kern="0" dirty="0">
                <a:solidFill>
                  <a:prstClr val="black"/>
                </a:solidFill>
                <a:latin typeface="Calibri"/>
              </a:rPr>
              <a:t>？ </a:t>
            </a:r>
            <a:endParaRPr lang="en-US" altLang="zh-CN" sz="1800" kern="0" dirty="0">
              <a:solidFill>
                <a:prstClr val="black"/>
              </a:solidFill>
              <a:latin typeface="Calibri"/>
            </a:endParaRPr>
          </a:p>
          <a:p>
            <a:pPr marL="449263" indent="-449263">
              <a:spcBef>
                <a:spcPct val="20000"/>
              </a:spcBef>
              <a:buBlip>
                <a:blip r:embed="rId2"/>
              </a:buBlip>
            </a:pPr>
            <a:r>
              <a:rPr lang="en-US" altLang="zh-CN" sz="1800" kern="0" dirty="0">
                <a:solidFill>
                  <a:prstClr val="black"/>
                </a:solidFill>
                <a:latin typeface="Calibri"/>
              </a:rPr>
              <a:t>Question: LS sends to CT4 in order to clarify that CHF supports and follow the failure and restart technical realization of Service Based Architecture if needed? </a:t>
            </a:r>
          </a:p>
        </p:txBody>
      </p:sp>
    </p:spTree>
    <p:extLst>
      <p:ext uri="{BB962C8B-B14F-4D97-AF65-F5344CB8AC3E}">
        <p14:creationId xmlns:p14="http://schemas.microsoft.com/office/powerpoint/2010/main" val="269786797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34c87397-5fc1-491e-85e7-d6110dbe9cbd" ContentTypeId="0x0101" PreviousValue="false"/>
</file>

<file path=customXml/itemProps1.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71c5aaf6-e6ce-465b-b873-5148d2a4c105"/>
    <ds:schemaRef ds:uri="http://schemas.openxmlformats.org/package/2006/metadata/core-properties"/>
    <ds:schemaRef ds:uri="http://purl.org/dc/elements/1.1/"/>
    <ds:schemaRef ds:uri="http://schemas.microsoft.com/office/2006/documentManagement/types"/>
    <ds:schemaRef ds:uri="http://purl.org/dc/terms/"/>
    <ds:schemaRef ds:uri="http://www.w3.org/XML/1998/namespace"/>
    <ds:schemaRef ds:uri="http://schemas.microsoft.com/office/2006/metadata/properties"/>
    <ds:schemaRef ds:uri="http://purl.org/dc/dcmitype/"/>
    <ds:schemaRef ds:uri="http://schemas.microsoft.com/office/infopath/2007/PartnerControls"/>
    <ds:schemaRef ds:uri="b4d06219-a142-4c5f-be55-53f74cb980c7"/>
    <ds:schemaRef ds:uri="687e87d0-d0a8-4c48-8f94-14f0c67212c5"/>
  </ds:schemaRefs>
</ds:datastoreItem>
</file>

<file path=customXml/itemProps4.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DB86EE5A-C607-470A-B2B8-6CB953A47714}">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25461</TotalTime>
  <Words>1116</Words>
  <Application>Microsoft Office PowerPoint</Application>
  <PresentationFormat>宽屏</PresentationFormat>
  <Paragraphs>92</Paragraphs>
  <Slides>7</Slides>
  <Notes>1</Notes>
  <HiddenSlides>0</HiddenSlides>
  <MMClips>0</MMClips>
  <ScaleCrop>false</ScaleCrop>
  <HeadingPairs>
    <vt:vector size="8" baseType="variant">
      <vt:variant>
        <vt:lpstr>已用的字体</vt:lpstr>
      </vt:variant>
      <vt:variant>
        <vt:i4>5</vt:i4>
      </vt:variant>
      <vt:variant>
        <vt:lpstr>主题</vt:lpstr>
      </vt:variant>
      <vt:variant>
        <vt:i4>1</vt:i4>
      </vt:variant>
      <vt:variant>
        <vt:lpstr>嵌入 OLE 服务器</vt:lpstr>
      </vt:variant>
      <vt:variant>
        <vt:i4>2</vt:i4>
      </vt:variant>
      <vt:variant>
        <vt:lpstr>幻灯片标题</vt:lpstr>
      </vt:variant>
      <vt:variant>
        <vt:i4>7</vt:i4>
      </vt:variant>
    </vt:vector>
  </HeadingPairs>
  <TitlesOfParts>
    <vt:vector size="15" baseType="lpstr">
      <vt:lpstr>等线</vt:lpstr>
      <vt:lpstr>宋体</vt:lpstr>
      <vt:lpstr>Arial</vt:lpstr>
      <vt:lpstr>Calibri</vt:lpstr>
      <vt:lpstr>Times New Roman</vt:lpstr>
      <vt:lpstr>Office Theme</vt:lpstr>
      <vt:lpstr>Visio.Drawing.15</vt:lpstr>
      <vt:lpstr>Visio</vt:lpstr>
      <vt:lpstr>    DP on Failure and Restart for Charging  (SA5 #146)   </vt:lpstr>
      <vt:lpstr>SA5 5G Charging Architecture</vt:lpstr>
      <vt:lpstr>NF Consumer and NF Producer for Charging </vt:lpstr>
      <vt:lpstr>Failure and Restart</vt:lpstr>
      <vt:lpstr>Binding Mechanism</vt:lpstr>
      <vt:lpstr>Suggestion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Huawei</cp:lastModifiedBy>
  <cp:revision>592</cp:revision>
  <dcterms:created xsi:type="dcterms:W3CDTF">2019-03-13T01:38:36Z</dcterms:created>
  <dcterms:modified xsi:type="dcterms:W3CDTF">2022-11-04T11:51:09Z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(3)PxIKeip4XzoJiZzRT3epxGYdtHtrjxMGbhv8BCNS7jcopuiAtVQWzafbts0RoZhmj17gcaAS
3HMqjghidVQRfR1LH9JU5Hnbe1v6wPqm1bu1/7H7L0Io0UJuYmpkhDKW6U1/aFTjLEcAnPK2
ZwHxwoNd45rFh/MDGq+f/BLG85REcqyimRJBofWmszxfJ96JE8z673L1A8zy76Oo4jXKnyUA
lu3CgX3jE4g7sA/bZB</vt:lpwstr>
  </property>
  <property fmtid="{D5CDD505-2E9C-101B-9397-08002B2CF9AE}" pid="4" name="_2015_ms_pID_7253431">
    <vt:lpwstr>W7QKzRljibsFMSTjX1KM/5GMrKaPZ0dIjXdH7H7Y9j39Z1AHjNG1JR
DRGFtHrPIAASRXU0cF6K1PdnAy7CWEQMp+9+F20kAeouw5IWa790WRiUp2vs1iZh8Zux2S+j
kw/dUsvbkgsBEUflqgmMSBhLJAs6iV2h/fH8xKtvWFjha2SitGnK5V/jlNm/zNr3bZBMb39C
lVq1DjXkDVThSTV3/K6mRyxJIY4qYLukYS9h</vt:lpwstr>
  </property>
  <property fmtid="{D5CDD505-2E9C-101B-9397-08002B2CF9AE}" pid="5" name="_2015_ms_pID_7253432">
    <vt:lpwstr>Xw==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1667526307</vt:lpwstr>
  </property>
</Properties>
</file>