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9"/>
  </p:notesMasterIdLst>
  <p:handoutMasterIdLst>
    <p:handoutMasterId r:id="rId40"/>
  </p:handoutMasterIdLst>
  <p:sldIdLst>
    <p:sldId id="303" r:id="rId2"/>
    <p:sldId id="893" r:id="rId3"/>
    <p:sldId id="923" r:id="rId4"/>
    <p:sldId id="670" r:id="rId5"/>
    <p:sldId id="636" r:id="rId6"/>
    <p:sldId id="726" r:id="rId7"/>
    <p:sldId id="1164" r:id="rId8"/>
    <p:sldId id="1165" r:id="rId9"/>
    <p:sldId id="1166" r:id="rId10"/>
    <p:sldId id="1114" r:id="rId11"/>
    <p:sldId id="1115" r:id="rId12"/>
    <p:sldId id="1152" r:id="rId13"/>
    <p:sldId id="1167" r:id="rId14"/>
    <p:sldId id="1148" r:id="rId15"/>
    <p:sldId id="1149" r:id="rId16"/>
    <p:sldId id="1174" r:id="rId17"/>
    <p:sldId id="1175" r:id="rId18"/>
    <p:sldId id="1176" r:id="rId19"/>
    <p:sldId id="1178" r:id="rId20"/>
    <p:sldId id="1150" r:id="rId21"/>
    <p:sldId id="1190" r:id="rId22"/>
    <p:sldId id="1187" r:id="rId23"/>
    <p:sldId id="1188" r:id="rId24"/>
    <p:sldId id="1189" r:id="rId25"/>
    <p:sldId id="1151" r:id="rId26"/>
    <p:sldId id="1199" r:id="rId27"/>
    <p:sldId id="1200" r:id="rId28"/>
    <p:sldId id="1201" r:id="rId29"/>
    <p:sldId id="891" r:id="rId30"/>
    <p:sldId id="860" r:id="rId31"/>
    <p:sldId id="737" r:id="rId32"/>
    <p:sldId id="793" r:id="rId33"/>
    <p:sldId id="876" r:id="rId34"/>
    <p:sldId id="704" r:id="rId35"/>
    <p:sldId id="918" r:id="rId36"/>
    <p:sldId id="919" r:id="rId37"/>
    <p:sldId id="895" r:id="rId38"/>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72AF2F"/>
    <a:srgbClr val="0066FF"/>
    <a:srgbClr val="FFFFCC"/>
    <a:srgbClr val="C1E442"/>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7931" autoAdjust="0"/>
  </p:normalViewPr>
  <p:slideViewPr>
    <p:cSldViewPr snapToGrid="0">
      <p:cViewPr varScale="1">
        <p:scale>
          <a:sx n="116" d="100"/>
          <a:sy n="116" d="100"/>
        </p:scale>
        <p:origin x="10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8/31/2022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8/31/2022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90635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kern="1200" spc="300" dirty="0">
                <a:solidFill>
                  <a:schemeClr val="tx1"/>
                </a:solidFill>
                <a:latin typeface="Arial" panose="020B0604020202020204" pitchFamily="34" charset="0"/>
                <a:ea typeface="+mn-ea"/>
                <a:cs typeface="Arial" panose="020B0604020202020204" pitchFamily="34" charset="0"/>
              </a:rPr>
              <a:t>S5-225006, SA5#145e, </a:t>
            </a:r>
            <a:r>
              <a:rPr lang="en-US" sz="1100" b="1" kern="1200" spc="300" dirty="0">
                <a:solidFill>
                  <a:schemeClr val="tx1"/>
                </a:solidFill>
                <a:latin typeface="Arial" panose="020B0604020202020204" pitchFamily="34" charset="0"/>
                <a:ea typeface="+mn-ea"/>
                <a:cs typeface="Arial" panose="020B0604020202020204" pitchFamily="34" charset="0"/>
              </a:rPr>
              <a:t>e-meeting</a:t>
            </a:r>
            <a:r>
              <a:rPr lang="en-GB" sz="1100" b="1" kern="1200" spc="300" dirty="0">
                <a:solidFill>
                  <a:schemeClr val="tx1"/>
                </a:solidFill>
                <a:latin typeface="Arial" panose="020B0604020202020204" pitchFamily="34" charset="0"/>
                <a:ea typeface="+mn-ea"/>
                <a:cs typeface="Arial" panose="020B0604020202020204" pitchFamily="34" charset="0"/>
              </a:rPr>
              <a:t>, 15 </a:t>
            </a:r>
            <a:r>
              <a:rPr lang="en-US" sz="1100" b="1" kern="1200" spc="300" dirty="0">
                <a:solidFill>
                  <a:schemeClr val="tx1"/>
                </a:solidFill>
                <a:latin typeface="Arial" panose="020B0604020202020204" pitchFamily="34" charset="0"/>
                <a:ea typeface="+mn-ea"/>
                <a:cs typeface="Arial" panose="020B0604020202020204" pitchFamily="34" charset="0"/>
              </a:rPr>
              <a:t>– 24 </a:t>
            </a:r>
            <a:r>
              <a:rPr lang="en-US" altLang="zh-CN" sz="1100" b="1" kern="1200" spc="300" dirty="0">
                <a:solidFill>
                  <a:schemeClr val="tx1"/>
                </a:solidFill>
                <a:latin typeface="Arial" panose="020B0604020202020204" pitchFamily="34" charset="0"/>
                <a:ea typeface="+mn-ea"/>
                <a:cs typeface="Arial" panose="020B0604020202020204" pitchFamily="34" charset="0"/>
              </a:rPr>
              <a:t>August</a:t>
            </a:r>
            <a:r>
              <a:rPr lang="en-US" sz="1100" b="1" kern="1200" spc="300" dirty="0">
                <a:solidFill>
                  <a:schemeClr val="tx1"/>
                </a:solidFill>
                <a:latin typeface="Arial" panose="020B0604020202020204" pitchFamily="34" charset="0"/>
                <a:ea typeface="+mn-ea"/>
                <a:cs typeface="Arial" panose="020B0604020202020204" pitchFamily="34" charset="0"/>
              </a:rPr>
              <a:t> 2022</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4" r:id="rId4"/>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file:///D:\2022&#24180;&#24037;&#20316;\&#26631;&#20934;&#24037;&#20316;\3GPP\SA5#145e\docs\S5-225175.zip" TargetMode="External"/><Relationship Id="rId3" Type="http://schemas.openxmlformats.org/officeDocument/2006/relationships/hyperlink" Target="file:///D:\2022&#24180;&#24037;&#20316;\&#26631;&#20934;&#24037;&#20316;\3GPP\SA5#145e\docs\S5-225327.zip" TargetMode="External"/><Relationship Id="rId7" Type="http://schemas.openxmlformats.org/officeDocument/2006/relationships/hyperlink" Target="file:///D:\2022&#24180;&#24037;&#20316;\&#26631;&#20934;&#24037;&#20316;\3GPP\SA5#145e\docs\S5-225176.zip" TargetMode="External"/><Relationship Id="rId2" Type="http://schemas.openxmlformats.org/officeDocument/2006/relationships/hyperlink" Target="file:///D:\2022&#24180;&#24037;&#20316;\&#26631;&#20934;&#24037;&#20316;\3GPP\SA5#145e\docs\S5-225331.zip" TargetMode="External"/><Relationship Id="rId1" Type="http://schemas.openxmlformats.org/officeDocument/2006/relationships/slideLayout" Target="../slideLayouts/slideLayout3.xml"/><Relationship Id="rId6" Type="http://schemas.openxmlformats.org/officeDocument/2006/relationships/hyperlink" Target="file:///D:\2022&#24180;&#24037;&#20316;\&#26631;&#20934;&#24037;&#20316;\3GPP\SA5#145e\docs\S5-225135.zip" TargetMode="External"/><Relationship Id="rId5" Type="http://schemas.openxmlformats.org/officeDocument/2006/relationships/hyperlink" Target="file:///D:\2022&#24180;&#24037;&#20316;\&#26631;&#20934;&#24037;&#20316;\3GPP\SA5#145e\docs\S5-225328.zip" TargetMode="External"/><Relationship Id="rId4" Type="http://schemas.openxmlformats.org/officeDocument/2006/relationships/hyperlink" Target="file:///D:\2022&#24180;&#24037;&#20316;\&#26631;&#20934;&#24037;&#20316;\3GPP\SA5#145e\docs\S5-225332.zi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5e"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OAM&amp;P Exec Report</a:t>
            </a:r>
            <a:r>
              <a:rPr lang="en-GB" sz="4800" b="1" i="1" dirty="0"/>
              <a:t/>
            </a:r>
            <a:br>
              <a:rPr lang="en-GB" sz="4800" b="1" i="1" dirty="0"/>
            </a:br>
            <a:r>
              <a:rPr lang="fr-FR" sz="2400" dirty="0">
                <a:latin typeface="Arial" pitchFamily="34" charset="0"/>
              </a:rPr>
              <a:t>SA5#145e, 15 – 24 </a:t>
            </a:r>
            <a:r>
              <a:rPr lang="en-US" altLang="zh-CN" sz="2400" dirty="0">
                <a:latin typeface="Arial" pitchFamily="34" charset="0"/>
              </a:rPr>
              <a:t>August</a:t>
            </a:r>
            <a:r>
              <a:rPr lang="en-US" sz="2400" dirty="0">
                <a:latin typeface="Arial" pitchFamily="34" charset="0"/>
              </a:rPr>
              <a:t>, 2022</a:t>
            </a:r>
            <a:r>
              <a:rPr lang="fr-FR" sz="2400" dirty="0">
                <a:latin typeface="Arial" pitchFamily="34" charset="0"/>
              </a:rPr>
              <a:t/>
            </a:r>
            <a:br>
              <a:rPr lang="fr-FR" sz="2400" dirty="0">
                <a:latin typeface="Arial" pitchFamily="34" charset="0"/>
              </a:rPr>
            </a:br>
            <a:r>
              <a:rPr lang="en-US" sz="2400" dirty="0">
                <a:latin typeface="Arial" pitchFamily="34" charset="0"/>
              </a:rPr>
              <a:t>e-meeting</a:t>
            </a:r>
            <a:r>
              <a:rPr lang="fr-FR" sz="2400" dirty="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52463" y="0"/>
            <a:ext cx="9102725" cy="1143000"/>
          </a:xfrm>
        </p:spPr>
        <p:txBody>
          <a:bodyPr/>
          <a:lstStyle/>
          <a:p>
            <a:r>
              <a:rPr lang="en-GB" altLang="en-US" sz="2800" dirty="0" smtClean="0"/>
              <a:t>Summary - SA5 </a:t>
            </a:r>
            <a:r>
              <a:rPr lang="en-US" altLang="zh-CN" sz="2800" dirty="0" smtClean="0"/>
              <a:t>Rel-18 WI </a:t>
            </a:r>
            <a:r>
              <a:rPr lang="en-GB" altLang="en-US" sz="2800" dirty="0" smtClean="0"/>
              <a:t>progress</a:t>
            </a:r>
            <a:endParaRPr lang="en-US" altLang="en-US" sz="2800" dirty="0"/>
          </a:p>
        </p:txBody>
      </p:sp>
      <p:graphicFrame>
        <p:nvGraphicFramePr>
          <p:cNvPr id="6"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909937010"/>
              </p:ext>
            </p:extLst>
          </p:nvPr>
        </p:nvGraphicFramePr>
        <p:xfrm>
          <a:off x="0" y="719448"/>
          <a:ext cx="11664776" cy="6039170"/>
        </p:xfrm>
        <a:graphic>
          <a:graphicData uri="http://schemas.openxmlformats.org/drawingml/2006/table">
            <a:tbl>
              <a:tblPr firstRow="1" firstCol="1" bandRow="1">
                <a:tableStyleId>{F5AB1C69-6EDB-4FF4-983F-18BD219EF322}</a:tableStyleId>
              </a:tblPr>
              <a:tblGrid>
                <a:gridCol w="466168">
                  <a:extLst>
                    <a:ext uri="{9D8B030D-6E8A-4147-A177-3AD203B41FA5}">
                      <a16:colId xmlns:a16="http://schemas.microsoft.com/office/drawing/2014/main" xmlns="" val="20000"/>
                    </a:ext>
                  </a:extLst>
                </a:gridCol>
                <a:gridCol w="2397435">
                  <a:extLst>
                    <a:ext uri="{9D8B030D-6E8A-4147-A177-3AD203B41FA5}">
                      <a16:colId xmlns:a16="http://schemas.microsoft.com/office/drawing/2014/main" xmlns="" val="20001"/>
                    </a:ext>
                  </a:extLst>
                </a:gridCol>
                <a:gridCol w="620011">
                  <a:extLst>
                    <a:ext uri="{9D8B030D-6E8A-4147-A177-3AD203B41FA5}">
                      <a16:colId xmlns:a16="http://schemas.microsoft.com/office/drawing/2014/main" xmlns="" val="20002"/>
                    </a:ext>
                  </a:extLst>
                </a:gridCol>
                <a:gridCol w="544223">
                  <a:extLst>
                    <a:ext uri="{9D8B030D-6E8A-4147-A177-3AD203B41FA5}">
                      <a16:colId xmlns:a16="http://schemas.microsoft.com/office/drawing/2014/main" xmlns="" val="20003"/>
                    </a:ext>
                  </a:extLst>
                </a:gridCol>
                <a:gridCol w="300867">
                  <a:extLst>
                    <a:ext uri="{9D8B030D-6E8A-4147-A177-3AD203B41FA5}">
                      <a16:colId xmlns:a16="http://schemas.microsoft.com/office/drawing/2014/main" xmlns="" val="20004"/>
                    </a:ext>
                  </a:extLst>
                </a:gridCol>
                <a:gridCol w="903072">
                  <a:extLst>
                    <a:ext uri="{9D8B030D-6E8A-4147-A177-3AD203B41FA5}">
                      <a16:colId xmlns:a16="http://schemas.microsoft.com/office/drawing/2014/main" xmlns="" val="20005"/>
                    </a:ext>
                  </a:extLst>
                </a:gridCol>
                <a:gridCol w="543697">
                  <a:extLst>
                    <a:ext uri="{9D8B030D-6E8A-4147-A177-3AD203B41FA5}">
                      <a16:colId xmlns:a16="http://schemas.microsoft.com/office/drawing/2014/main" xmlns="" val="20006"/>
                    </a:ext>
                  </a:extLst>
                </a:gridCol>
                <a:gridCol w="527222">
                  <a:extLst>
                    <a:ext uri="{9D8B030D-6E8A-4147-A177-3AD203B41FA5}">
                      <a16:colId xmlns:a16="http://schemas.microsoft.com/office/drawing/2014/main" xmlns="" val="20007"/>
                    </a:ext>
                  </a:extLst>
                </a:gridCol>
                <a:gridCol w="775911">
                  <a:extLst>
                    <a:ext uri="{9D8B030D-6E8A-4147-A177-3AD203B41FA5}">
                      <a16:colId xmlns:a16="http://schemas.microsoft.com/office/drawing/2014/main" xmlns="" val="20008"/>
                    </a:ext>
                  </a:extLst>
                </a:gridCol>
                <a:gridCol w="977878"/>
                <a:gridCol w="902073"/>
                <a:gridCol w="902073"/>
                <a:gridCol w="902073"/>
                <a:gridCol w="902073"/>
              </a:tblGrid>
              <a:tr h="320426">
                <a:tc>
                  <a:txBody>
                    <a:bodyPr/>
                    <a:lstStyle/>
                    <a:p>
                      <a:pPr algn="ctr">
                        <a:lnSpc>
                          <a:spcPct val="107000"/>
                        </a:lnSpc>
                        <a:spcAft>
                          <a:spcPts val="800"/>
                        </a:spcAft>
                      </a:pPr>
                      <a:r>
                        <a:rPr lang="en-GB" sz="1050" dirty="0">
                          <a:latin typeface="+mn-lt"/>
                        </a:rPr>
                        <a:t>UID</a:t>
                      </a:r>
                    </a:p>
                  </a:txBody>
                  <a:tcPr marL="36002" marR="36002" marT="0" marB="0" anchor="ctr"/>
                </a:tc>
                <a:tc>
                  <a:txBody>
                    <a:bodyPr/>
                    <a:lstStyle/>
                    <a:p>
                      <a:pPr algn="ctr">
                        <a:lnSpc>
                          <a:spcPct val="107000"/>
                        </a:lnSpc>
                        <a:spcAft>
                          <a:spcPts val="800"/>
                        </a:spcAft>
                      </a:pPr>
                      <a:r>
                        <a:rPr lang="en-GB" sz="1050" dirty="0">
                          <a:latin typeface="+mn-lt"/>
                        </a:rPr>
                        <a:t>Name</a:t>
                      </a:r>
                    </a:p>
                  </a:txBody>
                  <a:tcPr marL="36002" marR="36002" marT="0" marB="0" anchor="ctr"/>
                </a:tc>
                <a:tc>
                  <a:txBody>
                    <a:bodyPr/>
                    <a:lstStyle/>
                    <a:p>
                      <a:pPr algn="ctr">
                        <a:lnSpc>
                          <a:spcPct val="107000"/>
                        </a:lnSpc>
                        <a:spcAft>
                          <a:spcPts val="800"/>
                        </a:spcAft>
                      </a:pPr>
                      <a:r>
                        <a:rPr lang="en-GB" sz="1050" dirty="0">
                          <a:latin typeface="+mn-lt"/>
                        </a:rPr>
                        <a:t>Acronym</a:t>
                      </a:r>
                    </a:p>
                  </a:txBody>
                  <a:tcPr marL="36002" marR="36002" marT="0" marB="0" anchor="ctr"/>
                </a:tc>
                <a:tc>
                  <a:txBody>
                    <a:bodyPr/>
                    <a:lstStyle/>
                    <a:p>
                      <a:pPr algn="ctr">
                        <a:lnSpc>
                          <a:spcPct val="107000"/>
                        </a:lnSpc>
                        <a:spcAft>
                          <a:spcPts val="800"/>
                        </a:spcAft>
                      </a:pPr>
                      <a:r>
                        <a:rPr lang="en-GB" sz="1050" dirty="0" err="1">
                          <a:latin typeface="+mn-lt"/>
                        </a:rPr>
                        <a:t>Rel</a:t>
                      </a:r>
                      <a:endParaRPr lang="en-GB" sz="1050" dirty="0">
                        <a:latin typeface="+mn-lt"/>
                      </a:endParaRPr>
                    </a:p>
                  </a:txBody>
                  <a:tcPr marL="36002" marR="36002" marT="0" marB="0" anchor="ctr"/>
                </a:tc>
                <a:tc>
                  <a:txBody>
                    <a:bodyPr/>
                    <a:lstStyle/>
                    <a:p>
                      <a:pPr algn="ctr">
                        <a:lnSpc>
                          <a:spcPct val="107000"/>
                        </a:lnSpc>
                        <a:spcAft>
                          <a:spcPts val="800"/>
                        </a:spcAft>
                      </a:pPr>
                      <a:r>
                        <a:rPr lang="en-GB" sz="1050" dirty="0">
                          <a:latin typeface="+mn-lt"/>
                        </a:rPr>
                        <a:t>WG</a:t>
                      </a:r>
                    </a:p>
                  </a:txBody>
                  <a:tcPr marL="36002" marR="36002" marT="0" marB="0" anchor="ctr"/>
                </a:tc>
                <a:tc>
                  <a:txBody>
                    <a:bodyPr/>
                    <a:lstStyle/>
                    <a:p>
                      <a:pPr algn="ctr">
                        <a:lnSpc>
                          <a:spcPct val="107000"/>
                        </a:lnSpc>
                        <a:spcAft>
                          <a:spcPts val="800"/>
                        </a:spcAft>
                      </a:pPr>
                      <a:r>
                        <a:rPr lang="en-GB" sz="1050" dirty="0">
                          <a:latin typeface="+mn-lt"/>
                        </a:rPr>
                        <a:t>Target</a:t>
                      </a:r>
                    </a:p>
                  </a:txBody>
                  <a:tcPr marL="36002" marR="36002" marT="0" marB="0" anchor="ctr"/>
                </a:tc>
                <a:tc>
                  <a:txBody>
                    <a:bodyPr/>
                    <a:lstStyle/>
                    <a:p>
                      <a:pPr algn="ctr">
                        <a:lnSpc>
                          <a:spcPct val="107000"/>
                        </a:lnSpc>
                        <a:spcAft>
                          <a:spcPts val="800"/>
                        </a:spcAft>
                      </a:pPr>
                      <a:r>
                        <a:rPr lang="en-GB" sz="1050" dirty="0">
                          <a:latin typeface="+mn-lt"/>
                        </a:rPr>
                        <a:t>Old %</a:t>
                      </a:r>
                    </a:p>
                  </a:txBody>
                  <a:tcPr marL="36002" marR="36002" marT="0" marB="0" anchor="ctr"/>
                </a:tc>
                <a:tc>
                  <a:txBody>
                    <a:bodyPr/>
                    <a:lstStyle/>
                    <a:p>
                      <a:pPr algn="ctr">
                        <a:lnSpc>
                          <a:spcPct val="107000"/>
                        </a:lnSpc>
                        <a:spcAft>
                          <a:spcPts val="800"/>
                        </a:spcAft>
                      </a:pPr>
                      <a:r>
                        <a:rPr lang="en-GB" sz="105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5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50" dirty="0" smtClean="0">
                          <a:solidFill>
                            <a:srgbClr val="FF0000"/>
                          </a:solidFill>
                          <a:latin typeface="+mn-lt"/>
                        </a:rPr>
                        <a:t>Related groups</a:t>
                      </a:r>
                      <a:endParaRPr lang="en-GB" sz="105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50" b="1" kern="1200" dirty="0" smtClean="0">
                          <a:solidFill>
                            <a:srgbClr val="FF0000"/>
                          </a:solidFill>
                          <a:latin typeface="+mn-lt"/>
                          <a:ea typeface="+mn-ea"/>
                          <a:cs typeface="+mn-cs"/>
                        </a:rPr>
                        <a:t>SA5 Progress</a:t>
                      </a:r>
                      <a:endParaRPr lang="en-GB" sz="105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50" dirty="0" smtClean="0">
                          <a:solidFill>
                            <a:srgbClr val="FF0000"/>
                          </a:solidFill>
                          <a:latin typeface="+mn-lt"/>
                        </a:rPr>
                        <a:t>WID</a:t>
                      </a:r>
                      <a:endParaRPr lang="en-GB" sz="105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50" dirty="0" smtClean="0">
                          <a:solidFill>
                            <a:srgbClr val="FF0000"/>
                          </a:solidFill>
                          <a:latin typeface="+mn-lt"/>
                        </a:rPr>
                        <a:t>TS</a:t>
                      </a:r>
                      <a:endParaRPr lang="en-GB" sz="105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50" dirty="0" smtClean="0">
                          <a:solidFill>
                            <a:srgbClr val="FF0000"/>
                          </a:solidFill>
                          <a:latin typeface="+mn-lt"/>
                        </a:rPr>
                        <a:t>Rapporteur</a:t>
                      </a:r>
                      <a:endParaRPr lang="en-GB" sz="105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423590">
                <a:tc>
                  <a:txBody>
                    <a:bodyPr/>
                    <a:lstStyle/>
                    <a:p>
                      <a:pPr algn="l" fontAlgn="t"/>
                      <a:r>
                        <a:rPr lang="en-US" sz="1050" b="0" i="0" u="none" strike="noStrike" dirty="0">
                          <a:solidFill>
                            <a:srgbClr val="000000"/>
                          </a:solidFill>
                          <a:effectLst/>
                          <a:latin typeface="+mn-lt"/>
                        </a:rPr>
                        <a:t>940030</a:t>
                      </a:r>
                    </a:p>
                  </a:txBody>
                  <a:tcPr marL="6350" marR="6350" marT="6350" marB="0"/>
                </a:tc>
                <a:tc>
                  <a:txBody>
                    <a:bodyPr/>
                    <a:lstStyle/>
                    <a:p>
                      <a:pPr algn="l" fontAlgn="t"/>
                      <a:r>
                        <a:rPr lang="en-US" sz="1050" b="0" i="0" u="none" strike="noStrike" dirty="0">
                          <a:solidFill>
                            <a:schemeClr val="tx1"/>
                          </a:solidFill>
                          <a:effectLst/>
                          <a:latin typeface="+mn-lt"/>
                        </a:rPr>
                        <a:t>Self-Configuration of RAN Network Entities </a:t>
                      </a:r>
                    </a:p>
                  </a:txBody>
                  <a:tcPr marL="6350" marR="6350" marT="6350" marB="0"/>
                </a:tc>
                <a:tc>
                  <a:txBody>
                    <a:bodyPr/>
                    <a:lstStyle/>
                    <a:p>
                      <a:pPr algn="l" fontAlgn="t"/>
                      <a:r>
                        <a:rPr lang="en-US" sz="1050" b="0" i="0" u="none" strike="noStrike">
                          <a:solidFill>
                            <a:srgbClr val="000000"/>
                          </a:solidFill>
                          <a:effectLst/>
                          <a:latin typeface="+mn-lt"/>
                        </a:rPr>
                        <a:t>RANSC</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algn="l" fontAlgn="t"/>
                      <a:r>
                        <a:rPr lang="en-US" sz="1050" b="0" i="0" u="none" strike="noStrike" dirty="0" smtClean="0">
                          <a:solidFill>
                            <a:srgbClr val="000000"/>
                          </a:solidFill>
                          <a:effectLst/>
                          <a:latin typeface="+mn-lt"/>
                        </a:rPr>
                        <a:t>SA#100 (June 2023)</a:t>
                      </a:r>
                    </a:p>
                  </a:txBody>
                  <a:tcPr marL="6350" marR="6350" marT="6350" marB="0"/>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5%</a:t>
                      </a:r>
                    </a:p>
                  </a:txBody>
                  <a:tcPr marL="6350" marR="635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b="0" i="0" u="none" strike="noStrike" kern="1200" dirty="0" smtClean="0">
                          <a:solidFill>
                            <a:srgbClr val="0000FF"/>
                          </a:solidFill>
                          <a:effectLst/>
                          <a:latin typeface="+mn-lt"/>
                          <a:ea typeface="+mn-ea"/>
                          <a:cs typeface="+mn-cs"/>
                        </a:rPr>
                        <a:t>5%</a:t>
                      </a:r>
                    </a:p>
                    <a:p>
                      <a:pPr algn="ctr">
                        <a:lnSpc>
                          <a:spcPct val="107000"/>
                        </a:lnSpc>
                        <a:spcAft>
                          <a:spcPts val="800"/>
                        </a:spcAft>
                      </a:pPr>
                      <a:endParaRPr lang="en-GB" sz="105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smtClean="0">
                          <a:solidFill>
                            <a:srgbClr val="FF0000"/>
                          </a:solidFill>
                          <a:effectLst/>
                          <a:latin typeface="+mn-lt"/>
                          <a:ea typeface="+mn-ea"/>
                          <a:cs typeface="Arial" panose="020B0604020202020204" pitchFamily="34" charset="0"/>
                        </a:rPr>
                        <a:t>0-&gt;5-&gt;5-&gt;5%</a:t>
                      </a:r>
                      <a:endParaRPr lang="zh-CN" altLang="zh-CN" sz="1000" kern="1200" dirty="0" smtClean="0">
                        <a:solidFill>
                          <a:srgbClr val="FF0000"/>
                        </a:solidFill>
                        <a:effectLst/>
                        <a:latin typeface="+mn-lt"/>
                        <a:ea typeface="+mn-ea"/>
                        <a:cs typeface="Arial" panose="020B0604020202020204" pitchFamily="34" charset="0"/>
                      </a:endParaRPr>
                    </a:p>
                    <a:p>
                      <a:pPr marL="0" algn="ctr" defTabSz="1219170" rtl="0" eaLnBrk="1" latinLnBrk="0" hangingPunct="1">
                        <a:lnSpc>
                          <a:spcPct val="107000"/>
                        </a:lnSpc>
                        <a:spcAft>
                          <a:spcPts val="800"/>
                        </a:spcAft>
                      </a:pPr>
                      <a:endParaRPr lang="en-GB" sz="10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smtClean="0">
                          <a:solidFill>
                            <a:srgbClr val="000000"/>
                          </a:solidFill>
                          <a:effectLst/>
                          <a:latin typeface="+mn-lt"/>
                          <a:ea typeface="+mn-ea"/>
                          <a:cs typeface="Arial" panose="020B0604020202020204" pitchFamily="34" charset="0"/>
                        </a:rPr>
                        <a:t>SP-211431</a:t>
                      </a:r>
                      <a:endParaRPr lang="en-GB" altLang="zh-CN" sz="1000" b="0" i="0" u="none" strike="noStrike" kern="1200" dirty="0" smtClean="0">
                        <a:solidFill>
                          <a:srgbClr val="FF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28.317</a:t>
                      </a:r>
                    </a:p>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28.313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a:t>
                      </a:r>
                      <a:r>
                        <a:rPr lang="en-US" altLang="zh-CN" sz="1000" kern="1200" dirty="0" smtClean="0">
                          <a:solidFill>
                            <a:srgbClr val="000000"/>
                          </a:solidFill>
                          <a:effectLst/>
                          <a:latin typeface="+mn-lt"/>
                          <a:ea typeface="+mn-ea"/>
                          <a:cs typeface="Arial" panose="020B0604020202020204" pitchFamily="34" charset="0"/>
                        </a:rPr>
                        <a:t>, 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xmlns="" val="3324002326"/>
                  </a:ext>
                </a:extLst>
              </a:tr>
              <a:tr h="467090">
                <a:tc>
                  <a:txBody>
                    <a:bodyPr/>
                    <a:lstStyle/>
                    <a:p>
                      <a:pPr algn="l" fontAlgn="t"/>
                      <a:r>
                        <a:rPr lang="en-US" sz="1050" b="0" i="0" u="none" strike="noStrike" dirty="0">
                          <a:solidFill>
                            <a:srgbClr val="000000"/>
                          </a:solidFill>
                          <a:effectLst/>
                          <a:latin typeface="+mn-lt"/>
                        </a:rPr>
                        <a:t>940045</a:t>
                      </a:r>
                    </a:p>
                  </a:txBody>
                  <a:tcPr marL="6350" marR="6350" marT="6350" marB="0"/>
                </a:tc>
                <a:tc>
                  <a:txBody>
                    <a:bodyPr/>
                    <a:lstStyle/>
                    <a:p>
                      <a:pPr algn="l" fontAlgn="t"/>
                      <a:r>
                        <a:rPr lang="en-US" sz="1050" b="0" i="0" u="none" strike="noStrike" dirty="0">
                          <a:solidFill>
                            <a:schemeClr val="tx1"/>
                          </a:solidFill>
                          <a:effectLst/>
                          <a:latin typeface="+mn-lt"/>
                        </a:rPr>
                        <a:t>Network slicing provisioning rules </a:t>
                      </a:r>
                    </a:p>
                  </a:txBody>
                  <a:tcPr marL="6350" marR="6350" marT="6350" marB="0"/>
                </a:tc>
                <a:tc>
                  <a:txBody>
                    <a:bodyPr/>
                    <a:lstStyle/>
                    <a:p>
                      <a:pPr algn="l" fontAlgn="t"/>
                      <a:r>
                        <a:rPr lang="en-US" sz="1050" b="0" i="0" u="none" strike="noStrike" dirty="0">
                          <a:solidFill>
                            <a:srgbClr val="000000"/>
                          </a:solidFill>
                          <a:effectLst/>
                          <a:latin typeface="+mn-lt"/>
                        </a:rPr>
                        <a:t>NSRULE</a:t>
                      </a: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50" b="0" i="0" u="none" strike="noStrike" kern="1200" dirty="0" smtClean="0">
                          <a:solidFill>
                            <a:srgbClr val="000000"/>
                          </a:solidFill>
                          <a:effectLst/>
                          <a:latin typeface="+mn-lt"/>
                          <a:ea typeface="+mn-ea"/>
                          <a:cs typeface="+mn-cs"/>
                        </a:rPr>
                        <a:t>SA#98(Dec </a:t>
                      </a:r>
                      <a:r>
                        <a:rPr lang="en-US" altLang="zh-CN" sz="1050" b="0" i="0" u="none" strike="noStrike" kern="1200" dirty="0">
                          <a:solidFill>
                            <a:srgbClr val="000000"/>
                          </a:solidFill>
                          <a:effectLst/>
                          <a:latin typeface="+mn-lt"/>
                          <a:ea typeface="+mn-ea"/>
                          <a:cs typeface="+mn-cs"/>
                        </a:rPr>
                        <a:t>2022)</a:t>
                      </a:r>
                      <a:endParaRPr lang="zh-CN" sz="105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35%</a:t>
                      </a:r>
                    </a:p>
                  </a:txBody>
                  <a:tcPr marL="6350" marR="6350" marT="0" marB="0"/>
                </a:tc>
                <a:tc>
                  <a:txBody>
                    <a:bodyPr/>
                    <a:lstStyle/>
                    <a:p>
                      <a:pPr marL="0" algn="ctr" defTabSz="1219170" rtl="0" eaLnBrk="1" fontAlgn="t" latinLnBrk="0" hangingPunct="1">
                        <a:lnSpc>
                          <a:spcPct val="100000"/>
                        </a:lnSpc>
                        <a:spcAft>
                          <a:spcPts val="0"/>
                        </a:spcAft>
                      </a:pPr>
                      <a:r>
                        <a:rPr lang="en-GB" sz="1050" b="0" i="0" u="none" strike="noStrike" kern="1200" dirty="0" smtClean="0">
                          <a:solidFill>
                            <a:srgbClr val="0000FF"/>
                          </a:solidFill>
                          <a:effectLst/>
                          <a:latin typeface="+mn-lt"/>
                          <a:ea typeface="+mn-ea"/>
                          <a:cs typeface="+mn-cs"/>
                        </a:rPr>
                        <a:t>45%</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5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0-&gt;15-&gt;35-</a:t>
                      </a:r>
                      <a:r>
                        <a:rPr lang="en-US" altLang="zh-CN" sz="1050" kern="1200" dirty="0">
                          <a:solidFill>
                            <a:srgbClr val="000000"/>
                          </a:solidFill>
                          <a:effectLst/>
                          <a:latin typeface="+mn-lt"/>
                          <a:ea typeface="宋体" panose="02010600030101010101" pitchFamily="2" charset="-122"/>
                          <a:cs typeface="Arial" panose="020B0604020202020204" pitchFamily="34" charset="0"/>
                        </a:rPr>
                        <a:t>&gt;45%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b="0" kern="1200" dirty="0" smtClean="0">
                          <a:solidFill>
                            <a:schemeClr val="dk1"/>
                          </a:solidFill>
                          <a:effectLst/>
                          <a:latin typeface="+mn-lt"/>
                          <a:ea typeface="+mn-ea"/>
                          <a:cs typeface="Arial" panose="020B0604020202020204" pitchFamily="34" charset="0"/>
                        </a:rPr>
                        <a:t>SP-211449</a:t>
                      </a: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28.531, 28.541</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50" b="0" kern="1200" dirty="0">
                          <a:solidFill>
                            <a:schemeClr val="dk1"/>
                          </a:solidFill>
                          <a:effectLst/>
                          <a:latin typeface="+mn-lt"/>
                          <a:ea typeface="+mn-ea"/>
                          <a:cs typeface="Arial" panose="020B0604020202020204" pitchFamily="34" charset="0"/>
                        </a:rPr>
                        <a:t>Ericsson</a:t>
                      </a:r>
                      <a:endParaRPr lang="en-US" sz="1050" b="0" kern="1200" dirty="0">
                        <a:solidFill>
                          <a:schemeClr val="dk1"/>
                        </a:solidFill>
                        <a:effectLst/>
                        <a:latin typeface="+mn-lt"/>
                        <a:ea typeface="+mn-ea"/>
                        <a:cs typeface="Arial" panose="020B0604020202020204" pitchFamily="34" charset="0"/>
                      </a:endParaRPr>
                    </a:p>
                  </a:txBody>
                  <a:tcPr marL="9525" marR="9525" marT="9525" marB="9525"/>
                </a:tc>
              </a:tr>
              <a:tr h="650658">
                <a:tc>
                  <a:txBody>
                    <a:bodyPr/>
                    <a:lstStyle/>
                    <a:p>
                      <a:pPr algn="l" fontAlgn="t"/>
                      <a:r>
                        <a:rPr lang="en-US" sz="1050" b="0" i="0" u="none" strike="noStrike" dirty="0">
                          <a:solidFill>
                            <a:srgbClr val="000000"/>
                          </a:solidFill>
                          <a:effectLst/>
                          <a:latin typeface="+mn-lt"/>
                        </a:rPr>
                        <a:t>950031</a:t>
                      </a:r>
                    </a:p>
                  </a:txBody>
                  <a:tcPr marL="6350" marR="6350" marT="6350" marB="0"/>
                </a:tc>
                <a:tc>
                  <a:txBody>
                    <a:bodyPr/>
                    <a:lstStyle/>
                    <a:p>
                      <a:pPr algn="l" fontAlgn="t"/>
                      <a:r>
                        <a:rPr lang="en-US" sz="1050" b="0" i="0" u="none" strike="noStrike" dirty="0">
                          <a:solidFill>
                            <a:schemeClr val="tx1"/>
                          </a:solidFill>
                          <a:effectLst/>
                          <a:latin typeface="+mn-lt"/>
                        </a:rPr>
                        <a:t>Additional NRM features phase 2 </a:t>
                      </a:r>
                    </a:p>
                  </a:txBody>
                  <a:tcPr marL="6350" marR="6350" marT="6350" marB="0"/>
                </a:tc>
                <a:tc>
                  <a:txBody>
                    <a:bodyPr/>
                    <a:lstStyle/>
                    <a:p>
                      <a:pPr algn="l" fontAlgn="t"/>
                      <a:r>
                        <a:rPr lang="en-US" sz="1050" b="0" i="0" u="none" strike="noStrike" dirty="0">
                          <a:solidFill>
                            <a:srgbClr val="000000"/>
                          </a:solidFill>
                          <a:effectLst/>
                          <a:latin typeface="+mn-lt"/>
                        </a:rPr>
                        <a:t>AdNRM_ph2</a:t>
                      </a: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marL="0" algn="l" defTabSz="1219170" rtl="0" eaLnBrk="1" fontAlgn="t" latinLnBrk="0" hangingPunct="1">
                        <a:lnSpc>
                          <a:spcPct val="150000"/>
                        </a:lnSpc>
                        <a:spcAft>
                          <a:spcPts val="0"/>
                        </a:spcAft>
                      </a:pPr>
                      <a:r>
                        <a:rPr lang="en-US" altLang="zh-CN" sz="1050" b="0" i="0" u="none" strike="noStrike" kern="1200" dirty="0">
                          <a:solidFill>
                            <a:srgbClr val="000000"/>
                          </a:solidFill>
                          <a:effectLst/>
                          <a:latin typeface="+mn-lt"/>
                          <a:ea typeface="+mn-ea"/>
                          <a:cs typeface="+mn-cs"/>
                        </a:rPr>
                        <a:t>SA#99(Mar 2023)</a:t>
                      </a:r>
                      <a:endParaRPr lang="zh-CN" sz="105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7%</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5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0-&gt;5-&gt;7-</a:t>
                      </a:r>
                      <a:r>
                        <a:rPr lang="en-US" altLang="zh-CN" sz="1050" kern="1200" dirty="0">
                          <a:solidFill>
                            <a:srgbClr val="000000"/>
                          </a:solidFill>
                          <a:effectLst/>
                          <a:latin typeface="+mn-lt"/>
                          <a:ea typeface="宋体" panose="02010600030101010101" pitchFamily="2" charset="-122"/>
                          <a:cs typeface="Arial" panose="020B0604020202020204" pitchFamily="34" charset="0"/>
                        </a:rPr>
                        <a:t>&gt;10% </a:t>
                      </a:r>
                      <a:r>
                        <a:rPr lang="en-US" altLang="zh-CN" sz="1050" kern="1200" dirty="0" smtClean="0">
                          <a:solidFill>
                            <a:srgbClr val="000000"/>
                          </a:solidFill>
                          <a:effectLst/>
                          <a:latin typeface="+mn-lt"/>
                          <a:ea typeface="宋体" panose="02010600030101010101" pitchFamily="2" charset="-122"/>
                          <a:cs typeface="Arial" panose="020B0604020202020204" pitchFamily="34" charset="0"/>
                        </a:rPr>
                        <a:t>-&gt;</a:t>
                      </a:r>
                      <a:r>
                        <a:rPr lang="en-US" altLang="zh-CN" sz="1050" kern="1200" baseline="0" dirty="0" smtClean="0">
                          <a:solidFill>
                            <a:srgbClr val="000000"/>
                          </a:solidFill>
                          <a:effectLst/>
                          <a:latin typeface="+mn-lt"/>
                          <a:ea typeface="宋体" panose="02010600030101010101" pitchFamily="2" charset="-122"/>
                          <a:cs typeface="Arial" panose="020B0604020202020204" pitchFamily="34" charset="0"/>
                        </a:rPr>
                        <a:t> </a:t>
                      </a:r>
                      <a:r>
                        <a:rPr lang="en-US" altLang="zh-CN" sz="1050" kern="1200" dirty="0" smtClean="0">
                          <a:solidFill>
                            <a:srgbClr val="000000"/>
                          </a:solidFill>
                          <a:effectLst/>
                          <a:latin typeface="+mn-lt"/>
                          <a:ea typeface="宋体" panose="02010600030101010101" pitchFamily="2" charset="-122"/>
                          <a:cs typeface="Arial" panose="020B0604020202020204" pitchFamily="34" charset="0"/>
                        </a:rPr>
                        <a:t>30%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b="0" kern="1200" dirty="0" smtClean="0">
                          <a:solidFill>
                            <a:schemeClr val="dk1"/>
                          </a:solidFill>
                          <a:effectLst/>
                          <a:latin typeface="+mn-lt"/>
                          <a:ea typeface="+mn-ea"/>
                          <a:cs typeface="Arial" panose="020B0604020202020204" pitchFamily="34" charset="0"/>
                        </a:rPr>
                        <a:t>SP-220351</a:t>
                      </a: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28.540, 28.541, 28.622, 28.623</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50" b="0" kern="1200" dirty="0">
                          <a:solidFill>
                            <a:schemeClr val="dk1"/>
                          </a:solidFill>
                          <a:effectLst/>
                          <a:latin typeface="+mn-lt"/>
                          <a:ea typeface="+mn-ea"/>
                          <a:cs typeface="Arial" panose="020B0604020202020204" pitchFamily="34" charset="0"/>
                        </a:rPr>
                        <a:t>Nokia, Nokia Shanghai Bell</a:t>
                      </a:r>
                      <a:endParaRPr lang="en-US" sz="1050" b="0" kern="1200" dirty="0">
                        <a:solidFill>
                          <a:schemeClr val="dk1"/>
                        </a:solidFill>
                        <a:effectLst/>
                        <a:latin typeface="+mn-lt"/>
                        <a:ea typeface="+mn-ea"/>
                        <a:cs typeface="Arial" panose="020B0604020202020204" pitchFamily="34" charset="0"/>
                      </a:endParaRPr>
                    </a:p>
                  </a:txBody>
                  <a:tcPr marL="9525" marR="9525" marT="9525" marB="9525"/>
                </a:tc>
              </a:tr>
              <a:tr h="668486">
                <a:tc>
                  <a:txBody>
                    <a:bodyPr/>
                    <a:lstStyle/>
                    <a:p>
                      <a:pPr algn="l" fontAlgn="t"/>
                      <a:r>
                        <a:rPr lang="en-US" sz="1050" b="0" i="0" u="none" strike="noStrike" dirty="0">
                          <a:solidFill>
                            <a:srgbClr val="000000"/>
                          </a:solidFill>
                          <a:effectLst/>
                          <a:latin typeface="+mn-lt"/>
                        </a:rPr>
                        <a:t>950036</a:t>
                      </a:r>
                    </a:p>
                  </a:txBody>
                  <a:tcPr marL="6350" marR="6350" marT="6350" marB="0"/>
                </a:tc>
                <a:tc>
                  <a:txBody>
                    <a:bodyPr/>
                    <a:lstStyle/>
                    <a:p>
                      <a:pPr algn="l" fontAlgn="t"/>
                      <a:r>
                        <a:rPr lang="en-US" sz="1050" b="0" i="0" u="none" strike="noStrike" dirty="0">
                          <a:solidFill>
                            <a:schemeClr val="tx1"/>
                          </a:solidFill>
                          <a:effectLst/>
                          <a:latin typeface="+mn-lt"/>
                        </a:rPr>
                        <a:t>Enhanced Edge Computing Management </a:t>
                      </a:r>
                    </a:p>
                  </a:txBody>
                  <a:tcPr marL="6350" marR="6350" marT="6350" marB="0"/>
                </a:tc>
                <a:tc>
                  <a:txBody>
                    <a:bodyPr/>
                    <a:lstStyle/>
                    <a:p>
                      <a:pPr algn="l" fontAlgn="t"/>
                      <a:r>
                        <a:rPr lang="en-US" sz="1050" b="0" i="0" u="none" strike="noStrike" dirty="0" err="1">
                          <a:solidFill>
                            <a:srgbClr val="000000"/>
                          </a:solidFill>
                          <a:effectLst/>
                          <a:latin typeface="+mn-lt"/>
                        </a:rPr>
                        <a:t>eECM</a:t>
                      </a:r>
                      <a:endParaRPr lang="en-US" sz="1050" b="0" i="0" u="none" strike="noStrike" dirty="0">
                        <a:solidFill>
                          <a:srgbClr val="000000"/>
                        </a:solidFill>
                        <a:effectLst/>
                        <a:latin typeface="+mn-lt"/>
                      </a:endParaRP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50" b="0" i="0" u="none" strike="noStrike" kern="1200" dirty="0">
                          <a:solidFill>
                            <a:srgbClr val="000000"/>
                          </a:solidFill>
                          <a:effectLst/>
                          <a:latin typeface="+mn-lt"/>
                          <a:ea typeface="+mn-ea"/>
                          <a:cs typeface="+mn-cs"/>
                        </a:rPr>
                        <a:t>SA#99 (Mar 2023)</a:t>
                      </a:r>
                      <a:endParaRPr lang="en-US" sz="105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10%</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smtClean="0">
                          <a:solidFill>
                            <a:srgbClr val="0000FF"/>
                          </a:solidFill>
                          <a:effectLst/>
                          <a:latin typeface="+mn-lt"/>
                          <a:ea typeface="+mn-ea"/>
                          <a:cs typeface="+mn-cs"/>
                        </a:rPr>
                        <a:t>35%</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5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0-&gt;5-&gt;10-</a:t>
                      </a:r>
                      <a:r>
                        <a:rPr lang="en-US" altLang="zh-CN" sz="1050" kern="1200" dirty="0">
                          <a:solidFill>
                            <a:srgbClr val="000000"/>
                          </a:solidFill>
                          <a:effectLst/>
                          <a:latin typeface="+mn-lt"/>
                          <a:ea typeface="宋体" panose="02010600030101010101" pitchFamily="2" charset="-122"/>
                          <a:cs typeface="Arial" panose="020B0604020202020204" pitchFamily="34" charset="0"/>
                        </a:rPr>
                        <a:t>&gt;</a:t>
                      </a:r>
                      <a:r>
                        <a:rPr lang="en-US" altLang="zh-CN" sz="1050" kern="1200" dirty="0" smtClean="0">
                          <a:solidFill>
                            <a:srgbClr val="000000"/>
                          </a:solidFill>
                          <a:effectLst/>
                          <a:latin typeface="+mn-lt"/>
                          <a:ea typeface="+mn-ea"/>
                          <a:cs typeface="Arial" panose="020B0604020202020204" pitchFamily="34" charset="0"/>
                        </a:rPr>
                        <a:t>20-&gt; 35%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b="0" kern="1200" dirty="0" smtClean="0">
                          <a:solidFill>
                            <a:schemeClr val="dk1"/>
                          </a:solidFill>
                          <a:effectLst/>
                          <a:latin typeface="+mn-lt"/>
                          <a:ea typeface="+mn-ea"/>
                          <a:cs typeface="Arial" panose="020B0604020202020204" pitchFamily="34" charset="0"/>
                        </a:rPr>
                        <a:t>SP-220154</a:t>
                      </a: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28.531, 28.532, 28.538, 28.541, 28.552, 28.554</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50" b="0" kern="1200" dirty="0">
                          <a:solidFill>
                            <a:schemeClr val="dk1"/>
                          </a:solidFill>
                          <a:effectLst/>
                          <a:latin typeface="+mn-lt"/>
                          <a:ea typeface="+mn-ea"/>
                          <a:cs typeface="Arial" panose="020B0604020202020204" pitchFamily="34" charset="0"/>
                        </a:rPr>
                        <a:t>Samsung, Intel</a:t>
                      </a:r>
                      <a:endParaRPr lang="en-US" sz="1050" b="0" kern="1200" dirty="0">
                        <a:solidFill>
                          <a:schemeClr val="dk1"/>
                        </a:solidFill>
                        <a:effectLst/>
                        <a:latin typeface="+mn-lt"/>
                        <a:ea typeface="+mn-ea"/>
                        <a:cs typeface="Arial" panose="020B0604020202020204" pitchFamily="34" charset="0"/>
                      </a:endParaRPr>
                    </a:p>
                  </a:txBody>
                  <a:tcPr marL="9525" marR="9525" marT="9525" marB="9525"/>
                </a:tc>
              </a:tr>
              <a:tr h="898525">
                <a:tc>
                  <a:txBody>
                    <a:bodyPr/>
                    <a:lstStyle/>
                    <a:p>
                      <a:pPr algn="l" fontAlgn="t"/>
                      <a:r>
                        <a:rPr lang="en-US" sz="1050" b="0" i="0" u="none" strike="noStrike" dirty="0">
                          <a:solidFill>
                            <a:srgbClr val="000000"/>
                          </a:solidFill>
                          <a:effectLst/>
                          <a:latin typeface="+mn-lt"/>
                        </a:rPr>
                        <a:t>870027</a:t>
                      </a:r>
                    </a:p>
                  </a:txBody>
                  <a:tcPr marL="6350" marR="6350" marT="6350" marB="0"/>
                </a:tc>
                <a:tc>
                  <a:txBody>
                    <a:bodyPr/>
                    <a:lstStyle/>
                    <a:p>
                      <a:pPr algn="l" fontAlgn="t"/>
                      <a:r>
                        <a:rPr lang="en-US" sz="1050" b="0" i="0" u="none" strike="noStrike" dirty="0">
                          <a:solidFill>
                            <a:schemeClr val="tx1"/>
                          </a:solidFill>
                          <a:effectLst/>
                          <a:latin typeface="+mn-lt"/>
                        </a:rPr>
                        <a:t>Enhancement of </a:t>
                      </a:r>
                      <a:r>
                        <a:rPr lang="en-US" sz="1050" b="0" i="0" u="none" strike="noStrike" dirty="0" err="1">
                          <a:solidFill>
                            <a:schemeClr val="tx1"/>
                          </a:solidFill>
                          <a:effectLst/>
                          <a:latin typeface="+mn-lt"/>
                        </a:rPr>
                        <a:t>QoE</a:t>
                      </a:r>
                      <a:r>
                        <a:rPr lang="en-US" sz="1050" b="0" i="0" u="none" strike="noStrike" dirty="0">
                          <a:solidFill>
                            <a:schemeClr val="tx1"/>
                          </a:solidFill>
                          <a:effectLst/>
                          <a:latin typeface="+mn-lt"/>
                        </a:rPr>
                        <a:t> Measurement Collection </a:t>
                      </a:r>
                    </a:p>
                  </a:txBody>
                  <a:tcPr marL="6350" marR="6350" marT="6350" marB="0"/>
                </a:tc>
                <a:tc>
                  <a:txBody>
                    <a:bodyPr/>
                    <a:lstStyle/>
                    <a:p>
                      <a:pPr algn="l" fontAlgn="t"/>
                      <a:r>
                        <a:rPr lang="en-US" sz="1050" b="0" i="0" u="none" strike="noStrike" dirty="0" err="1">
                          <a:solidFill>
                            <a:srgbClr val="000000"/>
                          </a:solidFill>
                          <a:effectLst/>
                          <a:latin typeface="+mn-lt"/>
                        </a:rPr>
                        <a:t>eQoE</a:t>
                      </a:r>
                      <a:endParaRPr lang="en-US" sz="1050" b="0" i="0" u="none" strike="noStrike" dirty="0">
                        <a:solidFill>
                          <a:srgbClr val="000000"/>
                        </a:solidFill>
                        <a:effectLst/>
                        <a:latin typeface="+mn-lt"/>
                      </a:endParaRP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algn="l" fontAlgn="t"/>
                      <a:r>
                        <a:rPr lang="en-US" sz="1050" b="0" i="0" u="none" strike="noStrike" dirty="0" smtClean="0">
                          <a:solidFill>
                            <a:srgbClr val="000000"/>
                          </a:solidFill>
                          <a:effectLst/>
                          <a:latin typeface="+mn-lt"/>
                        </a:rPr>
                        <a:t>SA#98 (Dec. 2022) </a:t>
                      </a:r>
                      <a:r>
                        <a:rPr lang="en-US" sz="1050" b="1" i="0" u="none" strike="noStrike" dirty="0" smtClean="0">
                          <a:solidFill>
                            <a:srgbClr val="000000"/>
                          </a:solidFill>
                          <a:effectLst/>
                          <a:latin typeface="+mn-lt"/>
                        </a:rPr>
                        <a:t>-&gt;   </a:t>
                      </a:r>
                      <a:r>
                        <a:rPr lang="en-US" sz="1050" b="1" i="0" u="none" strike="noStrike" dirty="0" smtClean="0">
                          <a:solidFill>
                            <a:srgbClr val="0000FF"/>
                          </a:solidFill>
                          <a:effectLst/>
                          <a:latin typeface="+mn-lt"/>
                        </a:rPr>
                        <a:t>SA#99 (Mar 2023)</a:t>
                      </a:r>
                    </a:p>
                  </a:txBody>
                  <a:tcPr marL="6350" marR="6350" marT="6350" marB="0"/>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95%</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smtClean="0">
                          <a:solidFill>
                            <a:srgbClr val="0000FF"/>
                          </a:solidFill>
                          <a:effectLst/>
                          <a:latin typeface="+mn-lt"/>
                          <a:ea typeface="+mn-ea"/>
                          <a:cs typeface="+mn-cs"/>
                        </a:rPr>
                        <a:t>70%</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1050" b="0" i="0" u="none" strike="noStrike" kern="1200" dirty="0">
                          <a:solidFill>
                            <a:srgbClr val="000000"/>
                          </a:solidFill>
                          <a:effectLst/>
                          <a:latin typeface="+mn-lt"/>
                          <a:ea typeface="+mn-ea"/>
                          <a:cs typeface="+mn-cs"/>
                        </a:rPr>
                        <a:t>RAN2/RAN3/SA4/CT1/CT4</a:t>
                      </a:r>
                      <a:endParaRPr lang="sv-SE" sz="105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50" b="0" kern="1200" dirty="0" smtClean="0">
                          <a:solidFill>
                            <a:schemeClr val="tx1"/>
                          </a:solidFill>
                          <a:effectLst/>
                          <a:latin typeface="+mn-lt"/>
                          <a:ea typeface="+mn-ea"/>
                          <a:cs typeface="Arial" panose="020B0604020202020204" pitchFamily="34" charset="0"/>
                        </a:rPr>
                        <a:t>95-&gt;95-&gt;</a:t>
                      </a:r>
                      <a:r>
                        <a:rPr lang="en-US" altLang="zh-CN" sz="1050" b="0" kern="1200" dirty="0" smtClean="0">
                          <a:solidFill>
                            <a:schemeClr val="tx1"/>
                          </a:solidFill>
                          <a:effectLst/>
                          <a:latin typeface="+mn-lt"/>
                          <a:ea typeface="+mn-ea"/>
                          <a:cs typeface="Arial" panose="020B0604020202020204" pitchFamily="34" charset="0"/>
                        </a:rPr>
                        <a:t>70</a:t>
                      </a:r>
                      <a:r>
                        <a:rPr lang="fr-FR" altLang="zh-CN" sz="1050" b="0" kern="1200" dirty="0" smtClean="0">
                          <a:solidFill>
                            <a:schemeClr val="tx1"/>
                          </a:solidFill>
                          <a:effectLst/>
                          <a:latin typeface="+mn-lt"/>
                          <a:ea typeface="+mn-ea"/>
                          <a:cs typeface="Arial" panose="020B0604020202020204" pitchFamily="34" charset="0"/>
                        </a:rPr>
                        <a:t>%</a:t>
                      </a:r>
                      <a:endParaRPr lang="en-GB" sz="105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b="0" kern="1200" dirty="0" smtClean="0">
                          <a:solidFill>
                            <a:schemeClr val="dk1"/>
                          </a:solidFill>
                          <a:effectLst/>
                          <a:latin typeface="+mn-lt"/>
                          <a:ea typeface="+mn-ea"/>
                          <a:cs typeface="Arial" panose="020B0604020202020204" pitchFamily="34" charset="0"/>
                        </a:rPr>
                        <a:t>SP-220708</a:t>
                      </a:r>
                      <a:endParaRPr lang="zh-CN" altLang="zh-CN" sz="105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spcAft>
                          <a:spcPts val="0"/>
                        </a:spcAft>
                      </a:pPr>
                      <a:r>
                        <a:rPr lang="sv-SE" sz="1050" b="0" kern="1200" dirty="0">
                          <a:solidFill>
                            <a:schemeClr val="dk1"/>
                          </a:solidFill>
                          <a:effectLst/>
                          <a:latin typeface="+mn-lt"/>
                          <a:ea typeface="+mn-ea"/>
                          <a:cs typeface="Arial" panose="020B0604020202020204" pitchFamily="34" charset="0"/>
                        </a:rPr>
                        <a:t>28.307/28.308/28.309/28.404/28.405/28.406/28.622/28.623/28.533</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50" b="0" kern="1200" dirty="0">
                          <a:solidFill>
                            <a:schemeClr val="dk1"/>
                          </a:solidFill>
                          <a:effectLst/>
                          <a:latin typeface="+mn-lt"/>
                          <a:ea typeface="+mn-ea"/>
                          <a:cs typeface="Arial" panose="020B0604020202020204" pitchFamily="34" charset="0"/>
                        </a:rPr>
                        <a:t>Ericsson</a:t>
                      </a:r>
                      <a:endParaRPr lang="sv-SE" sz="1050" b="0" kern="1200" dirty="0">
                        <a:solidFill>
                          <a:schemeClr val="dk1"/>
                        </a:solidFill>
                        <a:effectLst/>
                        <a:latin typeface="+mn-lt"/>
                        <a:ea typeface="+mn-ea"/>
                        <a:cs typeface="Arial" panose="020B0604020202020204" pitchFamily="34" charset="0"/>
                      </a:endParaRPr>
                    </a:p>
                  </a:txBody>
                  <a:tcPr marL="68580" marR="68580" marT="0" marB="0"/>
                </a:tc>
              </a:tr>
              <a:tr h="449262">
                <a:tc>
                  <a:txBody>
                    <a:bodyPr/>
                    <a:lstStyle/>
                    <a:p>
                      <a:pPr algn="l" fontAlgn="t"/>
                      <a:r>
                        <a:rPr lang="en-US" sz="1050" b="0" i="0" u="none" strike="noStrike" dirty="0">
                          <a:solidFill>
                            <a:srgbClr val="000000"/>
                          </a:solidFill>
                          <a:effectLst/>
                          <a:latin typeface="+mn-lt"/>
                        </a:rPr>
                        <a:t>930010</a:t>
                      </a:r>
                    </a:p>
                  </a:txBody>
                  <a:tcPr marL="6350" marR="6350" marT="6350" marB="0"/>
                </a:tc>
                <a:tc>
                  <a:txBody>
                    <a:bodyPr/>
                    <a:lstStyle/>
                    <a:p>
                      <a:pPr algn="l" fontAlgn="t"/>
                      <a:r>
                        <a:rPr lang="en-US" sz="1050" b="0" i="0" u="none" strike="noStrike" dirty="0">
                          <a:solidFill>
                            <a:schemeClr val="tx1"/>
                          </a:solidFill>
                          <a:effectLst/>
                          <a:latin typeface="+mn-lt"/>
                        </a:rPr>
                        <a:t>Access control for management service </a:t>
                      </a:r>
                    </a:p>
                  </a:txBody>
                  <a:tcPr marL="6350" marR="6350" marT="6350" marB="0"/>
                </a:tc>
                <a:tc>
                  <a:txBody>
                    <a:bodyPr/>
                    <a:lstStyle/>
                    <a:p>
                      <a:pPr algn="l" fontAlgn="t"/>
                      <a:r>
                        <a:rPr lang="en-US" sz="1050" b="0" i="0" u="none" strike="noStrike">
                          <a:solidFill>
                            <a:srgbClr val="000000"/>
                          </a:solidFill>
                          <a:effectLst/>
                          <a:latin typeface="+mn-lt"/>
                        </a:rPr>
                        <a:t>MSAC</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algn="l" fontAlgn="t"/>
                      <a:r>
                        <a:rPr lang="en-US" sz="1050" b="0" i="0" u="none" strike="noStrike" dirty="0" smtClean="0">
                          <a:solidFill>
                            <a:srgbClr val="000000"/>
                          </a:solidFill>
                          <a:effectLst/>
                          <a:latin typeface="+mn-lt"/>
                        </a:rPr>
                        <a:t>SA#98 (Dec. 2022)</a:t>
                      </a:r>
                    </a:p>
                  </a:txBody>
                  <a:tcPr marL="6350" marR="6350" marT="6350" marB="0"/>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67%</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a:solidFill>
                            <a:srgbClr val="0000FF"/>
                          </a:solidFill>
                          <a:effectLst/>
                          <a:latin typeface="+mn-lt"/>
                          <a:ea typeface="+mn-ea"/>
                          <a:cs typeface="+mn-cs"/>
                        </a:rPr>
                        <a:t>67%</a:t>
                      </a: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sz="1050" b="0" i="0" u="none" strike="noStrike" kern="1200" dirty="0">
                          <a:solidFill>
                            <a:srgbClr val="000000"/>
                          </a:solidFill>
                          <a:effectLst/>
                          <a:latin typeface="+mn-lt"/>
                          <a:ea typeface="+mn-ea"/>
                          <a:cs typeface="+mn-cs"/>
                        </a:rPr>
                        <a:t>SA3</a:t>
                      </a: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50" b="0" kern="1200" dirty="0" smtClean="0">
                          <a:solidFill>
                            <a:srgbClr val="FF0000"/>
                          </a:solidFill>
                          <a:effectLst/>
                          <a:latin typeface="+mn-lt"/>
                          <a:ea typeface="+mn-ea"/>
                          <a:cs typeface="Arial" panose="020B0604020202020204" pitchFamily="34" charset="0"/>
                        </a:rPr>
                        <a:t>67-&gt;67-&gt;67% </a:t>
                      </a:r>
                      <a:endParaRPr lang="en-GB" sz="1050" kern="1200" dirty="0">
                        <a:solidFill>
                          <a:srgbClr val="FF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b="0" kern="1200" dirty="0" smtClean="0">
                          <a:solidFill>
                            <a:schemeClr val="dk1"/>
                          </a:solidFill>
                          <a:effectLst/>
                          <a:latin typeface="+mn-lt"/>
                          <a:ea typeface="+mn-ea"/>
                          <a:cs typeface="Arial" panose="020B0604020202020204" pitchFamily="34" charset="0"/>
                        </a:rPr>
                        <a:t>SP-220692</a:t>
                      </a:r>
                      <a:endParaRPr lang="zh-CN" altLang="zh-CN" sz="105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chemeClr val="dk1"/>
                          </a:solidFill>
                          <a:effectLst/>
                          <a:latin typeface="+mn-lt"/>
                          <a:ea typeface="SimSun" panose="02010600030101010101" pitchFamily="2" charset="-122"/>
                          <a:cs typeface="+mn-cs"/>
                        </a:rPr>
                        <a:t>28.533/28.622/28.623/28.532</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sz="1050" b="0" kern="1200" dirty="0">
                          <a:solidFill>
                            <a:schemeClr val="dk1"/>
                          </a:solidFill>
                          <a:effectLst/>
                          <a:latin typeface="+mn-lt"/>
                          <a:ea typeface="+mn-ea"/>
                          <a:cs typeface="Arial" panose="020B0604020202020204" pitchFamily="34" charset="0"/>
                        </a:rPr>
                        <a:t>Nokia</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tc>
              </a:tr>
              <a:tr h="443855">
                <a:tc>
                  <a:txBody>
                    <a:bodyPr/>
                    <a:lstStyle/>
                    <a:p>
                      <a:pPr algn="l" fontAlgn="t"/>
                      <a:r>
                        <a:rPr lang="en-US" sz="1050" b="0" i="0" u="none" strike="noStrike" dirty="0">
                          <a:solidFill>
                            <a:srgbClr val="000000"/>
                          </a:solidFill>
                          <a:effectLst/>
                          <a:latin typeface="+mn-lt"/>
                        </a:rPr>
                        <a:t>960025</a:t>
                      </a:r>
                    </a:p>
                  </a:txBody>
                  <a:tcPr marL="6350" marR="6350" marT="6350" marB="0"/>
                </a:tc>
                <a:tc>
                  <a:txBody>
                    <a:bodyPr/>
                    <a:lstStyle/>
                    <a:p>
                      <a:pPr algn="l" fontAlgn="t"/>
                      <a:r>
                        <a:rPr lang="en-US" sz="1050" b="0" i="0" u="none" strike="noStrike" dirty="0">
                          <a:solidFill>
                            <a:schemeClr val="tx1"/>
                          </a:solidFill>
                          <a:effectLst/>
                          <a:latin typeface="+mn-lt"/>
                        </a:rPr>
                        <a:t>5G performance measurements and KPIs phase 3</a:t>
                      </a:r>
                    </a:p>
                  </a:txBody>
                  <a:tcPr marL="6350" marR="6350" marT="6350" marB="0"/>
                </a:tc>
                <a:tc>
                  <a:txBody>
                    <a:bodyPr/>
                    <a:lstStyle/>
                    <a:p>
                      <a:pPr algn="l" fontAlgn="t"/>
                      <a:r>
                        <a:rPr lang="en-US" sz="1050" b="0" i="0" u="none" strike="noStrike" dirty="0">
                          <a:solidFill>
                            <a:srgbClr val="000000"/>
                          </a:solidFill>
                          <a:effectLst/>
                          <a:latin typeface="+mn-lt"/>
                        </a:rPr>
                        <a:t>PM_KPI_5G_Ph3</a:t>
                      </a: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algn="l" fontAlgn="t"/>
                      <a:r>
                        <a:rPr lang="en-US" sz="1050" b="0" i="0" u="none" strike="noStrike" dirty="0" smtClean="0">
                          <a:solidFill>
                            <a:srgbClr val="000000"/>
                          </a:solidFill>
                          <a:effectLst/>
                          <a:latin typeface="+mn-lt"/>
                        </a:rPr>
                        <a:t>SA#102 (Dec. 2023)</a:t>
                      </a:r>
                    </a:p>
                  </a:txBody>
                  <a:tcPr marL="6350" marR="6350" marT="6350" marB="0"/>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0%</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smtClean="0">
                          <a:solidFill>
                            <a:srgbClr val="0000FF"/>
                          </a:solidFill>
                          <a:effectLst/>
                          <a:latin typeface="+mn-lt"/>
                          <a:ea typeface="+mn-ea"/>
                          <a:cs typeface="+mn-cs"/>
                        </a:rPr>
                        <a:t>15</a:t>
                      </a:r>
                      <a:r>
                        <a:rPr lang="en-US" altLang="zh-CN" sz="1050" b="0" i="0" u="none" strike="noStrike" kern="1200" dirty="0" smtClean="0">
                          <a:solidFill>
                            <a:srgbClr val="0000FF"/>
                          </a:solidFill>
                          <a:effectLst/>
                          <a:latin typeface="+mn-lt"/>
                          <a:ea typeface="+mn-ea"/>
                          <a:cs typeface="+mn-cs"/>
                        </a:rPr>
                        <a:t>%</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50" b="0" i="0" u="none" strike="noStrike" kern="1200" dirty="0" smtClean="0">
                          <a:solidFill>
                            <a:srgbClr val="000000"/>
                          </a:solidFill>
                          <a:effectLst/>
                          <a:latin typeface="+mn-lt"/>
                          <a:ea typeface="+mn-ea"/>
                          <a:cs typeface="+mn-cs"/>
                        </a:rPr>
                        <a:t>SA2,RAN2,RAN3</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0 -&gt; 5</a:t>
                      </a:r>
                      <a:r>
                        <a:rPr lang="en-US" altLang="zh-CN" sz="1050" b="0" kern="1200" dirty="0" smtClean="0">
                          <a:solidFill>
                            <a:schemeClr val="dk1"/>
                          </a:solidFill>
                          <a:effectLst/>
                          <a:latin typeface="+mn-lt"/>
                          <a:ea typeface="+mn-ea"/>
                          <a:cs typeface="Arial" panose="020B0604020202020204" pitchFamily="34" charset="0"/>
                        </a:rPr>
                        <a:t>-&gt;15</a:t>
                      </a:r>
                      <a:r>
                        <a:rPr lang="sv-SE" altLang="zh-CN" sz="1050" b="0" kern="1200" dirty="0" smtClean="0">
                          <a:solidFill>
                            <a:schemeClr val="dk1"/>
                          </a:solidFill>
                          <a:effectLst/>
                          <a:latin typeface="+mn-lt"/>
                          <a:ea typeface="+mn-ea"/>
                          <a:cs typeface="Arial" panose="020B0604020202020204" pitchFamily="34" charset="0"/>
                        </a:rPr>
                        <a:t>%</a:t>
                      </a:r>
                      <a:endParaRPr lang="en-GB" sz="105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en-US" sz="1050" kern="1200" dirty="0" smtClean="0">
                          <a:solidFill>
                            <a:srgbClr val="000000"/>
                          </a:solidFill>
                          <a:effectLst/>
                          <a:latin typeface="+mn-lt"/>
                          <a:ea typeface="宋体" panose="02010600030101010101" pitchFamily="2" charset="-122"/>
                          <a:cs typeface="Arial" panose="020B0604020202020204" pitchFamily="34" charset="0"/>
                        </a:rPr>
                        <a:t>28.550,28.552,28.554,32.425</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China Telecom</a:t>
                      </a:r>
                    </a:p>
                  </a:txBody>
                  <a:tcPr marL="9525" marR="9525" marT="9525" marB="9525"/>
                </a:tc>
              </a:tr>
              <a:tr h="443855">
                <a:tc>
                  <a:txBody>
                    <a:bodyPr/>
                    <a:lstStyle/>
                    <a:p>
                      <a:pPr algn="l" fontAlgn="t"/>
                      <a:r>
                        <a:rPr lang="en-US" sz="1050" b="0" i="0" u="none" strike="noStrike" dirty="0">
                          <a:solidFill>
                            <a:srgbClr val="000000"/>
                          </a:solidFill>
                          <a:effectLst/>
                          <a:latin typeface="+mn-lt"/>
                        </a:rPr>
                        <a:t>940037</a:t>
                      </a:r>
                    </a:p>
                  </a:txBody>
                  <a:tcPr marL="6350" marR="6350" marT="6350" marB="0"/>
                </a:tc>
                <a:tc>
                  <a:txBody>
                    <a:bodyPr/>
                    <a:lstStyle/>
                    <a:p>
                      <a:pPr algn="l" fontAlgn="t"/>
                      <a:r>
                        <a:rPr lang="en-US" sz="1050" b="0" i="0" u="none" strike="noStrike" dirty="0">
                          <a:solidFill>
                            <a:schemeClr val="tx1"/>
                          </a:solidFill>
                          <a:effectLst/>
                          <a:latin typeface="+mn-lt"/>
                        </a:rPr>
                        <a:t>Enhancements of EE for 5G Phase 2 </a:t>
                      </a:r>
                    </a:p>
                  </a:txBody>
                  <a:tcPr marL="6350" marR="6350" marT="6350" marB="0"/>
                </a:tc>
                <a:tc>
                  <a:txBody>
                    <a:bodyPr/>
                    <a:lstStyle/>
                    <a:p>
                      <a:pPr algn="l" fontAlgn="t"/>
                      <a:r>
                        <a:rPr lang="en-US" sz="1050" b="0" i="0" u="none" strike="noStrike" dirty="0">
                          <a:solidFill>
                            <a:srgbClr val="000000"/>
                          </a:solidFill>
                          <a:effectLst/>
                          <a:latin typeface="+mn-lt"/>
                        </a:rPr>
                        <a:t>EE5GPLUS_Ph2</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l"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SA#100 (June 2023)</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050" b="0" i="0" u="none" strike="noStrike" kern="1200">
                          <a:solidFill>
                            <a:srgbClr val="000000"/>
                          </a:solidFill>
                          <a:effectLst/>
                          <a:latin typeface="+mn-lt"/>
                          <a:ea typeface="+mn-ea"/>
                          <a:cs typeface="+mn-cs"/>
                        </a:rPr>
                        <a:t>0%</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a:solidFill>
                            <a:srgbClr val="0000FF"/>
                          </a:solidFill>
                          <a:effectLst/>
                          <a:latin typeface="+mn-lt"/>
                          <a:ea typeface="+mn-ea"/>
                          <a:cs typeface="+mn-cs"/>
                        </a:rPr>
                        <a:t>10%</a:t>
                      </a:r>
                    </a:p>
                  </a:txBody>
                  <a:tcPr marL="36002" marR="36002" marT="0" marB="0"/>
                </a:tc>
                <a:tc>
                  <a:txBody>
                    <a:bodyPr/>
                    <a:lstStyle/>
                    <a:p>
                      <a:pPr>
                        <a:lnSpc>
                          <a:spcPct val="107000"/>
                        </a:lnSpc>
                        <a:spcAft>
                          <a:spcPts val="800"/>
                        </a:spcAft>
                      </a:pPr>
                      <a:endParaRPr lang="en-GB" sz="105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50" b="0" i="0" u="none" strike="noStrike" kern="1200" dirty="0" smtClean="0">
                          <a:solidFill>
                            <a:srgbClr val="000000"/>
                          </a:solidFill>
                          <a:effectLst/>
                          <a:latin typeface="+mn-lt"/>
                          <a:ea typeface="+mn-ea"/>
                          <a:cs typeface="+mn-cs"/>
                        </a:rPr>
                        <a:t>SA2,RAN2,RAN3</a:t>
                      </a:r>
                    </a:p>
                  </a:txBody>
                  <a:tcPr marL="9525" marR="9525" marT="9525" marB="9525"/>
                </a:tc>
                <a:tc>
                  <a:txBody>
                    <a:bodyPr/>
                    <a:lstStyle/>
                    <a:p>
                      <a:pPr marL="0" algn="ctr" defTabSz="1219170" rtl="0" eaLnBrk="1" latinLnBrk="0" hangingPunct="1">
                        <a:lnSpc>
                          <a:spcPct val="150000"/>
                        </a:lnSpc>
                        <a:spcAft>
                          <a:spcPts val="0"/>
                        </a:spcAft>
                      </a:pPr>
                      <a:r>
                        <a:rPr lang="en-US" altLang="zh-CN" sz="1050" kern="1200" dirty="0">
                          <a:solidFill>
                            <a:srgbClr val="000000"/>
                          </a:solidFill>
                          <a:effectLst/>
                          <a:latin typeface="+mn-lt"/>
                          <a:ea typeface="宋体" panose="02010600030101010101" pitchFamily="2" charset="-122"/>
                          <a:cs typeface="Arial" panose="020B0604020202020204" pitchFamily="34" charset="0"/>
                        </a:rPr>
                        <a:t>0-&gt;0-&gt;</a:t>
                      </a:r>
                      <a:r>
                        <a:rPr lang="en-US" altLang="zh-CN" sz="1050" kern="1200" dirty="0" smtClean="0">
                          <a:solidFill>
                            <a:srgbClr val="000000"/>
                          </a:solidFill>
                          <a:effectLst/>
                          <a:latin typeface="+mn-lt"/>
                          <a:ea typeface="宋体" panose="02010600030101010101" pitchFamily="2" charset="-122"/>
                          <a:cs typeface="Arial" panose="020B0604020202020204" pitchFamily="34" charset="0"/>
                        </a:rPr>
                        <a:t>0-&gt;10%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28.310, 28.541, 28.552, 28.554</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China Telecom</a:t>
                      </a:r>
                    </a:p>
                  </a:txBody>
                  <a:tcPr marL="9525" marR="9525" marT="9525" marB="9525"/>
                </a:tc>
              </a:tr>
              <a:tr h="893117">
                <a:tc>
                  <a:txBody>
                    <a:bodyPr/>
                    <a:lstStyle/>
                    <a:p>
                      <a:pPr algn="l" fontAlgn="t"/>
                      <a:r>
                        <a:rPr lang="en-US" sz="1050" b="0" i="0" u="none" strike="noStrike">
                          <a:solidFill>
                            <a:srgbClr val="000000"/>
                          </a:solidFill>
                          <a:effectLst/>
                          <a:latin typeface="+mn-lt"/>
                        </a:rPr>
                        <a:t>940033</a:t>
                      </a:r>
                    </a:p>
                  </a:txBody>
                  <a:tcPr marL="6350" marR="6350" marT="6350" marB="0"/>
                </a:tc>
                <a:tc>
                  <a:txBody>
                    <a:bodyPr/>
                    <a:lstStyle/>
                    <a:p>
                      <a:pPr algn="l" fontAlgn="t"/>
                      <a:r>
                        <a:rPr lang="en-US" sz="1050" b="0" i="0" u="none" strike="noStrike" dirty="0">
                          <a:solidFill>
                            <a:schemeClr val="tx1"/>
                          </a:solidFill>
                          <a:effectLst/>
                          <a:latin typeface="+mn-lt"/>
                        </a:rPr>
                        <a:t>Network slice provisioning enhancement </a:t>
                      </a:r>
                    </a:p>
                  </a:txBody>
                  <a:tcPr marL="6350" marR="6350" marT="6350" marB="0"/>
                </a:tc>
                <a:tc>
                  <a:txBody>
                    <a:bodyPr/>
                    <a:lstStyle/>
                    <a:p>
                      <a:pPr algn="l" fontAlgn="t"/>
                      <a:r>
                        <a:rPr lang="en-US" sz="1050" b="0" i="0" u="none" strike="noStrike" dirty="0" err="1">
                          <a:solidFill>
                            <a:srgbClr val="000000"/>
                          </a:solidFill>
                          <a:effectLst/>
                          <a:latin typeface="+mn-lt"/>
                        </a:rPr>
                        <a:t>eNETSLICE_PRO</a:t>
                      </a:r>
                      <a:endParaRPr lang="en-US" sz="1050" b="0" i="0" u="none" strike="noStrike" dirty="0">
                        <a:solidFill>
                          <a:srgbClr val="000000"/>
                        </a:solidFill>
                        <a:effectLst/>
                        <a:latin typeface="+mn-lt"/>
                      </a:endParaRP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SA#97 (Sept. 2022</a:t>
                      </a:r>
                      <a:r>
                        <a:rPr lang="en-US" altLang="zh-CN" sz="1050" kern="1200" dirty="0" smtClean="0">
                          <a:solidFill>
                            <a:srgbClr val="000000"/>
                          </a:solidFill>
                          <a:effectLst/>
                          <a:latin typeface="+mn-lt"/>
                          <a:ea typeface="+mn-ea"/>
                          <a:cs typeface="Arial" panose="020B0604020202020204" pitchFamily="34" charset="0"/>
                        </a:rPr>
                        <a:t>)</a:t>
                      </a:r>
                      <a:endParaRPr lang="en-US" altLang="zh-CN" sz="1050" b="1" kern="1200" dirty="0" smtClean="0">
                        <a:solidFill>
                          <a:srgbClr val="000000"/>
                        </a:solidFill>
                        <a:effectLst/>
                        <a:latin typeface="+mn-lt"/>
                        <a:ea typeface="+mn-ea"/>
                        <a:cs typeface="Arial" panose="020B0604020202020204" pitchFamily="34" charset="0"/>
                      </a:endParaRPr>
                    </a:p>
                    <a:p>
                      <a:pPr marL="0" algn="ctr" defTabSz="1219170" rtl="0" eaLnBrk="1" latinLnBrk="0" hangingPunct="1">
                        <a:lnSpc>
                          <a:spcPct val="150000"/>
                        </a:lnSpc>
                        <a:spcAft>
                          <a:spcPts val="0"/>
                        </a:spcAft>
                      </a:pPr>
                      <a:r>
                        <a:rPr lang="en-US" altLang="zh-CN" sz="1050" b="1" kern="1200" dirty="0" smtClean="0">
                          <a:solidFill>
                            <a:srgbClr val="0000FF"/>
                          </a:solidFill>
                          <a:effectLst/>
                          <a:latin typeface="+mn-lt"/>
                          <a:ea typeface="+mn-ea"/>
                          <a:cs typeface="Arial" panose="020B0604020202020204" pitchFamily="34" charset="0"/>
                        </a:rPr>
                        <a:t>-&gt;SA#98 (Dec. 2022)</a:t>
                      </a:r>
                      <a:endParaRPr lang="en-US" altLang="zh-CN" sz="105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050" b="0" i="0" u="none" strike="noStrike" kern="1200" dirty="0">
                          <a:solidFill>
                            <a:schemeClr val="tx1"/>
                          </a:solidFill>
                          <a:effectLst/>
                          <a:latin typeface="+mn-lt"/>
                          <a:ea typeface="+mn-ea"/>
                          <a:cs typeface="+mn-cs"/>
                        </a:rPr>
                        <a:t>85%</a:t>
                      </a:r>
                    </a:p>
                  </a:txBody>
                  <a:tcPr marL="6350" marR="6350" marT="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85</a:t>
                      </a:r>
                      <a:r>
                        <a:rPr lang="en-US" altLang="zh-CN" sz="1050" b="0" i="0" u="none" strike="noStrike" kern="1200" dirty="0" smtClean="0">
                          <a:solidFill>
                            <a:srgbClr val="0000FF"/>
                          </a:solidFill>
                          <a:effectLst/>
                          <a:latin typeface="+mn-lt"/>
                          <a:ea typeface="+mn-ea"/>
                          <a:cs typeface="+mn-cs"/>
                        </a:rPr>
                        <a:t>%</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r>
                        <a:rPr lang="en-US" sz="1050" b="0" i="0" u="none" strike="noStrike" kern="1200" dirty="0" smtClean="0">
                          <a:solidFill>
                            <a:schemeClr val="tx1"/>
                          </a:solidFill>
                          <a:effectLst/>
                          <a:latin typeface="+mn-lt"/>
                          <a:ea typeface="+mn-ea"/>
                          <a:cs typeface="+mn-cs"/>
                        </a:rPr>
                        <a:t>update the Target date to 1 Dec 2022</a:t>
                      </a:r>
                      <a:endParaRPr lang="en-GB" sz="105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5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050" kern="1200" dirty="0">
                          <a:solidFill>
                            <a:srgbClr val="FF0000"/>
                          </a:solidFill>
                          <a:effectLst/>
                          <a:latin typeface="+mn-lt"/>
                          <a:ea typeface="宋体" panose="02010600030101010101" pitchFamily="2" charset="-122"/>
                          <a:cs typeface="Arial" panose="020B0604020202020204" pitchFamily="34" charset="0"/>
                        </a:rPr>
                        <a:t>85-&gt;</a:t>
                      </a:r>
                      <a:r>
                        <a:rPr lang="fr-FR" altLang="zh-CN" sz="1050" kern="1200" dirty="0" smtClean="0">
                          <a:solidFill>
                            <a:srgbClr val="FF0000"/>
                          </a:solidFill>
                          <a:effectLst/>
                          <a:latin typeface="+mn-lt"/>
                          <a:ea typeface="宋体" panose="02010600030101010101" pitchFamily="2" charset="-122"/>
                          <a:cs typeface="Arial" panose="020B0604020202020204" pitchFamily="34" charset="0"/>
                        </a:rPr>
                        <a:t>85</a:t>
                      </a:r>
                    </a:p>
                    <a:p>
                      <a:pPr marL="0" algn="ctr" defTabSz="1219170" rtl="0" eaLnBrk="1" latinLnBrk="0" hangingPunct="1">
                        <a:lnSpc>
                          <a:spcPct val="150000"/>
                        </a:lnSpc>
                        <a:spcAft>
                          <a:spcPts val="0"/>
                        </a:spcAft>
                      </a:pPr>
                      <a:r>
                        <a:rPr lang="en-US" altLang="zh-CN" sz="1050" kern="1200" dirty="0" smtClean="0">
                          <a:solidFill>
                            <a:srgbClr val="FF0000"/>
                          </a:solidFill>
                          <a:effectLst/>
                          <a:latin typeface="+mn-lt"/>
                          <a:ea typeface="宋体" panose="02010600030101010101" pitchFamily="2" charset="-122"/>
                          <a:cs typeface="Arial" panose="020B0604020202020204" pitchFamily="34" charset="0"/>
                        </a:rPr>
                        <a:t>-&gt;85</a:t>
                      </a:r>
                      <a:r>
                        <a:rPr lang="fr-FR" altLang="zh-CN" sz="1050" kern="1200" dirty="0" smtClean="0">
                          <a:solidFill>
                            <a:srgbClr val="FF0000"/>
                          </a:solidFill>
                          <a:effectLst/>
                          <a:latin typeface="+mn-lt"/>
                          <a:ea typeface="宋体" panose="02010600030101010101" pitchFamily="2" charset="-122"/>
                          <a:cs typeface="Arial" panose="020B0604020202020204" pitchFamily="34" charset="0"/>
                        </a:rPr>
                        <a:t>%</a:t>
                      </a:r>
                      <a:endParaRPr lang="zh-CN" sz="1050" kern="1200" dirty="0">
                        <a:solidFill>
                          <a:srgbClr val="FF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5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28.531,28.541</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B22B8879-F89A-42B9-AB3F-0B7F31675DD7}"/>
              </a:ext>
            </a:extLst>
          </p:cNvPr>
          <p:cNvSpPr>
            <a:spLocks noGrp="1"/>
          </p:cNvSpPr>
          <p:nvPr>
            <p:ph type="title"/>
          </p:nvPr>
        </p:nvSpPr>
        <p:spPr>
          <a:xfrm>
            <a:off x="669089"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2800" dirty="0"/>
              <a:t>Rel-18 WI - Intelligence and </a:t>
            </a:r>
            <a:r>
              <a:rPr lang="en-GB" altLang="en-US" sz="2800" dirty="0" smtClean="0"/>
              <a:t>Automation</a:t>
            </a:r>
            <a:endParaRPr lang="en-GB" altLang="en-US" sz="2800" dirty="0"/>
          </a:p>
        </p:txBody>
      </p:sp>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428846" y="2349546"/>
            <a:ext cx="1100031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l" defTabSz="1219170" rtl="0" eaLnBrk="0" fontAlgn="base" latinLnBrk="0" hangingPunct="0">
              <a:lnSpc>
                <a:spcPct val="100000"/>
              </a:lnSpc>
              <a:spcBef>
                <a:spcPts val="0"/>
              </a:spcBef>
              <a:spcAft>
                <a:spcPts val="0"/>
              </a:spcAft>
              <a:buClrTx/>
              <a:buSzTx/>
              <a:buNone/>
              <a:tabLst/>
              <a:defRPr/>
            </a:pPr>
            <a:r>
              <a:rPr kumimoji="0" lang="de-DE" altLang="de-DE" sz="1800" b="1" i="0" u="none" strike="noStrike" kern="0" cap="none" spc="0" normalizeH="0" baseline="0" noProof="0" dirty="0" smtClean="0">
                <a:ln>
                  <a:noFill/>
                </a:ln>
                <a:solidFill>
                  <a:srgbClr val="0000FF"/>
                </a:solidFill>
                <a:effectLst/>
                <a:uLnTx/>
                <a:uFillTx/>
                <a:latin typeface="Calibri"/>
                <a:ea typeface="MS PGothic" panose="020B0600070205080204" pitchFamily="34" charset="-128"/>
              </a:rPr>
              <a:t>RANSC:</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altLang="de-DE" sz="1800" b="0" i="0" u="none" strike="noStrike" kern="0" cap="none" spc="0" normalizeH="0" baseline="0" noProof="0" dirty="0" smtClean="0">
                <a:ln>
                  <a:noFill/>
                </a:ln>
                <a:solidFill>
                  <a:prstClr val="black"/>
                </a:solidFill>
                <a:effectLst/>
                <a:uLnTx/>
                <a:uFillTx/>
                <a:latin typeface="Calibri"/>
                <a:ea typeface="MS PGothic" panose="020B0600070205080204" pitchFamily="34" charset="-128"/>
              </a:rPr>
              <a:t>Progress </a:t>
            </a:r>
            <a:r>
              <a:rPr kumimoji="0" lang="de-DE" alt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since </a:t>
            </a:r>
            <a:r>
              <a:rPr kumimoji="0" lang="de-DE" altLang="de-DE" sz="1800" b="0" i="0" u="none" strike="noStrike" kern="0" cap="none" spc="0" normalizeH="0" baseline="0" noProof="0" dirty="0" smtClean="0">
                <a:ln>
                  <a:noFill/>
                </a:ln>
                <a:solidFill>
                  <a:prstClr val="black"/>
                </a:solidFill>
                <a:effectLst/>
                <a:uLnTx/>
                <a:uFillTx/>
                <a:latin typeface="Calibri"/>
                <a:ea typeface="MS PGothic" panose="020B0600070205080204" pitchFamily="34" charset="-128"/>
              </a:rPr>
              <a:t>SA5#144e:</a:t>
            </a:r>
          </a:p>
          <a:p>
            <a:pPr marL="855123" lvl="1" indent="-455073" defTabSz="1219170">
              <a:spcBef>
                <a:spcPts val="0"/>
              </a:spcBef>
              <a:spcAft>
                <a:spcPts val="0"/>
              </a:spcAft>
              <a:defRPr/>
            </a:pPr>
            <a:r>
              <a:rPr lang="en-US" altLang="zh-CN" sz="1400" kern="0" dirty="0">
                <a:solidFill>
                  <a:prstClr val="black"/>
                </a:solidFill>
                <a:latin typeface="Calibri"/>
              </a:rPr>
              <a:t>The following aspects are discussed:</a:t>
            </a:r>
            <a:endParaRPr lang="zh-CN" altLang="zh-CN" sz="1400" kern="0" dirty="0">
              <a:solidFill>
                <a:prstClr val="black"/>
              </a:solidFill>
              <a:latin typeface="Calibri"/>
            </a:endParaRPr>
          </a:p>
          <a:p>
            <a:pPr lvl="2"/>
            <a:r>
              <a:rPr lang="en-US" altLang="zh-CN" sz="1400" dirty="0"/>
              <a:t>    </a:t>
            </a:r>
            <a:r>
              <a:rPr lang="en-US" altLang="zh-CN" sz="1400" dirty="0" smtClean="0"/>
              <a:t>Concept </a:t>
            </a:r>
            <a:r>
              <a:rPr lang="en-US" altLang="zh-CN" sz="1400" dirty="0"/>
              <a:t>and background </a:t>
            </a:r>
            <a:endParaRPr lang="zh-CN" altLang="zh-CN" sz="1400" dirty="0"/>
          </a:p>
          <a:p>
            <a:pPr lvl="2"/>
            <a:r>
              <a:rPr lang="en-US" altLang="zh-CN" sz="1400" dirty="0"/>
              <a:t>    </a:t>
            </a:r>
            <a:r>
              <a:rPr lang="en-US" altLang="zh-CN" sz="1400" dirty="0" smtClean="0"/>
              <a:t>Updated Use case </a:t>
            </a:r>
            <a:r>
              <a:rPr lang="en-US" altLang="zh-CN" sz="1400" dirty="0"/>
              <a:t>and requirement for ARCF data handling </a:t>
            </a:r>
            <a:endParaRPr lang="zh-CN" altLang="zh-CN" sz="1400" dirty="0"/>
          </a:p>
          <a:p>
            <a:pPr lvl="2"/>
            <a:r>
              <a:rPr lang="en-US" altLang="zh-CN" sz="1400" dirty="0"/>
              <a:t>    </a:t>
            </a:r>
            <a:r>
              <a:rPr lang="en-US" altLang="zh-CN" sz="1400" dirty="0" smtClean="0"/>
              <a:t>Use case </a:t>
            </a:r>
            <a:r>
              <a:rPr lang="en-US" altLang="zh-CN" sz="1400" dirty="0"/>
              <a:t>and requirement for Self-configuration Management</a:t>
            </a:r>
            <a:endParaRPr lang="zh-CN" altLang="zh-CN" sz="1400" dirty="0"/>
          </a:p>
          <a:p>
            <a:pPr marL="457200" lvl="1" indent="0">
              <a:buNone/>
            </a:pPr>
            <a:r>
              <a:rPr lang="en-US" altLang="zh-CN" sz="1400" dirty="0" smtClean="0"/>
              <a:t>All </a:t>
            </a:r>
            <a:r>
              <a:rPr lang="en-US" altLang="zh-CN" sz="1400" dirty="0"/>
              <a:t>above </a:t>
            </a:r>
            <a:r>
              <a:rPr lang="en-US" altLang="zh-CN" sz="1400" dirty="0" err="1"/>
              <a:t>pCRs</a:t>
            </a:r>
            <a:r>
              <a:rPr lang="en-US" altLang="zh-CN" sz="1400" dirty="0"/>
              <a:t> are noted due to Nokia's and </a:t>
            </a:r>
            <a:r>
              <a:rPr lang="en-US" altLang="zh-CN" sz="1400" dirty="0" err="1"/>
              <a:t>Ericssion's</a:t>
            </a:r>
            <a:r>
              <a:rPr lang="en-US" altLang="zh-CN" sz="1400" dirty="0"/>
              <a:t> objections. More offline discussions or rapporteur call may be needed for reaching some agreement</a:t>
            </a:r>
            <a:r>
              <a:rPr lang="en-US" altLang="zh-CN" sz="1400" dirty="0" smtClean="0"/>
              <a:t>.</a:t>
            </a:r>
            <a:endParaRPr kumimoji="0" lang="de-DE" alt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457189" marR="0" lvl="1" indent="0" algn="l" defTabSz="1219170" rtl="0" eaLnBrk="0" fontAlgn="base" latinLnBrk="0" hangingPunct="0">
              <a:lnSpc>
                <a:spcPct val="100000"/>
              </a:lnSpc>
              <a:spcBef>
                <a:spcPts val="0"/>
              </a:spcBef>
              <a:spcAft>
                <a:spcPts val="0"/>
              </a:spcAft>
              <a:buClr>
                <a:srgbClr val="C00000"/>
              </a:buClr>
              <a:buSzTx/>
              <a:buFont typeface="Arial" panose="020B0604020202020204" pitchFamily="34" charset="0"/>
              <a:buNone/>
              <a:tabLst/>
              <a:defRPr/>
            </a:pPr>
            <a:r>
              <a:rPr kumimoji="0" lang="en-US" altLang="zh-CN"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en-US"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endParaRPr kumimoji="0" 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988459" marR="0" lvl="1" indent="-378875" algn="l" defTabSz="121917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a:t>
            </a:r>
            <a:r>
              <a:rPr kumimoji="0" lang="en-US" sz="1200" b="0" i="0" u="none" strike="noStrike" kern="0" cap="none" spc="0" normalizeH="0" baseline="0" noProof="0" dirty="0" smtClean="0">
                <a:ln>
                  <a:noFill/>
                </a:ln>
                <a:solidFill>
                  <a:prstClr val="black"/>
                </a:solidFill>
                <a:effectLst/>
                <a:uLnTx/>
                <a:uFillTx/>
                <a:latin typeface="Calibri"/>
                <a:ea typeface="MS PGothic" panose="020B0600070205080204" pitchFamily="34" charset="-128"/>
                <a:cs typeface="Arial" panose="020B0604020202020204" pitchFamily="34" charset="0"/>
              </a:rPr>
              <a:t>identified</a:t>
            </a:r>
            <a:endParaRPr kumimoji="0" lang="en-US"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988459" lvl="1" indent="-378875" defTabSz="1219170">
              <a:defRPr/>
            </a:pPr>
            <a:r>
              <a:rPr lang="en-US" sz="1200" kern="0" dirty="0">
                <a:solidFill>
                  <a:prstClr val="black"/>
                </a:solidFill>
              </a:rPr>
              <a:t>discuss the concept and use case for ARCF data handling and self-configuration </a:t>
            </a:r>
            <a:r>
              <a:rPr lang="en-US" sz="1200" kern="0" dirty="0" smtClean="0">
                <a:solidFill>
                  <a:prstClr val="black"/>
                </a:solidFill>
              </a:rPr>
              <a:t>management</a:t>
            </a:r>
            <a:endParaRPr kumimoji="0" lang="en-US"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9"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2196492477"/>
              </p:ext>
            </p:extLst>
          </p:nvPr>
        </p:nvGraphicFramePr>
        <p:xfrm>
          <a:off x="116376" y="1206546"/>
          <a:ext cx="11895514" cy="959104"/>
        </p:xfrm>
        <a:graphic>
          <a:graphicData uri="http://schemas.openxmlformats.org/drawingml/2006/table">
            <a:tbl>
              <a:tblPr firstRow="1" firstCol="1" bandRow="1">
                <a:tableStyleId>{F5AB1C69-6EDB-4FF4-983F-18BD219EF322}</a:tableStyleId>
              </a:tblPr>
              <a:tblGrid>
                <a:gridCol w="556955">
                  <a:extLst>
                    <a:ext uri="{9D8B030D-6E8A-4147-A177-3AD203B41FA5}">
                      <a16:colId xmlns:a16="http://schemas.microsoft.com/office/drawing/2014/main" xmlns="" val="20000"/>
                    </a:ext>
                  </a:extLst>
                </a:gridCol>
                <a:gridCol w="2363292">
                  <a:extLst>
                    <a:ext uri="{9D8B030D-6E8A-4147-A177-3AD203B41FA5}">
                      <a16:colId xmlns:a16="http://schemas.microsoft.com/office/drawing/2014/main" xmlns="" val="20001"/>
                    </a:ext>
                  </a:extLst>
                </a:gridCol>
                <a:gridCol w="632275">
                  <a:extLst>
                    <a:ext uri="{9D8B030D-6E8A-4147-A177-3AD203B41FA5}">
                      <a16:colId xmlns:a16="http://schemas.microsoft.com/office/drawing/2014/main" xmlns="" val="20002"/>
                    </a:ext>
                  </a:extLst>
                </a:gridCol>
                <a:gridCol w="554988">
                  <a:extLst>
                    <a:ext uri="{9D8B030D-6E8A-4147-A177-3AD203B41FA5}">
                      <a16:colId xmlns:a16="http://schemas.microsoft.com/office/drawing/2014/main" xmlns="" val="20003"/>
                    </a:ext>
                  </a:extLst>
                </a:gridCol>
                <a:gridCol w="306818">
                  <a:extLst>
                    <a:ext uri="{9D8B030D-6E8A-4147-A177-3AD203B41FA5}">
                      <a16:colId xmlns:a16="http://schemas.microsoft.com/office/drawing/2014/main" xmlns="" val="20004"/>
                    </a:ext>
                  </a:extLst>
                </a:gridCol>
                <a:gridCol w="737481">
                  <a:extLst>
                    <a:ext uri="{9D8B030D-6E8A-4147-A177-3AD203B41FA5}">
                      <a16:colId xmlns:a16="http://schemas.microsoft.com/office/drawing/2014/main" xmlns="" val="20005"/>
                    </a:ext>
                  </a:extLst>
                </a:gridCol>
                <a:gridCol w="467597">
                  <a:extLst>
                    <a:ext uri="{9D8B030D-6E8A-4147-A177-3AD203B41FA5}">
                      <a16:colId xmlns:a16="http://schemas.microsoft.com/office/drawing/2014/main" xmlns="" val="20006"/>
                    </a:ext>
                  </a:extLst>
                </a:gridCol>
                <a:gridCol w="656705">
                  <a:extLst>
                    <a:ext uri="{9D8B030D-6E8A-4147-A177-3AD203B41FA5}">
                      <a16:colId xmlns:a16="http://schemas.microsoft.com/office/drawing/2014/main" xmlns="" val="20007"/>
                    </a:ext>
                  </a:extLst>
                </a:gridCol>
                <a:gridCol w="942513">
                  <a:extLst>
                    <a:ext uri="{9D8B030D-6E8A-4147-A177-3AD203B41FA5}">
                      <a16:colId xmlns:a16="http://schemas.microsoft.com/office/drawing/2014/main" xmlns="" val="20008"/>
                    </a:ext>
                  </a:extLst>
                </a:gridCol>
                <a:gridCol w="997222"/>
                <a:gridCol w="919917"/>
                <a:gridCol w="919917"/>
                <a:gridCol w="919917"/>
                <a:gridCol w="919917"/>
              </a:tblGrid>
              <a:tr h="231704">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TS</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228579">
                <a:tc>
                  <a:txBody>
                    <a:bodyPr/>
                    <a:lstStyle/>
                    <a:p>
                      <a:pPr algn="l" fontAlgn="t"/>
                      <a:r>
                        <a:rPr lang="en-US" sz="1200" b="0" i="0" u="none" strike="noStrike" dirty="0">
                          <a:solidFill>
                            <a:schemeClr val="tx1"/>
                          </a:solidFill>
                          <a:effectLst/>
                          <a:latin typeface="+mn-lt"/>
                        </a:rPr>
                        <a:t>940030</a:t>
                      </a:r>
                    </a:p>
                  </a:txBody>
                  <a:tcPr marL="6350" marR="6350" marT="6350" marB="0"/>
                </a:tc>
                <a:tc>
                  <a:txBody>
                    <a:bodyPr/>
                    <a:lstStyle/>
                    <a:p>
                      <a:pPr algn="l" fontAlgn="t"/>
                      <a:r>
                        <a:rPr lang="en-US" sz="1200" b="0" i="0" u="none" strike="noStrike" dirty="0">
                          <a:solidFill>
                            <a:schemeClr val="tx1"/>
                          </a:solidFill>
                          <a:effectLst/>
                          <a:latin typeface="+mn-lt"/>
                        </a:rPr>
                        <a:t>Self-Configuration of RAN Network Entities </a:t>
                      </a:r>
                    </a:p>
                  </a:txBody>
                  <a:tcPr marL="6350" marR="6350" marT="6350" marB="0"/>
                </a:tc>
                <a:tc>
                  <a:txBody>
                    <a:bodyPr/>
                    <a:lstStyle/>
                    <a:p>
                      <a:pPr algn="l" fontAlgn="t"/>
                      <a:r>
                        <a:rPr lang="en-US" sz="1200" b="0" i="0" u="none" strike="noStrike">
                          <a:solidFill>
                            <a:srgbClr val="000000"/>
                          </a:solidFill>
                          <a:effectLst/>
                          <a:latin typeface="+mn-lt"/>
                        </a:rPr>
                        <a:t>RANSC</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algn="l" fontAlgn="t"/>
                      <a:r>
                        <a:rPr lang="en-US" sz="1200" b="0" i="0" u="none" strike="noStrike" dirty="0" smtClean="0">
                          <a:solidFill>
                            <a:srgbClr val="000000"/>
                          </a:solidFill>
                          <a:effectLst/>
                          <a:latin typeface="+mn-lt"/>
                        </a:rPr>
                        <a:t>SA#100 (June 2023)</a:t>
                      </a:r>
                    </a:p>
                  </a:txBody>
                  <a:tcPr marL="6350" marR="6350" marT="6350" marB="0"/>
                </a:tc>
                <a:tc>
                  <a:txBody>
                    <a:bodyPr/>
                    <a:lstStyle/>
                    <a:p>
                      <a:pPr algn="ctr" fontAlgn="t"/>
                      <a:r>
                        <a:rPr lang="en-US" sz="1200" b="0" i="0" u="none" strike="noStrike" dirty="0">
                          <a:solidFill>
                            <a:srgbClr val="000000"/>
                          </a:solidFill>
                          <a:effectLst/>
                          <a:latin typeface="+mn-lt"/>
                        </a:rPr>
                        <a:t>5%</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200" b="0" i="0" u="none" strike="noStrike" dirty="0" smtClean="0">
                          <a:solidFill>
                            <a:srgbClr val="0000FF"/>
                          </a:solidFill>
                          <a:effectLst/>
                          <a:latin typeface="+mn-lt"/>
                        </a:rPr>
                        <a:t>5%</a:t>
                      </a:r>
                    </a:p>
                    <a:p>
                      <a:pPr algn="ct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0-&gt;5-&gt;5-&gt;5%</a:t>
                      </a:r>
                      <a:endParaRPr lang="zh-CN" altLang="zh-CN" sz="1200" kern="1200" dirty="0" smtClean="0">
                        <a:solidFill>
                          <a:srgbClr val="000000"/>
                        </a:solidFill>
                        <a:effectLst/>
                        <a:latin typeface="+mn-lt"/>
                        <a:ea typeface="+mn-ea"/>
                        <a:cs typeface="Arial" panose="020B0604020202020204" pitchFamily="34" charset="0"/>
                      </a:endParaRPr>
                    </a:p>
                    <a:p>
                      <a:pPr marL="0" algn="ctr" defTabSz="1219170" rtl="0" eaLnBrk="1" latinLnBrk="0" hangingPunct="1">
                        <a:lnSpc>
                          <a:spcPct val="107000"/>
                        </a:lnSpc>
                        <a:spcAft>
                          <a:spcPts val="800"/>
                        </a:spcAft>
                      </a:pPr>
                      <a:endParaRPr lang="en-GB" sz="12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SP-211431</a:t>
                      </a:r>
                      <a:endParaRPr lang="en-GB" altLang="zh-CN" sz="1200" b="0" i="0" u="none" strike="noStrike" kern="1200" dirty="0" smtClean="0">
                        <a:solidFill>
                          <a:srgbClr val="FF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sz="1200" kern="1200" dirty="0">
                          <a:solidFill>
                            <a:srgbClr val="000000"/>
                          </a:solidFill>
                          <a:effectLst/>
                          <a:latin typeface="+mn-lt"/>
                          <a:ea typeface="宋体" panose="02010600030101010101" pitchFamily="2" charset="-122"/>
                          <a:cs typeface="Arial" panose="020B0604020202020204" pitchFamily="34" charset="0"/>
                        </a:rPr>
                        <a:t>28.317</a:t>
                      </a:r>
                    </a:p>
                    <a:p>
                      <a:pPr algn="ctr">
                        <a:lnSpc>
                          <a:spcPct val="150000"/>
                        </a:lnSpc>
                        <a:spcAft>
                          <a:spcPts val="0"/>
                        </a:spcAft>
                      </a:pPr>
                      <a:r>
                        <a:rPr lang="fr-FR" sz="1200" kern="1200" dirty="0">
                          <a:solidFill>
                            <a:srgbClr val="000000"/>
                          </a:solidFill>
                          <a:effectLst/>
                          <a:latin typeface="+mn-lt"/>
                          <a:ea typeface="宋体" panose="02010600030101010101" pitchFamily="2" charset="-122"/>
                          <a:cs typeface="Arial" panose="020B0604020202020204" pitchFamily="34" charset="0"/>
                        </a:rPr>
                        <a:t>28.313</a:t>
                      </a:r>
                      <a:endParaRPr lang="en-US"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200" kern="1200" dirty="0">
                          <a:solidFill>
                            <a:srgbClr val="000000"/>
                          </a:solidFill>
                          <a:effectLst/>
                          <a:latin typeface="+mn-lt"/>
                          <a:ea typeface="+mn-ea"/>
                          <a:cs typeface="Arial" panose="020B0604020202020204" pitchFamily="34" charset="0"/>
                        </a:rPr>
                        <a:t>China Mobile</a:t>
                      </a:r>
                      <a:r>
                        <a:rPr lang="en-US" altLang="zh-CN" sz="1200" kern="1200" dirty="0" smtClean="0">
                          <a:solidFill>
                            <a:srgbClr val="000000"/>
                          </a:solidFill>
                          <a:effectLst/>
                          <a:latin typeface="+mn-lt"/>
                          <a:ea typeface="+mn-ea"/>
                          <a:cs typeface="Arial" panose="020B0604020202020204" pitchFamily="34" charset="0"/>
                        </a:rPr>
                        <a:t>, Huawei</a:t>
                      </a:r>
                      <a:endParaRPr lang="en-US"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xmlns="" val="3324002326"/>
                  </a:ext>
                </a:extLst>
              </a:tr>
            </a:tbl>
          </a:graphicData>
        </a:graphic>
      </p:graphicFrame>
    </p:spTree>
    <p:extLst>
      <p:ext uri="{BB962C8B-B14F-4D97-AF65-F5344CB8AC3E}">
        <p14:creationId xmlns:p14="http://schemas.microsoft.com/office/powerpoint/2010/main" val="8671615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7">
            <a:extLst>
              <a:ext uri="{FF2B5EF4-FFF2-40B4-BE49-F238E27FC236}">
                <a16:creationId xmlns:a16="http://schemas.microsoft.com/office/drawing/2014/main" xmlns="" id="{B4F8F5CC-9B36-4C4A-96C2-095377087992}"/>
              </a:ext>
            </a:extLst>
          </p:cNvPr>
          <p:cNvSpPr txBox="1">
            <a:spLocks/>
          </p:cNvSpPr>
          <p:nvPr/>
        </p:nvSpPr>
        <p:spPr>
          <a:xfrm>
            <a:off x="8132806" y="3370661"/>
            <a:ext cx="4059194" cy="3210005"/>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err="1" smtClean="0">
                <a:solidFill>
                  <a:srgbClr val="0000FF"/>
                </a:solidFill>
                <a:latin typeface="Calibri"/>
              </a:rPr>
              <a:t>eECM</a:t>
            </a:r>
            <a:r>
              <a:rPr lang="zh-CN" altLang="en-US" sz="1200" b="1" kern="0" dirty="0" smtClean="0">
                <a:solidFill>
                  <a:srgbClr val="0000FF"/>
                </a:solidFill>
                <a:latin typeface="Calibri"/>
              </a:rPr>
              <a:t>：</a:t>
            </a:r>
            <a:endParaRPr lang="de-DE" altLang="de-DE" sz="1200" b="1" kern="0" dirty="0" smtClean="0">
              <a:solidFill>
                <a:srgbClr val="0000FF"/>
              </a:solidFill>
              <a:latin typeface="Calibri"/>
            </a:endParaRPr>
          </a:p>
          <a:p>
            <a:pPr marL="455073" indent="-455073" defTabSz="1219170">
              <a:spcBef>
                <a:spcPts val="0"/>
              </a:spcBef>
              <a:spcAft>
                <a:spcPts val="0"/>
              </a:spcAft>
              <a:defRPr/>
            </a:pPr>
            <a:r>
              <a:rPr lang="de-DE" altLang="de-DE" sz="1200" kern="0" dirty="0" smtClean="0">
                <a:solidFill>
                  <a:prstClr val="black"/>
                </a:solidFill>
                <a:latin typeface="Calibri"/>
              </a:rPr>
              <a:t>Progress since SA5#144e:</a:t>
            </a:r>
            <a:endParaRPr lang="de-DE" altLang="de-DE" sz="1200" kern="0" dirty="0">
              <a:solidFill>
                <a:prstClr val="black"/>
              </a:solidFill>
              <a:latin typeface="Calibri"/>
            </a:endParaRPr>
          </a:p>
          <a:p>
            <a:pPr marL="855123" lvl="1" indent="-455073" defTabSz="1219170">
              <a:spcBef>
                <a:spcPts val="0"/>
              </a:spcBef>
              <a:spcAft>
                <a:spcPts val="0"/>
              </a:spcAft>
              <a:defRPr/>
            </a:pPr>
            <a:r>
              <a:rPr lang="en-US" altLang="de-DE" sz="1000" kern="0" dirty="0">
                <a:solidFill>
                  <a:prstClr val="black"/>
                </a:solidFill>
              </a:rPr>
              <a:t>The latest </a:t>
            </a:r>
            <a:r>
              <a:rPr lang="en-US" altLang="de-DE" sz="1000" kern="0" dirty="0" err="1">
                <a:solidFill>
                  <a:prstClr val="black"/>
                </a:solidFill>
              </a:rPr>
              <a:t>DraftCR</a:t>
            </a:r>
            <a:r>
              <a:rPr lang="en-US" altLang="de-DE" sz="1000" kern="0" dirty="0">
                <a:solidFill>
                  <a:prstClr val="black"/>
                </a:solidFill>
              </a:rPr>
              <a:t> was converted into CR and got agreed</a:t>
            </a:r>
          </a:p>
          <a:p>
            <a:pPr marL="855123" lvl="1" indent="-455073" defTabSz="1219170">
              <a:spcBef>
                <a:spcPts val="0"/>
              </a:spcBef>
              <a:spcAft>
                <a:spcPts val="0"/>
              </a:spcAft>
              <a:defRPr/>
            </a:pPr>
            <a:r>
              <a:rPr lang="en-US" altLang="de-DE" sz="1000" kern="0" dirty="0">
                <a:solidFill>
                  <a:prstClr val="black"/>
                </a:solidFill>
              </a:rPr>
              <a:t>Group agreed the contribution on </a:t>
            </a:r>
            <a:r>
              <a:rPr lang="en-US" altLang="de-DE" sz="1000" kern="0" dirty="0" err="1">
                <a:solidFill>
                  <a:prstClr val="black"/>
                </a:solidFill>
              </a:rPr>
              <a:t>EASProfile</a:t>
            </a:r>
            <a:endParaRPr lang="en-US" altLang="de-DE" sz="1000" kern="0" dirty="0">
              <a:solidFill>
                <a:prstClr val="black"/>
              </a:solidFill>
            </a:endParaRPr>
          </a:p>
          <a:p>
            <a:pPr marL="855123" lvl="1" indent="-455073" defTabSz="1219170">
              <a:spcBef>
                <a:spcPts val="0"/>
              </a:spcBef>
              <a:spcAft>
                <a:spcPts val="0"/>
              </a:spcAft>
              <a:defRPr/>
            </a:pPr>
            <a:r>
              <a:rPr lang="en-US" altLang="de-DE" sz="1000" kern="0" dirty="0">
                <a:solidFill>
                  <a:prstClr val="black"/>
                </a:solidFill>
              </a:rPr>
              <a:t>Discussion happened around the concepts (Availability, Cloudlet etc.) defined in GSMA OPG and there mapping with the concepts defined in TS 28.538</a:t>
            </a:r>
          </a:p>
          <a:p>
            <a:pPr marL="855123" lvl="1" indent="-455073" defTabSz="1219170">
              <a:spcBef>
                <a:spcPts val="0"/>
              </a:spcBef>
              <a:spcAft>
                <a:spcPts val="0"/>
              </a:spcAft>
              <a:defRPr/>
            </a:pPr>
            <a:r>
              <a:rPr lang="en-US" altLang="de-DE" sz="1000" kern="0" dirty="0">
                <a:solidFill>
                  <a:prstClr val="black"/>
                </a:solidFill>
              </a:rPr>
              <a:t>Rapp mentioned that in future, </a:t>
            </a:r>
            <a:r>
              <a:rPr lang="en-US" altLang="de-DE" sz="1000" kern="0" dirty="0" err="1">
                <a:solidFill>
                  <a:prstClr val="black"/>
                </a:solidFill>
              </a:rPr>
              <a:t>eECM</a:t>
            </a:r>
            <a:r>
              <a:rPr lang="en-US" altLang="de-DE" sz="1000" kern="0" dirty="0">
                <a:solidFill>
                  <a:prstClr val="black"/>
                </a:solidFill>
              </a:rPr>
              <a:t> will follow draft CR process and asked the group to consider that as appropriate.</a:t>
            </a:r>
            <a:endParaRPr lang="de-DE" altLang="de-DE" sz="1000" kern="0" dirty="0">
              <a:solidFill>
                <a:prstClr val="black"/>
              </a:solidFill>
              <a:latin typeface="Calibri"/>
            </a:endParaRPr>
          </a:p>
          <a:p>
            <a:pPr marL="457189" lvl="1" indent="0" defTabSz="1219170">
              <a:spcBef>
                <a:spcPts val="0"/>
              </a:spcBef>
              <a:spcAft>
                <a:spcPts val="0"/>
              </a:spcAft>
              <a:buNone/>
              <a:defRPr/>
            </a:pPr>
            <a:r>
              <a:rPr lang="en-US" altLang="zh-CN" sz="1000" kern="0" dirty="0">
                <a:solidFill>
                  <a:prstClr val="black"/>
                </a:solidFill>
                <a:latin typeface="Calibri"/>
                <a:cs typeface="+mn-cs"/>
              </a:rPr>
              <a:t> </a:t>
            </a:r>
          </a:p>
          <a:p>
            <a:pPr marL="455073" indent="-455073" defTabSz="1219170">
              <a:spcBef>
                <a:spcPts val="0"/>
              </a:spcBef>
              <a:spcAft>
                <a:spcPts val="0"/>
              </a:spcAft>
              <a:defRPr/>
            </a:pPr>
            <a:r>
              <a:rPr lang="en-US" sz="1200" kern="0" dirty="0">
                <a:solidFill>
                  <a:prstClr val="black"/>
                </a:solidFill>
                <a:latin typeface="Calibri"/>
              </a:rPr>
              <a:t>RAN impacts and dependencies:</a:t>
            </a:r>
            <a:endParaRPr lang="de-DE" sz="1200" kern="0" dirty="0">
              <a:solidFill>
                <a:prstClr val="black"/>
              </a:solidFill>
              <a:latin typeface="Calibri"/>
            </a:endParaRPr>
          </a:p>
          <a:p>
            <a:pPr marL="988459" lvl="1" indent="-378875" defTabSz="1219170">
              <a:spcBef>
                <a:spcPts val="0"/>
              </a:spcBef>
              <a:spcAft>
                <a:spcPts val="600"/>
              </a:spcAft>
              <a:defRPr/>
            </a:pPr>
            <a:r>
              <a:rPr lang="en-US" sz="1000" kern="0" dirty="0">
                <a:solidFill>
                  <a:prstClr val="black"/>
                </a:solidFill>
                <a:latin typeface="Calibri"/>
                <a:cs typeface="+mn-cs"/>
              </a:rPr>
              <a:t>None identified</a:t>
            </a:r>
          </a:p>
          <a:p>
            <a:pPr marL="457189" lvl="1" indent="0" defTabSz="1219170">
              <a:spcBef>
                <a:spcPts val="0"/>
              </a:spcBef>
              <a:spcAft>
                <a:spcPts val="600"/>
              </a:spcAft>
              <a:buNone/>
              <a:defRPr/>
            </a:pPr>
            <a:endParaRPr lang="en-US" sz="1000" kern="0" dirty="0">
              <a:solidFill>
                <a:prstClr val="black"/>
              </a:solidFill>
              <a:latin typeface="Calibri"/>
              <a:cs typeface="+mn-cs"/>
            </a:endParaRPr>
          </a:p>
          <a:p>
            <a:pPr marL="455073" indent="-455073" defTabSz="1219170">
              <a:spcBef>
                <a:spcPts val="0"/>
              </a:spcBef>
              <a:spcAft>
                <a:spcPts val="0"/>
              </a:spcAft>
              <a:defRPr/>
            </a:pPr>
            <a:r>
              <a:rPr lang="de-DE" sz="1200" kern="0" dirty="0">
                <a:solidFill>
                  <a:prstClr val="black"/>
                </a:solidFill>
                <a:latin typeface="Calibri"/>
              </a:rPr>
              <a:t>Next steps:</a:t>
            </a:r>
          </a:p>
          <a:p>
            <a:pPr marL="988459" lvl="1" indent="-378875" defTabSz="1219170">
              <a:defRPr/>
            </a:pPr>
            <a:endParaRPr lang="en-US" sz="1000" kern="0" dirty="0">
              <a:solidFill>
                <a:prstClr val="black"/>
              </a:solidFill>
              <a:latin typeface="Calibri"/>
              <a:cs typeface="+mn-cs"/>
            </a:endParaRPr>
          </a:p>
        </p:txBody>
      </p:sp>
      <p:sp>
        <p:nvSpPr>
          <p:cNvPr id="11" name="Content Placeholder 7">
            <a:extLst>
              <a:ext uri="{FF2B5EF4-FFF2-40B4-BE49-F238E27FC236}">
                <a16:creationId xmlns:a16="http://schemas.microsoft.com/office/drawing/2014/main" xmlns="" id="{B4F8F5CC-9B36-4C4A-96C2-095377087992}"/>
              </a:ext>
            </a:extLst>
          </p:cNvPr>
          <p:cNvSpPr txBox="1">
            <a:spLocks/>
          </p:cNvSpPr>
          <p:nvPr/>
        </p:nvSpPr>
        <p:spPr>
          <a:xfrm>
            <a:off x="3536899" y="3360870"/>
            <a:ext cx="4642921" cy="3043129"/>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dirty="0" smtClean="0">
                <a:solidFill>
                  <a:srgbClr val="0000FF"/>
                </a:solidFill>
              </a:rPr>
              <a:t>AdNRM_ph2</a:t>
            </a:r>
            <a:r>
              <a:rPr lang="zh-CN" altLang="en-US" sz="1200" b="1" dirty="0" smtClean="0">
                <a:solidFill>
                  <a:srgbClr val="0000FF"/>
                </a:solidFill>
              </a:rPr>
              <a:t>：</a:t>
            </a:r>
            <a:endParaRPr lang="de-DE" altLang="de-DE" sz="1200" b="1" kern="0" dirty="0" smtClean="0">
              <a:solidFill>
                <a:srgbClr val="0000FF"/>
              </a:solidFill>
            </a:endParaRPr>
          </a:p>
          <a:p>
            <a:pPr marL="455073" indent="-455073" defTabSz="1219170">
              <a:spcBef>
                <a:spcPts val="0"/>
              </a:spcBef>
              <a:spcAft>
                <a:spcPts val="0"/>
              </a:spcAft>
              <a:defRPr/>
            </a:pPr>
            <a:r>
              <a:rPr lang="de-DE" altLang="de-DE" sz="1200" kern="0" dirty="0" smtClean="0">
                <a:solidFill>
                  <a:prstClr val="black"/>
                </a:solidFill>
              </a:rPr>
              <a:t>Progress since SA5#144e:</a:t>
            </a:r>
            <a:endParaRPr lang="de-DE" altLang="de-DE" sz="1200" kern="0" dirty="0">
              <a:solidFill>
                <a:prstClr val="black"/>
              </a:solidFill>
            </a:endParaRPr>
          </a:p>
          <a:p>
            <a:pPr marL="855123" lvl="1" indent="-455073" defTabSz="1219170">
              <a:spcBef>
                <a:spcPts val="0"/>
              </a:spcBef>
              <a:spcAft>
                <a:spcPts val="0"/>
              </a:spcAft>
              <a:defRPr/>
            </a:pPr>
            <a:r>
              <a:rPr lang="de-DE" altLang="de-DE" sz="1000" kern="0" dirty="0">
                <a:solidFill>
                  <a:prstClr val="black"/>
                </a:solidFill>
              </a:rPr>
              <a:t>5GC NRM enhancement for NF profile and UPFFunction, UDRFunction, UDMFunction,  PCFFunction, NSSFFunction, NWDAFFunction discussed and accepted.</a:t>
            </a:r>
          </a:p>
          <a:p>
            <a:pPr marL="855123" lvl="1" indent="-455073" defTabSz="1219170">
              <a:spcBef>
                <a:spcPts val="0"/>
              </a:spcBef>
              <a:spcAft>
                <a:spcPts val="0"/>
              </a:spcAft>
              <a:defRPr/>
            </a:pPr>
            <a:r>
              <a:rPr lang="de-DE" altLang="de-DE" sz="1000" kern="0" dirty="0">
                <a:solidFill>
                  <a:prstClr val="black"/>
                </a:solidFill>
              </a:rPr>
              <a:t>Add BWP set support to NRM, input to draftCR regarding Add Scheduler IOC stage 2/3 and Introduce Condition Monitor and enhance PerfMetricJob discussed and accepted.</a:t>
            </a:r>
          </a:p>
          <a:p>
            <a:pPr marL="855123" lvl="1" indent="-455073" defTabSz="1219170">
              <a:spcBef>
                <a:spcPts val="0"/>
              </a:spcBef>
              <a:spcAft>
                <a:spcPts val="0"/>
              </a:spcAft>
              <a:defRPr/>
            </a:pPr>
            <a:r>
              <a:rPr lang="de-DE" altLang="de-DE" sz="1000" kern="0" dirty="0">
                <a:solidFill>
                  <a:prstClr val="black"/>
                </a:solidFill>
              </a:rPr>
              <a:t>Enhancing PerfMetricJob by service execution condition stage2/3, Add Enhanced QoS support in NRM stage2/3, Introduction of Stage 2 Common Data Type Definitions, discussed but not agreed.</a:t>
            </a:r>
          </a:p>
          <a:p>
            <a:pPr marL="457189" lvl="1" indent="0" defTabSz="1219170">
              <a:spcBef>
                <a:spcPts val="0"/>
              </a:spcBef>
              <a:spcAft>
                <a:spcPts val="0"/>
              </a:spcAft>
              <a:buNone/>
              <a:defRPr/>
            </a:pPr>
            <a:r>
              <a:rPr lang="en-US" altLang="zh-CN" sz="1000" kern="0" dirty="0">
                <a:solidFill>
                  <a:prstClr val="black"/>
                </a:solidFill>
                <a:cs typeface="+mn-cs"/>
              </a:rPr>
              <a:t> </a:t>
            </a:r>
            <a:r>
              <a:rPr lang="en-US" sz="1200" kern="0" dirty="0">
                <a:solidFill>
                  <a:prstClr val="black"/>
                </a:solidFill>
              </a:rPr>
              <a:t>RAN impacts and dependencies:</a:t>
            </a:r>
            <a:endParaRPr lang="de-DE" sz="1200" kern="0" dirty="0">
              <a:solidFill>
                <a:prstClr val="black"/>
              </a:solidFill>
            </a:endParaRPr>
          </a:p>
          <a:p>
            <a:pPr marL="988459" lvl="1" indent="-378875" defTabSz="1219170">
              <a:spcBef>
                <a:spcPts val="0"/>
              </a:spcBef>
              <a:spcAft>
                <a:spcPts val="600"/>
              </a:spcAft>
              <a:defRPr/>
            </a:pPr>
            <a:r>
              <a:rPr lang="en-US" sz="1000" kern="0" dirty="0">
                <a:solidFill>
                  <a:prstClr val="black"/>
                </a:solidFill>
                <a:cs typeface="+mn-cs"/>
              </a:rPr>
              <a:t>None identified</a:t>
            </a:r>
          </a:p>
          <a:p>
            <a:pPr marL="455073" indent="-455073" defTabSz="1219170">
              <a:spcBef>
                <a:spcPts val="0"/>
              </a:spcBef>
              <a:spcAft>
                <a:spcPts val="0"/>
              </a:spcAft>
              <a:defRPr/>
            </a:pPr>
            <a:r>
              <a:rPr lang="de-DE" sz="1200" kern="0" dirty="0">
                <a:solidFill>
                  <a:prstClr val="black"/>
                </a:solidFill>
              </a:rPr>
              <a:t>Next steps:</a:t>
            </a:r>
          </a:p>
          <a:p>
            <a:pPr marL="988459" lvl="1" indent="-378875" defTabSz="1219170">
              <a:defRPr/>
            </a:pPr>
            <a:r>
              <a:rPr lang="en-US" sz="1000" kern="0" dirty="0">
                <a:solidFill>
                  <a:prstClr val="black"/>
                </a:solidFill>
                <a:cs typeface="+mn-cs"/>
              </a:rPr>
              <a:t>WOP2 &amp; WOP3 contents: 5GC NRM Enhancement for NSSF/NEF/NWDAF and other Core NF.</a:t>
            </a:r>
          </a:p>
          <a:p>
            <a:pPr marL="988459" lvl="1" indent="-378875" defTabSz="1219170">
              <a:defRPr/>
            </a:pPr>
            <a:r>
              <a:rPr lang="en-US" sz="1000" kern="0" dirty="0">
                <a:solidFill>
                  <a:prstClr val="black"/>
                </a:solidFill>
                <a:cs typeface="+mn-cs"/>
              </a:rPr>
              <a:t>Enhance NRM to support features, including architecture enhancements for the support of 5G core System Enhancement, and enhancement for NR</a:t>
            </a:r>
          </a:p>
        </p:txBody>
      </p:sp>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60776"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smtClean="0"/>
              <a:t>Rel-18 </a:t>
            </a:r>
            <a:r>
              <a:rPr lang="en-US" altLang="en-US" sz="2800" dirty="0"/>
              <a:t>WI - Management Architecture and </a:t>
            </a:r>
            <a:r>
              <a:rPr lang="en-US" altLang="en-US" sz="2800" dirty="0" smtClean="0"/>
              <a:t>Mechanisms (1/2)</a:t>
            </a:r>
            <a:endParaRPr lang="en-US" altLang="en-US" sz="2800" dirty="0"/>
          </a:p>
        </p:txBody>
      </p:sp>
      <p:graphicFrame>
        <p:nvGraphicFramePr>
          <p:cNvPr id="8"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3436193060"/>
              </p:ext>
            </p:extLst>
          </p:nvPr>
        </p:nvGraphicFramePr>
        <p:xfrm>
          <a:off x="172996" y="962106"/>
          <a:ext cx="11747157" cy="2408555"/>
        </p:xfrm>
        <a:graphic>
          <a:graphicData uri="http://schemas.openxmlformats.org/drawingml/2006/table">
            <a:tbl>
              <a:tblPr firstRow="1" firstCol="1" bandRow="1">
                <a:tableStyleId>{F5AB1C69-6EDB-4FF4-983F-18BD219EF322}</a:tableStyleId>
              </a:tblPr>
              <a:tblGrid>
                <a:gridCol w="472799">
                  <a:extLst>
                    <a:ext uri="{9D8B030D-6E8A-4147-A177-3AD203B41FA5}">
                      <a16:colId xmlns:a16="http://schemas.microsoft.com/office/drawing/2014/main" xmlns="" val="20000"/>
                    </a:ext>
                  </a:extLst>
                </a:gridCol>
                <a:gridCol w="2205470">
                  <a:extLst>
                    <a:ext uri="{9D8B030D-6E8A-4147-A177-3AD203B41FA5}">
                      <a16:colId xmlns:a16="http://schemas.microsoft.com/office/drawing/2014/main" xmlns="" val="20001"/>
                    </a:ext>
                  </a:extLst>
                </a:gridCol>
                <a:gridCol w="854899">
                  <a:extLst>
                    <a:ext uri="{9D8B030D-6E8A-4147-A177-3AD203B41FA5}">
                      <a16:colId xmlns:a16="http://schemas.microsoft.com/office/drawing/2014/main" xmlns="" val="20002"/>
                    </a:ext>
                  </a:extLst>
                </a:gridCol>
                <a:gridCol w="551964">
                  <a:extLst>
                    <a:ext uri="{9D8B030D-6E8A-4147-A177-3AD203B41FA5}">
                      <a16:colId xmlns:a16="http://schemas.microsoft.com/office/drawing/2014/main" xmlns="" val="20003"/>
                    </a:ext>
                  </a:extLst>
                </a:gridCol>
                <a:gridCol w="305147">
                  <a:extLst>
                    <a:ext uri="{9D8B030D-6E8A-4147-A177-3AD203B41FA5}">
                      <a16:colId xmlns:a16="http://schemas.microsoft.com/office/drawing/2014/main" xmlns="" val="20004"/>
                    </a:ext>
                  </a:extLst>
                </a:gridCol>
                <a:gridCol w="733463">
                  <a:extLst>
                    <a:ext uri="{9D8B030D-6E8A-4147-A177-3AD203B41FA5}">
                      <a16:colId xmlns:a16="http://schemas.microsoft.com/office/drawing/2014/main" xmlns="" val="20005"/>
                    </a:ext>
                  </a:extLst>
                </a:gridCol>
                <a:gridCol w="513858">
                  <a:extLst>
                    <a:ext uri="{9D8B030D-6E8A-4147-A177-3AD203B41FA5}">
                      <a16:colId xmlns:a16="http://schemas.microsoft.com/office/drawing/2014/main" xmlns="" val="20006"/>
                    </a:ext>
                  </a:extLst>
                </a:gridCol>
                <a:gridCol w="665019">
                  <a:extLst>
                    <a:ext uri="{9D8B030D-6E8A-4147-A177-3AD203B41FA5}">
                      <a16:colId xmlns:a16="http://schemas.microsoft.com/office/drawing/2014/main" xmlns="" val="20007"/>
                    </a:ext>
                  </a:extLst>
                </a:gridCol>
                <a:gridCol w="876679">
                  <a:extLst>
                    <a:ext uri="{9D8B030D-6E8A-4147-A177-3AD203B41FA5}">
                      <a16:colId xmlns:a16="http://schemas.microsoft.com/office/drawing/2014/main" xmlns="" val="20008"/>
                    </a:ext>
                  </a:extLst>
                </a:gridCol>
                <a:gridCol w="991788"/>
                <a:gridCol w="914905"/>
                <a:gridCol w="914905"/>
                <a:gridCol w="914905"/>
                <a:gridCol w="831356"/>
              </a:tblGrid>
              <a:tr h="302122">
                <a:tc>
                  <a:txBody>
                    <a:bodyPr/>
                    <a:lstStyle/>
                    <a:p>
                      <a:pPr algn="ctr">
                        <a:lnSpc>
                          <a:spcPct val="107000"/>
                        </a:lnSpc>
                        <a:spcAft>
                          <a:spcPts val="800"/>
                        </a:spcAft>
                      </a:pPr>
                      <a:r>
                        <a:rPr lang="en-GB" sz="1100" dirty="0">
                          <a:latin typeface="+mn-lt"/>
                        </a:rPr>
                        <a:t>UID</a:t>
                      </a:r>
                    </a:p>
                  </a:txBody>
                  <a:tcPr marL="36002" marR="36002" marT="0" marB="0" anchor="ctr"/>
                </a:tc>
                <a:tc>
                  <a:txBody>
                    <a:bodyPr/>
                    <a:lstStyle/>
                    <a:p>
                      <a:pPr algn="ctr">
                        <a:lnSpc>
                          <a:spcPct val="107000"/>
                        </a:lnSpc>
                        <a:spcAft>
                          <a:spcPts val="800"/>
                        </a:spcAft>
                      </a:pPr>
                      <a:r>
                        <a:rPr lang="en-GB" sz="1100" dirty="0">
                          <a:latin typeface="+mn-lt"/>
                        </a:rPr>
                        <a:t>Name</a:t>
                      </a:r>
                    </a:p>
                  </a:txBody>
                  <a:tcPr marL="36002" marR="36002" marT="0" marB="0" anchor="ctr"/>
                </a:tc>
                <a:tc>
                  <a:txBody>
                    <a:bodyPr/>
                    <a:lstStyle/>
                    <a:p>
                      <a:pPr algn="ctr">
                        <a:lnSpc>
                          <a:spcPct val="107000"/>
                        </a:lnSpc>
                        <a:spcAft>
                          <a:spcPts val="800"/>
                        </a:spcAft>
                      </a:pPr>
                      <a:r>
                        <a:rPr lang="en-GB" sz="1100" dirty="0">
                          <a:latin typeface="+mn-lt"/>
                        </a:rPr>
                        <a:t>Acronym</a:t>
                      </a:r>
                    </a:p>
                  </a:txBody>
                  <a:tcPr marL="36002" marR="36002" marT="0" marB="0" anchor="ctr"/>
                </a:tc>
                <a:tc>
                  <a:txBody>
                    <a:bodyPr/>
                    <a:lstStyle/>
                    <a:p>
                      <a:pPr algn="ctr">
                        <a:lnSpc>
                          <a:spcPct val="107000"/>
                        </a:lnSpc>
                        <a:spcAft>
                          <a:spcPts val="800"/>
                        </a:spcAft>
                      </a:pPr>
                      <a:r>
                        <a:rPr lang="en-GB" sz="1100" dirty="0" err="1">
                          <a:latin typeface="+mn-lt"/>
                        </a:rPr>
                        <a:t>Rel</a:t>
                      </a:r>
                      <a:endParaRPr lang="en-GB" sz="1100" dirty="0">
                        <a:latin typeface="+mn-lt"/>
                      </a:endParaRPr>
                    </a:p>
                  </a:txBody>
                  <a:tcPr marL="36002" marR="36002" marT="0" marB="0" anchor="ctr"/>
                </a:tc>
                <a:tc>
                  <a:txBody>
                    <a:bodyPr/>
                    <a:lstStyle/>
                    <a:p>
                      <a:pPr algn="ctr">
                        <a:lnSpc>
                          <a:spcPct val="107000"/>
                        </a:lnSpc>
                        <a:spcAft>
                          <a:spcPts val="800"/>
                        </a:spcAft>
                      </a:pPr>
                      <a:r>
                        <a:rPr lang="en-GB" sz="1100" dirty="0">
                          <a:latin typeface="+mn-lt"/>
                        </a:rPr>
                        <a:t>WG</a:t>
                      </a:r>
                    </a:p>
                  </a:txBody>
                  <a:tcPr marL="36002" marR="36002" marT="0" marB="0" anchor="ctr"/>
                </a:tc>
                <a:tc>
                  <a:txBody>
                    <a:bodyPr/>
                    <a:lstStyle/>
                    <a:p>
                      <a:pPr algn="ctr">
                        <a:lnSpc>
                          <a:spcPct val="107000"/>
                        </a:lnSpc>
                        <a:spcAft>
                          <a:spcPts val="800"/>
                        </a:spcAft>
                      </a:pPr>
                      <a:r>
                        <a:rPr lang="en-GB" sz="1100" dirty="0">
                          <a:latin typeface="+mn-lt"/>
                        </a:rPr>
                        <a:t>Target</a:t>
                      </a:r>
                    </a:p>
                  </a:txBody>
                  <a:tcPr marL="36002" marR="36002" marT="0" marB="0" anchor="ctr"/>
                </a:tc>
                <a:tc>
                  <a:txBody>
                    <a:bodyPr/>
                    <a:lstStyle/>
                    <a:p>
                      <a:pPr algn="ctr">
                        <a:lnSpc>
                          <a:spcPct val="107000"/>
                        </a:lnSpc>
                        <a:spcAft>
                          <a:spcPts val="800"/>
                        </a:spcAft>
                      </a:pPr>
                      <a:r>
                        <a:rPr lang="en-GB" sz="1100" dirty="0">
                          <a:latin typeface="+mn-lt"/>
                        </a:rPr>
                        <a:t>Old %</a:t>
                      </a:r>
                    </a:p>
                  </a:txBody>
                  <a:tcPr marL="36002" marR="36002" marT="0" marB="0" anchor="ctr"/>
                </a:tc>
                <a:tc>
                  <a:txBody>
                    <a:bodyPr/>
                    <a:lstStyle/>
                    <a:p>
                      <a:pPr algn="ctr">
                        <a:lnSpc>
                          <a:spcPct val="107000"/>
                        </a:lnSpc>
                        <a:spcAft>
                          <a:spcPts val="800"/>
                        </a:spcAft>
                      </a:pPr>
                      <a:r>
                        <a:rPr lang="en-GB" sz="11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1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100" dirty="0" smtClean="0">
                          <a:solidFill>
                            <a:srgbClr val="FF0000"/>
                          </a:solidFill>
                          <a:latin typeface="+mn-lt"/>
                        </a:rPr>
                        <a:t>Related groups</a:t>
                      </a:r>
                      <a:endParaRPr lang="en-GB" sz="11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100" b="1" kern="1200" dirty="0" smtClean="0">
                          <a:solidFill>
                            <a:srgbClr val="FF0000"/>
                          </a:solidFill>
                          <a:latin typeface="+mn-lt"/>
                          <a:ea typeface="+mn-ea"/>
                          <a:cs typeface="+mn-cs"/>
                        </a:rPr>
                        <a:t>SA5 Progress</a:t>
                      </a:r>
                      <a:endParaRPr lang="en-GB" sz="11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100" dirty="0" smtClean="0">
                          <a:solidFill>
                            <a:srgbClr val="FF0000"/>
                          </a:solidFill>
                          <a:latin typeface="+mn-lt"/>
                        </a:rPr>
                        <a:t>WID</a:t>
                      </a:r>
                      <a:endParaRPr lang="en-GB" sz="11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100" dirty="0" smtClean="0">
                          <a:solidFill>
                            <a:srgbClr val="FF0000"/>
                          </a:solidFill>
                          <a:latin typeface="+mn-lt"/>
                        </a:rPr>
                        <a:t>TS</a:t>
                      </a:r>
                      <a:endParaRPr lang="en-GB" sz="11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100" dirty="0" smtClean="0">
                          <a:solidFill>
                            <a:srgbClr val="FF0000"/>
                          </a:solidFill>
                          <a:latin typeface="+mn-lt"/>
                        </a:rPr>
                        <a:t>Rapporteur</a:t>
                      </a:r>
                      <a:endParaRPr lang="en-GB" sz="11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439548">
                <a:tc>
                  <a:txBody>
                    <a:bodyPr/>
                    <a:lstStyle/>
                    <a:p>
                      <a:pPr algn="l" fontAlgn="t"/>
                      <a:r>
                        <a:rPr lang="en-US" sz="1100" b="0" i="0" u="none" strike="noStrike" dirty="0">
                          <a:solidFill>
                            <a:srgbClr val="000000"/>
                          </a:solidFill>
                          <a:effectLst/>
                          <a:latin typeface="+mn-lt"/>
                        </a:rPr>
                        <a:t>940045</a:t>
                      </a:r>
                    </a:p>
                  </a:txBody>
                  <a:tcPr marL="6350" marR="6350" marT="6350" marB="0"/>
                </a:tc>
                <a:tc>
                  <a:txBody>
                    <a:bodyPr/>
                    <a:lstStyle/>
                    <a:p>
                      <a:pPr algn="l" fontAlgn="t"/>
                      <a:r>
                        <a:rPr lang="en-US" sz="1100" b="0" i="0" u="none" strike="noStrike" dirty="0">
                          <a:solidFill>
                            <a:schemeClr val="tx1"/>
                          </a:solidFill>
                          <a:effectLst/>
                          <a:latin typeface="+mn-lt"/>
                        </a:rPr>
                        <a:t>Network slicing provisioning rules </a:t>
                      </a:r>
                    </a:p>
                  </a:txBody>
                  <a:tcPr marL="6350" marR="6350" marT="6350" marB="0"/>
                </a:tc>
                <a:tc>
                  <a:txBody>
                    <a:bodyPr/>
                    <a:lstStyle/>
                    <a:p>
                      <a:pPr algn="l" fontAlgn="t"/>
                      <a:r>
                        <a:rPr lang="en-US" sz="1100" b="0" i="0" u="none" strike="noStrike" dirty="0">
                          <a:solidFill>
                            <a:srgbClr val="000000"/>
                          </a:solidFill>
                          <a:effectLst/>
                          <a:latin typeface="+mn-lt"/>
                        </a:rPr>
                        <a:t>NSRULE</a:t>
                      </a:r>
                    </a:p>
                  </a:txBody>
                  <a:tcPr marL="6350" marR="6350" marT="6350" marB="0"/>
                </a:tc>
                <a:tc>
                  <a:txBody>
                    <a:bodyPr/>
                    <a:lstStyle/>
                    <a:p>
                      <a:pPr algn="l" fontAlgn="t"/>
                      <a:r>
                        <a:rPr lang="en-US" sz="1100" b="0" i="0" u="none" strike="noStrike" dirty="0">
                          <a:solidFill>
                            <a:srgbClr val="000000"/>
                          </a:solidFill>
                          <a:effectLst/>
                          <a:latin typeface="+mn-lt"/>
                        </a:rPr>
                        <a:t>Rel-18</a:t>
                      </a:r>
                    </a:p>
                  </a:txBody>
                  <a:tcPr marL="6350" marR="6350" marT="6350" marB="0"/>
                </a:tc>
                <a:tc>
                  <a:txBody>
                    <a:bodyPr/>
                    <a:lstStyle/>
                    <a:p>
                      <a:pPr algn="l" fontAlgn="t"/>
                      <a:r>
                        <a:rPr lang="en-US" sz="110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mn-ea"/>
                          <a:cs typeface="+mn-cs"/>
                        </a:rPr>
                        <a:t>SA#98(Dec </a:t>
                      </a:r>
                      <a:r>
                        <a:rPr lang="en-US" altLang="zh-CN" sz="1100" b="0" i="0" u="none" strike="noStrike" kern="1200" dirty="0">
                          <a:solidFill>
                            <a:srgbClr val="000000"/>
                          </a:solidFill>
                          <a:effectLst/>
                          <a:latin typeface="+mn-lt"/>
                          <a:ea typeface="+mn-ea"/>
                          <a:cs typeface="+mn-cs"/>
                        </a:rPr>
                        <a:t>2022)</a:t>
                      </a:r>
                      <a:endParaRPr lang="zh-CN" sz="1100" b="0" i="0" u="none" strike="noStrike" kern="1200" dirty="0">
                        <a:solidFill>
                          <a:srgbClr val="000000"/>
                        </a:solidFill>
                        <a:effectLst/>
                        <a:latin typeface="+mn-lt"/>
                        <a:ea typeface="+mn-ea"/>
                        <a:cs typeface="+mn-cs"/>
                      </a:endParaRPr>
                    </a:p>
                  </a:txBody>
                  <a:tcPr marL="9525" marR="9525" marT="9525" marB="9525"/>
                </a:tc>
                <a:tc>
                  <a:txBody>
                    <a:bodyPr/>
                    <a:lstStyle/>
                    <a:p>
                      <a:pPr algn="l" fontAlgn="t"/>
                      <a:r>
                        <a:rPr lang="en-US" sz="1100" b="0" i="0" u="none" strike="noStrike" dirty="0">
                          <a:solidFill>
                            <a:srgbClr val="000000"/>
                          </a:solidFill>
                          <a:effectLst/>
                          <a:latin typeface="+mn-lt"/>
                        </a:rPr>
                        <a:t>35%</a:t>
                      </a:r>
                    </a:p>
                  </a:txBody>
                  <a:tcPr marL="6350" marR="6350" marT="635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45%</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100" kern="1200" dirty="0">
                          <a:solidFill>
                            <a:srgbClr val="000000"/>
                          </a:solidFill>
                          <a:effectLst/>
                          <a:latin typeface="+mn-lt"/>
                          <a:ea typeface="+mn-ea"/>
                          <a:cs typeface="Arial" panose="020B0604020202020204" pitchFamily="34" charset="0"/>
                        </a:rPr>
                        <a:t>0-&gt;15-&gt;35-&gt;45%</a:t>
                      </a:r>
                      <a:endParaRPr lang="zh-CN" sz="11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100" b="0" kern="1200" dirty="0" smtClean="0">
                          <a:solidFill>
                            <a:schemeClr val="dk1"/>
                          </a:solidFill>
                          <a:effectLst/>
                          <a:latin typeface="+mn-lt"/>
                          <a:ea typeface="+mn-ea"/>
                          <a:cs typeface="Arial" panose="020B0604020202020204" pitchFamily="34" charset="0"/>
                        </a:rPr>
                        <a:t>SP-211449</a:t>
                      </a: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1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28.531, 28.541</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Ericsson</a:t>
                      </a:r>
                      <a:endParaRPr lang="en-US" sz="1100" b="0" kern="1200" dirty="0">
                        <a:solidFill>
                          <a:schemeClr val="dk1"/>
                        </a:solidFill>
                        <a:effectLst/>
                        <a:latin typeface="+mn-lt"/>
                        <a:ea typeface="+mn-ea"/>
                        <a:cs typeface="Arial" panose="020B0604020202020204" pitchFamily="34" charset="0"/>
                      </a:endParaRPr>
                    </a:p>
                  </a:txBody>
                  <a:tcPr marL="9525" marR="9525" marT="9525" marB="9525"/>
                </a:tc>
                <a:extLst>
                  <a:ext uri="{0D108BD9-81ED-4DB2-BD59-A6C34878D82A}">
                    <a16:rowId xmlns:a16="http://schemas.microsoft.com/office/drawing/2014/main" xmlns="" val="3324002326"/>
                  </a:ext>
                </a:extLst>
              </a:tr>
              <a:tr h="635259">
                <a:tc>
                  <a:txBody>
                    <a:bodyPr/>
                    <a:lstStyle/>
                    <a:p>
                      <a:pPr algn="l" fontAlgn="t"/>
                      <a:r>
                        <a:rPr lang="en-US" sz="1100" b="0" i="0" u="none" strike="noStrike" dirty="0">
                          <a:solidFill>
                            <a:srgbClr val="000000"/>
                          </a:solidFill>
                          <a:effectLst/>
                          <a:latin typeface="+mn-lt"/>
                        </a:rPr>
                        <a:t>950031</a:t>
                      </a:r>
                    </a:p>
                  </a:txBody>
                  <a:tcPr marL="6350" marR="6350" marT="6350" marB="0"/>
                </a:tc>
                <a:tc>
                  <a:txBody>
                    <a:bodyPr/>
                    <a:lstStyle/>
                    <a:p>
                      <a:pPr algn="l" fontAlgn="t"/>
                      <a:r>
                        <a:rPr lang="en-US" sz="1100" b="0" i="0" u="none" strike="noStrike" dirty="0">
                          <a:solidFill>
                            <a:schemeClr val="tx1"/>
                          </a:solidFill>
                          <a:effectLst/>
                          <a:latin typeface="+mn-lt"/>
                        </a:rPr>
                        <a:t>Additional NRM features phase 2 </a:t>
                      </a:r>
                    </a:p>
                  </a:txBody>
                  <a:tcPr marL="6350" marR="6350" marT="6350" marB="0"/>
                </a:tc>
                <a:tc>
                  <a:txBody>
                    <a:bodyPr/>
                    <a:lstStyle/>
                    <a:p>
                      <a:pPr algn="l" fontAlgn="t"/>
                      <a:r>
                        <a:rPr lang="en-US" sz="1100" b="0" i="0" u="none" strike="noStrike" dirty="0">
                          <a:solidFill>
                            <a:srgbClr val="000000"/>
                          </a:solidFill>
                          <a:effectLst/>
                          <a:latin typeface="+mn-lt"/>
                        </a:rPr>
                        <a:t>AdNRM_ph2</a:t>
                      </a:r>
                    </a:p>
                  </a:txBody>
                  <a:tcPr marL="6350" marR="6350" marT="6350" marB="0"/>
                </a:tc>
                <a:tc>
                  <a:txBody>
                    <a:bodyPr/>
                    <a:lstStyle/>
                    <a:p>
                      <a:pPr algn="l" fontAlgn="t"/>
                      <a:r>
                        <a:rPr lang="en-US" sz="1100" b="0" i="0" u="none" strike="noStrike" dirty="0">
                          <a:solidFill>
                            <a:srgbClr val="000000"/>
                          </a:solidFill>
                          <a:effectLst/>
                          <a:latin typeface="+mn-lt"/>
                        </a:rPr>
                        <a:t>Rel-18</a:t>
                      </a:r>
                    </a:p>
                  </a:txBody>
                  <a:tcPr marL="6350" marR="6350" marT="6350" marB="0"/>
                </a:tc>
                <a:tc>
                  <a:txBody>
                    <a:bodyPr/>
                    <a:lstStyle/>
                    <a:p>
                      <a:pPr algn="l" fontAlgn="t"/>
                      <a:r>
                        <a:rPr lang="en-US" sz="1100" b="0" i="0" u="none" strike="noStrike" dirty="0">
                          <a:solidFill>
                            <a:srgbClr val="000000"/>
                          </a:solidFill>
                          <a:effectLst/>
                          <a:latin typeface="+mn-lt"/>
                        </a:rPr>
                        <a:t>S5</a:t>
                      </a:r>
                    </a:p>
                  </a:txBody>
                  <a:tcPr marL="6350" marR="6350" marT="6350" marB="0"/>
                </a:tc>
                <a:tc>
                  <a:txBody>
                    <a:bodyPr/>
                    <a:lstStyle/>
                    <a:p>
                      <a:pPr marL="0" algn="l" defTabSz="1219170" rtl="0" eaLnBrk="1" fontAlgn="t" latinLnBrk="0" hangingPunct="1">
                        <a:lnSpc>
                          <a:spcPct val="150000"/>
                        </a:lnSpc>
                        <a:spcAft>
                          <a:spcPts val="0"/>
                        </a:spcAft>
                      </a:pPr>
                      <a:r>
                        <a:rPr lang="en-US" altLang="zh-CN" sz="1100" b="0" i="0" u="none" strike="noStrike" kern="1200" dirty="0">
                          <a:solidFill>
                            <a:srgbClr val="000000"/>
                          </a:solidFill>
                          <a:effectLst/>
                          <a:latin typeface="+mn-lt"/>
                          <a:ea typeface="+mn-ea"/>
                          <a:cs typeface="+mn-cs"/>
                        </a:rPr>
                        <a:t>SA#99(Mar 2023)</a:t>
                      </a:r>
                      <a:endParaRPr lang="zh-CN" sz="1100" b="0" i="0" u="none" strike="noStrike" kern="1200" dirty="0">
                        <a:solidFill>
                          <a:srgbClr val="000000"/>
                        </a:solidFill>
                        <a:effectLst/>
                        <a:latin typeface="+mn-lt"/>
                        <a:ea typeface="+mn-ea"/>
                        <a:cs typeface="+mn-cs"/>
                      </a:endParaRPr>
                    </a:p>
                  </a:txBody>
                  <a:tcPr marL="9525" marR="9525" marT="9525" marB="9525"/>
                </a:tc>
                <a:tc>
                  <a:txBody>
                    <a:bodyPr/>
                    <a:lstStyle/>
                    <a:p>
                      <a:pPr algn="l" fontAlgn="t"/>
                      <a:r>
                        <a:rPr lang="en-US" sz="1100" b="0" i="0" u="none" strike="noStrike" dirty="0">
                          <a:solidFill>
                            <a:srgbClr val="000000"/>
                          </a:solidFill>
                          <a:effectLst/>
                          <a:latin typeface="+mn-lt"/>
                        </a:rPr>
                        <a:t>7%</a:t>
                      </a:r>
                    </a:p>
                  </a:txBody>
                  <a:tcPr marL="6350" marR="6350" marT="6350" marB="0"/>
                </a:tc>
                <a:tc>
                  <a:txBody>
                    <a:bodyPr/>
                    <a:lstStyle/>
                    <a:p>
                      <a:pPr algn="ctr">
                        <a:lnSpc>
                          <a:spcPct val="107000"/>
                        </a:lnSpc>
                        <a:spcAft>
                          <a:spcPts val="800"/>
                        </a:spcAft>
                      </a:pPr>
                      <a:r>
                        <a:rPr lang="en-GB" sz="110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1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1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100" kern="1200" dirty="0">
                          <a:solidFill>
                            <a:srgbClr val="000000"/>
                          </a:solidFill>
                          <a:effectLst/>
                          <a:latin typeface="+mn-lt"/>
                          <a:ea typeface="+mn-ea"/>
                          <a:cs typeface="Arial" panose="020B0604020202020204" pitchFamily="34" charset="0"/>
                        </a:rPr>
                        <a:t>0-&gt;5-&gt;7-</a:t>
                      </a:r>
                      <a:r>
                        <a:rPr lang="en-US" altLang="zh-CN" sz="1100" kern="1200" dirty="0">
                          <a:solidFill>
                            <a:srgbClr val="000000"/>
                          </a:solidFill>
                          <a:effectLst/>
                          <a:latin typeface="+mn-lt"/>
                          <a:ea typeface="宋体" panose="02010600030101010101" pitchFamily="2" charset="-122"/>
                          <a:cs typeface="Arial" panose="020B0604020202020204" pitchFamily="34" charset="0"/>
                        </a:rPr>
                        <a:t>&gt;10% </a:t>
                      </a:r>
                      <a:r>
                        <a:rPr lang="en-US" altLang="zh-CN" sz="1100" kern="1200" dirty="0" smtClean="0">
                          <a:solidFill>
                            <a:srgbClr val="000000"/>
                          </a:solidFill>
                          <a:effectLst/>
                          <a:latin typeface="+mn-lt"/>
                          <a:ea typeface="宋体" panose="02010600030101010101" pitchFamily="2" charset="-122"/>
                          <a:cs typeface="Arial" panose="020B0604020202020204" pitchFamily="34" charset="0"/>
                        </a:rPr>
                        <a:t>-&gt;</a:t>
                      </a:r>
                      <a:r>
                        <a:rPr lang="en-US" altLang="zh-CN" sz="1100" kern="1200" baseline="0" dirty="0" smtClean="0">
                          <a:solidFill>
                            <a:srgbClr val="000000"/>
                          </a:solidFill>
                          <a:effectLst/>
                          <a:latin typeface="+mn-lt"/>
                          <a:ea typeface="宋体" panose="02010600030101010101" pitchFamily="2" charset="-122"/>
                          <a:cs typeface="Arial" panose="020B0604020202020204" pitchFamily="34" charset="0"/>
                        </a:rPr>
                        <a:t> </a:t>
                      </a:r>
                      <a:r>
                        <a:rPr lang="en-US" altLang="zh-CN" sz="1100" kern="1200" dirty="0" smtClean="0">
                          <a:solidFill>
                            <a:srgbClr val="000000"/>
                          </a:solidFill>
                          <a:effectLst/>
                          <a:latin typeface="+mn-lt"/>
                          <a:ea typeface="宋体" panose="02010600030101010101" pitchFamily="2" charset="-122"/>
                          <a:cs typeface="Arial" panose="020B0604020202020204" pitchFamily="34" charset="0"/>
                        </a:rPr>
                        <a:t>30%</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100" b="0" kern="1200" dirty="0" smtClean="0">
                          <a:solidFill>
                            <a:schemeClr val="dk1"/>
                          </a:solidFill>
                          <a:effectLst/>
                          <a:latin typeface="+mn-lt"/>
                          <a:ea typeface="+mn-ea"/>
                          <a:cs typeface="Arial" panose="020B0604020202020204" pitchFamily="34" charset="0"/>
                        </a:rPr>
                        <a:t>SP-220351</a:t>
                      </a: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1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28.540, 28.541, 28.622, 28.623</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Nokia, Nokia Shanghai Bell</a:t>
                      </a:r>
                      <a:endParaRPr lang="en-US" sz="1100" b="0" kern="1200" dirty="0">
                        <a:solidFill>
                          <a:schemeClr val="dk1"/>
                        </a:solidFill>
                        <a:effectLst/>
                        <a:latin typeface="+mn-lt"/>
                        <a:ea typeface="+mn-ea"/>
                        <a:cs typeface="Arial" panose="020B0604020202020204" pitchFamily="34" charset="0"/>
                      </a:endParaRPr>
                    </a:p>
                  </a:txBody>
                  <a:tcPr marL="9525" marR="9525" marT="9525" marB="9525"/>
                </a:tc>
              </a:tr>
              <a:tr h="651301">
                <a:tc>
                  <a:txBody>
                    <a:bodyPr/>
                    <a:lstStyle/>
                    <a:p>
                      <a:pPr algn="l" fontAlgn="t"/>
                      <a:r>
                        <a:rPr lang="en-US" sz="1100" b="0" i="0" u="none" strike="noStrike" dirty="0">
                          <a:solidFill>
                            <a:srgbClr val="000000"/>
                          </a:solidFill>
                          <a:effectLst/>
                          <a:latin typeface="+mn-lt"/>
                        </a:rPr>
                        <a:t>950036</a:t>
                      </a:r>
                    </a:p>
                  </a:txBody>
                  <a:tcPr marL="6350" marR="6350" marT="6350" marB="0"/>
                </a:tc>
                <a:tc>
                  <a:txBody>
                    <a:bodyPr/>
                    <a:lstStyle/>
                    <a:p>
                      <a:pPr algn="l" fontAlgn="t"/>
                      <a:r>
                        <a:rPr lang="en-US" sz="1100" b="0" i="0" u="none" strike="noStrike" dirty="0">
                          <a:solidFill>
                            <a:schemeClr val="tx1"/>
                          </a:solidFill>
                          <a:effectLst/>
                          <a:latin typeface="+mn-lt"/>
                        </a:rPr>
                        <a:t>Enhanced Edge Computing Management </a:t>
                      </a:r>
                    </a:p>
                  </a:txBody>
                  <a:tcPr marL="6350" marR="6350" marT="6350" marB="0"/>
                </a:tc>
                <a:tc>
                  <a:txBody>
                    <a:bodyPr/>
                    <a:lstStyle/>
                    <a:p>
                      <a:pPr algn="l" fontAlgn="t"/>
                      <a:r>
                        <a:rPr lang="en-US" sz="1100" b="0" i="0" u="none" strike="noStrike" dirty="0" err="1">
                          <a:solidFill>
                            <a:srgbClr val="000000"/>
                          </a:solidFill>
                          <a:effectLst/>
                          <a:latin typeface="+mn-lt"/>
                        </a:rPr>
                        <a:t>eECM</a:t>
                      </a:r>
                      <a:endParaRPr lang="en-US" sz="1100" b="0" i="0" u="none" strike="noStrike" dirty="0">
                        <a:solidFill>
                          <a:srgbClr val="000000"/>
                        </a:solidFill>
                        <a:effectLst/>
                        <a:latin typeface="+mn-lt"/>
                      </a:endParaRPr>
                    </a:p>
                  </a:txBody>
                  <a:tcPr marL="6350" marR="6350" marT="6350" marB="0"/>
                </a:tc>
                <a:tc>
                  <a:txBody>
                    <a:bodyPr/>
                    <a:lstStyle/>
                    <a:p>
                      <a:pPr algn="l" fontAlgn="t"/>
                      <a:r>
                        <a:rPr lang="en-US" sz="1100" b="0" i="0" u="none" strike="noStrike" dirty="0">
                          <a:solidFill>
                            <a:srgbClr val="000000"/>
                          </a:solidFill>
                          <a:effectLst/>
                          <a:latin typeface="+mn-lt"/>
                        </a:rPr>
                        <a:t>Rel-18</a:t>
                      </a:r>
                    </a:p>
                  </a:txBody>
                  <a:tcPr marL="6350" marR="6350" marT="6350" marB="0"/>
                </a:tc>
                <a:tc>
                  <a:txBody>
                    <a:bodyPr/>
                    <a:lstStyle/>
                    <a:p>
                      <a:pPr algn="l" fontAlgn="t"/>
                      <a:r>
                        <a:rPr lang="en-US" sz="110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100" b="0" i="0" u="none" strike="noStrike" kern="1200" dirty="0">
                          <a:solidFill>
                            <a:srgbClr val="000000"/>
                          </a:solidFill>
                          <a:effectLst/>
                          <a:latin typeface="+mn-lt"/>
                          <a:ea typeface="+mn-ea"/>
                          <a:cs typeface="+mn-cs"/>
                        </a:rPr>
                        <a:t>SA#99 (Mar 2023)</a:t>
                      </a:r>
                      <a:endParaRPr lang="en-US" sz="1100" b="0" i="0" u="none" strike="noStrike" kern="1200" dirty="0">
                        <a:solidFill>
                          <a:srgbClr val="000000"/>
                        </a:solidFill>
                        <a:effectLst/>
                        <a:latin typeface="+mn-lt"/>
                        <a:ea typeface="+mn-ea"/>
                        <a:cs typeface="+mn-cs"/>
                      </a:endParaRPr>
                    </a:p>
                  </a:txBody>
                  <a:tcPr marL="9525" marR="9525" marT="9525" marB="9525"/>
                </a:tc>
                <a:tc>
                  <a:txBody>
                    <a:bodyPr/>
                    <a:lstStyle/>
                    <a:p>
                      <a:pPr algn="l" fontAlgn="t"/>
                      <a:r>
                        <a:rPr lang="en-US" sz="1100" b="0" i="0" u="none" strike="noStrike" dirty="0">
                          <a:solidFill>
                            <a:srgbClr val="000000"/>
                          </a:solidFill>
                          <a:effectLst/>
                          <a:latin typeface="+mn-lt"/>
                        </a:rPr>
                        <a:t>10%</a:t>
                      </a:r>
                    </a:p>
                  </a:txBody>
                  <a:tcPr marL="6350" marR="6350" marT="6350" marB="0"/>
                </a:tc>
                <a:tc>
                  <a:txBody>
                    <a:bodyPr/>
                    <a:lstStyle/>
                    <a:p>
                      <a:pPr algn="ctr">
                        <a:lnSpc>
                          <a:spcPct val="107000"/>
                        </a:lnSpc>
                        <a:spcAft>
                          <a:spcPts val="800"/>
                        </a:spcAft>
                      </a:pPr>
                      <a:r>
                        <a:rPr lang="en-GB" sz="1100" b="0" i="0" u="none" strike="noStrike" kern="1200" dirty="0" smtClean="0">
                          <a:solidFill>
                            <a:srgbClr val="0000FF"/>
                          </a:solidFill>
                          <a:effectLst/>
                          <a:latin typeface="+mn-lt"/>
                          <a:ea typeface="+mn-ea"/>
                          <a:cs typeface="+mn-cs"/>
                        </a:rPr>
                        <a:t>35%</a:t>
                      </a:r>
                      <a:endParaRPr lang="en-GB" sz="11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1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1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100" kern="1200" dirty="0">
                          <a:solidFill>
                            <a:srgbClr val="000000"/>
                          </a:solidFill>
                          <a:effectLst/>
                          <a:latin typeface="+mn-lt"/>
                          <a:ea typeface="+mn-ea"/>
                          <a:cs typeface="Arial" panose="020B0604020202020204" pitchFamily="34" charset="0"/>
                        </a:rPr>
                        <a:t>0-&gt;5-&gt;10-</a:t>
                      </a:r>
                      <a:r>
                        <a:rPr lang="en-US" altLang="zh-CN" sz="1100" kern="1200" dirty="0">
                          <a:solidFill>
                            <a:srgbClr val="000000"/>
                          </a:solidFill>
                          <a:effectLst/>
                          <a:latin typeface="+mn-lt"/>
                          <a:ea typeface="宋体" panose="02010600030101010101" pitchFamily="2" charset="-122"/>
                          <a:cs typeface="Arial" panose="020B0604020202020204" pitchFamily="34" charset="0"/>
                        </a:rPr>
                        <a:t>&gt;</a:t>
                      </a:r>
                      <a:r>
                        <a:rPr lang="en-US" altLang="zh-CN" sz="1100" kern="1200" dirty="0" smtClean="0">
                          <a:solidFill>
                            <a:srgbClr val="000000"/>
                          </a:solidFill>
                          <a:effectLst/>
                          <a:latin typeface="+mn-lt"/>
                          <a:ea typeface="+mn-ea"/>
                          <a:cs typeface="Arial" panose="020B0604020202020204" pitchFamily="34" charset="0"/>
                        </a:rPr>
                        <a:t>20-&gt; 35%</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100" b="0" kern="1200" dirty="0" smtClean="0">
                          <a:solidFill>
                            <a:schemeClr val="dk1"/>
                          </a:solidFill>
                          <a:effectLst/>
                          <a:latin typeface="+mn-lt"/>
                          <a:ea typeface="+mn-ea"/>
                          <a:cs typeface="Arial" panose="020B0604020202020204" pitchFamily="34" charset="0"/>
                        </a:rPr>
                        <a:t>SP-220154</a:t>
                      </a: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1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28.531, 28.532, 28.538, 28.541, 28.552, 28.554</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Samsung, Intel</a:t>
                      </a:r>
                      <a:endParaRPr lang="en-US" sz="1100" b="0" kern="1200" dirty="0">
                        <a:solidFill>
                          <a:schemeClr val="dk1"/>
                        </a:solidFill>
                        <a:effectLst/>
                        <a:latin typeface="+mn-lt"/>
                        <a:ea typeface="+mn-ea"/>
                        <a:cs typeface="Arial" panose="020B0604020202020204" pitchFamily="34" charset="0"/>
                      </a:endParaRPr>
                    </a:p>
                  </a:txBody>
                  <a:tcPr marL="9525" marR="9525" marT="9525" marB="9525"/>
                </a:tc>
              </a:tr>
            </a:tbl>
          </a:graphicData>
        </a:graphic>
      </p:graphicFrame>
      <p:sp>
        <p:nvSpPr>
          <p:cNvPr id="9" name="Content Placeholder 7">
            <a:extLst>
              <a:ext uri="{FF2B5EF4-FFF2-40B4-BE49-F238E27FC236}">
                <a16:creationId xmlns:a16="http://schemas.microsoft.com/office/drawing/2014/main" xmlns="" id="{B4F8F5CC-9B36-4C4A-96C2-095377087992}"/>
              </a:ext>
            </a:extLst>
          </p:cNvPr>
          <p:cNvSpPr txBox="1">
            <a:spLocks/>
          </p:cNvSpPr>
          <p:nvPr/>
        </p:nvSpPr>
        <p:spPr>
          <a:xfrm>
            <a:off x="98182" y="3356643"/>
            <a:ext cx="3438718"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smtClean="0">
                <a:solidFill>
                  <a:srgbClr val="0000FF"/>
                </a:solidFill>
                <a:latin typeface="Calibri"/>
              </a:rPr>
              <a:t>NSRULE</a:t>
            </a:r>
            <a:r>
              <a:rPr lang="zh-CN" altLang="en-US" sz="1200" b="1" kern="0" dirty="0" smtClean="0">
                <a:solidFill>
                  <a:srgbClr val="0000FF"/>
                </a:solidFill>
                <a:latin typeface="Calibri"/>
              </a:rPr>
              <a:t>：</a:t>
            </a:r>
            <a:endParaRPr lang="de-DE" altLang="de-DE" sz="1200" b="1" kern="0" dirty="0" smtClean="0">
              <a:solidFill>
                <a:srgbClr val="0000FF"/>
              </a:solidFill>
              <a:latin typeface="Calibri"/>
            </a:endParaRPr>
          </a:p>
          <a:p>
            <a:pPr marL="455073" indent="-455073" defTabSz="1219170">
              <a:spcBef>
                <a:spcPts val="0"/>
              </a:spcBef>
              <a:spcAft>
                <a:spcPts val="0"/>
              </a:spcAft>
              <a:defRPr/>
            </a:pPr>
            <a:r>
              <a:rPr lang="de-DE" altLang="de-DE" sz="1200" kern="0" dirty="0" smtClean="0">
                <a:solidFill>
                  <a:prstClr val="black"/>
                </a:solidFill>
                <a:latin typeface="Calibri"/>
              </a:rPr>
              <a:t>Progress since SA5#144e:</a:t>
            </a:r>
            <a:endParaRPr lang="de-DE" altLang="de-DE" sz="1200" kern="0" dirty="0">
              <a:solidFill>
                <a:prstClr val="black"/>
              </a:solidFill>
              <a:latin typeface="Calibri"/>
            </a:endParaRPr>
          </a:p>
          <a:p>
            <a:pPr marL="855123" lvl="1" indent="-455073" defTabSz="1219170">
              <a:spcBef>
                <a:spcPts val="0"/>
              </a:spcBef>
              <a:spcAft>
                <a:spcPts val="0"/>
              </a:spcAft>
              <a:defRPr/>
            </a:pPr>
            <a:r>
              <a:rPr lang="en-US" altLang="zh-CN" sz="1000" kern="0" dirty="0" smtClean="0">
                <a:solidFill>
                  <a:prstClr val="black"/>
                </a:solidFill>
              </a:rPr>
              <a:t>The </a:t>
            </a:r>
            <a:r>
              <a:rPr lang="en-US" altLang="zh-CN" sz="1000" kern="0" dirty="0">
                <a:solidFill>
                  <a:prstClr val="black"/>
                </a:solidFill>
              </a:rPr>
              <a:t>group discussed network slice provisioning rules requirements to support provisioning rules for network slicing and impacts on network slicing resource model.  Parts of the proposals where agreed, more work is needed to come to complete solution for solving the use case.</a:t>
            </a:r>
          </a:p>
          <a:p>
            <a:pPr marL="455073" indent="-455073" defTabSz="1219170">
              <a:spcBef>
                <a:spcPts val="0"/>
              </a:spcBef>
              <a:spcAft>
                <a:spcPts val="0"/>
              </a:spcAft>
              <a:defRPr/>
            </a:pPr>
            <a:r>
              <a:rPr lang="en-US" sz="1200" kern="0" dirty="0">
                <a:solidFill>
                  <a:prstClr val="black"/>
                </a:solidFill>
                <a:latin typeface="Calibri"/>
              </a:rPr>
              <a:t>RAN impacts and dependencies:</a:t>
            </a:r>
            <a:endParaRPr lang="de-DE" sz="1200" kern="0" dirty="0">
              <a:solidFill>
                <a:prstClr val="black"/>
              </a:solidFill>
              <a:latin typeface="Calibri"/>
            </a:endParaRPr>
          </a:p>
          <a:p>
            <a:pPr marL="855123" lvl="1" indent="-455073" defTabSz="1219170">
              <a:spcBef>
                <a:spcPts val="0"/>
              </a:spcBef>
              <a:spcAft>
                <a:spcPts val="0"/>
              </a:spcAft>
              <a:defRPr/>
            </a:pPr>
            <a:r>
              <a:rPr lang="en-US" sz="1000" kern="0" dirty="0" smtClean="0">
                <a:solidFill>
                  <a:prstClr val="black"/>
                </a:solidFill>
              </a:rPr>
              <a:t>None identified</a:t>
            </a:r>
            <a:endParaRPr lang="en-US" sz="1000" kern="0" dirty="0">
              <a:solidFill>
                <a:prstClr val="black"/>
              </a:solidFill>
            </a:endParaRPr>
          </a:p>
          <a:p>
            <a:pPr marL="457189" lvl="1" indent="0" defTabSz="1219170">
              <a:spcBef>
                <a:spcPts val="0"/>
              </a:spcBef>
              <a:spcAft>
                <a:spcPts val="600"/>
              </a:spcAft>
              <a:buNone/>
              <a:defRPr/>
            </a:pPr>
            <a:endParaRPr lang="en-US" sz="1000" kern="0" dirty="0">
              <a:solidFill>
                <a:prstClr val="black"/>
              </a:solidFill>
              <a:latin typeface="Calibri"/>
              <a:cs typeface="+mn-cs"/>
            </a:endParaRPr>
          </a:p>
          <a:p>
            <a:pPr marL="455073" indent="-455073" defTabSz="1219170">
              <a:spcBef>
                <a:spcPts val="0"/>
              </a:spcBef>
              <a:spcAft>
                <a:spcPts val="0"/>
              </a:spcAft>
              <a:defRPr/>
            </a:pPr>
            <a:r>
              <a:rPr lang="de-DE" sz="1200" kern="0" dirty="0">
                <a:solidFill>
                  <a:prstClr val="black"/>
                </a:solidFill>
                <a:latin typeface="Calibri"/>
              </a:rPr>
              <a:t>Next steps:</a:t>
            </a:r>
          </a:p>
          <a:p>
            <a:pPr marL="988459" lvl="1" indent="-378875" defTabSz="1219170">
              <a:defRPr/>
            </a:pPr>
            <a:endParaRPr lang="en-US" sz="1000" kern="0" dirty="0">
              <a:solidFill>
                <a:prstClr val="black"/>
              </a:solidFill>
              <a:latin typeface="Calibri"/>
              <a:cs typeface="+mn-cs"/>
            </a:endParaRPr>
          </a:p>
        </p:txBody>
      </p:sp>
    </p:spTree>
    <p:extLst>
      <p:ext uri="{BB962C8B-B14F-4D97-AF65-F5344CB8AC3E}">
        <p14:creationId xmlns:p14="http://schemas.microsoft.com/office/powerpoint/2010/main" val="239792021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smtClean="0"/>
              <a:t>Rel-18 </a:t>
            </a:r>
            <a:r>
              <a:rPr lang="en-US" altLang="en-US" sz="2800" dirty="0"/>
              <a:t>WI - Management Architecture and </a:t>
            </a:r>
            <a:r>
              <a:rPr lang="en-US" altLang="en-US" sz="2800" dirty="0" smtClean="0"/>
              <a:t>Mechanisms</a:t>
            </a:r>
            <a:r>
              <a:rPr lang="en-US" altLang="en-US" sz="2800" dirty="0"/>
              <a:t> </a:t>
            </a:r>
            <a:r>
              <a:rPr lang="en-US" altLang="en-US" sz="2800" dirty="0" smtClean="0"/>
              <a:t>(2/2</a:t>
            </a:r>
            <a:r>
              <a:rPr lang="en-US" altLang="en-US" sz="2800" dirty="0"/>
              <a:t>)</a:t>
            </a:r>
          </a:p>
        </p:txBody>
      </p:sp>
      <p:graphicFrame>
        <p:nvGraphicFramePr>
          <p:cNvPr id="8"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3897872511"/>
              </p:ext>
            </p:extLst>
          </p:nvPr>
        </p:nvGraphicFramePr>
        <p:xfrm>
          <a:off x="156520" y="980196"/>
          <a:ext cx="11747157" cy="2143081"/>
        </p:xfrm>
        <a:graphic>
          <a:graphicData uri="http://schemas.openxmlformats.org/drawingml/2006/table">
            <a:tbl>
              <a:tblPr firstRow="1" firstCol="1" bandRow="1">
                <a:tableStyleId>{F5AB1C69-6EDB-4FF4-983F-18BD219EF322}</a:tableStyleId>
              </a:tblPr>
              <a:tblGrid>
                <a:gridCol w="472799">
                  <a:extLst>
                    <a:ext uri="{9D8B030D-6E8A-4147-A177-3AD203B41FA5}">
                      <a16:colId xmlns:a16="http://schemas.microsoft.com/office/drawing/2014/main" xmlns="" val="20000"/>
                    </a:ext>
                  </a:extLst>
                </a:gridCol>
                <a:gridCol w="2431538">
                  <a:extLst>
                    <a:ext uri="{9D8B030D-6E8A-4147-A177-3AD203B41FA5}">
                      <a16:colId xmlns:a16="http://schemas.microsoft.com/office/drawing/2014/main" xmlns="" val="20001"/>
                    </a:ext>
                  </a:extLst>
                </a:gridCol>
                <a:gridCol w="628831">
                  <a:extLst>
                    <a:ext uri="{9D8B030D-6E8A-4147-A177-3AD203B41FA5}">
                      <a16:colId xmlns:a16="http://schemas.microsoft.com/office/drawing/2014/main" xmlns="" val="20002"/>
                    </a:ext>
                  </a:extLst>
                </a:gridCol>
                <a:gridCol w="551964">
                  <a:extLst>
                    <a:ext uri="{9D8B030D-6E8A-4147-A177-3AD203B41FA5}">
                      <a16:colId xmlns:a16="http://schemas.microsoft.com/office/drawing/2014/main" xmlns="" val="20003"/>
                    </a:ext>
                  </a:extLst>
                </a:gridCol>
                <a:gridCol w="305147">
                  <a:extLst>
                    <a:ext uri="{9D8B030D-6E8A-4147-A177-3AD203B41FA5}">
                      <a16:colId xmlns:a16="http://schemas.microsoft.com/office/drawing/2014/main" xmlns="" val="20004"/>
                    </a:ext>
                  </a:extLst>
                </a:gridCol>
                <a:gridCol w="733463">
                  <a:extLst>
                    <a:ext uri="{9D8B030D-6E8A-4147-A177-3AD203B41FA5}">
                      <a16:colId xmlns:a16="http://schemas.microsoft.com/office/drawing/2014/main" xmlns="" val="20005"/>
                    </a:ext>
                  </a:extLst>
                </a:gridCol>
                <a:gridCol w="370895">
                  <a:extLst>
                    <a:ext uri="{9D8B030D-6E8A-4147-A177-3AD203B41FA5}">
                      <a16:colId xmlns:a16="http://schemas.microsoft.com/office/drawing/2014/main" xmlns="" val="20006"/>
                    </a:ext>
                  </a:extLst>
                </a:gridCol>
                <a:gridCol w="554194">
                  <a:extLst>
                    <a:ext uri="{9D8B030D-6E8A-4147-A177-3AD203B41FA5}">
                      <a16:colId xmlns:a16="http://schemas.microsoft.com/office/drawing/2014/main" xmlns="" val="20007"/>
                    </a:ext>
                  </a:extLst>
                </a:gridCol>
                <a:gridCol w="1130467">
                  <a:extLst>
                    <a:ext uri="{9D8B030D-6E8A-4147-A177-3AD203B41FA5}">
                      <a16:colId xmlns:a16="http://schemas.microsoft.com/office/drawing/2014/main" xmlns="" val="20008"/>
                    </a:ext>
                  </a:extLst>
                </a:gridCol>
                <a:gridCol w="991788"/>
                <a:gridCol w="914905"/>
                <a:gridCol w="914905"/>
                <a:gridCol w="914905"/>
                <a:gridCol w="831356"/>
              </a:tblGrid>
              <a:tr h="324196">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812674">
                <a:tc>
                  <a:txBody>
                    <a:bodyPr/>
                    <a:lstStyle/>
                    <a:p>
                      <a:pPr algn="l" fontAlgn="t"/>
                      <a:r>
                        <a:rPr lang="en-US" sz="1000" b="0" i="0" u="none" strike="noStrike" dirty="0">
                          <a:solidFill>
                            <a:srgbClr val="000000"/>
                          </a:solidFill>
                          <a:effectLst/>
                          <a:latin typeface="+mn-lt"/>
                        </a:rPr>
                        <a:t>870027</a:t>
                      </a:r>
                    </a:p>
                  </a:txBody>
                  <a:tcPr marL="6350" marR="6350" marT="6350" marB="0"/>
                </a:tc>
                <a:tc>
                  <a:txBody>
                    <a:bodyPr/>
                    <a:lstStyle/>
                    <a:p>
                      <a:pPr algn="l" fontAlgn="t"/>
                      <a:r>
                        <a:rPr lang="en-US" sz="1000" b="0" i="0" u="none" strike="noStrike" dirty="0">
                          <a:solidFill>
                            <a:schemeClr val="tx1"/>
                          </a:solidFill>
                          <a:effectLst/>
                          <a:latin typeface="+mn-lt"/>
                        </a:rPr>
                        <a:t>Enhancement of </a:t>
                      </a:r>
                      <a:r>
                        <a:rPr lang="en-US" sz="1000" b="0" i="0" u="none" strike="noStrike" dirty="0" err="1">
                          <a:solidFill>
                            <a:schemeClr val="tx1"/>
                          </a:solidFill>
                          <a:effectLst/>
                          <a:latin typeface="+mn-lt"/>
                        </a:rPr>
                        <a:t>QoE</a:t>
                      </a:r>
                      <a:r>
                        <a:rPr lang="en-US" sz="1000" b="0" i="0" u="none" strike="noStrike" dirty="0">
                          <a:solidFill>
                            <a:schemeClr val="tx1"/>
                          </a:solidFill>
                          <a:effectLst/>
                          <a:latin typeface="+mn-lt"/>
                        </a:rPr>
                        <a:t> Measurement Collection </a:t>
                      </a:r>
                    </a:p>
                  </a:txBody>
                  <a:tcPr marL="6350" marR="6350" marT="6350" marB="0"/>
                </a:tc>
                <a:tc>
                  <a:txBody>
                    <a:bodyPr/>
                    <a:lstStyle/>
                    <a:p>
                      <a:pPr algn="l" fontAlgn="t"/>
                      <a:r>
                        <a:rPr lang="en-US" sz="1000" b="0" i="0" u="none" strike="noStrike" dirty="0" err="1">
                          <a:solidFill>
                            <a:srgbClr val="000000"/>
                          </a:solidFill>
                          <a:effectLst/>
                          <a:latin typeface="+mn-lt"/>
                        </a:rPr>
                        <a:t>eQoE</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SA#98 (Dec. 2022) </a:t>
                      </a:r>
                      <a:r>
                        <a:rPr lang="en-US" sz="1000" b="1" i="0" u="none" strike="noStrike" dirty="0" smtClean="0">
                          <a:solidFill>
                            <a:srgbClr val="000000"/>
                          </a:solidFill>
                          <a:effectLst/>
                          <a:latin typeface="+mn-lt"/>
                        </a:rPr>
                        <a:t>-&gt;   </a:t>
                      </a:r>
                      <a:r>
                        <a:rPr lang="en-US" sz="1000" b="1" i="0" u="none" strike="noStrike" dirty="0" smtClean="0">
                          <a:solidFill>
                            <a:srgbClr val="0000FF"/>
                          </a:solidFill>
                          <a:effectLst/>
                          <a:latin typeface="+mn-lt"/>
                        </a:rPr>
                        <a:t>SA#99 (Mar 2023)</a:t>
                      </a:r>
                    </a:p>
                  </a:txBody>
                  <a:tcPr marL="6350" marR="6350" marT="6350" marB="0"/>
                </a:tc>
                <a:tc>
                  <a:txBody>
                    <a:bodyPr/>
                    <a:lstStyle/>
                    <a:p>
                      <a:pPr algn="l" fontAlgn="t"/>
                      <a:r>
                        <a:rPr lang="en-US" sz="1000" b="0" i="0" u="none" strike="noStrike" dirty="0">
                          <a:solidFill>
                            <a:srgbClr val="000000"/>
                          </a:solidFill>
                          <a:effectLst/>
                          <a:latin typeface="+mn-lt"/>
                        </a:rPr>
                        <a:t>95%</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70%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1000" b="0" i="0" u="none" strike="noStrike" kern="1200" dirty="0">
                          <a:solidFill>
                            <a:srgbClr val="000000"/>
                          </a:solidFill>
                          <a:effectLst/>
                          <a:latin typeface="+mn-lt"/>
                          <a:ea typeface="+mn-ea"/>
                          <a:cs typeface="+mn-cs"/>
                        </a:rPr>
                        <a:t>RAN2/RAN3/SA4/CT1/CT4</a:t>
                      </a:r>
                      <a:endParaRPr lang="sv-SE" sz="10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b="0" kern="1200" dirty="0" smtClean="0">
                          <a:solidFill>
                            <a:schemeClr val="tx1"/>
                          </a:solidFill>
                          <a:effectLst/>
                          <a:latin typeface="+mn-lt"/>
                          <a:ea typeface="+mn-ea"/>
                          <a:cs typeface="Arial" panose="020B0604020202020204" pitchFamily="34" charset="0"/>
                        </a:rPr>
                        <a:t>95-&gt;95-&gt;</a:t>
                      </a:r>
                      <a:r>
                        <a:rPr lang="en-US" altLang="zh-CN" sz="1000" b="0" kern="1200" dirty="0" smtClean="0">
                          <a:solidFill>
                            <a:schemeClr val="tx1"/>
                          </a:solidFill>
                          <a:effectLst/>
                          <a:latin typeface="+mn-lt"/>
                          <a:ea typeface="+mn-ea"/>
                          <a:cs typeface="Arial" panose="020B0604020202020204" pitchFamily="34" charset="0"/>
                        </a:rPr>
                        <a:t>70</a:t>
                      </a:r>
                      <a:r>
                        <a:rPr lang="fr-FR" altLang="zh-CN" sz="1000" b="0" kern="1200" dirty="0" smtClean="0">
                          <a:solidFill>
                            <a:schemeClr val="tx1"/>
                          </a:solidFill>
                          <a:effectLst/>
                          <a:latin typeface="+mn-lt"/>
                          <a:ea typeface="+mn-ea"/>
                          <a:cs typeface="Arial" panose="020B0604020202020204" pitchFamily="34" charset="0"/>
                        </a:rPr>
                        <a:t>%</a:t>
                      </a:r>
                      <a:endParaRPr lang="en-GB" sz="10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SP-220708</a:t>
                      </a:r>
                      <a:endParaRPr lang="zh-CN" altLang="zh-CN" sz="1000" b="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spcAft>
                          <a:spcPts val="0"/>
                        </a:spcAft>
                      </a:pPr>
                      <a:r>
                        <a:rPr lang="sv-SE" sz="1000" b="0" kern="1200" dirty="0">
                          <a:solidFill>
                            <a:schemeClr val="dk1"/>
                          </a:solidFill>
                          <a:effectLst/>
                          <a:latin typeface="+mn-lt"/>
                          <a:ea typeface="+mn-ea"/>
                          <a:cs typeface="Arial" panose="020B0604020202020204" pitchFamily="34" charset="0"/>
                        </a:rPr>
                        <a:t>28.307/28.308/28.309/28.404/28.405/28.406/28.622/28.623/28.533</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Ericsson</a:t>
                      </a:r>
                      <a:endParaRPr lang="sv-SE" sz="1000" b="0" kern="1200" dirty="0">
                        <a:solidFill>
                          <a:schemeClr val="dk1"/>
                        </a:solidFill>
                        <a:effectLst/>
                        <a:latin typeface="+mn-lt"/>
                        <a:ea typeface="+mn-ea"/>
                        <a:cs typeface="Arial" panose="020B0604020202020204" pitchFamily="34" charset="0"/>
                      </a:endParaRPr>
                    </a:p>
                  </a:txBody>
                  <a:tcPr marL="68580" marR="68580" marT="0" marB="0"/>
                </a:tc>
              </a:tr>
              <a:tr h="487605">
                <a:tc>
                  <a:txBody>
                    <a:bodyPr/>
                    <a:lstStyle/>
                    <a:p>
                      <a:pPr algn="l" fontAlgn="t"/>
                      <a:r>
                        <a:rPr lang="en-US" sz="1000" b="0" i="0" u="none" strike="noStrike" dirty="0">
                          <a:solidFill>
                            <a:srgbClr val="000000"/>
                          </a:solidFill>
                          <a:effectLst/>
                          <a:latin typeface="+mn-lt"/>
                        </a:rPr>
                        <a:t>930010</a:t>
                      </a:r>
                    </a:p>
                  </a:txBody>
                  <a:tcPr marL="6350" marR="6350" marT="6350" marB="0"/>
                </a:tc>
                <a:tc>
                  <a:txBody>
                    <a:bodyPr/>
                    <a:lstStyle/>
                    <a:p>
                      <a:pPr algn="l" fontAlgn="t"/>
                      <a:r>
                        <a:rPr lang="en-US" sz="1000" b="0" i="0" u="none" strike="noStrike" dirty="0">
                          <a:solidFill>
                            <a:schemeClr val="tx1"/>
                          </a:solidFill>
                          <a:effectLst/>
                          <a:latin typeface="+mn-lt"/>
                        </a:rPr>
                        <a:t>Access control for management service </a:t>
                      </a:r>
                    </a:p>
                  </a:txBody>
                  <a:tcPr marL="6350" marR="6350" marT="6350" marB="0"/>
                </a:tc>
                <a:tc>
                  <a:txBody>
                    <a:bodyPr/>
                    <a:lstStyle/>
                    <a:p>
                      <a:pPr algn="l" fontAlgn="t"/>
                      <a:r>
                        <a:rPr lang="en-US" sz="1000" b="0" i="0" u="none" strike="noStrike">
                          <a:solidFill>
                            <a:srgbClr val="000000"/>
                          </a:solidFill>
                          <a:effectLst/>
                          <a:latin typeface="+mn-lt"/>
                        </a:rPr>
                        <a:t>MSAC</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SA#98 (Dec. 2022)</a:t>
                      </a:r>
                    </a:p>
                  </a:txBody>
                  <a:tcPr marL="6350" marR="6350" marT="6350" marB="0"/>
                </a:tc>
                <a:tc>
                  <a:txBody>
                    <a:bodyPr/>
                    <a:lstStyle/>
                    <a:p>
                      <a:pPr algn="l" fontAlgn="t"/>
                      <a:r>
                        <a:rPr lang="en-US" sz="1000" b="0" i="0" u="none" strike="noStrike">
                          <a:solidFill>
                            <a:srgbClr val="000000"/>
                          </a:solidFill>
                          <a:effectLst/>
                          <a:latin typeface="+mn-lt"/>
                        </a:rPr>
                        <a:t>67%</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67%</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SA3</a:t>
                      </a: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b="0" kern="1200" dirty="0" smtClean="0">
                          <a:solidFill>
                            <a:schemeClr val="tx1"/>
                          </a:solidFill>
                          <a:effectLst/>
                          <a:latin typeface="+mn-lt"/>
                          <a:ea typeface="+mn-ea"/>
                          <a:cs typeface="Arial" panose="020B0604020202020204" pitchFamily="34" charset="0"/>
                        </a:rPr>
                        <a:t>67-&gt;67-&gt;67% </a:t>
                      </a:r>
                      <a:endParaRPr lang="en-GB" sz="10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SP-220692</a:t>
                      </a:r>
                      <a:endParaRPr lang="zh-CN" altLang="zh-CN" sz="1000" b="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dk1"/>
                          </a:solidFill>
                          <a:effectLst/>
                          <a:latin typeface="+mn-lt"/>
                          <a:ea typeface="SimSun" panose="02010600030101010101" pitchFamily="2" charset="-122"/>
                          <a:cs typeface="+mn-cs"/>
                        </a:rPr>
                        <a:t>28.533/28.622/28.623/28.532</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sz="1000" b="0" kern="1200" dirty="0">
                          <a:solidFill>
                            <a:schemeClr val="dk1"/>
                          </a:solidFill>
                          <a:effectLst/>
                          <a:latin typeface="+mn-lt"/>
                          <a:ea typeface="+mn-ea"/>
                          <a:cs typeface="Arial" panose="020B0604020202020204" pitchFamily="34" charset="0"/>
                        </a:rPr>
                        <a:t>Nokia</a:t>
                      </a:r>
                      <a:endParaRPr lang="sv-SE" altLang="zh-CN" sz="1000" b="0" kern="1200" dirty="0">
                        <a:solidFill>
                          <a:schemeClr val="dk1"/>
                        </a:solidFill>
                        <a:effectLst/>
                        <a:latin typeface="+mn-lt"/>
                        <a:ea typeface="+mn-ea"/>
                        <a:cs typeface="Arial" panose="020B0604020202020204" pitchFamily="34" charset="0"/>
                      </a:endParaRPr>
                    </a:p>
                  </a:txBody>
                  <a:tcPr marL="68580" marR="68580" marT="0" marB="0"/>
                </a:tc>
              </a:tr>
              <a:tr h="518606">
                <a:tc>
                  <a:txBody>
                    <a:bodyPr/>
                    <a:lstStyle/>
                    <a:p>
                      <a:pPr algn="l" fontAlgn="t"/>
                      <a:r>
                        <a:rPr lang="en-US" sz="1000" b="0" i="0" u="none" strike="noStrike" dirty="0">
                          <a:solidFill>
                            <a:srgbClr val="000000"/>
                          </a:solidFill>
                          <a:effectLst/>
                          <a:latin typeface="+mn-lt"/>
                        </a:rPr>
                        <a:t>960025</a:t>
                      </a:r>
                    </a:p>
                  </a:txBody>
                  <a:tcPr marL="6350" marR="6350" marT="6350" marB="0"/>
                </a:tc>
                <a:tc>
                  <a:txBody>
                    <a:bodyPr/>
                    <a:lstStyle/>
                    <a:p>
                      <a:pPr algn="l" fontAlgn="t"/>
                      <a:r>
                        <a:rPr lang="en-US" sz="1000" b="0" i="0" u="none" strike="noStrike" dirty="0">
                          <a:solidFill>
                            <a:schemeClr val="tx1"/>
                          </a:solidFill>
                          <a:effectLst/>
                          <a:latin typeface="+mn-lt"/>
                        </a:rPr>
                        <a:t>5G performance measurements and KPIs phase 3</a:t>
                      </a:r>
                    </a:p>
                  </a:txBody>
                  <a:tcPr marL="6350" marR="6350" marT="6350" marB="0"/>
                </a:tc>
                <a:tc>
                  <a:txBody>
                    <a:bodyPr/>
                    <a:lstStyle/>
                    <a:p>
                      <a:pPr algn="l" fontAlgn="t"/>
                      <a:r>
                        <a:rPr lang="en-US" sz="1000" b="0" i="0" u="none" strike="noStrike" dirty="0">
                          <a:solidFill>
                            <a:srgbClr val="000000"/>
                          </a:solidFill>
                          <a:effectLst/>
                          <a:latin typeface="+mn-lt"/>
                        </a:rPr>
                        <a:t>PM_KPI_5G_Ph3</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SA#102 (Dec. 2023)</a:t>
                      </a:r>
                    </a:p>
                  </a:txBody>
                  <a:tcPr marL="6350" marR="6350" marT="6350" marB="0"/>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15</a:t>
                      </a:r>
                      <a:r>
                        <a:rPr lang="en-US" altLang="zh-CN" sz="1000" b="0" i="0" u="none" strike="noStrike" kern="1200" dirty="0" smtClean="0">
                          <a:solidFill>
                            <a:srgbClr val="0000FF"/>
                          </a:solidFill>
                          <a:effectLst/>
                          <a:latin typeface="+mn-lt"/>
                          <a:ea typeface="+mn-ea"/>
                          <a:cs typeface="+mn-cs"/>
                        </a:rPr>
                        <a:t>%</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00" b="0" i="0" u="none" strike="noStrike" kern="1200" dirty="0" smtClean="0">
                          <a:solidFill>
                            <a:srgbClr val="000000"/>
                          </a:solidFill>
                          <a:effectLst/>
                          <a:latin typeface="+mn-lt"/>
                          <a:ea typeface="+mn-ea"/>
                          <a:cs typeface="+mn-cs"/>
                        </a:rPr>
                        <a:t>SA2,RAN2,RAN3</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0 -&gt; 5</a:t>
                      </a:r>
                      <a:r>
                        <a:rPr lang="en-US" altLang="zh-CN" sz="1000" b="0" kern="1200" dirty="0" smtClean="0">
                          <a:solidFill>
                            <a:schemeClr val="dk1"/>
                          </a:solidFill>
                          <a:effectLst/>
                          <a:latin typeface="+mn-lt"/>
                          <a:ea typeface="+mn-ea"/>
                          <a:cs typeface="Arial" panose="020B0604020202020204" pitchFamily="34" charset="0"/>
                        </a:rPr>
                        <a:t>-&gt;15</a:t>
                      </a:r>
                      <a:r>
                        <a:rPr lang="sv-SE" altLang="zh-CN" sz="1000" b="0" kern="1200" dirty="0" smtClean="0">
                          <a:solidFill>
                            <a:schemeClr val="dk1"/>
                          </a:solidFill>
                          <a:effectLst/>
                          <a:latin typeface="+mn-lt"/>
                          <a:ea typeface="+mn-ea"/>
                          <a:cs typeface="Arial" panose="020B0604020202020204" pitchFamily="34" charset="0"/>
                        </a:rPr>
                        <a:t>%</a:t>
                      </a:r>
                      <a:endParaRPr lang="en-GB" sz="10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en-US" sz="1000" kern="1200" dirty="0" smtClean="0">
                          <a:solidFill>
                            <a:srgbClr val="000000"/>
                          </a:solidFill>
                          <a:effectLst/>
                          <a:latin typeface="+mn-lt"/>
                          <a:ea typeface="宋体" panose="02010600030101010101" pitchFamily="2" charset="-122"/>
                          <a:cs typeface="Arial" panose="020B0604020202020204" pitchFamily="34" charset="0"/>
                        </a:rPr>
                        <a:t>28.550,28.552,28.554,32.425</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China Telecom</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156520" y="3123277"/>
            <a:ext cx="3501080" cy="318608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err="1" smtClean="0">
                <a:solidFill>
                  <a:srgbClr val="0000FF"/>
                </a:solidFill>
                <a:latin typeface="Calibri"/>
              </a:rPr>
              <a:t>eQoE</a:t>
            </a:r>
            <a:r>
              <a:rPr lang="zh-CN" altLang="en-US" sz="1600" b="1" kern="0" dirty="0" smtClean="0">
                <a:solidFill>
                  <a:srgbClr val="0000FF"/>
                </a:solidFill>
                <a:latin typeface="Calibri"/>
              </a:rPr>
              <a:t>：</a:t>
            </a:r>
            <a:endParaRPr lang="de-DE" altLang="de-DE" sz="1600" b="1" kern="0" dirty="0" smtClean="0">
              <a:solidFill>
                <a:srgbClr val="0000FF"/>
              </a:solidFill>
              <a:latin typeface="Calibri"/>
            </a:endParaRPr>
          </a:p>
          <a:p>
            <a:pPr marL="455073" indent="-455073" defTabSz="1219170">
              <a:spcBef>
                <a:spcPts val="0"/>
              </a:spcBef>
              <a:spcAft>
                <a:spcPts val="0"/>
              </a:spcAft>
              <a:defRPr/>
            </a:pPr>
            <a:r>
              <a:rPr lang="de-DE" altLang="de-DE" sz="1600" kern="0" dirty="0" smtClean="0">
                <a:solidFill>
                  <a:prstClr val="black"/>
                </a:solidFill>
                <a:latin typeface="Calibri"/>
              </a:rPr>
              <a:t>Progress since SA5#144e:</a:t>
            </a:r>
            <a:endParaRPr lang="de-DE" altLang="de-DE" sz="1600" kern="0" dirty="0">
              <a:solidFill>
                <a:prstClr val="black"/>
              </a:solidFill>
              <a:latin typeface="Calibri"/>
            </a:endParaRPr>
          </a:p>
          <a:p>
            <a:pPr marL="855123" lvl="1" indent="-455073" defTabSz="1219170">
              <a:spcBef>
                <a:spcPts val="0"/>
              </a:spcBef>
              <a:spcAft>
                <a:spcPts val="0"/>
              </a:spcAft>
              <a:defRPr/>
            </a:pPr>
            <a:r>
              <a:rPr lang="en-US" altLang="zh-CN" sz="1100" kern="0" dirty="0" smtClean="0">
                <a:solidFill>
                  <a:prstClr val="black"/>
                </a:solidFill>
              </a:rPr>
              <a:t>The </a:t>
            </a:r>
            <a:r>
              <a:rPr lang="en-US" altLang="zh-CN" sz="1100" kern="0" dirty="0">
                <a:solidFill>
                  <a:prstClr val="black"/>
                </a:solidFill>
              </a:rPr>
              <a:t>following CRs were approved </a:t>
            </a:r>
          </a:p>
          <a:p>
            <a:pPr marL="855123" lvl="1" indent="-455073" defTabSz="1219170">
              <a:spcBef>
                <a:spcPts val="0"/>
              </a:spcBef>
              <a:spcAft>
                <a:spcPts val="0"/>
              </a:spcAft>
              <a:defRPr/>
            </a:pPr>
            <a:r>
              <a:rPr lang="en-US" altLang="zh-CN" sz="1100" kern="0" dirty="0" err="1" smtClean="0">
                <a:solidFill>
                  <a:prstClr val="black"/>
                </a:solidFill>
              </a:rPr>
              <a:t>Signalling</a:t>
            </a:r>
            <a:r>
              <a:rPr lang="en-US" altLang="zh-CN" sz="1100" kern="0" dirty="0" smtClean="0">
                <a:solidFill>
                  <a:prstClr val="black"/>
                </a:solidFill>
              </a:rPr>
              <a:t> </a:t>
            </a:r>
            <a:r>
              <a:rPr lang="en-US" altLang="zh-CN" sz="1100" kern="0" dirty="0">
                <a:solidFill>
                  <a:prstClr val="black"/>
                </a:solidFill>
              </a:rPr>
              <a:t>Base Activation for NR</a:t>
            </a:r>
          </a:p>
          <a:p>
            <a:pPr marL="855123" lvl="1" indent="-455073" defTabSz="1219170">
              <a:spcBef>
                <a:spcPts val="0"/>
              </a:spcBef>
              <a:spcAft>
                <a:spcPts val="0"/>
              </a:spcAft>
              <a:defRPr/>
            </a:pPr>
            <a:r>
              <a:rPr lang="en-US" altLang="zh-CN" sz="1100" kern="0" dirty="0" smtClean="0">
                <a:solidFill>
                  <a:prstClr val="black"/>
                </a:solidFill>
              </a:rPr>
              <a:t>Handling </a:t>
            </a:r>
            <a:r>
              <a:rPr lang="en-US" altLang="zh-CN" sz="1100" kern="0" dirty="0">
                <a:solidFill>
                  <a:prstClr val="black"/>
                </a:solidFill>
              </a:rPr>
              <a:t>QMC at Handover for NR</a:t>
            </a:r>
          </a:p>
          <a:p>
            <a:pPr marL="855123" lvl="1" indent="-455073" defTabSz="1219170">
              <a:spcBef>
                <a:spcPts val="0"/>
              </a:spcBef>
              <a:spcAft>
                <a:spcPts val="0"/>
              </a:spcAft>
              <a:defRPr/>
            </a:pPr>
            <a:r>
              <a:rPr lang="en-US" altLang="zh-CN" sz="1100" kern="0" dirty="0" smtClean="0">
                <a:solidFill>
                  <a:prstClr val="black"/>
                </a:solidFill>
              </a:rPr>
              <a:t>Adding </a:t>
            </a:r>
            <a:r>
              <a:rPr lang="en-US" altLang="zh-CN" sz="1100" kern="0" dirty="0" err="1">
                <a:solidFill>
                  <a:prstClr val="black"/>
                </a:solidFill>
              </a:rPr>
              <a:t>QMCJob</a:t>
            </a:r>
            <a:r>
              <a:rPr lang="en-US" altLang="zh-CN" sz="1100" kern="0" dirty="0">
                <a:solidFill>
                  <a:prstClr val="black"/>
                </a:solidFill>
              </a:rPr>
              <a:t> in 28.622 and 28.623 (stage 2 and stage3)</a:t>
            </a:r>
          </a:p>
          <a:p>
            <a:pPr marL="855123" lvl="1" indent="-455073" defTabSz="1219170">
              <a:spcBef>
                <a:spcPts val="0"/>
              </a:spcBef>
              <a:spcAft>
                <a:spcPts val="0"/>
              </a:spcAft>
              <a:defRPr/>
            </a:pPr>
            <a:r>
              <a:rPr lang="en-US" altLang="zh-CN" sz="1100" kern="0" dirty="0" smtClean="0">
                <a:solidFill>
                  <a:prstClr val="black"/>
                </a:solidFill>
              </a:rPr>
              <a:t>Align </a:t>
            </a:r>
            <a:r>
              <a:rPr lang="en-US" altLang="zh-CN" sz="1100" kern="0" dirty="0">
                <a:solidFill>
                  <a:prstClr val="black"/>
                </a:solidFill>
              </a:rPr>
              <a:t>Requirements of handling QMC during RAN overload to RAN specifications in 28.404 and 28.405</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RAN impacts and dependencies: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RAN2, </a:t>
            </a:r>
            <a:r>
              <a:rPr lang="en-US" sz="1100" kern="0" dirty="0" smtClean="0">
                <a:solidFill>
                  <a:prstClr val="black"/>
                </a:solidFill>
                <a:latin typeface="Calibri"/>
                <a:cs typeface="+mn-cs"/>
              </a:rPr>
              <a:t>RAN3</a:t>
            </a:r>
            <a:endParaRPr lang="en-US" sz="110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en-US" sz="1100" kern="0" dirty="0">
                <a:solidFill>
                  <a:prstClr val="black"/>
                </a:solidFill>
                <a:cs typeface="+mn-cs"/>
              </a:rPr>
              <a:t>In the next steps the main focus will be on WOP#2: Alignment with RAN groups</a:t>
            </a:r>
            <a:endParaRPr lang="en-US" sz="1100" kern="0" dirty="0">
              <a:solidFill>
                <a:prstClr val="black"/>
              </a:solidFill>
              <a:latin typeface="Calibri"/>
              <a:cs typeface="+mn-cs"/>
            </a:endParaRP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3573874" y="3123277"/>
            <a:ext cx="4431957" cy="286529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smtClean="0">
                <a:solidFill>
                  <a:srgbClr val="0000FF"/>
                </a:solidFill>
                <a:latin typeface="Calibri"/>
              </a:rPr>
              <a:t>MSAC</a:t>
            </a:r>
            <a:r>
              <a:rPr lang="zh-CN" altLang="en-US" sz="1600" b="1" kern="0" dirty="0" smtClean="0">
                <a:solidFill>
                  <a:srgbClr val="0000FF"/>
                </a:solidFill>
                <a:latin typeface="Calibri"/>
              </a:rPr>
              <a:t>：</a:t>
            </a:r>
            <a:endParaRPr lang="de-DE" altLang="de-DE" sz="1600" b="1" kern="0" dirty="0" smtClean="0">
              <a:solidFill>
                <a:srgbClr val="0000FF"/>
              </a:solidFill>
              <a:latin typeface="Calibri"/>
            </a:endParaRPr>
          </a:p>
          <a:p>
            <a:pPr marL="455073" indent="-455073" defTabSz="1219170">
              <a:spcBef>
                <a:spcPts val="0"/>
              </a:spcBef>
              <a:spcAft>
                <a:spcPts val="0"/>
              </a:spcAft>
              <a:defRPr/>
            </a:pPr>
            <a:r>
              <a:rPr lang="de-DE" altLang="de-DE" sz="1600" kern="0" dirty="0" smtClean="0">
                <a:solidFill>
                  <a:prstClr val="black"/>
                </a:solidFill>
                <a:latin typeface="Calibri"/>
              </a:rPr>
              <a:t>Progress since SA5#144e:</a:t>
            </a:r>
            <a:endParaRPr lang="de-DE" altLang="de-DE" sz="1600" kern="0" dirty="0">
              <a:solidFill>
                <a:prstClr val="black"/>
              </a:solidFill>
              <a:latin typeface="Calibri"/>
            </a:endParaRPr>
          </a:p>
          <a:p>
            <a:pPr marL="855123" lvl="1" indent="-455073" defTabSz="1219170">
              <a:spcBef>
                <a:spcPts val="0"/>
              </a:spcBef>
              <a:spcAft>
                <a:spcPts val="0"/>
              </a:spcAft>
              <a:defRPr/>
            </a:pPr>
            <a:r>
              <a:rPr lang="en-US" altLang="de-DE" sz="1100" kern="0" dirty="0">
                <a:solidFill>
                  <a:prstClr val="black"/>
                </a:solidFill>
              </a:rPr>
              <a:t>Enhancing on the access control framework and stage 3 with no NRM modelling concerning identity and access right, not agreed as common Stage 2 is requested</a:t>
            </a:r>
            <a:endParaRPr lang="de-DE" altLang="de-DE" sz="1100" kern="0" dirty="0">
              <a:solidFill>
                <a:prstClr val="black"/>
              </a:solidFill>
              <a:latin typeface="Calibri"/>
            </a:endParaRPr>
          </a:p>
          <a:p>
            <a:pPr marL="457189" lvl="1" indent="0" defTabSz="1219170">
              <a:spcBef>
                <a:spcPts val="0"/>
              </a:spcBef>
              <a:spcAft>
                <a:spcPts val="0"/>
              </a:spcAft>
              <a:buNone/>
              <a:defRPr/>
            </a:pPr>
            <a:r>
              <a:rPr lang="en-US" altLang="zh-CN" sz="1100" kern="0" dirty="0">
                <a:solidFill>
                  <a:prstClr val="black"/>
                </a:solidFill>
                <a:latin typeface="Calibri"/>
                <a:cs typeface="+mn-cs"/>
              </a:rPr>
              <a:t> </a:t>
            </a:r>
          </a:p>
          <a:p>
            <a:pPr marL="455073" indent="-455073" defTabSz="1219170">
              <a:spcBef>
                <a:spcPts val="0"/>
              </a:spcBef>
              <a:spcAft>
                <a:spcPts val="0"/>
              </a:spcAft>
              <a:defRPr/>
            </a:pPr>
            <a:r>
              <a:rPr lang="en-US" sz="1600" kern="0" dirty="0">
                <a:solidFill>
                  <a:prstClr val="black"/>
                </a:solidFill>
                <a:latin typeface="Calibri"/>
              </a:rPr>
              <a:t>RAN impacts and dependencies: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None identified</a:t>
            </a: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en-US" sz="1100" kern="0" dirty="0">
                <a:solidFill>
                  <a:prstClr val="black"/>
                </a:solidFill>
                <a:cs typeface="+mn-cs"/>
              </a:rPr>
              <a:t>To finalize the specification of access control framework and identity &amp; access right Information modeling</a:t>
            </a:r>
          </a:p>
          <a:p>
            <a:pPr marL="988459" lvl="1" indent="-378875" defTabSz="1219170">
              <a:defRPr/>
            </a:pPr>
            <a:r>
              <a:rPr lang="en-US" sz="1100" kern="0" dirty="0">
                <a:solidFill>
                  <a:prstClr val="black"/>
                </a:solidFill>
                <a:cs typeface="+mn-cs"/>
              </a:rPr>
              <a:t>To evaluate a standalone TS for Management Service Access Control specification</a:t>
            </a:r>
          </a:p>
        </p:txBody>
      </p:sp>
      <p:sp>
        <p:nvSpPr>
          <p:cNvPr id="6" name="Content Placeholder 7">
            <a:extLst>
              <a:ext uri="{FF2B5EF4-FFF2-40B4-BE49-F238E27FC236}">
                <a16:creationId xmlns:a16="http://schemas.microsoft.com/office/drawing/2014/main" xmlns="" id="{B4F8F5CC-9B36-4C4A-96C2-095377087992}"/>
              </a:ext>
            </a:extLst>
          </p:cNvPr>
          <p:cNvSpPr txBox="1">
            <a:spLocks/>
          </p:cNvSpPr>
          <p:nvPr/>
        </p:nvSpPr>
        <p:spPr>
          <a:xfrm>
            <a:off x="8005831" y="3123277"/>
            <a:ext cx="389784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smtClean="0">
                <a:solidFill>
                  <a:srgbClr val="0000FF"/>
                </a:solidFill>
              </a:rPr>
              <a:t>PM_KPI_5G_Ph3</a:t>
            </a:r>
            <a:r>
              <a:rPr lang="zh-CN" altLang="en-US" sz="1600" b="1" kern="0" dirty="0" smtClean="0">
                <a:solidFill>
                  <a:srgbClr val="0000FF"/>
                </a:solidFill>
                <a:latin typeface="Calibri"/>
              </a:rPr>
              <a:t>：</a:t>
            </a:r>
            <a:endParaRPr lang="de-DE" altLang="de-DE" sz="1600" b="1" kern="0" dirty="0" smtClean="0">
              <a:solidFill>
                <a:srgbClr val="0000FF"/>
              </a:solidFill>
              <a:latin typeface="Calibri"/>
            </a:endParaRPr>
          </a:p>
          <a:p>
            <a:pPr marL="455073" indent="-455073" defTabSz="1219170">
              <a:spcBef>
                <a:spcPts val="0"/>
              </a:spcBef>
              <a:spcAft>
                <a:spcPts val="0"/>
              </a:spcAft>
              <a:defRPr/>
            </a:pPr>
            <a:r>
              <a:rPr lang="de-DE" altLang="de-DE" sz="1600" kern="0" dirty="0" smtClean="0">
                <a:solidFill>
                  <a:prstClr val="black"/>
                </a:solidFill>
                <a:latin typeface="Calibri"/>
              </a:rPr>
              <a:t>Progress since SA5#144e:</a:t>
            </a:r>
            <a:endParaRPr lang="de-DE" altLang="de-DE" sz="1600" kern="0" dirty="0">
              <a:solidFill>
                <a:prstClr val="black"/>
              </a:solidFill>
              <a:latin typeface="Calibri"/>
            </a:endParaRPr>
          </a:p>
          <a:p>
            <a:pPr marL="855123" lvl="1" indent="-455073" defTabSz="1219170">
              <a:spcBef>
                <a:spcPts val="0"/>
              </a:spcBef>
              <a:spcAft>
                <a:spcPts val="0"/>
              </a:spcAft>
              <a:defRPr/>
            </a:pPr>
            <a:r>
              <a:rPr lang="en-US" altLang="zh-CN" sz="1100" kern="0" dirty="0" smtClean="0">
                <a:solidFill>
                  <a:prstClr val="black"/>
                </a:solidFill>
              </a:rPr>
              <a:t>3 </a:t>
            </a:r>
            <a:r>
              <a:rPr lang="en-US" altLang="zh-CN" sz="1100" kern="0" dirty="0">
                <a:solidFill>
                  <a:prstClr val="black"/>
                </a:solidFill>
              </a:rPr>
              <a:t>CRs which were the converted </a:t>
            </a:r>
            <a:r>
              <a:rPr lang="en-US" altLang="zh-CN" sz="1100" kern="0" dirty="0" err="1">
                <a:solidFill>
                  <a:prstClr val="black"/>
                </a:solidFill>
              </a:rPr>
              <a:t>draftCRs</a:t>
            </a:r>
            <a:r>
              <a:rPr lang="en-US" altLang="zh-CN" sz="1100" kern="0" dirty="0">
                <a:solidFill>
                  <a:prstClr val="black"/>
                </a:solidFill>
              </a:rPr>
              <a:t> from last meeting were agreed in SA5#145e meeting. </a:t>
            </a:r>
          </a:p>
          <a:p>
            <a:pPr marL="855123" lvl="1" indent="-455073" defTabSz="1219170">
              <a:spcBef>
                <a:spcPts val="0"/>
              </a:spcBef>
              <a:spcAft>
                <a:spcPts val="0"/>
              </a:spcAft>
              <a:defRPr/>
            </a:pPr>
            <a:r>
              <a:rPr lang="en-US" altLang="zh-CN" sz="1100" kern="0" dirty="0">
                <a:solidFill>
                  <a:prstClr val="black"/>
                </a:solidFill>
              </a:rPr>
              <a:t>2 contributions about adding new measurement are discussed. One was agreed, another was not pursued and moved to offline discussion.</a:t>
            </a:r>
          </a:p>
          <a:p>
            <a:pPr marL="855123" lvl="1" indent="-455073" defTabSz="1219170">
              <a:spcBef>
                <a:spcPts val="0"/>
              </a:spcBef>
              <a:spcAft>
                <a:spcPts val="0"/>
              </a:spcAft>
              <a:defRPr/>
            </a:pPr>
            <a:r>
              <a:rPr lang="en-US" altLang="zh-CN" sz="1100" kern="0" dirty="0">
                <a:solidFill>
                  <a:prstClr val="black"/>
                </a:solidFill>
              </a:rPr>
              <a:t>A DP and a CR about GPB were discussed and endorsed/agreed. </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RAN impacts and dependencies: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RAN2, RAN3</a:t>
            </a:r>
          </a:p>
          <a:p>
            <a:pPr marL="457189" lvl="1" indent="0" defTabSz="1219170">
              <a:spcBef>
                <a:spcPts val="0"/>
              </a:spcBef>
              <a:spcAft>
                <a:spcPts val="600"/>
              </a:spcAft>
              <a:buNone/>
              <a:defRPr/>
            </a:pPr>
            <a:endParaRPr lang="en-US" sz="110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endParaRPr lang="en-US" sz="1100" kern="0" dirty="0">
              <a:solidFill>
                <a:prstClr val="black"/>
              </a:solidFill>
              <a:latin typeface="Calibri"/>
              <a:cs typeface="+mn-cs"/>
            </a:endParaRPr>
          </a:p>
        </p:txBody>
      </p:sp>
    </p:spTree>
    <p:extLst>
      <p:ext uri="{BB962C8B-B14F-4D97-AF65-F5344CB8AC3E}">
        <p14:creationId xmlns:p14="http://schemas.microsoft.com/office/powerpoint/2010/main" val="159882255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77401" y="0"/>
            <a:ext cx="9102725" cy="1143000"/>
          </a:xfrm>
        </p:spPr>
        <p:txBody>
          <a:bodyPr/>
          <a:lstStyle/>
          <a:p>
            <a:r>
              <a:rPr lang="en-US" altLang="zh-CN" sz="2800" kern="0" dirty="0" smtClean="0"/>
              <a:t>Rel-18 </a:t>
            </a:r>
            <a:r>
              <a:rPr lang="en-US" altLang="zh-CN" sz="2800" kern="0" dirty="0"/>
              <a:t>WI - Support of New Services</a:t>
            </a:r>
            <a:endParaRPr lang="en-US" altLang="en-US" sz="2800" dirty="0"/>
          </a:p>
        </p:txBody>
      </p:sp>
      <p:graphicFrame>
        <p:nvGraphicFramePr>
          <p:cNvPr id="7"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3046847404"/>
              </p:ext>
            </p:extLst>
          </p:nvPr>
        </p:nvGraphicFramePr>
        <p:xfrm>
          <a:off x="237685" y="1084472"/>
          <a:ext cx="11747157" cy="2124456"/>
        </p:xfrm>
        <a:graphic>
          <a:graphicData uri="http://schemas.openxmlformats.org/drawingml/2006/table">
            <a:tbl>
              <a:tblPr firstRow="1" firstCol="1" bandRow="1">
                <a:tableStyleId>{F5AB1C69-6EDB-4FF4-983F-18BD219EF322}</a:tableStyleId>
              </a:tblPr>
              <a:tblGrid>
                <a:gridCol w="472799">
                  <a:extLst>
                    <a:ext uri="{9D8B030D-6E8A-4147-A177-3AD203B41FA5}">
                      <a16:colId xmlns:a16="http://schemas.microsoft.com/office/drawing/2014/main" xmlns="" val="20000"/>
                    </a:ext>
                  </a:extLst>
                </a:gridCol>
                <a:gridCol w="2431538">
                  <a:extLst>
                    <a:ext uri="{9D8B030D-6E8A-4147-A177-3AD203B41FA5}">
                      <a16:colId xmlns:a16="http://schemas.microsoft.com/office/drawing/2014/main" xmlns="" val="20001"/>
                    </a:ext>
                  </a:extLst>
                </a:gridCol>
                <a:gridCol w="628831">
                  <a:extLst>
                    <a:ext uri="{9D8B030D-6E8A-4147-A177-3AD203B41FA5}">
                      <a16:colId xmlns:a16="http://schemas.microsoft.com/office/drawing/2014/main" xmlns="" val="20002"/>
                    </a:ext>
                  </a:extLst>
                </a:gridCol>
                <a:gridCol w="551964">
                  <a:extLst>
                    <a:ext uri="{9D8B030D-6E8A-4147-A177-3AD203B41FA5}">
                      <a16:colId xmlns:a16="http://schemas.microsoft.com/office/drawing/2014/main" xmlns="" val="20003"/>
                    </a:ext>
                  </a:extLst>
                </a:gridCol>
                <a:gridCol w="305147">
                  <a:extLst>
                    <a:ext uri="{9D8B030D-6E8A-4147-A177-3AD203B41FA5}">
                      <a16:colId xmlns:a16="http://schemas.microsoft.com/office/drawing/2014/main" xmlns="" val="20004"/>
                    </a:ext>
                  </a:extLst>
                </a:gridCol>
                <a:gridCol w="733463">
                  <a:extLst>
                    <a:ext uri="{9D8B030D-6E8A-4147-A177-3AD203B41FA5}">
                      <a16:colId xmlns:a16="http://schemas.microsoft.com/office/drawing/2014/main" xmlns="" val="20005"/>
                    </a:ext>
                  </a:extLst>
                </a:gridCol>
                <a:gridCol w="540609">
                  <a:extLst>
                    <a:ext uri="{9D8B030D-6E8A-4147-A177-3AD203B41FA5}">
                      <a16:colId xmlns:a16="http://schemas.microsoft.com/office/drawing/2014/main" xmlns="" val="20006"/>
                    </a:ext>
                  </a:extLst>
                </a:gridCol>
                <a:gridCol w="565266">
                  <a:extLst>
                    <a:ext uri="{9D8B030D-6E8A-4147-A177-3AD203B41FA5}">
                      <a16:colId xmlns:a16="http://schemas.microsoft.com/office/drawing/2014/main" xmlns="" val="20007"/>
                    </a:ext>
                  </a:extLst>
                </a:gridCol>
                <a:gridCol w="949681">
                  <a:extLst>
                    <a:ext uri="{9D8B030D-6E8A-4147-A177-3AD203B41FA5}">
                      <a16:colId xmlns:a16="http://schemas.microsoft.com/office/drawing/2014/main" xmlns="" val="20008"/>
                    </a:ext>
                  </a:extLst>
                </a:gridCol>
                <a:gridCol w="991788"/>
                <a:gridCol w="914905"/>
                <a:gridCol w="914905"/>
                <a:gridCol w="914905"/>
                <a:gridCol w="831356"/>
              </a:tblGrid>
              <a:tr h="232185">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err="1">
                          <a:latin typeface="+mn-lt"/>
                        </a:rPr>
                        <a:t>Rel</a:t>
                      </a:r>
                      <a:endParaRPr lang="en-GB" sz="1000" dirty="0">
                        <a:latin typeface="+mn-lt"/>
                      </a:endParaRPr>
                    </a:p>
                  </a:txBody>
                  <a:tcPr marL="36002" marR="36002" marT="0" marB="0" anchor="ctr"/>
                </a:tc>
                <a:tc>
                  <a:txBody>
                    <a:bodyPr/>
                    <a:lstStyle/>
                    <a:p>
                      <a:pPr algn="ctr">
                        <a:lnSpc>
                          <a:spcPct val="107000"/>
                        </a:lnSpc>
                        <a:spcAft>
                          <a:spcPts val="800"/>
                        </a:spcAft>
                      </a:pPr>
                      <a:r>
                        <a:rPr lang="en-GB" sz="1000" dirty="0">
                          <a:latin typeface="+mn-lt"/>
                        </a:rPr>
                        <a:t>WG</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smtClean="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smtClean="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WID</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550627">
                <a:tc>
                  <a:txBody>
                    <a:bodyPr/>
                    <a:lstStyle/>
                    <a:p>
                      <a:pPr algn="l" fontAlgn="t"/>
                      <a:r>
                        <a:rPr lang="en-US" sz="1050" b="0" i="0" u="none" strike="noStrike" dirty="0">
                          <a:solidFill>
                            <a:srgbClr val="000000"/>
                          </a:solidFill>
                          <a:effectLst/>
                          <a:latin typeface="+mn-lt"/>
                        </a:rPr>
                        <a:t>940037</a:t>
                      </a:r>
                    </a:p>
                  </a:txBody>
                  <a:tcPr marL="6350" marR="6350" marT="6350" marB="0"/>
                </a:tc>
                <a:tc>
                  <a:txBody>
                    <a:bodyPr/>
                    <a:lstStyle/>
                    <a:p>
                      <a:pPr algn="l" fontAlgn="t"/>
                      <a:r>
                        <a:rPr lang="en-US" sz="1200" b="0" i="0" u="none" strike="noStrike" dirty="0">
                          <a:solidFill>
                            <a:srgbClr val="0000FF"/>
                          </a:solidFill>
                          <a:effectLst/>
                          <a:latin typeface="+mn-lt"/>
                        </a:rPr>
                        <a:t>Enhancements of EE for 5G Phase 2 </a:t>
                      </a:r>
                    </a:p>
                  </a:txBody>
                  <a:tcPr marL="6350" marR="6350" marT="6350" marB="0"/>
                </a:tc>
                <a:tc>
                  <a:txBody>
                    <a:bodyPr/>
                    <a:lstStyle/>
                    <a:p>
                      <a:pPr algn="l" fontAlgn="t"/>
                      <a:r>
                        <a:rPr lang="en-US" sz="1200" b="0" i="0" u="none" strike="noStrike" dirty="0">
                          <a:solidFill>
                            <a:srgbClr val="000000"/>
                          </a:solidFill>
                          <a:effectLst/>
                          <a:latin typeface="+mn-lt"/>
                        </a:rPr>
                        <a:t>EE5GPLUS_Ph2</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100" kern="1200" dirty="0">
                          <a:solidFill>
                            <a:srgbClr val="000000"/>
                          </a:solidFill>
                          <a:effectLst/>
                          <a:latin typeface="+mn-lt"/>
                          <a:ea typeface="+mn-ea"/>
                          <a:cs typeface="Arial" panose="020B0604020202020204" pitchFamily="34" charset="0"/>
                        </a:rPr>
                        <a:t>SA#100 (June 2023)</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200" b="0" i="0" u="none" strike="noStrike" kern="1200" dirty="0">
                          <a:solidFill>
                            <a:schemeClr val="tx1"/>
                          </a:solidFill>
                          <a:effectLst/>
                          <a:latin typeface="+mn-lt"/>
                          <a:ea typeface="+mn-ea"/>
                          <a:cs typeface="+mn-cs"/>
                        </a:rPr>
                        <a:t>0%</a:t>
                      </a:r>
                    </a:p>
                  </a:txBody>
                  <a:tcPr marL="6350" marR="6350" marT="0" marB="0"/>
                </a:tc>
                <a:tc>
                  <a:txBody>
                    <a:bodyPr/>
                    <a:lstStyle/>
                    <a:p>
                      <a:pPr algn="ctr">
                        <a:lnSpc>
                          <a:spcPct val="107000"/>
                        </a:lnSpc>
                        <a:spcAft>
                          <a:spcPts val="800"/>
                        </a:spcAft>
                      </a:pPr>
                      <a:r>
                        <a:rPr lang="en-GB" sz="1200" b="0" i="0" u="none" strike="noStrike" kern="1200" dirty="0">
                          <a:solidFill>
                            <a:srgbClr val="0000FF"/>
                          </a:solidFill>
                          <a:effectLst/>
                          <a:latin typeface="+mn-lt"/>
                          <a:ea typeface="+mn-ea"/>
                          <a:cs typeface="+mn-cs"/>
                        </a:rPr>
                        <a:t>10%</a:t>
                      </a:r>
                    </a:p>
                  </a:txBody>
                  <a:tcPr marL="36002" marR="36002" marT="0" marB="0"/>
                </a:tc>
                <a:tc>
                  <a:txBody>
                    <a:bodyPr/>
                    <a:lstStyle/>
                    <a:p>
                      <a:pPr>
                        <a:lnSpc>
                          <a:spcPct val="107000"/>
                        </a:lnSpc>
                        <a:spcAft>
                          <a:spcPts val="800"/>
                        </a:spcAft>
                      </a:pPr>
                      <a:endParaRPr lang="en-GB" sz="12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100" b="0" i="0" u="none" strike="noStrike" kern="1200" dirty="0" smtClean="0">
                          <a:solidFill>
                            <a:srgbClr val="000000"/>
                          </a:solidFill>
                          <a:effectLst/>
                          <a:latin typeface="+mn-lt"/>
                          <a:ea typeface="+mn-ea"/>
                          <a:cs typeface="+mn-cs"/>
                        </a:rPr>
                        <a:t>SA2,RAN2,RAN3</a:t>
                      </a:r>
                    </a:p>
                    <a:p>
                      <a:pPr marL="0" algn="l" defTabSz="1219170" rtl="0" eaLnBrk="1" fontAlgn="t" latinLnBrk="0" hangingPunct="1"/>
                      <a:endParaRPr lang="zh-CN" altLang="en-US" sz="11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1100" kern="1200" dirty="0">
                          <a:solidFill>
                            <a:srgbClr val="000000"/>
                          </a:solidFill>
                          <a:effectLst/>
                          <a:latin typeface="+mn-lt"/>
                          <a:ea typeface="宋体" panose="02010600030101010101" pitchFamily="2" charset="-122"/>
                          <a:cs typeface="Arial" panose="020B0604020202020204" pitchFamily="34" charset="0"/>
                        </a:rPr>
                        <a:t>0-&gt;0-&gt;</a:t>
                      </a:r>
                      <a:r>
                        <a:rPr lang="en-US" altLang="zh-CN" sz="1100" kern="1200" dirty="0" smtClean="0">
                          <a:solidFill>
                            <a:srgbClr val="000000"/>
                          </a:solidFill>
                          <a:effectLst/>
                          <a:latin typeface="+mn-lt"/>
                          <a:ea typeface="宋体" panose="02010600030101010101" pitchFamily="2" charset="-122"/>
                          <a:cs typeface="Arial" panose="020B0604020202020204" pitchFamily="34" charset="0"/>
                        </a:rPr>
                        <a:t>0-&gt;10%</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10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28.310, 28.541, 28.552, 28.554</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China Telecom</a:t>
                      </a:r>
                    </a:p>
                    <a:p>
                      <a:pPr marL="55563" indent="0">
                        <a:lnSpc>
                          <a:spcPct val="150000"/>
                        </a:lnSpc>
                        <a:spcAft>
                          <a:spcPts val="0"/>
                        </a:spcAft>
                      </a:pP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711159">
                <a:tc>
                  <a:txBody>
                    <a:bodyPr/>
                    <a:lstStyle/>
                    <a:p>
                      <a:pPr algn="l" fontAlgn="t"/>
                      <a:r>
                        <a:rPr lang="en-US" sz="1050" b="0" i="0" u="none" strike="noStrike">
                          <a:solidFill>
                            <a:srgbClr val="000000"/>
                          </a:solidFill>
                          <a:effectLst/>
                          <a:latin typeface="+mn-lt"/>
                        </a:rPr>
                        <a:t>940033</a:t>
                      </a:r>
                    </a:p>
                  </a:txBody>
                  <a:tcPr marL="6350" marR="6350" marT="6350" marB="0"/>
                </a:tc>
                <a:tc>
                  <a:txBody>
                    <a:bodyPr/>
                    <a:lstStyle/>
                    <a:p>
                      <a:pPr algn="l" fontAlgn="t"/>
                      <a:r>
                        <a:rPr lang="en-US" sz="1200" b="0" i="0" u="none" strike="noStrike" dirty="0">
                          <a:solidFill>
                            <a:srgbClr val="0000FF"/>
                          </a:solidFill>
                          <a:effectLst/>
                          <a:latin typeface="+mn-lt"/>
                        </a:rPr>
                        <a:t>Network slice provisioning enhancement </a:t>
                      </a:r>
                    </a:p>
                  </a:txBody>
                  <a:tcPr marL="6350" marR="6350" marT="6350" marB="0"/>
                </a:tc>
                <a:tc>
                  <a:txBody>
                    <a:bodyPr/>
                    <a:lstStyle/>
                    <a:p>
                      <a:pPr algn="l" fontAlgn="t"/>
                      <a:r>
                        <a:rPr lang="en-US" sz="1200" b="0" i="0" u="none" strike="noStrike" dirty="0" err="1">
                          <a:solidFill>
                            <a:srgbClr val="000000"/>
                          </a:solidFill>
                          <a:effectLst/>
                          <a:latin typeface="+mn-lt"/>
                        </a:rPr>
                        <a:t>eNETSLICE_PRO</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100" kern="1200" dirty="0">
                          <a:solidFill>
                            <a:srgbClr val="000000"/>
                          </a:solidFill>
                          <a:effectLst/>
                          <a:latin typeface="+mn-lt"/>
                          <a:ea typeface="+mn-ea"/>
                          <a:cs typeface="Arial" panose="020B0604020202020204" pitchFamily="34" charset="0"/>
                        </a:rPr>
                        <a:t>SA#97 (Sept. 2022</a:t>
                      </a:r>
                      <a:r>
                        <a:rPr lang="en-US" altLang="zh-CN" sz="1100" kern="1200" dirty="0" smtClean="0">
                          <a:solidFill>
                            <a:srgbClr val="000000"/>
                          </a:solidFill>
                          <a:effectLst/>
                          <a:latin typeface="+mn-lt"/>
                          <a:ea typeface="+mn-ea"/>
                          <a:cs typeface="Arial" panose="020B0604020202020204" pitchFamily="34" charset="0"/>
                        </a:rPr>
                        <a:t>)</a:t>
                      </a:r>
                      <a:endParaRPr lang="en-US" altLang="zh-CN" sz="1100" b="1" kern="1200" dirty="0" smtClean="0">
                        <a:solidFill>
                          <a:srgbClr val="000000"/>
                        </a:solidFill>
                        <a:effectLst/>
                        <a:latin typeface="+mn-lt"/>
                        <a:ea typeface="+mn-ea"/>
                        <a:cs typeface="Arial" panose="020B0604020202020204" pitchFamily="34" charset="0"/>
                      </a:endParaRPr>
                    </a:p>
                    <a:p>
                      <a:pPr marL="0" algn="ctr" defTabSz="1219170" rtl="0" eaLnBrk="1" latinLnBrk="0" hangingPunct="1">
                        <a:lnSpc>
                          <a:spcPct val="150000"/>
                        </a:lnSpc>
                        <a:spcAft>
                          <a:spcPts val="0"/>
                        </a:spcAft>
                      </a:pPr>
                      <a:r>
                        <a:rPr lang="en-US" altLang="zh-CN" sz="1100" b="1" kern="1200" dirty="0" smtClean="0">
                          <a:solidFill>
                            <a:srgbClr val="0000FF"/>
                          </a:solidFill>
                          <a:effectLst/>
                          <a:latin typeface="+mn-lt"/>
                          <a:ea typeface="+mn-ea"/>
                          <a:cs typeface="Arial" panose="020B0604020202020204" pitchFamily="34" charset="0"/>
                        </a:rPr>
                        <a:t>-&gt;SA#98 (Dec. 2022)</a:t>
                      </a:r>
                      <a:endParaRPr lang="en-US" altLang="zh-CN" sz="11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200" b="0" i="0" u="none" strike="noStrike" kern="1200" dirty="0">
                          <a:solidFill>
                            <a:schemeClr val="tx1"/>
                          </a:solidFill>
                          <a:effectLst/>
                          <a:latin typeface="+mn-lt"/>
                          <a:ea typeface="+mn-ea"/>
                          <a:cs typeface="+mn-cs"/>
                        </a:rPr>
                        <a:t>85%</a:t>
                      </a:r>
                    </a:p>
                  </a:txBody>
                  <a:tcPr marL="6350" marR="6350" marT="0" marB="0"/>
                </a:tc>
                <a:tc>
                  <a:txBody>
                    <a:bodyPr/>
                    <a:lstStyle/>
                    <a:p>
                      <a:pPr algn="ctr">
                        <a:lnSpc>
                          <a:spcPct val="107000"/>
                        </a:lnSpc>
                        <a:spcAft>
                          <a:spcPts val="800"/>
                        </a:spcAft>
                      </a:pPr>
                      <a:r>
                        <a:rPr lang="en-GB" sz="1200" b="0" i="0" u="none" strike="noStrike" kern="1200" dirty="0" smtClean="0">
                          <a:solidFill>
                            <a:srgbClr val="0000FF"/>
                          </a:solidFill>
                          <a:effectLst/>
                          <a:latin typeface="+mn-lt"/>
                          <a:ea typeface="+mn-ea"/>
                          <a:cs typeface="+mn-cs"/>
                        </a:rPr>
                        <a:t>85</a:t>
                      </a:r>
                      <a:r>
                        <a:rPr lang="en-US" altLang="zh-CN" sz="1200" b="0" i="0" u="none" strike="noStrike" kern="1200" dirty="0" smtClean="0">
                          <a:solidFill>
                            <a:srgbClr val="0000FF"/>
                          </a:solidFill>
                          <a:effectLst/>
                          <a:latin typeface="+mn-lt"/>
                          <a:ea typeface="+mn-ea"/>
                          <a:cs typeface="+mn-cs"/>
                        </a:rPr>
                        <a:t>%</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r>
                        <a:rPr lang="en-US" sz="1200" b="0" i="0" u="none" strike="noStrike" kern="1200" dirty="0" smtClean="0">
                          <a:solidFill>
                            <a:schemeClr val="tx1"/>
                          </a:solidFill>
                          <a:effectLst/>
                          <a:latin typeface="+mn-lt"/>
                          <a:ea typeface="+mn-ea"/>
                          <a:cs typeface="+mn-cs"/>
                        </a:rPr>
                        <a:t>update the Target date to 1 Dec 2022</a:t>
                      </a:r>
                      <a:endParaRPr lang="en-GB" sz="12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1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100" kern="1200" dirty="0">
                          <a:solidFill>
                            <a:srgbClr val="000000"/>
                          </a:solidFill>
                          <a:effectLst/>
                          <a:latin typeface="+mn-lt"/>
                          <a:ea typeface="宋体" panose="02010600030101010101" pitchFamily="2" charset="-122"/>
                          <a:cs typeface="Arial" panose="020B0604020202020204" pitchFamily="34" charset="0"/>
                        </a:rPr>
                        <a:t>85-&gt;</a:t>
                      </a:r>
                      <a:r>
                        <a:rPr lang="fr-FR" altLang="zh-CN" sz="1100" kern="1200" dirty="0" smtClean="0">
                          <a:solidFill>
                            <a:srgbClr val="000000"/>
                          </a:solidFill>
                          <a:effectLst/>
                          <a:latin typeface="+mn-lt"/>
                          <a:ea typeface="宋体" panose="02010600030101010101" pitchFamily="2" charset="-122"/>
                          <a:cs typeface="Arial" panose="020B0604020202020204" pitchFamily="34" charset="0"/>
                        </a:rPr>
                        <a:t>85</a:t>
                      </a:r>
                    </a:p>
                    <a:p>
                      <a:pPr marL="0" algn="ctr" defTabSz="1219170" rtl="0" eaLnBrk="1" latinLnBrk="0" hangingPunct="1">
                        <a:lnSpc>
                          <a:spcPct val="150000"/>
                        </a:lnSpc>
                        <a:spcAft>
                          <a:spcPts val="0"/>
                        </a:spcAft>
                      </a:pPr>
                      <a:r>
                        <a:rPr lang="en-US" altLang="zh-CN" sz="1100" kern="1200" dirty="0" smtClean="0">
                          <a:solidFill>
                            <a:srgbClr val="000000"/>
                          </a:solidFill>
                          <a:effectLst/>
                          <a:latin typeface="+mn-lt"/>
                          <a:ea typeface="宋体" panose="02010600030101010101" pitchFamily="2" charset="-122"/>
                          <a:cs typeface="Arial" panose="020B0604020202020204" pitchFamily="34" charset="0"/>
                        </a:rPr>
                        <a:t>-&gt;85</a:t>
                      </a:r>
                      <a:r>
                        <a:rPr lang="fr-FR" altLang="zh-CN" sz="1100" kern="1200" dirty="0" smtClean="0">
                          <a:solidFill>
                            <a:srgbClr val="000000"/>
                          </a:solidFill>
                          <a:effectLst/>
                          <a:latin typeface="+mn-lt"/>
                          <a:ea typeface="宋体" panose="02010600030101010101" pitchFamily="2" charset="-122"/>
                          <a:cs typeface="Arial" panose="020B0604020202020204" pitchFamily="34" charset="0"/>
                        </a:rPr>
                        <a:t>%</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1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28.531,28.541</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9" name="Content Placeholder 7">
            <a:extLst>
              <a:ext uri="{FF2B5EF4-FFF2-40B4-BE49-F238E27FC236}">
                <a16:creationId xmlns:a16="http://schemas.microsoft.com/office/drawing/2014/main" xmlns="" id="{B4F8F5CC-9B36-4C4A-96C2-095377087992}"/>
              </a:ext>
            </a:extLst>
          </p:cNvPr>
          <p:cNvSpPr txBox="1">
            <a:spLocks/>
          </p:cNvSpPr>
          <p:nvPr/>
        </p:nvSpPr>
        <p:spPr>
          <a:xfrm>
            <a:off x="330946" y="3217792"/>
            <a:ext cx="5468493"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smtClean="0">
                <a:solidFill>
                  <a:srgbClr val="0000FF"/>
                </a:solidFill>
              </a:rPr>
              <a:t>EE5GPLUS_Ph2:</a:t>
            </a:r>
            <a:endParaRPr lang="de-DE" altLang="de-DE" sz="16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Though no CR has been agreed, the group discussed and progressed towards a consensus on how to introduce </a:t>
            </a:r>
            <a:r>
              <a:rPr lang="en-US" altLang="de-DE" sz="1100" kern="0" dirty="0" err="1">
                <a:solidFill>
                  <a:prstClr val="black"/>
                </a:solidFill>
              </a:rPr>
              <a:t>vDisk</a:t>
            </a:r>
            <a:r>
              <a:rPr lang="en-US" altLang="de-DE" sz="1100" kern="0" dirty="0">
                <a:solidFill>
                  <a:prstClr val="black"/>
                </a:solidFill>
              </a:rPr>
              <a:t> usage measurements in the equation for estimating the energy consumption of NF/VNF/VNFCs</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cs typeface="+mn-cs"/>
              </a:rPr>
              <a:t> </a:t>
            </a: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988459" lvl="1" indent="-378875" defTabSz="1219170">
              <a:spcBef>
                <a:spcPts val="0"/>
              </a:spcBef>
              <a:spcAft>
                <a:spcPts val="600"/>
              </a:spcAft>
              <a:defRPr/>
            </a:pPr>
            <a:r>
              <a:rPr lang="en-US" sz="1100" kern="0" dirty="0" smtClean="0">
                <a:solidFill>
                  <a:prstClr val="black"/>
                </a:solidFill>
                <a:cs typeface="+mn-cs"/>
              </a:rPr>
              <a:t>None</a:t>
            </a:r>
            <a:endParaRPr lang="en-US" sz="1100" kern="0" dirty="0">
              <a:solidFill>
                <a:prstClr val="black"/>
              </a:solidFill>
              <a:cs typeface="+mn-cs"/>
            </a:endParaRPr>
          </a:p>
          <a:p>
            <a:pPr marL="457189" lvl="1" indent="0" defTabSz="1219170">
              <a:spcBef>
                <a:spcPts val="0"/>
              </a:spcBef>
              <a:spcAft>
                <a:spcPts val="600"/>
              </a:spcAft>
              <a:buNone/>
              <a:defRPr/>
            </a:pPr>
            <a:endParaRPr lang="en-US" sz="1100" kern="0" dirty="0">
              <a:solidFill>
                <a:prstClr val="black"/>
              </a:solidFill>
              <a:cs typeface="+mn-cs"/>
            </a:endParaRPr>
          </a:p>
          <a:p>
            <a:pPr marL="455073" indent="-455073" defTabSz="1219170">
              <a:spcBef>
                <a:spcPts val="0"/>
              </a:spcBef>
              <a:spcAft>
                <a:spcPts val="0"/>
              </a:spcAft>
              <a:defRPr/>
            </a:pPr>
            <a:r>
              <a:rPr lang="de-DE" sz="1600" kern="0" dirty="0">
                <a:solidFill>
                  <a:prstClr val="black"/>
                </a:solidFill>
              </a:rPr>
              <a:t>Next steps:</a:t>
            </a:r>
          </a:p>
          <a:p>
            <a:pPr marL="988459" lvl="1" indent="-378875" defTabSz="1219170">
              <a:defRPr/>
            </a:pPr>
            <a:r>
              <a:rPr lang="en-US" sz="1100" kern="0" dirty="0">
                <a:solidFill>
                  <a:prstClr val="black"/>
                </a:solidFill>
                <a:cs typeface="+mn-cs"/>
              </a:rPr>
              <a:t>A Rel-18 CR to TS 28.554 to introduce a new EE KPI variant based on </a:t>
            </a:r>
            <a:r>
              <a:rPr lang="en-US" sz="1100" kern="0" dirty="0" err="1">
                <a:solidFill>
                  <a:prstClr val="black"/>
                </a:solidFill>
                <a:cs typeface="+mn-cs"/>
              </a:rPr>
              <a:t>vDisk</a:t>
            </a:r>
            <a:r>
              <a:rPr lang="en-US" sz="1100" kern="0" dirty="0">
                <a:solidFill>
                  <a:prstClr val="black"/>
                </a:solidFill>
                <a:cs typeface="+mn-cs"/>
              </a:rPr>
              <a:t> usage is expected at SA5#146e</a:t>
            </a:r>
          </a:p>
        </p:txBody>
      </p:sp>
      <p:sp>
        <p:nvSpPr>
          <p:cNvPr id="10" name="Content Placeholder 7">
            <a:extLst>
              <a:ext uri="{FF2B5EF4-FFF2-40B4-BE49-F238E27FC236}">
                <a16:creationId xmlns:a16="http://schemas.microsoft.com/office/drawing/2014/main" xmlns="" id="{B4F8F5CC-9B36-4C4A-96C2-095377087992}"/>
              </a:ext>
            </a:extLst>
          </p:cNvPr>
          <p:cNvSpPr txBox="1">
            <a:spLocks/>
          </p:cNvSpPr>
          <p:nvPr/>
        </p:nvSpPr>
        <p:spPr>
          <a:xfrm>
            <a:off x="6672648" y="3223512"/>
            <a:ext cx="5161120"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err="1" smtClean="0">
                <a:solidFill>
                  <a:srgbClr val="0000FF"/>
                </a:solidFill>
              </a:rPr>
              <a:t>eNETSLICE_PRO</a:t>
            </a:r>
            <a:r>
              <a:rPr lang="en-US" altLang="zh-CN" sz="1600" b="1" dirty="0" smtClean="0">
                <a:solidFill>
                  <a:srgbClr val="0000FF"/>
                </a:solidFill>
              </a:rPr>
              <a:t>:</a:t>
            </a:r>
            <a:endParaRPr lang="de-DE" altLang="de-DE" sz="16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Group did not agree on Asynchronous operation support. However, offline discussions suggest that there might be a compromise solution submitted for next meeting.</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cs typeface="+mn-cs"/>
              </a:rPr>
              <a:t> </a:t>
            </a: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988459" lvl="1" indent="-378875" defTabSz="1219170">
              <a:spcBef>
                <a:spcPts val="0"/>
              </a:spcBef>
              <a:spcAft>
                <a:spcPts val="600"/>
              </a:spcAft>
              <a:defRPr/>
            </a:pPr>
            <a:r>
              <a:rPr lang="en-US" sz="1100" kern="0" dirty="0">
                <a:solidFill>
                  <a:prstClr val="black"/>
                </a:solidFill>
                <a:cs typeface="+mn-cs"/>
              </a:rPr>
              <a:t>None identified</a:t>
            </a:r>
          </a:p>
          <a:p>
            <a:pPr marL="457189" lvl="1" indent="0" defTabSz="1219170">
              <a:spcBef>
                <a:spcPts val="0"/>
              </a:spcBef>
              <a:spcAft>
                <a:spcPts val="600"/>
              </a:spcAft>
              <a:buNone/>
              <a:defRPr/>
            </a:pPr>
            <a:endParaRPr lang="en-US" sz="1100" kern="0" dirty="0">
              <a:solidFill>
                <a:prstClr val="black"/>
              </a:solidFill>
              <a:cs typeface="+mn-cs"/>
            </a:endParaRPr>
          </a:p>
          <a:p>
            <a:pPr marL="455073" indent="-455073" defTabSz="1219170">
              <a:spcBef>
                <a:spcPts val="0"/>
              </a:spcBef>
              <a:spcAft>
                <a:spcPts val="0"/>
              </a:spcAft>
              <a:defRPr/>
            </a:pPr>
            <a:r>
              <a:rPr lang="de-DE" sz="1600" kern="0" dirty="0">
                <a:solidFill>
                  <a:prstClr val="black"/>
                </a:solidFill>
              </a:rPr>
              <a:t>Next steps:</a:t>
            </a:r>
          </a:p>
          <a:p>
            <a:pPr marL="988459" lvl="1" indent="-378875" defTabSz="1219170">
              <a:defRPr/>
            </a:pPr>
            <a:endParaRPr lang="en-US" sz="1100" kern="0" dirty="0">
              <a:solidFill>
                <a:prstClr val="black"/>
              </a:solidFill>
              <a:cs typeface="+mn-cs"/>
            </a:endParaRPr>
          </a:p>
        </p:txBody>
      </p:sp>
    </p:spTree>
    <p:extLst>
      <p:ext uri="{BB962C8B-B14F-4D97-AF65-F5344CB8AC3E}">
        <p14:creationId xmlns:p14="http://schemas.microsoft.com/office/powerpoint/2010/main" val="352574932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77401" y="0"/>
            <a:ext cx="9102725" cy="1143000"/>
          </a:xfrm>
        </p:spPr>
        <p:txBody>
          <a:bodyPr/>
          <a:lstStyle/>
          <a:p>
            <a:r>
              <a:rPr lang="en-GB" altLang="en-US" sz="2800" dirty="0" smtClean="0"/>
              <a:t>Summary - Rel-18 </a:t>
            </a:r>
            <a:r>
              <a:rPr lang="en-GB" altLang="en-US" sz="2800" dirty="0"/>
              <a:t>SI - Intelligence and Automation </a:t>
            </a:r>
            <a:endParaRPr lang="en-US" altLang="en-US" sz="2800" dirty="0"/>
          </a:p>
        </p:txBody>
      </p:sp>
      <p:sp>
        <p:nvSpPr>
          <p:cNvPr id="6259" name="TextBox 1">
            <a:extLst>
              <a:ext uri="{FF2B5EF4-FFF2-40B4-BE49-F238E27FC236}">
                <a16:creationId xmlns:a16="http://schemas.microsoft.com/office/drawing/2014/main" xmlns="" id="{069CA535-1391-46F0-8C3F-78AB758814C7}"/>
              </a:ext>
            </a:extLst>
          </p:cNvPr>
          <p:cNvSpPr txBox="1">
            <a:spLocks noChangeArrowheads="1"/>
          </p:cNvSpPr>
          <p:nvPr/>
        </p:nvSpPr>
        <p:spPr bwMode="auto">
          <a:xfrm>
            <a:off x="284093" y="5741530"/>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217345016"/>
              </p:ext>
            </p:extLst>
          </p:nvPr>
        </p:nvGraphicFramePr>
        <p:xfrm>
          <a:off x="129577" y="1463944"/>
          <a:ext cx="11747157" cy="4105369"/>
        </p:xfrm>
        <a:graphic>
          <a:graphicData uri="http://schemas.openxmlformats.org/drawingml/2006/table">
            <a:tbl>
              <a:tblPr firstRow="1" firstCol="1" bandRow="1">
                <a:tableStyleId>{F5AB1C69-6EDB-4FF4-983F-18BD219EF322}</a:tableStyleId>
              </a:tblPr>
              <a:tblGrid>
                <a:gridCol w="472799">
                  <a:extLst>
                    <a:ext uri="{9D8B030D-6E8A-4147-A177-3AD203B41FA5}">
                      <a16:colId xmlns:a16="http://schemas.microsoft.com/office/drawing/2014/main" xmlns="" val="20000"/>
                    </a:ext>
                  </a:extLst>
                </a:gridCol>
                <a:gridCol w="2431538">
                  <a:extLst>
                    <a:ext uri="{9D8B030D-6E8A-4147-A177-3AD203B41FA5}">
                      <a16:colId xmlns:a16="http://schemas.microsoft.com/office/drawing/2014/main" xmlns="" val="20001"/>
                    </a:ext>
                  </a:extLst>
                </a:gridCol>
                <a:gridCol w="628831">
                  <a:extLst>
                    <a:ext uri="{9D8B030D-6E8A-4147-A177-3AD203B41FA5}">
                      <a16:colId xmlns:a16="http://schemas.microsoft.com/office/drawing/2014/main" xmlns="" val="20002"/>
                    </a:ext>
                  </a:extLst>
                </a:gridCol>
                <a:gridCol w="551964">
                  <a:extLst>
                    <a:ext uri="{9D8B030D-6E8A-4147-A177-3AD203B41FA5}">
                      <a16:colId xmlns:a16="http://schemas.microsoft.com/office/drawing/2014/main" xmlns="" val="20003"/>
                    </a:ext>
                  </a:extLst>
                </a:gridCol>
                <a:gridCol w="305147">
                  <a:extLst>
                    <a:ext uri="{9D8B030D-6E8A-4147-A177-3AD203B41FA5}">
                      <a16:colId xmlns:a16="http://schemas.microsoft.com/office/drawing/2014/main" xmlns="" val="20004"/>
                    </a:ext>
                  </a:extLst>
                </a:gridCol>
                <a:gridCol w="733463">
                  <a:extLst>
                    <a:ext uri="{9D8B030D-6E8A-4147-A177-3AD203B41FA5}">
                      <a16:colId xmlns:a16="http://schemas.microsoft.com/office/drawing/2014/main" xmlns="" val="20005"/>
                    </a:ext>
                  </a:extLst>
                </a:gridCol>
                <a:gridCol w="370895">
                  <a:extLst>
                    <a:ext uri="{9D8B030D-6E8A-4147-A177-3AD203B41FA5}">
                      <a16:colId xmlns:a16="http://schemas.microsoft.com/office/drawing/2014/main" xmlns="" val="20006"/>
                    </a:ext>
                  </a:extLst>
                </a:gridCol>
                <a:gridCol w="554194">
                  <a:extLst>
                    <a:ext uri="{9D8B030D-6E8A-4147-A177-3AD203B41FA5}">
                      <a16:colId xmlns:a16="http://schemas.microsoft.com/office/drawing/2014/main" xmlns="" val="20007"/>
                    </a:ext>
                  </a:extLst>
                </a:gridCol>
                <a:gridCol w="1130467">
                  <a:extLst>
                    <a:ext uri="{9D8B030D-6E8A-4147-A177-3AD203B41FA5}">
                      <a16:colId xmlns:a16="http://schemas.microsoft.com/office/drawing/2014/main" xmlns="" val="20008"/>
                    </a:ext>
                  </a:extLst>
                </a:gridCol>
                <a:gridCol w="991788"/>
                <a:gridCol w="914905"/>
                <a:gridCol w="914905"/>
                <a:gridCol w="914905"/>
                <a:gridCol w="831356"/>
              </a:tblGrid>
              <a:tr h="348380">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328098">
                <a:tc>
                  <a:txBody>
                    <a:bodyPr/>
                    <a:lstStyle/>
                    <a:p>
                      <a:pPr algn="l"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0" kern="1200" dirty="0" smtClean="0">
                          <a:solidFill>
                            <a:srgbClr val="000000"/>
                          </a:solidFill>
                          <a:effectLst/>
                          <a:latin typeface="+mn-lt"/>
                          <a:ea typeface="宋体" panose="02010600030101010101" pitchFamily="2" charset="-122"/>
                          <a:cs typeface="Arial" panose="020B0604020202020204" pitchFamily="34" charset="0"/>
                        </a:rPr>
                        <a:t>SA#98(Dec</a:t>
                      </a:r>
                      <a:r>
                        <a:rPr lang="en-US" altLang="zh-CN" sz="900" b="0" kern="1200" dirty="0">
                          <a:solidFill>
                            <a:srgbClr val="000000"/>
                          </a:solidFill>
                          <a:effectLst/>
                          <a:latin typeface="+mn-lt"/>
                          <a:ea typeface="宋体" panose="02010600030101010101" pitchFamily="2" charset="-122"/>
                          <a:cs typeface="Arial" panose="020B0604020202020204" pitchFamily="34" charset="0"/>
                        </a:rPr>
                        <a:t>. 2022)</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0-&gt;10-&gt;25-&gt;</a:t>
                      </a:r>
                      <a:r>
                        <a:rPr lang="en-US" altLang="zh-CN" sz="900" kern="1200" dirty="0" smtClean="0">
                          <a:solidFill>
                            <a:srgbClr val="000000"/>
                          </a:solidFill>
                          <a:effectLst/>
                          <a:latin typeface="+mn-lt"/>
                          <a:ea typeface="+mn-ea"/>
                          <a:cs typeface="Arial" panose="020B0604020202020204" pitchFamily="34" charset="0"/>
                        </a:rPr>
                        <a:t>25-&gt;30%</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SP-211446</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28.910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88405">
                <a:tc>
                  <a:txBody>
                    <a:bodyPr/>
                    <a:lstStyle/>
                    <a:p>
                      <a:pPr algn="l"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a:solidFill>
                            <a:srgbClr val="000000"/>
                          </a:solidFill>
                          <a:effectLst/>
                          <a:latin typeface="+mn-lt"/>
                        </a:rPr>
                        <a:t>FS_ANLEVA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GB" altLang="zh-CN" sz="900" b="0" kern="1200" dirty="0">
                          <a:solidFill>
                            <a:srgbClr val="000000"/>
                          </a:solidFill>
                          <a:effectLst/>
                          <a:latin typeface="+mn-lt"/>
                          <a:ea typeface="+mn-ea"/>
                          <a:cs typeface="Arial" panose="020B0604020202020204" pitchFamily="34" charset="0"/>
                        </a:rPr>
                        <a:t>SA#99(Mar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smtClean="0">
                          <a:latin typeface="+mn-lt"/>
                        </a:rPr>
                        <a:t>update</a:t>
                      </a:r>
                      <a:r>
                        <a:rPr lang="en-US" altLang="zh-CN" sz="1000" dirty="0" smtClean="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0000"/>
                          </a:solidFill>
                          <a:effectLst/>
                          <a:latin typeface="+mn-lt"/>
                          <a:ea typeface="+mn-ea"/>
                          <a:cs typeface="Arial" panose="020B0604020202020204" pitchFamily="34" charset="0"/>
                        </a:rPr>
                        <a:t>0-&gt;10-&gt;10-&gt;</a:t>
                      </a:r>
                      <a:r>
                        <a:rPr lang="en-US" altLang="zh-CN" sz="900" kern="1200" dirty="0" smtClean="0">
                          <a:solidFill>
                            <a:srgbClr val="FF0000"/>
                          </a:solidFill>
                          <a:effectLst/>
                          <a:latin typeface="+mn-lt"/>
                          <a:ea typeface="+mn-ea"/>
                          <a:cs typeface="Arial" panose="020B0604020202020204" pitchFamily="34" charset="0"/>
                        </a:rPr>
                        <a:t>10-&gt;10%</a:t>
                      </a:r>
                      <a:endParaRPr lang="zh-CN" sz="900" kern="1200" dirty="0">
                        <a:solidFill>
                          <a:srgbClr val="FF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SP-211445</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28.909</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478865">
                <a:tc>
                  <a:txBody>
                    <a:bodyPr/>
                    <a:lstStyle/>
                    <a:p>
                      <a:pPr algn="l" fontAlgn="t"/>
                      <a:r>
                        <a:rPr lang="en-US" sz="1000" b="0" i="0" u="none" strike="noStrike" dirty="0">
                          <a:solidFill>
                            <a:srgbClr val="000000"/>
                          </a:solidFill>
                          <a:effectLst/>
                          <a:latin typeface="+mn-lt"/>
                        </a:rPr>
                        <a:t>940046</a:t>
                      </a:r>
                    </a:p>
                  </a:txBody>
                  <a:tcPr marL="6350" marR="6350" marT="6350" marB="0"/>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tc>
                <a:tc>
                  <a:txBody>
                    <a:bodyPr/>
                    <a:lstStyle/>
                    <a:p>
                      <a:pPr algn="l" fontAlgn="t"/>
                      <a:r>
                        <a:rPr lang="en-US" sz="1000" b="0" i="0" u="none" strike="noStrike" dirty="0" err="1">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900" b="0" kern="1200" dirty="0" smtClean="0">
                          <a:solidFill>
                            <a:srgbClr val="000000"/>
                          </a:solidFill>
                          <a:effectLst/>
                          <a:latin typeface="+mn-lt"/>
                          <a:ea typeface="宋体" panose="02010600030101010101" pitchFamily="2" charset="-122"/>
                          <a:cs typeface="Arial" panose="020B0604020202020204" pitchFamily="34" charset="0"/>
                        </a:rPr>
                        <a:t>S</a:t>
                      </a:r>
                      <a:r>
                        <a:rPr lang="en-US" sz="9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00" b="0" i="0" u="none" strike="noStrike" dirty="0">
                          <a:solidFill>
                            <a:srgbClr val="000000"/>
                          </a:solidFill>
                          <a:effectLst/>
                          <a:latin typeface="+mn-lt"/>
                        </a:rPr>
                        <a:t>40%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0-&gt;15-&gt;40-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-&gt;80%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SP-211450</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28.912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dirty="0">
                          <a:solidFill>
                            <a:srgbClr val="000000"/>
                          </a:solidFill>
                          <a:effectLst/>
                          <a:latin typeface="+mn-lt"/>
                        </a:rPr>
                        <a:t>FS_NETSLICE_IDMS</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900" b="0" kern="1200" dirty="0" smtClean="0">
                          <a:solidFill>
                            <a:srgbClr val="000000"/>
                          </a:solidFill>
                          <a:effectLst/>
                          <a:latin typeface="+mn-lt"/>
                          <a:ea typeface="宋体" panose="02010600030101010101" pitchFamily="2" charset="-122"/>
                          <a:cs typeface="Arial" panose="020B0604020202020204" pitchFamily="34" charset="0"/>
                        </a:rPr>
                        <a:t>S</a:t>
                      </a:r>
                      <a:r>
                        <a:rPr lang="en-US" sz="9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00" b="0" i="0" u="none" strike="noStrike" dirty="0" smtClean="0">
                          <a:solidFill>
                            <a:srgbClr val="000000"/>
                          </a:solidFill>
                          <a:effectLst/>
                          <a:latin typeface="+mn-lt"/>
                        </a:rPr>
                        <a:t>20</a:t>
                      </a:r>
                      <a:r>
                        <a:rPr lang="en-US" sz="1000" b="0" i="0" u="none" strike="noStrike" dirty="0">
                          <a:solidFill>
                            <a:srgbClr val="000000"/>
                          </a:solidFill>
                          <a:effectLst/>
                          <a:latin typeface="+mn-lt"/>
                        </a:rPr>
                        <a:t>%</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40%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40%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SP-220278</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28.836</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940039</a:t>
                      </a:r>
                    </a:p>
                  </a:txBody>
                  <a:tcPr marL="6350" marR="6350" marT="6350" marB="0"/>
                </a:tc>
                <a:tc>
                  <a:txBody>
                    <a:bodyPr/>
                    <a:lstStyle/>
                    <a:p>
                      <a:pPr algn="l" fontAlgn="t"/>
                      <a:r>
                        <a:rPr lang="en-US" sz="1000" b="0" i="0" u="none" strike="noStrike">
                          <a:solidFill>
                            <a:schemeClr val="tx1"/>
                          </a:solidFill>
                          <a:effectLst/>
                          <a:latin typeface="+mn-lt"/>
                        </a:rPr>
                        <a:t>Study on AI/ML management </a:t>
                      </a:r>
                    </a:p>
                  </a:txBody>
                  <a:tcPr marL="6350" marR="6350" marT="6350" marB="0"/>
                </a:tc>
                <a:tc>
                  <a:txBody>
                    <a:bodyPr/>
                    <a:lstStyle/>
                    <a:p>
                      <a:pPr algn="l" fontAlgn="t"/>
                      <a:r>
                        <a:rPr lang="en-US" sz="1000" b="0" i="0" u="none" strike="noStrike" dirty="0">
                          <a:solidFill>
                            <a:srgbClr val="000000"/>
                          </a:solidFill>
                          <a:effectLst/>
                          <a:latin typeface="+mn-lt"/>
                        </a:rPr>
                        <a:t>FS_AIML_MGMT</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SA#97(Sep 2022</a:t>
                      </a:r>
                      <a:r>
                        <a:rPr lang="fr-FR" altLang="zh-CN" sz="900" kern="1200" dirty="0" smtClean="0">
                          <a:solidFill>
                            <a:srgbClr val="000000"/>
                          </a:solidFill>
                          <a:effectLst/>
                          <a:latin typeface="+mn-lt"/>
                          <a:ea typeface="+mn-ea"/>
                          <a:cs typeface="Arial" panose="020B0604020202020204" pitchFamily="34" charset="0"/>
                        </a:rPr>
                        <a:t>) -&gt; </a:t>
                      </a:r>
                      <a:r>
                        <a:rPr lang="fr-FR" altLang="zh-CN" sz="900" b="1" kern="1200" dirty="0" smtClean="0">
                          <a:solidFill>
                            <a:srgbClr val="000000"/>
                          </a:solidFill>
                          <a:effectLst/>
                          <a:latin typeface="+mn-lt"/>
                          <a:ea typeface="+mn-ea"/>
                          <a:cs typeface="Arial" panose="020B0604020202020204" pitchFamily="34" charset="0"/>
                        </a:rPr>
                        <a:t> </a:t>
                      </a:r>
                      <a:r>
                        <a:rPr lang="fr-FR" altLang="zh-CN" sz="900" b="1" kern="1200" dirty="0" smtClean="0">
                          <a:solidFill>
                            <a:srgbClr val="0000FF"/>
                          </a:solidFill>
                          <a:effectLst/>
                          <a:latin typeface="+mn-lt"/>
                          <a:ea typeface="+mn-ea"/>
                          <a:cs typeface="Arial" panose="020B0604020202020204" pitchFamily="34" charset="0"/>
                        </a:rPr>
                        <a:t>Mar 2023 (SA#99)</a:t>
                      </a:r>
                      <a:endParaRPr lang="zh-CN"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SA1, SA2, </a:t>
                      </a:r>
                      <a:r>
                        <a:rPr lang="sv-SE" sz="900" kern="1200" dirty="0" smtClean="0">
                          <a:solidFill>
                            <a:srgbClr val="000000"/>
                          </a:solidFill>
                          <a:effectLst/>
                          <a:latin typeface="+mn-lt"/>
                          <a:ea typeface="宋体" panose="02010600030101010101" pitchFamily="2" charset="-122"/>
                          <a:cs typeface="Arial" panose="020B0604020202020204" pitchFamily="34" charset="0"/>
                        </a:rPr>
                        <a:t>RAN3,RAN2 </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-&gt;55%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smtClean="0">
                          <a:solidFill>
                            <a:srgbClr val="000000"/>
                          </a:solidFill>
                          <a:effectLst/>
                          <a:latin typeface="+mn-lt"/>
                          <a:ea typeface="+mn-ea"/>
                          <a:cs typeface="Arial" panose="020B0604020202020204" pitchFamily="34" charset="0"/>
                        </a:rPr>
                        <a:t>SP-211443</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28.908</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mn-ea"/>
                          <a:cs typeface="Arial" panose="020B0604020202020204" pitchFamily="34" charset="0"/>
                        </a:rPr>
                        <a:t>Intel, NEC</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940034</a:t>
                      </a:r>
                    </a:p>
                  </a:txBody>
                  <a:tcPr marL="6350" marR="6350" marT="6350" marB="0"/>
                </a:tc>
                <a:tc>
                  <a:txBody>
                    <a:bodyPr/>
                    <a:lstStyle/>
                    <a:p>
                      <a:pPr algn="l" fontAlgn="t"/>
                      <a:r>
                        <a:rPr lang="en-US" sz="1000" b="0" i="0" u="none" strike="noStrike" dirty="0">
                          <a:solidFill>
                            <a:schemeClr val="tx1"/>
                          </a:solidFill>
                          <a:effectLst/>
                          <a:latin typeface="+mn-lt"/>
                        </a:rPr>
                        <a:t>Study on Enhancement of the management aspects related to NWDAF </a:t>
                      </a:r>
                    </a:p>
                  </a:txBody>
                  <a:tcPr marL="6350" marR="6350" marT="6350" marB="0"/>
                </a:tc>
                <a:tc>
                  <a:txBody>
                    <a:bodyPr/>
                    <a:lstStyle/>
                    <a:p>
                      <a:pPr algn="l" fontAlgn="t"/>
                      <a:r>
                        <a:rPr lang="en-US" sz="1000" b="0" i="0" u="none" strike="noStrike">
                          <a:solidFill>
                            <a:srgbClr val="000000"/>
                          </a:solidFill>
                          <a:effectLst/>
                          <a:latin typeface="+mn-lt"/>
                        </a:rPr>
                        <a:t>FS_MANWDAF</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65%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0-&gt;5-&gt;</a:t>
                      </a:r>
                      <a:r>
                        <a:rPr lang="en-US" altLang="zh-CN" sz="900" kern="1200" dirty="0">
                          <a:solidFill>
                            <a:srgbClr val="000000"/>
                          </a:solidFill>
                          <a:effectLst/>
                          <a:latin typeface="+mn-lt"/>
                          <a:ea typeface="宋体" panose="02010600030101010101" pitchFamily="2" charset="-122"/>
                          <a:cs typeface="Arial" panose="020B0604020202020204" pitchFamily="34" charset="0"/>
                        </a:rPr>
                        <a:t>30-&gt;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60-&gt; 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SP-211435</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28.864</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Telecom</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a:solidFill>
                            <a:srgbClr val="000000"/>
                          </a:solidFill>
                          <a:effectLst/>
                          <a:latin typeface="+mn-lt"/>
                        </a:rPr>
                        <a:t>FS_FSEV</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dirty="0" smtClean="0">
                          <a:solidFill>
                            <a:srgbClr val="0000FF"/>
                          </a:solidFill>
                          <a:latin typeface="+mn-lt"/>
                        </a:rPr>
                        <a:t>20%</a:t>
                      </a:r>
                      <a:endParaRPr lang="en-GB" sz="1000" dirty="0">
                        <a:solidFill>
                          <a:srgbClr val="0000FF"/>
                        </a:solidFill>
                        <a:latin typeface="+mn-lt"/>
                      </a:endParaRPr>
                    </a:p>
                  </a:txBody>
                  <a:tcPr marL="36002" marR="36002" marT="0" marB="0"/>
                </a:tc>
                <a:tc>
                  <a:txBody>
                    <a:bodyPr/>
                    <a:lstStyle/>
                    <a:p>
                      <a:pPr>
                        <a:lnSpc>
                          <a:spcPct val="107000"/>
                        </a:lnSpc>
                        <a:spcAft>
                          <a:spcPts val="800"/>
                        </a:spcAft>
                      </a:pPr>
                      <a:r>
                        <a:rPr lang="en-GB" sz="1000" b="0" i="0" u="none" strike="noStrike" kern="1200" dirty="0" err="1" smtClean="0">
                          <a:solidFill>
                            <a:schemeClr val="tx1"/>
                          </a:solidFill>
                          <a:effectLst/>
                          <a:latin typeface="+mn-lt"/>
                          <a:ea typeface="+mn-ea"/>
                          <a:cs typeface="+mn-cs"/>
                        </a:rPr>
                        <a:t>Rapportuer</a:t>
                      </a:r>
                      <a:r>
                        <a:rPr lang="en-GB" sz="1000" b="0" i="0" u="none" strike="noStrike" kern="1200" dirty="0" smtClean="0">
                          <a:solidFill>
                            <a:schemeClr val="tx1"/>
                          </a:solidFill>
                          <a:effectLst/>
                          <a:latin typeface="+mn-lt"/>
                          <a:ea typeface="+mn-ea"/>
                          <a:cs typeface="+mn-cs"/>
                        </a:rPr>
                        <a:t> updated to Deng </a:t>
                      </a:r>
                      <a:r>
                        <a:rPr lang="en-GB" sz="1000" b="0" i="0" u="none" strike="noStrike" kern="1200" dirty="0" err="1" smtClean="0">
                          <a:solidFill>
                            <a:schemeClr val="tx1"/>
                          </a:solidFill>
                          <a:effectLst/>
                          <a:latin typeface="+mn-lt"/>
                          <a:ea typeface="+mn-ea"/>
                          <a:cs typeface="+mn-cs"/>
                        </a:rPr>
                        <a:t>LingLi</a:t>
                      </a: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SP-220153</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960024</a:t>
                      </a:r>
                    </a:p>
                  </a:txBody>
                  <a:tcPr marL="6350" marR="6350" marT="6350" marB="0"/>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tc>
                <a:tc>
                  <a:txBody>
                    <a:bodyPr/>
                    <a:lstStyle/>
                    <a:p>
                      <a:pPr algn="l" fontAlgn="t"/>
                      <a:r>
                        <a:rPr lang="en-US" sz="1000" b="0" i="0" u="none" strike="noStrike">
                          <a:solidFill>
                            <a:srgbClr val="000000"/>
                          </a:solidFill>
                          <a:effectLst/>
                          <a:latin typeface="+mn-lt"/>
                        </a:rPr>
                        <a:t>FS_MEDACO_RAN</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dirty="0" smtClean="0">
                          <a:solidFill>
                            <a:srgbClr val="0000FF"/>
                          </a:solidFill>
                          <a:latin typeface="+mn-lt"/>
                        </a:rPr>
                        <a:t>10%</a:t>
                      </a:r>
                      <a:endParaRPr lang="en-GB" sz="1000" dirty="0">
                        <a:solidFill>
                          <a:srgbClr val="0000FF"/>
                        </a:solidFill>
                        <a:latin typeface="+mn-lt"/>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kern="1200" dirty="0">
                          <a:solidFill>
                            <a:srgbClr val="000000"/>
                          </a:solidFill>
                          <a:effectLst/>
                          <a:latin typeface="+mn-lt"/>
                          <a:ea typeface="宋体" panose="02010600030101010101" pitchFamily="2" charset="-122"/>
                          <a:cs typeface="Arial" panose="020B0604020202020204" pitchFamily="34" charset="0"/>
                        </a:rPr>
                        <a:t>0-&gt;</a:t>
                      </a:r>
                      <a:r>
                        <a:rPr lang="fr-FR" altLang="zh-CN" sz="900" kern="1200" dirty="0" smtClean="0">
                          <a:solidFill>
                            <a:srgbClr val="000000"/>
                          </a:solidFill>
                          <a:effectLst/>
                          <a:latin typeface="+mn-lt"/>
                          <a:ea typeface="宋体" panose="02010600030101010101" pitchFamily="2" charset="-122"/>
                          <a:cs typeface="Arial" panose="020B0604020202020204" pitchFamily="34" charset="0"/>
                        </a:rPr>
                        <a:t>10</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a:t>
                      </a:r>
                      <a:r>
                        <a:rPr lang="en-US" altLang="zh-CN" sz="900" kern="1200" baseline="0" dirty="0" smtClean="0">
                          <a:solidFill>
                            <a:srgbClr val="000000"/>
                          </a:solidFill>
                          <a:effectLst/>
                          <a:latin typeface="+mn-lt"/>
                          <a:ea typeface="宋体" panose="02010600030101010101" pitchFamily="2" charset="-122"/>
                          <a:cs typeface="Arial" panose="020B0604020202020204" pitchFamily="34" charset="0"/>
                        </a:rPr>
                        <a:t> ? </a:t>
                      </a:r>
                      <a:r>
                        <a:rPr lang="fr-FR" altLang="zh-CN" sz="900" kern="1200" dirty="0" smtClean="0">
                          <a:solidFill>
                            <a:srgbClr val="000000"/>
                          </a:solidFill>
                          <a:effectLst/>
                          <a:latin typeface="+mn-lt"/>
                          <a:ea typeface="宋体" panose="02010600030101010101" pitchFamily="2" charset="-122"/>
                          <a:cs typeface="Arial" panose="020B0604020202020204" pitchFamily="34" charset="0"/>
                        </a:rPr>
                        <a:t>%</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kern="1200" dirty="0" smtClean="0">
                          <a:solidFill>
                            <a:srgbClr val="000000"/>
                          </a:solidFill>
                          <a:effectLst/>
                          <a:latin typeface="+mn-lt"/>
                          <a:ea typeface="+mn-ea"/>
                          <a:cs typeface="Arial" panose="020B0604020202020204" pitchFamily="34" charset="0"/>
                        </a:rPr>
                        <a:t>SP-220488</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a:solidFill>
                            <a:srgbClr val="000000"/>
                          </a:solidFill>
                          <a:effectLst/>
                          <a:latin typeface="+mn-lt"/>
                          <a:ea typeface="+mn-ea"/>
                          <a:cs typeface="Arial" panose="020B0604020202020204" pitchFamily="34" charset="0"/>
                        </a:rPr>
                        <a:t>28.838</a:t>
                      </a:r>
                      <a:endParaRPr lang="zh-CN" sz="9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Intel</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50078425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60776" y="0"/>
            <a:ext cx="9102725" cy="1143000"/>
          </a:xfrm>
        </p:spPr>
        <p:txBody>
          <a:bodyPr/>
          <a:lstStyle/>
          <a:p>
            <a:r>
              <a:rPr lang="en-GB" altLang="en-US" sz="2800" dirty="0" smtClean="0"/>
              <a:t>Rel-18 </a:t>
            </a:r>
            <a:r>
              <a:rPr lang="en-GB" altLang="en-US" sz="2800" dirty="0"/>
              <a:t>SI - Intelligence and </a:t>
            </a:r>
            <a:r>
              <a:rPr lang="en-GB" altLang="en-US" sz="2800" dirty="0" smtClean="0"/>
              <a:t>Automation (1/4) </a:t>
            </a:r>
            <a:endParaRPr lang="en-US" altLang="en-US" sz="2800" dirty="0"/>
          </a:p>
        </p:txBody>
      </p:sp>
      <p:sp>
        <p:nvSpPr>
          <p:cNvPr id="7" name="Content Placeholder 7">
            <a:extLst>
              <a:ext uri="{FF2B5EF4-FFF2-40B4-BE49-F238E27FC236}">
                <a16:creationId xmlns:a16="http://schemas.microsoft.com/office/drawing/2014/main" xmlns="" id="{B4F8F5CC-9B36-4C4A-96C2-095377087992}"/>
              </a:ext>
            </a:extLst>
          </p:cNvPr>
          <p:cNvSpPr txBox="1">
            <a:spLocks/>
          </p:cNvSpPr>
          <p:nvPr/>
        </p:nvSpPr>
        <p:spPr>
          <a:xfrm>
            <a:off x="222420" y="2412974"/>
            <a:ext cx="5577018"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latin typeface="Calibri"/>
              </a:rPr>
              <a:t>FS_eANL</a:t>
            </a:r>
            <a:r>
              <a:rPr lang="zh-CN" altLang="en-US" sz="1400" b="1" kern="0" dirty="0" smtClean="0">
                <a:solidFill>
                  <a:srgbClr val="0000FF"/>
                </a:solidFill>
                <a:latin typeface="Calibri"/>
              </a:rPr>
              <a:t>：</a:t>
            </a:r>
            <a:endParaRPr lang="de-DE" altLang="de-DE" sz="1400" b="1" kern="0" dirty="0" smtClean="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rPr>
              <a:t>Progress </a:t>
            </a:r>
            <a:r>
              <a:rPr lang="de-DE" altLang="de-DE" sz="1400" kern="0" dirty="0" smtClean="0">
                <a:solidFill>
                  <a:prstClr val="black"/>
                </a:solidFill>
              </a:rPr>
              <a:t>since SA5#144e:</a:t>
            </a:r>
            <a:endParaRPr lang="de-DE" altLang="de-DE" sz="1400" kern="0" dirty="0">
              <a:solidFill>
                <a:prstClr val="black"/>
              </a:solidFill>
            </a:endParaRPr>
          </a:p>
          <a:p>
            <a:pPr marL="855123" lvl="1" indent="-455073" defTabSz="1219170">
              <a:spcBef>
                <a:spcPts val="0"/>
              </a:spcBef>
              <a:spcAft>
                <a:spcPts val="0"/>
              </a:spcAft>
              <a:defRPr/>
            </a:pPr>
            <a:r>
              <a:rPr lang="en-GB" altLang="zh-CN" sz="1200" dirty="0"/>
              <a:t>add </a:t>
            </a:r>
            <a:r>
              <a:rPr lang="en-US" altLang="zh-CN" sz="1200" dirty="0"/>
              <a:t>introduction on relevant SI/WI in 3GPP. Update TR title to align with SA5 </a:t>
            </a:r>
            <a:r>
              <a:rPr lang="en-US" altLang="zh-CN" sz="1200" dirty="0" err="1"/>
              <a:t>offical</a:t>
            </a:r>
            <a:r>
              <a:rPr lang="en-US" altLang="zh-CN" sz="1200" dirty="0"/>
              <a:t> title</a:t>
            </a:r>
            <a:r>
              <a:rPr lang="en-US" altLang="zh-CN" sz="1200" dirty="0" smtClean="0"/>
              <a:t>.</a:t>
            </a:r>
          </a:p>
          <a:p>
            <a:pPr marL="400050" lvl="1" indent="0" defTabSz="1219170">
              <a:spcBef>
                <a:spcPts val="0"/>
              </a:spcBef>
              <a:spcAft>
                <a:spcPts val="0"/>
              </a:spcAft>
              <a:buNone/>
              <a:defRPr/>
            </a:pPr>
            <a:r>
              <a:rPr lang="en-US" altLang="zh-CN" sz="1050" kern="0" dirty="0" smtClean="0">
                <a:solidFill>
                  <a:prstClr val="black"/>
                </a:solidFill>
              </a:rPr>
              <a:t> </a:t>
            </a:r>
            <a:endParaRPr lang="en-US" altLang="zh-CN" sz="105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RAN impacts and dependencies:</a:t>
            </a:r>
            <a:endParaRPr lang="de-DE" altLang="zh-CN" sz="1400" kern="0" dirty="0">
              <a:solidFill>
                <a:prstClr val="black"/>
              </a:solidFill>
            </a:endParaRPr>
          </a:p>
          <a:p>
            <a:pPr marL="988459" lvl="1" indent="-378875" defTabSz="1219170">
              <a:spcBef>
                <a:spcPts val="0"/>
              </a:spcBef>
              <a:spcAft>
                <a:spcPts val="600"/>
              </a:spcAft>
              <a:defRPr/>
            </a:pPr>
            <a:r>
              <a:rPr lang="en-US" altLang="zh-CN" sz="1050" kern="0" dirty="0">
                <a:solidFill>
                  <a:prstClr val="black"/>
                </a:solidFill>
              </a:rPr>
              <a:t>RAN3</a:t>
            </a:r>
          </a:p>
          <a:p>
            <a:pPr marL="457189" lvl="1" indent="0" defTabSz="1219170">
              <a:spcBef>
                <a:spcPts val="0"/>
              </a:spcBef>
              <a:spcAft>
                <a:spcPts val="600"/>
              </a:spcAft>
              <a:buNone/>
              <a:defRPr/>
            </a:pPr>
            <a:endParaRPr lang="en-US" altLang="zh-CN" sz="1050" kern="0" dirty="0">
              <a:solidFill>
                <a:prstClr val="black"/>
              </a:solidFill>
            </a:endParaRPr>
          </a:p>
          <a:p>
            <a:pPr marL="455073" indent="-455073" defTabSz="1219170">
              <a:spcBef>
                <a:spcPts val="0"/>
              </a:spcBef>
              <a:spcAft>
                <a:spcPts val="0"/>
              </a:spcAft>
              <a:defRPr/>
            </a:pPr>
            <a:r>
              <a:rPr lang="de-DE" altLang="zh-CN" sz="1400" kern="0" dirty="0">
                <a:solidFill>
                  <a:prstClr val="black"/>
                </a:solidFill>
              </a:rPr>
              <a:t>Next steps:</a:t>
            </a:r>
          </a:p>
          <a:p>
            <a:pPr marL="988459" lvl="1" indent="-378875" defTabSz="1219170">
              <a:defRPr/>
            </a:pPr>
            <a:r>
              <a:rPr lang="en-US" altLang="zh-CN" sz="1200" kern="0" dirty="0">
                <a:solidFill>
                  <a:prstClr val="black"/>
                </a:solidFill>
              </a:rPr>
              <a:t>Discuss and try to get agreement on way forward of this study based on previous comments.</a:t>
            </a:r>
            <a:endParaRPr lang="en-US" sz="1050" kern="0" dirty="0">
              <a:solidFill>
                <a:prstClr val="black"/>
              </a:solidFill>
              <a:latin typeface="Calibri"/>
              <a:cs typeface="+mn-cs"/>
            </a:endParaRPr>
          </a:p>
        </p:txBody>
      </p:sp>
      <p:sp>
        <p:nvSpPr>
          <p:cNvPr id="9" name="Content Placeholder 7">
            <a:extLst>
              <a:ext uri="{FF2B5EF4-FFF2-40B4-BE49-F238E27FC236}">
                <a16:creationId xmlns:a16="http://schemas.microsoft.com/office/drawing/2014/main" xmlns="" id="{B4F8F5CC-9B36-4C4A-96C2-095377087992}"/>
              </a:ext>
            </a:extLst>
          </p:cNvPr>
          <p:cNvSpPr txBox="1">
            <a:spLocks/>
          </p:cNvSpPr>
          <p:nvPr/>
        </p:nvSpPr>
        <p:spPr>
          <a:xfrm>
            <a:off x="6084917" y="2486287"/>
            <a:ext cx="5654002" cy="286529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FS_ANLEVA</a:t>
            </a:r>
            <a:r>
              <a:rPr lang="zh-CN" altLang="en-US" sz="1400" b="1" kern="0" dirty="0" smtClean="0">
                <a:solidFill>
                  <a:srgbClr val="0000FF"/>
                </a:solidFill>
                <a:latin typeface="Calibri"/>
              </a:rPr>
              <a:t>：</a:t>
            </a:r>
            <a:endParaRPr lang="de-DE" altLang="de-DE" sz="1400" b="1" kern="0" dirty="0" smtClean="0">
              <a:solidFill>
                <a:srgbClr val="0000FF"/>
              </a:solidFill>
              <a:latin typeface="Calibri"/>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855123" lvl="1" indent="-455073" defTabSz="1219170">
              <a:spcBef>
                <a:spcPts val="0"/>
              </a:spcBef>
              <a:spcAft>
                <a:spcPts val="0"/>
              </a:spcAft>
              <a:defRPr/>
            </a:pPr>
            <a:r>
              <a:rPr lang="en-US" altLang="zh-CN" sz="1200" dirty="0" smtClean="0"/>
              <a:t>The </a:t>
            </a:r>
            <a:r>
              <a:rPr lang="en-US" altLang="zh-CN" sz="1200" dirty="0"/>
              <a:t>main comment is generic methodology for ANL evaluation </a:t>
            </a:r>
            <a:r>
              <a:rPr lang="en-US" altLang="zh-CN" sz="1200" dirty="0" smtClean="0"/>
              <a:t>should </a:t>
            </a:r>
            <a:r>
              <a:rPr lang="en-US" altLang="zh-CN" sz="1200" dirty="0"/>
              <a:t>not be standardized.</a:t>
            </a:r>
            <a:endParaRPr lang="de-DE" altLang="de-DE" sz="1200" kern="0" dirty="0">
              <a:solidFill>
                <a:prstClr val="black"/>
              </a:solidFill>
              <a:latin typeface="Calibri"/>
            </a:endParaRPr>
          </a:p>
          <a:p>
            <a:pPr marL="457189" lvl="1" indent="0" defTabSz="1219170">
              <a:spcBef>
                <a:spcPts val="0"/>
              </a:spcBef>
              <a:spcAft>
                <a:spcPts val="0"/>
              </a:spcAft>
              <a:buNone/>
              <a:defRPr/>
            </a:pPr>
            <a:r>
              <a:rPr lang="en-US" altLang="zh-CN" sz="1200" kern="0" dirty="0">
                <a:solidFill>
                  <a:prstClr val="black"/>
                </a:solidFill>
                <a:latin typeface="Calibri"/>
                <a:cs typeface="+mn-cs"/>
              </a:rPr>
              <a:t> </a:t>
            </a: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r>
              <a:rPr lang="en-US" sz="1200" kern="0" dirty="0">
                <a:solidFill>
                  <a:prstClr val="black"/>
                </a:solidFill>
                <a:latin typeface="Calibri"/>
                <a:cs typeface="+mn-cs"/>
              </a:rPr>
              <a:t>None identified</a:t>
            </a: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de-DE" altLang="zh-CN" sz="1200" dirty="0" smtClean="0"/>
              <a:t>Discuss </a:t>
            </a:r>
            <a:r>
              <a:rPr lang="de-DE" altLang="zh-CN" sz="1200" dirty="0"/>
              <a:t>and try to get agreement on wayforward of this study based on previous comments.</a:t>
            </a:r>
            <a:endParaRPr lang="en-US" sz="1200" kern="0" dirty="0">
              <a:solidFill>
                <a:prstClr val="black"/>
              </a:solidFill>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606756497"/>
              </p:ext>
            </p:extLst>
          </p:nvPr>
        </p:nvGraphicFramePr>
        <p:xfrm>
          <a:off x="164755" y="1252815"/>
          <a:ext cx="11747157" cy="1160159"/>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0" kern="1200" dirty="0" smtClean="0">
                          <a:solidFill>
                            <a:srgbClr val="000000"/>
                          </a:solidFill>
                          <a:effectLst/>
                          <a:latin typeface="+mn-lt"/>
                          <a:ea typeface="宋体" panose="02010600030101010101" pitchFamily="2" charset="-122"/>
                          <a:cs typeface="Arial" panose="020B0604020202020204" pitchFamily="34" charset="0"/>
                        </a:rPr>
                        <a:t>SA#98(Dec</a:t>
                      </a:r>
                      <a:r>
                        <a:rPr lang="en-US" altLang="zh-CN" sz="900" b="0" kern="1200" dirty="0">
                          <a:solidFill>
                            <a:srgbClr val="000000"/>
                          </a:solidFill>
                          <a:effectLst/>
                          <a:latin typeface="+mn-lt"/>
                          <a:ea typeface="宋体" panose="02010600030101010101" pitchFamily="2" charset="-122"/>
                          <a:cs typeface="Arial" panose="020B0604020202020204" pitchFamily="34" charset="0"/>
                        </a:rPr>
                        <a:t>. 2022)</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0-&gt;10-&gt;25-&gt;</a:t>
                      </a:r>
                      <a:r>
                        <a:rPr lang="en-US" altLang="zh-CN" sz="900" kern="1200" dirty="0" smtClean="0">
                          <a:solidFill>
                            <a:srgbClr val="000000"/>
                          </a:solidFill>
                          <a:effectLst/>
                          <a:latin typeface="+mn-lt"/>
                          <a:ea typeface="+mn-ea"/>
                          <a:cs typeface="Arial" panose="020B0604020202020204" pitchFamily="34" charset="0"/>
                        </a:rPr>
                        <a:t>25-&gt;30%</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SP-211446</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28.910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07631">
                <a:tc>
                  <a:txBody>
                    <a:bodyPr/>
                    <a:lstStyle/>
                    <a:p>
                      <a:pPr algn="l"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a:solidFill>
                            <a:srgbClr val="000000"/>
                          </a:solidFill>
                          <a:effectLst/>
                          <a:latin typeface="+mn-lt"/>
                        </a:rPr>
                        <a:t>FS_ANLEVA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GB" altLang="zh-CN" sz="900" b="0" kern="1200" dirty="0">
                          <a:solidFill>
                            <a:srgbClr val="000000"/>
                          </a:solidFill>
                          <a:effectLst/>
                          <a:latin typeface="+mn-lt"/>
                          <a:ea typeface="+mn-ea"/>
                          <a:cs typeface="Arial" panose="020B0604020202020204" pitchFamily="34" charset="0"/>
                        </a:rPr>
                        <a:t>SA#99(Mar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smtClean="0">
                          <a:latin typeface="+mn-lt"/>
                        </a:rPr>
                        <a:t>update</a:t>
                      </a:r>
                      <a:r>
                        <a:rPr lang="en-US" altLang="zh-CN" sz="1000" dirty="0" smtClean="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0-&gt;10-&gt;10-&gt;</a:t>
                      </a:r>
                      <a:r>
                        <a:rPr lang="en-US" altLang="zh-CN" sz="900" kern="1200" dirty="0" smtClean="0">
                          <a:solidFill>
                            <a:srgbClr val="000000"/>
                          </a:solidFill>
                          <a:effectLst/>
                          <a:latin typeface="+mn-lt"/>
                          <a:ea typeface="+mn-ea"/>
                          <a:cs typeface="Arial" panose="020B0604020202020204" pitchFamily="34" charset="0"/>
                        </a:rPr>
                        <a:t>10-&gt;10%</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SP-211445</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28.909</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288610387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69088" y="0"/>
            <a:ext cx="9102725" cy="1143000"/>
          </a:xfrm>
        </p:spPr>
        <p:txBody>
          <a:bodyPr/>
          <a:lstStyle/>
          <a:p>
            <a:r>
              <a:rPr lang="en-GB" altLang="en-US" sz="2800" dirty="0" smtClean="0"/>
              <a:t>Rel-18 </a:t>
            </a:r>
            <a:r>
              <a:rPr lang="en-GB" altLang="en-US" sz="2800" dirty="0"/>
              <a:t>SI - Intelligence and </a:t>
            </a:r>
            <a:r>
              <a:rPr lang="en-GB" altLang="en-US" sz="2800" dirty="0" smtClean="0"/>
              <a:t>Automation (2/4</a:t>
            </a:r>
            <a:r>
              <a:rPr lang="en-GB" altLang="en-US" sz="2800" dirty="0"/>
              <a:t>) </a:t>
            </a:r>
            <a:endParaRPr lang="en-US" altLang="en-US" sz="2800" dirty="0"/>
          </a:p>
        </p:txBody>
      </p:sp>
      <p:sp>
        <p:nvSpPr>
          <p:cNvPr id="10" name="Content Placeholder 7">
            <a:extLst>
              <a:ext uri="{FF2B5EF4-FFF2-40B4-BE49-F238E27FC236}">
                <a16:creationId xmlns:a16="http://schemas.microsoft.com/office/drawing/2014/main" xmlns="" id="{B4F8F5CC-9B36-4C4A-96C2-095377087992}"/>
              </a:ext>
            </a:extLst>
          </p:cNvPr>
          <p:cNvSpPr txBox="1">
            <a:spLocks/>
          </p:cNvSpPr>
          <p:nvPr/>
        </p:nvSpPr>
        <p:spPr>
          <a:xfrm>
            <a:off x="256801" y="2513577"/>
            <a:ext cx="5353166" cy="362121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FS_eIDMS_MN</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988459" lvl="1" indent="-378875" defTabSz="1219170">
              <a:defRPr/>
            </a:pPr>
            <a:r>
              <a:rPr lang="en-US" altLang="de-DE" sz="1050" kern="0" dirty="0" smtClean="0">
                <a:solidFill>
                  <a:prstClr val="black"/>
                </a:solidFill>
              </a:rPr>
              <a:t>Introduce </a:t>
            </a:r>
            <a:r>
              <a:rPr lang="en-US" altLang="de-DE" sz="1050" kern="0" dirty="0">
                <a:solidFill>
                  <a:prstClr val="black"/>
                </a:solidFill>
              </a:rPr>
              <a:t>7 new issues and corresponding solutions related to new capabilities for intent driven management, including Intent Report, Intent-driven Closed Loop control, Monitoring intent fulfilment information, Enablers for Intent Fulfilment, Intent fulfilment feasibility check, Intent handling capability obtaining and Enhancement of generic Information model definition; </a:t>
            </a:r>
          </a:p>
          <a:p>
            <a:pPr marL="988459" lvl="1" indent="-378875" defTabSz="1219170">
              <a:defRPr/>
            </a:pPr>
            <a:r>
              <a:rPr lang="en-US" altLang="de-DE" sz="1050" kern="0" dirty="0">
                <a:solidFill>
                  <a:prstClr val="black"/>
                </a:solidFill>
              </a:rPr>
              <a:t>Introduce 2 new issues related to collaboration/alignment with other SDOs, including Mapping the 3GPP and the TM Forum intent management operations, Comparing the 3GPP Intent procedures and the TM Forum Intent functionality.</a:t>
            </a:r>
          </a:p>
          <a:p>
            <a:pPr marL="988459" lvl="1" indent="-378875" defTabSz="1219170">
              <a:defRPr/>
            </a:pPr>
            <a:r>
              <a:rPr lang="en-US" altLang="de-DE" sz="1050" kern="0" dirty="0">
                <a:solidFill>
                  <a:prstClr val="black"/>
                </a:solidFill>
              </a:rPr>
              <a:t>The group agreed to send TR 28.912 to SA for information.</a:t>
            </a:r>
            <a:endParaRPr lang="de-DE" altLang="de-DE" sz="1050" kern="0" dirty="0">
              <a:solidFill>
                <a:prstClr val="black"/>
              </a:solidFill>
            </a:endParaRPr>
          </a:p>
          <a:p>
            <a:pPr marL="457189" lvl="1" indent="0" defTabSz="1219170">
              <a:spcBef>
                <a:spcPts val="0"/>
              </a:spcBef>
              <a:spcAft>
                <a:spcPts val="0"/>
              </a:spcAft>
              <a:buNone/>
              <a:defRPr/>
            </a:pP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r>
              <a:rPr lang="de-DE" altLang="zh-CN" sz="1050" dirty="0"/>
              <a:t>not identified yet</a:t>
            </a: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sz="1050" kern="0" dirty="0">
                <a:solidFill>
                  <a:prstClr val="black"/>
                </a:solidFill>
                <a:cs typeface="+mn-cs"/>
              </a:rPr>
              <a:t>The solutions for the issues which don’t have solution; 2.The </a:t>
            </a:r>
            <a:r>
              <a:rPr lang="en-US" sz="1050" kern="0" dirty="0" err="1">
                <a:solidFill>
                  <a:prstClr val="black"/>
                </a:solidFill>
                <a:cs typeface="+mn-cs"/>
              </a:rPr>
              <a:t>comparsion</a:t>
            </a:r>
            <a:r>
              <a:rPr lang="en-US" sz="1050" kern="0" dirty="0">
                <a:solidFill>
                  <a:prstClr val="black"/>
                </a:solidFill>
                <a:cs typeface="+mn-cs"/>
              </a:rPr>
              <a:t> of multiple potential intent reports solution and </a:t>
            </a:r>
            <a:r>
              <a:rPr lang="en-US" sz="1050" kern="0" dirty="0" err="1">
                <a:solidFill>
                  <a:prstClr val="black"/>
                </a:solidFill>
                <a:cs typeface="+mn-cs"/>
              </a:rPr>
              <a:t>detemine</a:t>
            </a:r>
            <a:r>
              <a:rPr lang="en-US" sz="1050" kern="0" dirty="0">
                <a:solidFill>
                  <a:prstClr val="black"/>
                </a:solidFill>
                <a:cs typeface="+mn-cs"/>
              </a:rPr>
              <a:t> the final solution</a:t>
            </a:r>
            <a:endParaRPr lang="en-US" sz="1050" kern="0" dirty="0">
              <a:solidFill>
                <a:prstClr val="black"/>
              </a:solidFill>
              <a:latin typeface="Calibri"/>
              <a:cs typeface="+mn-cs"/>
            </a:endParaRPr>
          </a:p>
        </p:txBody>
      </p:sp>
      <p:sp>
        <p:nvSpPr>
          <p:cNvPr id="11" name="Content Placeholder 7">
            <a:extLst>
              <a:ext uri="{FF2B5EF4-FFF2-40B4-BE49-F238E27FC236}">
                <a16:creationId xmlns:a16="http://schemas.microsoft.com/office/drawing/2014/main" xmlns="" id="{B4F8F5CC-9B36-4C4A-96C2-095377087992}"/>
              </a:ext>
            </a:extLst>
          </p:cNvPr>
          <p:cNvSpPr txBox="1">
            <a:spLocks/>
          </p:cNvSpPr>
          <p:nvPr/>
        </p:nvSpPr>
        <p:spPr>
          <a:xfrm>
            <a:off x="6277232" y="2601617"/>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FS_NETSLICE_IDMS</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988459" lvl="1" indent="-378875" defTabSz="1219170">
              <a:defRPr/>
            </a:pPr>
            <a:r>
              <a:rPr lang="en-US" altLang="zh-CN" sz="1050" kern="0" dirty="0" smtClean="0">
                <a:solidFill>
                  <a:prstClr val="black"/>
                </a:solidFill>
              </a:rPr>
              <a:t>The </a:t>
            </a:r>
            <a:r>
              <a:rPr lang="en-US" altLang="zh-CN" sz="1050" kern="0" dirty="0">
                <a:solidFill>
                  <a:prstClr val="black"/>
                </a:solidFill>
              </a:rPr>
              <a:t>group has been discussing various proposals for network slice use cases and intent driven management solutions including discussion paper on gaps, progress has been made in the discussion however no new content for the report has been agreed at this meeting.</a:t>
            </a:r>
            <a:endParaRPr lang="zh-CN" altLang="zh-CN" sz="1050" kern="0" dirty="0">
              <a:solidFill>
                <a:prstClr val="black"/>
              </a:solidFill>
            </a:endParaRPr>
          </a:p>
          <a:p>
            <a:pPr marL="457189" lvl="1" indent="0" defTabSz="1219170">
              <a:spcBef>
                <a:spcPts val="0"/>
              </a:spcBef>
              <a:spcAft>
                <a:spcPts val="0"/>
              </a:spcAft>
              <a:buNone/>
              <a:defRPr/>
            </a:pP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endParaRPr lang="en-US" sz="1050" kern="0" dirty="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4036280817"/>
              </p:ext>
            </p:extLst>
          </p:nvPr>
        </p:nvGraphicFramePr>
        <p:xfrm>
          <a:off x="164755" y="1252815"/>
          <a:ext cx="11747157" cy="1101485"/>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940046</a:t>
                      </a:r>
                    </a:p>
                  </a:txBody>
                  <a:tcPr marL="6350" marR="6350" marT="6350" marB="0"/>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tc>
                <a:tc>
                  <a:txBody>
                    <a:bodyPr/>
                    <a:lstStyle/>
                    <a:p>
                      <a:pPr algn="l" fontAlgn="t"/>
                      <a:r>
                        <a:rPr lang="en-US" sz="1000" b="0" i="0" u="none" strike="noStrike" dirty="0" err="1">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900" b="0" kern="1200" dirty="0" smtClean="0">
                          <a:solidFill>
                            <a:srgbClr val="000000"/>
                          </a:solidFill>
                          <a:effectLst/>
                          <a:latin typeface="+mn-lt"/>
                          <a:ea typeface="宋体" panose="02010600030101010101" pitchFamily="2" charset="-122"/>
                          <a:cs typeface="Arial" panose="020B0604020202020204" pitchFamily="34" charset="0"/>
                        </a:rPr>
                        <a:t>S</a:t>
                      </a:r>
                      <a:r>
                        <a:rPr lang="en-US" sz="9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00" b="0" i="0" u="none" strike="noStrike" dirty="0">
                          <a:solidFill>
                            <a:srgbClr val="000000"/>
                          </a:solidFill>
                          <a:effectLst/>
                          <a:latin typeface="+mn-lt"/>
                        </a:rPr>
                        <a:t>40%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0-&gt;15-&gt;40-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-&gt;80%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SP-211450</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28.912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261224">
                <a:tc>
                  <a:txBody>
                    <a:bodyPr/>
                    <a:lstStyle/>
                    <a:p>
                      <a:pPr algn="l"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dirty="0">
                          <a:solidFill>
                            <a:srgbClr val="000000"/>
                          </a:solidFill>
                          <a:effectLst/>
                          <a:latin typeface="+mn-lt"/>
                        </a:rPr>
                        <a:t>FS_NETSLICE_IDMS</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900" b="0" kern="1200" dirty="0" smtClean="0">
                          <a:solidFill>
                            <a:srgbClr val="000000"/>
                          </a:solidFill>
                          <a:effectLst/>
                          <a:latin typeface="+mn-lt"/>
                          <a:ea typeface="宋体" panose="02010600030101010101" pitchFamily="2" charset="-122"/>
                          <a:cs typeface="Arial" panose="020B0604020202020204" pitchFamily="34" charset="0"/>
                        </a:rPr>
                        <a:t>S</a:t>
                      </a:r>
                      <a:r>
                        <a:rPr lang="en-US" sz="9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35%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0-&gt;10-&gt;20-&gt;35%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SP-220278</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28.836</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90521427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52463" y="30176"/>
            <a:ext cx="9102725" cy="1143000"/>
          </a:xfrm>
        </p:spPr>
        <p:txBody>
          <a:bodyPr/>
          <a:lstStyle/>
          <a:p>
            <a:r>
              <a:rPr lang="en-GB" altLang="en-US" sz="2800" dirty="0" smtClean="0"/>
              <a:t>Rel-18 </a:t>
            </a:r>
            <a:r>
              <a:rPr lang="en-GB" altLang="en-US" sz="2800" dirty="0"/>
              <a:t>SI - Intelligence and </a:t>
            </a:r>
            <a:r>
              <a:rPr lang="en-GB" altLang="en-US" sz="2800" dirty="0" smtClean="0"/>
              <a:t>Automation (3/4</a:t>
            </a:r>
            <a:r>
              <a:rPr lang="en-GB" altLang="en-US" sz="2800" dirty="0"/>
              <a:t>) </a:t>
            </a:r>
            <a:endParaRPr lang="en-US" altLang="en-US" sz="2800" dirty="0"/>
          </a:p>
        </p:txBody>
      </p:sp>
      <p:sp>
        <p:nvSpPr>
          <p:cNvPr id="10" name="Content Placeholder 7">
            <a:extLst>
              <a:ext uri="{FF2B5EF4-FFF2-40B4-BE49-F238E27FC236}">
                <a16:creationId xmlns:a16="http://schemas.microsoft.com/office/drawing/2014/main" xmlns="" id="{B4F8F5CC-9B36-4C4A-96C2-095377087992}"/>
              </a:ext>
            </a:extLst>
          </p:cNvPr>
          <p:cNvSpPr txBox="1">
            <a:spLocks/>
          </p:cNvSpPr>
          <p:nvPr/>
        </p:nvSpPr>
        <p:spPr>
          <a:xfrm>
            <a:off x="248563" y="2444915"/>
            <a:ext cx="5353166" cy="368951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FS_AIML_MGMT</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Group agreed the AI/ML work flow, UCs and solutions on AI/ML validation, testing, update, context monitoring and reporting,  AI/ML capability discovery and mapping, and inference history tracking, and UCs on enhancement of ML training, AI/ML configuration, AI/ML deployment, AI/ML performance management,  coordination of AI/ML capabilities between 5GC and management system, and orchestrating AI/ML inference.</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endParaRPr lang="de-DE" altLang="zh-CN" sz="1600" kern="0" dirty="0">
              <a:solidFill>
                <a:prstClr val="black"/>
              </a:solidFill>
            </a:endParaRPr>
          </a:p>
          <a:p>
            <a:pPr marL="988459" lvl="1" indent="-378875" defTabSz="1219170">
              <a:spcBef>
                <a:spcPts val="0"/>
              </a:spcBef>
              <a:spcAft>
                <a:spcPts val="600"/>
              </a:spcAft>
              <a:defRPr/>
            </a:pPr>
            <a:r>
              <a:rPr lang="en-US" altLang="zh-CN" sz="1100" kern="0" dirty="0">
                <a:solidFill>
                  <a:prstClr val="black"/>
                </a:solidFill>
              </a:rPr>
              <a:t>RAN3, RAN2</a:t>
            </a:r>
          </a:p>
          <a:p>
            <a:pPr marL="988459" lvl="1" indent="-378875" defTabSz="1219170">
              <a:spcBef>
                <a:spcPts val="0"/>
              </a:spcBef>
              <a:spcAft>
                <a:spcPts val="600"/>
              </a:spcAft>
              <a:defRPr/>
            </a:pPr>
            <a:r>
              <a:rPr lang="en-US" altLang="zh-CN" sz="1100" kern="0" dirty="0">
                <a:solidFill>
                  <a:prstClr val="black"/>
                </a:solidFill>
              </a:rPr>
              <a:t>Complementary to, and support RAN intelligence</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defRPr/>
            </a:pPr>
            <a:r>
              <a:rPr lang="en-US" altLang="zh-CN" sz="1100" kern="0" dirty="0">
                <a:solidFill>
                  <a:prstClr val="black"/>
                </a:solidFill>
              </a:rPr>
              <a:t>Continue the study per the plan, with focus on the solutions, additional UCs, deployment scenarios, conclusion and recommendations.</a:t>
            </a:r>
            <a:endParaRPr lang="en-US" altLang="zh-CN" sz="1400" kern="0" dirty="0">
              <a:solidFill>
                <a:prstClr val="black"/>
              </a:solidFill>
            </a:endParaRPr>
          </a:p>
        </p:txBody>
      </p:sp>
      <p:sp>
        <p:nvSpPr>
          <p:cNvPr id="11" name="Content Placeholder 7">
            <a:extLst>
              <a:ext uri="{FF2B5EF4-FFF2-40B4-BE49-F238E27FC236}">
                <a16:creationId xmlns:a16="http://schemas.microsoft.com/office/drawing/2014/main" xmlns="" id="{B4F8F5CC-9B36-4C4A-96C2-095377087992}"/>
              </a:ext>
            </a:extLst>
          </p:cNvPr>
          <p:cNvSpPr txBox="1">
            <a:spLocks/>
          </p:cNvSpPr>
          <p:nvPr/>
        </p:nvSpPr>
        <p:spPr>
          <a:xfrm>
            <a:off x="6285470" y="2444915"/>
            <a:ext cx="5634679" cy="397235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FS_MANWDAF</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SA5#144e:</a:t>
            </a:r>
          </a:p>
          <a:p>
            <a:pPr marL="609584" lvl="1" indent="0" defTabSz="1219170">
              <a:spcBef>
                <a:spcPts val="0"/>
              </a:spcBef>
              <a:spcAft>
                <a:spcPts val="600"/>
              </a:spcAft>
              <a:buNone/>
              <a:defRPr/>
            </a:pPr>
            <a:r>
              <a:rPr lang="en-US" altLang="zh-CN" sz="1100" kern="0" dirty="0">
                <a:solidFill>
                  <a:prstClr val="black"/>
                </a:solidFill>
              </a:rPr>
              <a:t>The following </a:t>
            </a:r>
            <a:r>
              <a:rPr lang="en-US" altLang="zh-CN" sz="1100" kern="0" dirty="0" err="1">
                <a:solidFill>
                  <a:prstClr val="black"/>
                </a:solidFill>
              </a:rPr>
              <a:t>pCR</a:t>
            </a:r>
            <a:r>
              <a:rPr lang="en-US" altLang="zh-CN" sz="1100" kern="0" dirty="0">
                <a:solidFill>
                  <a:prstClr val="black"/>
                </a:solidFill>
              </a:rPr>
              <a:t> were discussed and approved. Some new KIs and new requirements are identified</a:t>
            </a:r>
            <a:r>
              <a:rPr lang="en-US" altLang="zh-CN" sz="1100" kern="0" dirty="0" smtClean="0">
                <a:solidFill>
                  <a:prstClr val="black"/>
                </a:solidFill>
              </a:rPr>
              <a:t>.</a:t>
            </a:r>
            <a:endParaRPr lang="en-US" altLang="zh-CN" sz="1100" kern="0" dirty="0">
              <a:solidFill>
                <a:prstClr val="black"/>
              </a:solidFill>
            </a:endParaRPr>
          </a:p>
          <a:p>
            <a:pPr marL="988459" lvl="1" indent="-378875" defTabSz="1219170">
              <a:spcBef>
                <a:spcPts val="0"/>
              </a:spcBef>
              <a:spcAft>
                <a:spcPts val="600"/>
              </a:spcAft>
              <a:defRPr/>
            </a:pPr>
            <a:r>
              <a:rPr lang="en-US" altLang="zh-CN" sz="1100" kern="0" dirty="0" smtClean="0">
                <a:solidFill>
                  <a:prstClr val="black"/>
                </a:solidFill>
              </a:rPr>
              <a:t>S5-225488 </a:t>
            </a:r>
            <a:r>
              <a:rPr lang="en-US" altLang="zh-CN" sz="1100" kern="0" dirty="0">
                <a:solidFill>
                  <a:prstClr val="black"/>
                </a:solidFill>
              </a:rPr>
              <a:t>: Update KI#3, potential solution#1 and #2 for KI#3</a:t>
            </a:r>
          </a:p>
          <a:p>
            <a:pPr marL="988459" lvl="1" indent="-378875" defTabSz="1219170">
              <a:spcBef>
                <a:spcPts val="0"/>
              </a:spcBef>
              <a:spcAft>
                <a:spcPts val="600"/>
              </a:spcAft>
              <a:defRPr/>
            </a:pPr>
            <a:r>
              <a:rPr lang="en-US" altLang="zh-CN" sz="1100" kern="0" dirty="0" smtClean="0">
                <a:solidFill>
                  <a:prstClr val="black"/>
                </a:solidFill>
              </a:rPr>
              <a:t>S5-225707 </a:t>
            </a:r>
            <a:r>
              <a:rPr lang="en-US" altLang="zh-CN" sz="1100" kern="0" dirty="0">
                <a:solidFill>
                  <a:prstClr val="black"/>
                </a:solidFill>
              </a:rPr>
              <a:t>: Update use case and add potential requirements for KI#4</a:t>
            </a:r>
          </a:p>
          <a:p>
            <a:pPr marL="988459" lvl="1" indent="-378875" defTabSz="1219170">
              <a:spcBef>
                <a:spcPts val="0"/>
              </a:spcBef>
              <a:spcAft>
                <a:spcPts val="600"/>
              </a:spcAft>
              <a:defRPr/>
            </a:pPr>
            <a:r>
              <a:rPr lang="en-US" altLang="zh-CN" sz="1100" kern="0" dirty="0" smtClean="0">
                <a:solidFill>
                  <a:prstClr val="black"/>
                </a:solidFill>
              </a:rPr>
              <a:t>S5-225708 </a:t>
            </a:r>
            <a:r>
              <a:rPr lang="en-US" altLang="zh-CN" sz="1100" kern="0" dirty="0">
                <a:solidFill>
                  <a:prstClr val="black"/>
                </a:solidFill>
              </a:rPr>
              <a:t>: Add new key issue for the performance measurement of the </a:t>
            </a:r>
            <a:r>
              <a:rPr lang="en-US" altLang="zh-CN" sz="1100" kern="0" dirty="0" smtClean="0">
                <a:solidFill>
                  <a:prstClr val="black"/>
                </a:solidFill>
              </a:rPr>
              <a:t>NWDAF </a:t>
            </a:r>
            <a:r>
              <a:rPr lang="en-US" altLang="zh-CN" sz="1100" kern="0" dirty="0">
                <a:solidFill>
                  <a:prstClr val="black"/>
                </a:solidFill>
              </a:rPr>
              <a:t>related to the analytics result generation and new potential solution.</a:t>
            </a:r>
          </a:p>
          <a:p>
            <a:pPr marL="988459" lvl="1" indent="-378875" defTabSz="1219170">
              <a:spcBef>
                <a:spcPts val="0"/>
              </a:spcBef>
              <a:spcAft>
                <a:spcPts val="600"/>
              </a:spcAft>
              <a:defRPr/>
            </a:pPr>
            <a:r>
              <a:rPr lang="en-US" altLang="zh-CN" sz="1100" kern="0" dirty="0" smtClean="0">
                <a:solidFill>
                  <a:prstClr val="black"/>
                </a:solidFill>
              </a:rPr>
              <a:t>S5-225709 </a:t>
            </a:r>
            <a:r>
              <a:rPr lang="en-US" altLang="zh-CN" sz="1100" kern="0" dirty="0">
                <a:solidFill>
                  <a:prstClr val="black"/>
                </a:solidFill>
              </a:rPr>
              <a:t>: Add the potential requirements and potential solution for KI#3</a:t>
            </a:r>
          </a:p>
          <a:p>
            <a:pPr marL="988459" lvl="1" indent="-378875" defTabSz="1219170">
              <a:spcBef>
                <a:spcPts val="0"/>
              </a:spcBef>
              <a:spcAft>
                <a:spcPts val="600"/>
              </a:spcAft>
              <a:defRPr/>
            </a:pPr>
            <a:r>
              <a:rPr lang="en-US" altLang="zh-CN" sz="1100" kern="0" dirty="0" smtClean="0">
                <a:solidFill>
                  <a:prstClr val="black"/>
                </a:solidFill>
              </a:rPr>
              <a:t>S5-225710 </a:t>
            </a:r>
            <a:r>
              <a:rPr lang="en-US" altLang="zh-CN" sz="1100" kern="0" dirty="0">
                <a:solidFill>
                  <a:prstClr val="black"/>
                </a:solidFill>
              </a:rPr>
              <a:t>: Add potential solutions for KI#4</a:t>
            </a:r>
          </a:p>
          <a:p>
            <a:pPr marL="988459" lvl="1" indent="-378875" defTabSz="1219170">
              <a:spcBef>
                <a:spcPts val="0"/>
              </a:spcBef>
              <a:spcAft>
                <a:spcPts val="600"/>
              </a:spcAft>
              <a:defRPr/>
            </a:pPr>
            <a:r>
              <a:rPr lang="en-US" altLang="zh-CN" sz="1100" kern="0" dirty="0" smtClean="0">
                <a:solidFill>
                  <a:prstClr val="black"/>
                </a:solidFill>
              </a:rPr>
              <a:t>S5-225711 </a:t>
            </a:r>
            <a:r>
              <a:rPr lang="en-US" altLang="zh-CN" sz="1100" kern="0" dirty="0">
                <a:solidFill>
                  <a:prstClr val="black"/>
                </a:solidFill>
              </a:rPr>
              <a:t>: Add new key issue on NWDAF Analytics-related Timing</a:t>
            </a:r>
          </a:p>
          <a:p>
            <a:pPr marL="988459" lvl="1" indent="-378875" defTabSz="1219170">
              <a:spcBef>
                <a:spcPts val="0"/>
              </a:spcBef>
              <a:spcAft>
                <a:spcPts val="600"/>
              </a:spcAft>
              <a:defRPr/>
            </a:pPr>
            <a:r>
              <a:rPr lang="en-US" altLang="zh-CN" sz="1100" kern="0" dirty="0" smtClean="0">
                <a:solidFill>
                  <a:prstClr val="black"/>
                </a:solidFill>
              </a:rPr>
              <a:t>S5-225712 </a:t>
            </a:r>
            <a:r>
              <a:rPr lang="en-US" altLang="zh-CN" sz="1100" kern="0" dirty="0">
                <a:solidFill>
                  <a:prstClr val="black"/>
                </a:solidFill>
              </a:rPr>
              <a:t>: Add potential solution on service usage of NWDAF for KI#3</a:t>
            </a:r>
          </a:p>
          <a:p>
            <a:pPr marL="457189" lvl="1" indent="0" defTabSz="1219170">
              <a:spcBef>
                <a:spcPts val="0"/>
              </a:spcBef>
              <a:spcAft>
                <a:spcPts val="0"/>
              </a:spcAft>
              <a:buNone/>
              <a:defRPr/>
            </a:pPr>
            <a:endParaRPr lang="en-US" altLang="zh-CN" sz="1050" kern="0" dirty="0" smtClean="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455073" lvl="1" indent="-455073" defTabSz="1219170">
              <a:spcBef>
                <a:spcPts val="0"/>
              </a:spcBef>
              <a:spcAft>
                <a:spcPts val="0"/>
              </a:spcAft>
              <a:buBlip>
                <a:blip r:embed="rId2"/>
              </a:buBlip>
              <a:defRPr/>
            </a:pPr>
            <a:endParaRPr lang="en-US" sz="1600" kern="0" dirty="0">
              <a:solidFill>
                <a:prstClr val="black"/>
              </a:solidFill>
              <a:cs typeface="ＭＳ Ｐゴシック" charset="0"/>
            </a:endParaRPr>
          </a:p>
          <a:p>
            <a:pPr marL="455073" indent="-455073" defTabSz="1219170">
              <a:spcBef>
                <a:spcPts val="0"/>
              </a:spcBef>
              <a:spcAft>
                <a:spcPts val="0"/>
              </a:spcAft>
              <a:defRPr/>
            </a:pPr>
            <a:r>
              <a:rPr lang="de-DE" sz="1600" kern="0" dirty="0">
                <a:solidFill>
                  <a:prstClr val="black"/>
                </a:solidFill>
              </a:rPr>
              <a:t>Next steps:</a:t>
            </a:r>
          </a:p>
          <a:p>
            <a:pPr marL="988459" lvl="1" indent="-378875" defTabSz="1219170">
              <a:defRPr/>
            </a:pP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2170393770"/>
              </p:ext>
            </p:extLst>
          </p:nvPr>
        </p:nvGraphicFramePr>
        <p:xfrm>
          <a:off x="172992" y="1047074"/>
          <a:ext cx="11747157" cy="1307225"/>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940039</a:t>
                      </a:r>
                    </a:p>
                  </a:txBody>
                  <a:tcPr marL="6350" marR="6350" marT="6350" marB="0"/>
                </a:tc>
                <a:tc>
                  <a:txBody>
                    <a:bodyPr/>
                    <a:lstStyle/>
                    <a:p>
                      <a:pPr algn="l" fontAlgn="t"/>
                      <a:r>
                        <a:rPr lang="en-US" sz="1000" b="0" i="0" u="none" strike="noStrike">
                          <a:solidFill>
                            <a:schemeClr val="tx1"/>
                          </a:solidFill>
                          <a:effectLst/>
                          <a:latin typeface="+mn-lt"/>
                        </a:rPr>
                        <a:t>Study on AI/ML management </a:t>
                      </a:r>
                    </a:p>
                  </a:txBody>
                  <a:tcPr marL="6350" marR="6350" marT="6350" marB="0"/>
                </a:tc>
                <a:tc>
                  <a:txBody>
                    <a:bodyPr/>
                    <a:lstStyle/>
                    <a:p>
                      <a:pPr algn="l" fontAlgn="t"/>
                      <a:r>
                        <a:rPr lang="en-US" sz="1000" b="0" i="0" u="none" strike="noStrike" dirty="0">
                          <a:solidFill>
                            <a:srgbClr val="000000"/>
                          </a:solidFill>
                          <a:effectLst/>
                          <a:latin typeface="+mn-lt"/>
                        </a:rPr>
                        <a:t>FS_AIML_MGMT</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SA#97(Sep 2022</a:t>
                      </a:r>
                      <a:r>
                        <a:rPr lang="fr-FR" altLang="zh-CN" sz="900" kern="1200" dirty="0" smtClean="0">
                          <a:solidFill>
                            <a:srgbClr val="000000"/>
                          </a:solidFill>
                          <a:effectLst/>
                          <a:latin typeface="+mn-lt"/>
                          <a:ea typeface="+mn-ea"/>
                          <a:cs typeface="Arial" panose="020B0604020202020204" pitchFamily="34" charset="0"/>
                        </a:rPr>
                        <a:t>) -&gt; </a:t>
                      </a:r>
                      <a:r>
                        <a:rPr lang="fr-FR" altLang="zh-CN" sz="900" b="1" kern="1200" dirty="0" smtClean="0">
                          <a:solidFill>
                            <a:srgbClr val="000000"/>
                          </a:solidFill>
                          <a:effectLst/>
                          <a:latin typeface="+mn-lt"/>
                          <a:ea typeface="+mn-ea"/>
                          <a:cs typeface="Arial" panose="020B0604020202020204" pitchFamily="34" charset="0"/>
                        </a:rPr>
                        <a:t> </a:t>
                      </a:r>
                      <a:r>
                        <a:rPr lang="fr-FR" altLang="zh-CN" sz="900" b="1" kern="1200" dirty="0" smtClean="0">
                          <a:solidFill>
                            <a:srgbClr val="0000FF"/>
                          </a:solidFill>
                          <a:effectLst/>
                          <a:latin typeface="+mn-lt"/>
                          <a:ea typeface="+mn-ea"/>
                          <a:cs typeface="Arial" panose="020B0604020202020204" pitchFamily="34" charset="0"/>
                        </a:rPr>
                        <a:t>Mar 2023 (SA#99)</a:t>
                      </a:r>
                      <a:endParaRPr lang="zh-CN"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SA1, SA2, </a:t>
                      </a:r>
                      <a:r>
                        <a:rPr lang="sv-SE" sz="900" kern="1200" dirty="0" smtClean="0">
                          <a:solidFill>
                            <a:srgbClr val="000000"/>
                          </a:solidFill>
                          <a:effectLst/>
                          <a:latin typeface="+mn-lt"/>
                          <a:ea typeface="宋体" panose="02010600030101010101" pitchFamily="2" charset="-122"/>
                          <a:cs typeface="Arial" panose="020B0604020202020204" pitchFamily="34" charset="0"/>
                        </a:rPr>
                        <a:t>RAN3,RAN2 </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-&gt;55%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smtClean="0">
                          <a:solidFill>
                            <a:srgbClr val="000000"/>
                          </a:solidFill>
                          <a:effectLst/>
                          <a:latin typeface="+mn-lt"/>
                          <a:ea typeface="+mn-ea"/>
                          <a:cs typeface="Arial" panose="020B0604020202020204" pitchFamily="34" charset="0"/>
                        </a:rPr>
                        <a:t>SP-211443</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28.908</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mn-ea"/>
                          <a:cs typeface="Arial" panose="020B0604020202020204" pitchFamily="34" charset="0"/>
                        </a:rPr>
                        <a:t>Intel, NEC</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261224">
                <a:tc>
                  <a:txBody>
                    <a:bodyPr/>
                    <a:lstStyle/>
                    <a:p>
                      <a:pPr algn="l" fontAlgn="t"/>
                      <a:r>
                        <a:rPr lang="en-US" sz="1000" b="0" i="0" u="none" strike="noStrike" dirty="0">
                          <a:solidFill>
                            <a:srgbClr val="000000"/>
                          </a:solidFill>
                          <a:effectLst/>
                          <a:latin typeface="+mn-lt"/>
                        </a:rPr>
                        <a:t>940034</a:t>
                      </a:r>
                    </a:p>
                  </a:txBody>
                  <a:tcPr marL="6350" marR="6350" marT="6350" marB="0"/>
                </a:tc>
                <a:tc>
                  <a:txBody>
                    <a:bodyPr/>
                    <a:lstStyle/>
                    <a:p>
                      <a:pPr algn="l" fontAlgn="t"/>
                      <a:r>
                        <a:rPr lang="en-US" sz="1000" b="0" i="0" u="none" strike="noStrike" dirty="0">
                          <a:solidFill>
                            <a:schemeClr val="tx1"/>
                          </a:solidFill>
                          <a:effectLst/>
                          <a:latin typeface="+mn-lt"/>
                        </a:rPr>
                        <a:t>Study on Enhancement of the management aspects related to NWDAF </a:t>
                      </a:r>
                    </a:p>
                  </a:txBody>
                  <a:tcPr marL="6350" marR="6350" marT="6350" marB="0"/>
                </a:tc>
                <a:tc>
                  <a:txBody>
                    <a:bodyPr/>
                    <a:lstStyle/>
                    <a:p>
                      <a:pPr algn="l" fontAlgn="t"/>
                      <a:r>
                        <a:rPr lang="en-US" sz="1000" b="0" i="0" u="none" strike="noStrike" dirty="0">
                          <a:solidFill>
                            <a:srgbClr val="000000"/>
                          </a:solidFill>
                          <a:effectLst/>
                          <a:latin typeface="+mn-lt"/>
                        </a:rPr>
                        <a:t>FS_MANWDAF</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65%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0-&gt;5-&gt;</a:t>
                      </a:r>
                      <a:r>
                        <a:rPr lang="en-US" altLang="zh-CN" sz="900" kern="1200" dirty="0">
                          <a:solidFill>
                            <a:srgbClr val="000000"/>
                          </a:solidFill>
                          <a:effectLst/>
                          <a:latin typeface="+mn-lt"/>
                          <a:ea typeface="宋体" panose="02010600030101010101" pitchFamily="2" charset="-122"/>
                          <a:cs typeface="Arial" panose="020B0604020202020204" pitchFamily="34" charset="0"/>
                        </a:rPr>
                        <a:t>30-&gt;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60-&gt; 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SP-211435</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28.864</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Telecom</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73192865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52463" y="0"/>
            <a:ext cx="9102725" cy="1143000"/>
          </a:xfrm>
        </p:spPr>
        <p:txBody>
          <a:bodyPr/>
          <a:lstStyle/>
          <a:p>
            <a:r>
              <a:rPr lang="en-GB" altLang="en-US" sz="2800" dirty="0" smtClean="0"/>
              <a:t>Rel-18 </a:t>
            </a:r>
            <a:r>
              <a:rPr lang="en-GB" altLang="en-US" sz="2800" dirty="0"/>
              <a:t>SI - Intelligence and </a:t>
            </a:r>
            <a:r>
              <a:rPr lang="en-GB" altLang="en-US" sz="2800" dirty="0" smtClean="0"/>
              <a:t>Automation (4/4</a:t>
            </a:r>
            <a:r>
              <a:rPr lang="en-GB" altLang="en-US" sz="2800" dirty="0"/>
              <a:t>) </a:t>
            </a:r>
            <a:endParaRPr lang="en-US" altLang="en-US" sz="2800" dirty="0"/>
          </a:p>
        </p:txBody>
      </p:sp>
      <p:sp>
        <p:nvSpPr>
          <p:cNvPr id="10" name="Content Placeholder 7">
            <a:extLst>
              <a:ext uri="{FF2B5EF4-FFF2-40B4-BE49-F238E27FC236}">
                <a16:creationId xmlns:a16="http://schemas.microsoft.com/office/drawing/2014/main" xmlns="" id="{B4F8F5CC-9B36-4C4A-96C2-095377087992}"/>
              </a:ext>
            </a:extLst>
          </p:cNvPr>
          <p:cNvSpPr txBox="1">
            <a:spLocks/>
          </p:cNvSpPr>
          <p:nvPr/>
        </p:nvSpPr>
        <p:spPr>
          <a:xfrm>
            <a:off x="256801" y="2513578"/>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FS_FSEV</a:t>
            </a:r>
            <a:r>
              <a:rPr lang="zh-CN" altLang="en-US" sz="1400" b="1" kern="0" dirty="0" smtClean="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zh-CN" sz="1100" dirty="0"/>
              <a:t>Review and </a:t>
            </a:r>
            <a:r>
              <a:rPr lang="en-US" altLang="zh-CN" sz="1100" dirty="0" err="1"/>
              <a:t>anlaysis</a:t>
            </a:r>
            <a:r>
              <a:rPr lang="en-US" altLang="zh-CN" sz="1100" dirty="0"/>
              <a:t> on basic concepts</a:t>
            </a:r>
            <a:endParaRPr lang="en-US" altLang="zh-CN" sz="1100" dirty="0" smtClean="0"/>
          </a:p>
          <a:p>
            <a:pPr marL="855123" lvl="1" indent="-455073" defTabSz="1219170">
              <a:spcBef>
                <a:spcPts val="0"/>
              </a:spcBef>
              <a:spcAft>
                <a:spcPts val="0"/>
              </a:spcAft>
              <a:defRPr/>
            </a:pPr>
            <a:r>
              <a:rPr lang="en-US" altLang="zh-CN" sz="1100" dirty="0" smtClean="0"/>
              <a:t>Clarifications </a:t>
            </a:r>
            <a:r>
              <a:rPr lang="en-US" altLang="zh-CN" sz="1100" dirty="0"/>
              <a:t>on </a:t>
            </a:r>
            <a:r>
              <a:rPr lang="en-US" altLang="zh-CN" sz="1100" dirty="0" smtClean="0"/>
              <a:t>concepts</a:t>
            </a:r>
            <a:r>
              <a:rPr lang="en-US" altLang="de-DE" sz="1100" kern="0" dirty="0" smtClean="0">
                <a:solidFill>
                  <a:prstClr val="black"/>
                </a:solidFill>
              </a:rPr>
              <a:t>.</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endParaRPr lang="de-DE" altLang="zh-CN" sz="1600" kern="0" dirty="0">
              <a:solidFill>
                <a:prstClr val="black"/>
              </a:solidFill>
            </a:endParaRPr>
          </a:p>
          <a:p>
            <a:pPr marL="988459" lvl="1" indent="-378875" defTabSz="1219170">
              <a:spcBef>
                <a:spcPts val="0"/>
              </a:spcBef>
              <a:spcAft>
                <a:spcPts val="600"/>
              </a:spcAft>
              <a:defRPr/>
            </a:pPr>
            <a:r>
              <a:rPr lang="en-US" altLang="zh-CN" sz="1100" kern="0" dirty="0" smtClean="0">
                <a:solidFill>
                  <a:prstClr val="black"/>
                </a:solidFill>
              </a:rPr>
              <a:t>None</a:t>
            </a:r>
            <a:endParaRPr lang="en-US" altLang="zh-CN" sz="11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defRPr/>
            </a:pPr>
            <a:r>
              <a:rPr lang="en-US" altLang="zh-CN" sz="1100" dirty="0"/>
              <a:t>Start functional requirements study after concept </a:t>
            </a:r>
            <a:r>
              <a:rPr lang="en-US" altLang="zh-CN" sz="1100" dirty="0" smtClean="0"/>
              <a:t>analysis</a:t>
            </a:r>
            <a:r>
              <a:rPr lang="en-US" altLang="zh-CN" sz="1100" kern="0" dirty="0" smtClean="0">
                <a:solidFill>
                  <a:prstClr val="black"/>
                </a:solidFill>
              </a:rPr>
              <a:t>.</a:t>
            </a:r>
            <a:endParaRPr lang="en-US" altLang="zh-CN" sz="1400" kern="0" dirty="0">
              <a:solidFill>
                <a:prstClr val="black"/>
              </a:solidFill>
            </a:endParaRPr>
          </a:p>
        </p:txBody>
      </p:sp>
      <p:sp>
        <p:nvSpPr>
          <p:cNvPr id="11" name="Content Placeholder 7">
            <a:extLst>
              <a:ext uri="{FF2B5EF4-FFF2-40B4-BE49-F238E27FC236}">
                <a16:creationId xmlns:a16="http://schemas.microsoft.com/office/drawing/2014/main" xmlns="" id="{B4F8F5CC-9B36-4C4A-96C2-095377087992}"/>
              </a:ext>
            </a:extLst>
          </p:cNvPr>
          <p:cNvSpPr txBox="1">
            <a:spLocks/>
          </p:cNvSpPr>
          <p:nvPr/>
        </p:nvSpPr>
        <p:spPr>
          <a:xfrm>
            <a:off x="6277233" y="2513578"/>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FS_MEDACO_RAN</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855123" lvl="1" indent="-455073" defTabSz="1219170">
              <a:spcBef>
                <a:spcPts val="0"/>
              </a:spcBef>
              <a:spcAft>
                <a:spcPts val="0"/>
              </a:spcAft>
              <a:defRPr/>
            </a:pPr>
            <a:r>
              <a:rPr lang="en-US" altLang="zh-CN" sz="1100" dirty="0"/>
              <a:t> predictions alignment, network energy saving, mobility optimization, load balancing and data correlation analytics related topics were discussed but not approved in the meeting. </a:t>
            </a:r>
          </a:p>
          <a:p>
            <a:pPr marL="455073" indent="-455073" defTabSz="1219170">
              <a:spcBef>
                <a:spcPts val="0"/>
              </a:spcBef>
              <a:spcAft>
                <a:spcPts val="0"/>
              </a:spcAft>
              <a:defRPr/>
            </a:pPr>
            <a:r>
              <a:rPr lang="en-US" sz="1400" kern="0" dirty="0" smtClean="0">
                <a:solidFill>
                  <a:prstClr val="black"/>
                </a:solidFill>
                <a:latin typeface="Calibri"/>
              </a:rPr>
              <a:t>RAN </a:t>
            </a:r>
            <a:r>
              <a:rPr lang="en-US" sz="1400" kern="0" dirty="0">
                <a:solidFill>
                  <a:prstClr val="black"/>
                </a:solidFill>
                <a:latin typeface="Calibri"/>
              </a:rPr>
              <a:t>impacts and dependencies:</a:t>
            </a:r>
            <a:endParaRPr lang="de-DE" sz="1400" kern="0" dirty="0">
              <a:solidFill>
                <a:prstClr val="black"/>
              </a:solidFill>
              <a:latin typeface="Calibri"/>
            </a:endParaRPr>
          </a:p>
          <a:p>
            <a:pPr marL="988459" lvl="1" indent="-378875" defTabSz="1219170">
              <a:spcBef>
                <a:spcPts val="0"/>
              </a:spcBef>
              <a:spcAft>
                <a:spcPts val="600"/>
              </a:spcAft>
              <a:defRPr/>
            </a:pPr>
            <a:r>
              <a:rPr lang="en-US" altLang="zh-CN" sz="1050" dirty="0"/>
              <a:t>RAN3 related</a:t>
            </a:r>
            <a:endParaRPr lang="en-US" sz="1050" kern="0" dirty="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sz="1050" kern="0" dirty="0">
                <a:solidFill>
                  <a:prstClr val="black"/>
                </a:solidFill>
                <a:cs typeface="+mn-cs"/>
              </a:rPr>
              <a:t>Continue to specify use cases, requirements, potential solutions and conclusion  for  measurement data collection for AI/ML enabled RAN.</a:t>
            </a: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1692984176"/>
              </p:ext>
            </p:extLst>
          </p:nvPr>
        </p:nvGraphicFramePr>
        <p:xfrm>
          <a:off x="164755" y="1252815"/>
          <a:ext cx="11747157" cy="1101485"/>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dirty="0">
                          <a:solidFill>
                            <a:srgbClr val="000000"/>
                          </a:solidFill>
                          <a:effectLst/>
                          <a:latin typeface="+mn-lt"/>
                        </a:rPr>
                        <a:t>FS_FSEV</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dirty="0" smtClean="0">
                          <a:solidFill>
                            <a:srgbClr val="0000FF"/>
                          </a:solidFill>
                          <a:latin typeface="+mn-lt"/>
                        </a:rPr>
                        <a:t>20%</a:t>
                      </a:r>
                      <a:endParaRPr lang="en-GB" sz="1000" dirty="0">
                        <a:solidFill>
                          <a:srgbClr val="0000FF"/>
                        </a:solidFill>
                        <a:latin typeface="+mn-lt"/>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SP-220153</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261224">
                <a:tc>
                  <a:txBody>
                    <a:bodyPr/>
                    <a:lstStyle/>
                    <a:p>
                      <a:pPr algn="l" fontAlgn="t"/>
                      <a:r>
                        <a:rPr lang="en-US" sz="1000" b="0" i="0" u="none" strike="noStrike" dirty="0">
                          <a:solidFill>
                            <a:srgbClr val="000000"/>
                          </a:solidFill>
                          <a:effectLst/>
                          <a:latin typeface="+mn-lt"/>
                        </a:rPr>
                        <a:t>960024</a:t>
                      </a:r>
                    </a:p>
                  </a:txBody>
                  <a:tcPr marL="6350" marR="6350" marT="6350" marB="0"/>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tc>
                <a:tc>
                  <a:txBody>
                    <a:bodyPr/>
                    <a:lstStyle/>
                    <a:p>
                      <a:pPr algn="l" fontAlgn="t"/>
                      <a:r>
                        <a:rPr lang="en-US" sz="1000" b="0" i="0" u="none" strike="noStrike" dirty="0">
                          <a:solidFill>
                            <a:srgbClr val="000000"/>
                          </a:solidFill>
                          <a:effectLst/>
                          <a:latin typeface="+mn-lt"/>
                        </a:rPr>
                        <a:t>FS_MEDACO_RAN</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dirty="0" smtClean="0">
                          <a:solidFill>
                            <a:srgbClr val="0000FF"/>
                          </a:solidFill>
                          <a:latin typeface="+mn-lt"/>
                        </a:rPr>
                        <a:t>10%</a:t>
                      </a:r>
                      <a:endParaRPr lang="en-GB" sz="1000" dirty="0">
                        <a:solidFill>
                          <a:srgbClr val="0000FF"/>
                        </a:solidFill>
                        <a:latin typeface="+mn-lt"/>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kern="1200" dirty="0">
                          <a:solidFill>
                            <a:srgbClr val="000000"/>
                          </a:solidFill>
                          <a:effectLst/>
                          <a:latin typeface="+mn-lt"/>
                          <a:ea typeface="宋体" panose="02010600030101010101" pitchFamily="2" charset="-122"/>
                          <a:cs typeface="Arial" panose="020B0604020202020204" pitchFamily="34" charset="0"/>
                        </a:rPr>
                        <a:t>0-&gt;</a:t>
                      </a:r>
                      <a:r>
                        <a:rPr lang="fr-FR" altLang="zh-CN" sz="900" kern="1200" dirty="0" smtClean="0">
                          <a:solidFill>
                            <a:srgbClr val="000000"/>
                          </a:solidFill>
                          <a:effectLst/>
                          <a:latin typeface="+mn-lt"/>
                          <a:ea typeface="宋体" panose="02010600030101010101" pitchFamily="2" charset="-122"/>
                          <a:cs typeface="Arial" panose="020B0604020202020204" pitchFamily="34" charset="0"/>
                        </a:rPr>
                        <a:t>10</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-&gt;10</a:t>
                      </a:r>
                      <a:r>
                        <a:rPr lang="en-US" altLang="zh-CN" sz="900" kern="1200" baseline="0" dirty="0" smtClean="0">
                          <a:solidFill>
                            <a:srgbClr val="000000"/>
                          </a:solidFill>
                          <a:effectLst/>
                          <a:latin typeface="+mn-lt"/>
                          <a:ea typeface="宋体" panose="02010600030101010101" pitchFamily="2" charset="-122"/>
                          <a:cs typeface="Arial" panose="020B0604020202020204" pitchFamily="34" charset="0"/>
                        </a:rPr>
                        <a:t> </a:t>
                      </a:r>
                      <a:r>
                        <a:rPr lang="fr-FR" altLang="zh-CN" sz="900" kern="1200" dirty="0" smtClean="0">
                          <a:solidFill>
                            <a:srgbClr val="000000"/>
                          </a:solidFill>
                          <a:effectLst/>
                          <a:latin typeface="+mn-lt"/>
                          <a:ea typeface="宋体" panose="02010600030101010101" pitchFamily="2" charset="-122"/>
                          <a:cs typeface="Arial" panose="020B0604020202020204" pitchFamily="34" charset="0"/>
                        </a:rPr>
                        <a:t>%</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kern="1200" dirty="0" smtClean="0">
                          <a:solidFill>
                            <a:srgbClr val="000000"/>
                          </a:solidFill>
                          <a:effectLst/>
                          <a:latin typeface="+mn-lt"/>
                          <a:ea typeface="+mn-ea"/>
                          <a:cs typeface="Arial" panose="020B0604020202020204" pitchFamily="34" charset="0"/>
                        </a:rPr>
                        <a:t>SP-220488</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a:solidFill>
                            <a:srgbClr val="000000"/>
                          </a:solidFill>
                          <a:effectLst/>
                          <a:latin typeface="+mn-lt"/>
                          <a:ea typeface="+mn-ea"/>
                          <a:cs typeface="Arial" panose="020B0604020202020204" pitchFamily="34" charset="0"/>
                        </a:rPr>
                        <a:t>28.838</a:t>
                      </a:r>
                      <a:endParaRPr lang="zh-CN" sz="9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Intel</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166456211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114639162"/>
              </p:ext>
            </p:extLst>
          </p:nvPr>
        </p:nvGraphicFramePr>
        <p:xfrm>
          <a:off x="119811" y="1702813"/>
          <a:ext cx="11946577" cy="1031781"/>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S5-225031</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Resubmitted LS on Publication of GS ZSM009-2 and information about related ETSI ISG ZSM work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ETSI ISG ZSM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S5-225019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East/West Bound Interface for Telco Edge consideration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GSMA OPG Operator Platform API Group (OPAG)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S5-225598</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UE to application server latency (GSMA OPG) (late incoming 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GSMA OPG</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p:txBody>
          <a:bodyPr/>
          <a:lstStyle/>
          <a:p>
            <a:r>
              <a:rPr lang="en-GB" altLang="en-US" sz="2800" dirty="0" smtClean="0"/>
              <a:t>Summary</a:t>
            </a:r>
            <a:r>
              <a:rPr lang="en-GB" altLang="en-US" sz="2800" dirty="0"/>
              <a:t/>
            </a:r>
            <a:br>
              <a:rPr lang="en-GB" altLang="en-US" sz="2800" dirty="0"/>
            </a:br>
            <a:r>
              <a:rPr lang="en-US" altLang="en-US" sz="2800" dirty="0"/>
              <a:t>Rel-18 SI - Management Architecture and Mechanisms</a:t>
            </a:r>
            <a:br>
              <a:rPr lang="en-US" altLang="en-US" sz="2800" dirty="0"/>
            </a:br>
            <a:endParaRPr lang="en-US" altLang="en-US" sz="2800" dirty="0"/>
          </a:p>
        </p:txBody>
      </p:sp>
      <p:graphicFrame>
        <p:nvGraphicFramePr>
          <p:cNvPr id="8"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436118124"/>
              </p:ext>
            </p:extLst>
          </p:nvPr>
        </p:nvGraphicFramePr>
        <p:xfrm>
          <a:off x="220580" y="1190368"/>
          <a:ext cx="11747157" cy="4663915"/>
        </p:xfrm>
        <a:graphic>
          <a:graphicData uri="http://schemas.openxmlformats.org/drawingml/2006/table">
            <a:tbl>
              <a:tblPr firstRow="1" firstCol="1" bandRow="1">
                <a:tableStyleId>{F5AB1C69-6EDB-4FF4-983F-18BD219EF322}</a:tableStyleId>
              </a:tblPr>
              <a:tblGrid>
                <a:gridCol w="472799">
                  <a:extLst>
                    <a:ext uri="{9D8B030D-6E8A-4147-A177-3AD203B41FA5}">
                      <a16:colId xmlns:a16="http://schemas.microsoft.com/office/drawing/2014/main" xmlns="" val="20000"/>
                    </a:ext>
                  </a:extLst>
                </a:gridCol>
                <a:gridCol w="2431538">
                  <a:extLst>
                    <a:ext uri="{9D8B030D-6E8A-4147-A177-3AD203B41FA5}">
                      <a16:colId xmlns:a16="http://schemas.microsoft.com/office/drawing/2014/main" xmlns="" val="20001"/>
                    </a:ext>
                  </a:extLst>
                </a:gridCol>
                <a:gridCol w="628831">
                  <a:extLst>
                    <a:ext uri="{9D8B030D-6E8A-4147-A177-3AD203B41FA5}">
                      <a16:colId xmlns:a16="http://schemas.microsoft.com/office/drawing/2014/main" xmlns="" val="20002"/>
                    </a:ext>
                  </a:extLst>
                </a:gridCol>
                <a:gridCol w="551964">
                  <a:extLst>
                    <a:ext uri="{9D8B030D-6E8A-4147-A177-3AD203B41FA5}">
                      <a16:colId xmlns:a16="http://schemas.microsoft.com/office/drawing/2014/main" xmlns="" val="20003"/>
                    </a:ext>
                  </a:extLst>
                </a:gridCol>
                <a:gridCol w="305147">
                  <a:extLst>
                    <a:ext uri="{9D8B030D-6E8A-4147-A177-3AD203B41FA5}">
                      <a16:colId xmlns:a16="http://schemas.microsoft.com/office/drawing/2014/main" xmlns="" val="20004"/>
                    </a:ext>
                  </a:extLst>
                </a:gridCol>
                <a:gridCol w="733463">
                  <a:extLst>
                    <a:ext uri="{9D8B030D-6E8A-4147-A177-3AD203B41FA5}">
                      <a16:colId xmlns:a16="http://schemas.microsoft.com/office/drawing/2014/main" xmlns="" val="20005"/>
                    </a:ext>
                  </a:extLst>
                </a:gridCol>
                <a:gridCol w="370895">
                  <a:extLst>
                    <a:ext uri="{9D8B030D-6E8A-4147-A177-3AD203B41FA5}">
                      <a16:colId xmlns:a16="http://schemas.microsoft.com/office/drawing/2014/main" xmlns="" val="20006"/>
                    </a:ext>
                  </a:extLst>
                </a:gridCol>
                <a:gridCol w="554194">
                  <a:extLst>
                    <a:ext uri="{9D8B030D-6E8A-4147-A177-3AD203B41FA5}">
                      <a16:colId xmlns:a16="http://schemas.microsoft.com/office/drawing/2014/main" xmlns="" val="20007"/>
                    </a:ext>
                  </a:extLst>
                </a:gridCol>
                <a:gridCol w="1130467">
                  <a:extLst>
                    <a:ext uri="{9D8B030D-6E8A-4147-A177-3AD203B41FA5}">
                      <a16:colId xmlns:a16="http://schemas.microsoft.com/office/drawing/2014/main" xmlns="" val="20008"/>
                    </a:ext>
                  </a:extLst>
                </a:gridCol>
                <a:gridCol w="991788"/>
                <a:gridCol w="914905"/>
                <a:gridCol w="914905"/>
                <a:gridCol w="914905"/>
                <a:gridCol w="831356"/>
              </a:tblGrid>
              <a:tr h="348380">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328098">
                <a:tc>
                  <a:txBody>
                    <a:bodyPr/>
                    <a:lstStyle/>
                    <a:p>
                      <a:pPr algn="l" fontAlgn="t"/>
                      <a:r>
                        <a:rPr lang="en-US" sz="900" b="0" i="0" u="none" strike="noStrike" dirty="0">
                          <a:solidFill>
                            <a:srgbClr val="000000"/>
                          </a:solidFill>
                          <a:effectLst/>
                          <a:latin typeface="+mn-lt"/>
                        </a:rPr>
                        <a:t>910031</a:t>
                      </a:r>
                    </a:p>
                  </a:txBody>
                  <a:tcPr marL="6350" marR="6350" marT="6350" marB="0"/>
                </a:tc>
                <a:tc>
                  <a:txBody>
                    <a:bodyPr/>
                    <a:lstStyle/>
                    <a:p>
                      <a:pPr algn="l" fontAlgn="t"/>
                      <a:r>
                        <a:rPr lang="en-US" sz="900" b="0" i="0" u="none" strike="noStrike" dirty="0">
                          <a:solidFill>
                            <a:schemeClr val="tx1"/>
                          </a:solidFill>
                          <a:effectLst/>
                          <a:latin typeface="+mn-lt"/>
                        </a:rPr>
                        <a:t>Study on Enhancement of service-based management architecture </a:t>
                      </a:r>
                    </a:p>
                  </a:txBody>
                  <a:tcPr marL="6350" marR="6350" marT="6350" marB="0"/>
                </a:tc>
                <a:tc>
                  <a:txBody>
                    <a:bodyPr/>
                    <a:lstStyle/>
                    <a:p>
                      <a:pPr algn="l" fontAlgn="t"/>
                      <a:r>
                        <a:rPr lang="en-US" sz="900" b="0" i="0" u="none" strike="noStrike">
                          <a:solidFill>
                            <a:srgbClr val="000000"/>
                          </a:solidFill>
                          <a:effectLst/>
                          <a:latin typeface="+mn-lt"/>
                        </a:rPr>
                        <a:t>FS_eSBMA</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SA#97(Sep 2022</a:t>
                      </a:r>
                      <a:r>
                        <a:rPr lang="en-US" altLang="zh-CN" sz="900" kern="1200" dirty="0" smtClean="0">
                          <a:solidFill>
                            <a:srgbClr val="000000"/>
                          </a:solidFill>
                          <a:effectLst/>
                          <a:latin typeface="+mn-lt"/>
                          <a:ea typeface="+mn-ea"/>
                          <a:cs typeface="Arial" panose="020B0604020202020204" pitchFamily="34" charset="0"/>
                        </a:rPr>
                        <a:t>) -&gt;  </a:t>
                      </a:r>
                      <a:r>
                        <a:rPr lang="en-US" altLang="zh-CN" sz="900" b="1" kern="1200" dirty="0" smtClean="0">
                          <a:solidFill>
                            <a:srgbClr val="0000FF"/>
                          </a:solidFill>
                          <a:effectLst/>
                          <a:latin typeface="+mn-lt"/>
                          <a:ea typeface="+mn-ea"/>
                          <a:cs typeface="Arial" panose="020B0604020202020204" pitchFamily="34" charset="0"/>
                        </a:rPr>
                        <a:t>SA#99 (Mar. 2023</a:t>
                      </a:r>
                      <a:endParaRPr lang="zh-CN"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60%</a:t>
                      </a:r>
                    </a:p>
                  </a:txBody>
                  <a:tcPr marL="6350" marR="6350" marT="6350" marB="0"/>
                </a:tc>
                <a:tc>
                  <a:txBody>
                    <a:bodyPr/>
                    <a:lstStyle/>
                    <a:p>
                      <a:pPr marL="0" algn="ctr" defTabSz="1219170" rtl="0" eaLnBrk="1" latinLnBrk="0" hangingPunct="1">
                        <a:lnSpc>
                          <a:spcPct val="107000"/>
                        </a:lnSpc>
                        <a:spcAft>
                          <a:spcPts val="800"/>
                        </a:spcAft>
                      </a:pPr>
                      <a:r>
                        <a:rPr lang="en-GB" sz="900" kern="1200" dirty="0" smtClean="0">
                          <a:solidFill>
                            <a:srgbClr val="0000FF"/>
                          </a:solidFill>
                          <a:latin typeface="+mn-lt"/>
                          <a:ea typeface="+mn-ea"/>
                          <a:cs typeface="+mn-cs"/>
                        </a:rPr>
                        <a:t>75%</a:t>
                      </a:r>
                      <a:endParaRPr lang="en-GB" sz="900" kern="1200" dirty="0">
                        <a:solidFill>
                          <a:srgbClr val="0000FF"/>
                        </a:solidFill>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45-&gt;50-&gt;60-&gt;</a:t>
                      </a:r>
                      <a:r>
                        <a:rPr lang="en-US" altLang="zh-CN" sz="900" kern="1200" dirty="0" smtClean="0">
                          <a:solidFill>
                            <a:srgbClr val="000000"/>
                          </a:solidFill>
                          <a:effectLst/>
                          <a:latin typeface="+mn-lt"/>
                          <a:ea typeface="+mn-ea"/>
                          <a:cs typeface="Arial" panose="020B0604020202020204" pitchFamily="34" charset="0"/>
                        </a:rPr>
                        <a:t>65-&gt;75%</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indent="0" algn="l" defTabSz="1219170" rtl="0" eaLnBrk="1" fontAlgn="t" latinLnBrk="0" hangingPunct="1">
                        <a:lnSpc>
                          <a:spcPct val="150000"/>
                        </a:lnSpc>
                        <a:spcAft>
                          <a:spcPts val="0"/>
                        </a:spcAft>
                      </a:pPr>
                      <a:r>
                        <a:rPr lang="en-US" altLang="zh-CN" sz="900" b="0" i="0" u="none" strike="noStrike" kern="1200" dirty="0" smtClean="0">
                          <a:solidFill>
                            <a:srgbClr val="000000"/>
                          </a:solidFill>
                          <a:effectLst/>
                          <a:latin typeface="+mn-lt"/>
                          <a:ea typeface="+mn-ea"/>
                          <a:cs typeface="+mn-cs"/>
                        </a:rPr>
                        <a:t>SP-211451</a:t>
                      </a:r>
                      <a:endParaRPr lang="en-US" altLang="zh-CN" sz="900" b="0" i="0" u="none" strike="noStrike" kern="1200" dirty="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28.925</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Huawei, Ericsson</a:t>
                      </a:r>
                      <a:endParaRPr lang="en-US" sz="900" b="0" i="0" u="none" strike="noStrike" kern="1200" dirty="0">
                        <a:solidFill>
                          <a:srgbClr val="000000"/>
                        </a:solidFill>
                        <a:effectLst/>
                        <a:latin typeface="+mn-lt"/>
                        <a:ea typeface="+mn-ea"/>
                        <a:cs typeface="+mn-cs"/>
                      </a:endParaRPr>
                    </a:p>
                  </a:txBody>
                  <a:tcPr marL="9525" marR="9525" marT="9525" marB="9525"/>
                </a:tc>
              </a:tr>
              <a:tr h="388405">
                <a:tc>
                  <a:txBody>
                    <a:bodyPr/>
                    <a:lstStyle/>
                    <a:p>
                      <a:pPr algn="l" fontAlgn="t"/>
                      <a:r>
                        <a:rPr lang="en-US" sz="900" b="0" i="0" u="none" strike="noStrike" dirty="0">
                          <a:solidFill>
                            <a:srgbClr val="000000"/>
                          </a:solidFill>
                          <a:effectLst/>
                          <a:latin typeface="+mn-lt"/>
                        </a:rPr>
                        <a:t>950027</a:t>
                      </a:r>
                    </a:p>
                  </a:txBody>
                  <a:tcPr marL="6350" marR="6350" marT="6350" marB="0"/>
                </a:tc>
                <a:tc>
                  <a:txBody>
                    <a:bodyPr/>
                    <a:lstStyle/>
                    <a:p>
                      <a:pPr algn="l" fontAlgn="t"/>
                      <a:r>
                        <a:rPr lang="en-US" sz="90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900" b="0" i="0" u="none" strike="noStrike" dirty="0" err="1">
                          <a:solidFill>
                            <a:srgbClr val="000000"/>
                          </a:solidFill>
                          <a:effectLst/>
                          <a:latin typeface="+mn-lt"/>
                        </a:rPr>
                        <a:t>FS_eSBMAe</a:t>
                      </a:r>
                      <a:endParaRPr lang="en-US" sz="900" b="0" i="0" u="none" strike="noStrike" dirty="0">
                        <a:solidFill>
                          <a:srgbClr val="000000"/>
                        </a:solidFill>
                        <a:effectLst/>
                        <a:latin typeface="+mn-lt"/>
                      </a:endParaRPr>
                    </a:p>
                  </a:txBody>
                  <a:tcPr marL="6350" marR="6350" marT="6350" marB="0"/>
                </a:tc>
                <a:tc>
                  <a:txBody>
                    <a:bodyPr/>
                    <a:lstStyle/>
                    <a:p>
                      <a:pPr algn="l" fontAlgn="t"/>
                      <a:r>
                        <a:rPr lang="en-US" sz="900" b="0" i="0" u="none" strike="noStrike" dirty="0">
                          <a:solidFill>
                            <a:srgbClr val="000000"/>
                          </a:solidFill>
                          <a:effectLst/>
                          <a:latin typeface="+mn-lt"/>
                        </a:rPr>
                        <a:t>Rel-18</a:t>
                      </a:r>
                    </a:p>
                  </a:txBody>
                  <a:tcPr marL="6350" marR="6350" marT="6350" marB="0"/>
                </a:tc>
                <a:tc>
                  <a:txBody>
                    <a:bodyPr/>
                    <a:lstStyle/>
                    <a:p>
                      <a:pPr algn="l" fontAlgn="t"/>
                      <a:r>
                        <a:rPr lang="en-US" sz="9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dirty="0">
                          <a:solidFill>
                            <a:srgbClr val="000000"/>
                          </a:solidFill>
                          <a:effectLst/>
                          <a:latin typeface="+mn-lt"/>
                        </a:rPr>
                        <a:t>10%</a:t>
                      </a:r>
                    </a:p>
                  </a:txBody>
                  <a:tcPr marL="6350" marR="6350" marT="6350" marB="0"/>
                </a:tc>
                <a:tc>
                  <a:txBody>
                    <a:bodyPr/>
                    <a:lstStyle/>
                    <a:p>
                      <a:pPr marL="0" indent="0" algn="ctr" defTabSz="1219170" rtl="0" eaLnBrk="1" latinLnBrk="0" hangingPunct="1">
                        <a:lnSpc>
                          <a:spcPct val="107000"/>
                        </a:lnSpc>
                        <a:spcAft>
                          <a:spcPts val="800"/>
                        </a:spcAft>
                      </a:pPr>
                      <a:r>
                        <a:rPr lang="en-GB" sz="900" kern="1200" dirty="0" smtClean="0">
                          <a:solidFill>
                            <a:srgbClr val="0000FF"/>
                          </a:solidFill>
                          <a:latin typeface="+mn-lt"/>
                          <a:ea typeface="+mn-ea"/>
                          <a:cs typeface="+mn-cs"/>
                        </a:rPr>
                        <a:t>25</a:t>
                      </a:r>
                      <a:r>
                        <a:rPr lang="en-GB" sz="900" kern="1200" dirty="0">
                          <a:solidFill>
                            <a:srgbClr val="0000FF"/>
                          </a:solidFill>
                          <a:latin typeface="+mn-lt"/>
                          <a:ea typeface="+mn-ea"/>
                          <a:cs typeface="+mn-cs"/>
                        </a:rPr>
                        <a:t>%</a:t>
                      </a:r>
                    </a:p>
                  </a:txBody>
                  <a:tcPr marL="36002" marR="36002" marT="0" marB="0"/>
                </a:tc>
                <a:tc>
                  <a:txBody>
                    <a:bodyPr/>
                    <a:lstStyle/>
                    <a:p>
                      <a:pPr marL="0" algn="l" defTabSz="914296" rtl="0" eaLnBrk="1" latinLnBrk="0" hangingPunct="1">
                        <a:lnSpc>
                          <a:spcPct val="107000"/>
                        </a:lnSpc>
                        <a:spcAft>
                          <a:spcPts val="800"/>
                        </a:spcAft>
                      </a:pPr>
                      <a:endParaRPr lang="en-GB" sz="120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0-&gt;5-&gt;10-&gt;</a:t>
                      </a:r>
                      <a:r>
                        <a:rPr lang="en-US" altLang="zh-CN" sz="900" kern="1200" dirty="0" smtClean="0">
                          <a:solidFill>
                            <a:srgbClr val="000000"/>
                          </a:solidFill>
                          <a:effectLst/>
                          <a:latin typeface="+mn-lt"/>
                          <a:ea typeface="+mn-ea"/>
                          <a:cs typeface="Arial" panose="020B0604020202020204" pitchFamily="34" charset="0"/>
                        </a:rPr>
                        <a:t>15-&gt;25 </a:t>
                      </a:r>
                      <a:r>
                        <a:rPr lang="en-US" altLang="zh-CN" sz="900" kern="1200" dirty="0">
                          <a:solidFill>
                            <a:srgbClr val="000000"/>
                          </a:solidFill>
                          <a:effectLst/>
                          <a:latin typeface="+mn-lt"/>
                          <a:ea typeface="+mn-ea"/>
                          <a:cs typeface="Arial" panose="020B0604020202020204" pitchFamily="34" charset="0"/>
                        </a:rPr>
                        <a:t>%</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900" b="0" i="0" u="none" strike="noStrike" kern="1200" dirty="0" smtClean="0">
                          <a:solidFill>
                            <a:srgbClr val="000000"/>
                          </a:solidFill>
                          <a:effectLst/>
                          <a:latin typeface="+mn-lt"/>
                          <a:ea typeface="+mn-ea"/>
                          <a:cs typeface="+mn-cs"/>
                        </a:rPr>
                        <a:t>SP-220145</a:t>
                      </a: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28.831</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Nokia</a:t>
                      </a:r>
                      <a:endParaRPr lang="en-US" sz="900" b="0" i="0" u="none" strike="noStrike" kern="1200" dirty="0">
                        <a:solidFill>
                          <a:srgbClr val="000000"/>
                        </a:solidFill>
                        <a:effectLst/>
                        <a:latin typeface="+mn-lt"/>
                        <a:ea typeface="+mn-ea"/>
                        <a:cs typeface="+mn-cs"/>
                      </a:endParaRPr>
                    </a:p>
                  </a:txBody>
                  <a:tcPr marL="9525" marR="9525" marT="9525" marB="9525"/>
                </a:tc>
              </a:tr>
              <a:tr h="478865">
                <a:tc>
                  <a:txBody>
                    <a:bodyPr/>
                    <a:lstStyle/>
                    <a:p>
                      <a:pPr algn="l" fontAlgn="t"/>
                      <a:r>
                        <a:rPr lang="en-US" sz="900" b="0" i="0" u="none" strike="noStrike" dirty="0">
                          <a:solidFill>
                            <a:srgbClr val="000000"/>
                          </a:solidFill>
                          <a:effectLst/>
                          <a:latin typeface="+mn-lt"/>
                        </a:rPr>
                        <a:t>950028</a:t>
                      </a:r>
                    </a:p>
                  </a:txBody>
                  <a:tcPr marL="6350" marR="6350" marT="6350" marB="0"/>
                </a:tc>
                <a:tc>
                  <a:txBody>
                    <a:bodyPr/>
                    <a:lstStyle/>
                    <a:p>
                      <a:pPr algn="l" fontAlgn="t"/>
                      <a:r>
                        <a:rPr lang="en-US" sz="9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900" b="0" i="0" u="none" strike="noStrike" dirty="0" err="1">
                          <a:solidFill>
                            <a:srgbClr val="000000"/>
                          </a:solidFill>
                          <a:effectLst/>
                          <a:latin typeface="+mn-lt"/>
                        </a:rPr>
                        <a:t>FS_URLLC_Mgt</a:t>
                      </a:r>
                      <a:endParaRPr lang="en-US" sz="900" b="0" i="0" u="none" strike="noStrike" dirty="0">
                        <a:solidFill>
                          <a:srgbClr val="000000"/>
                        </a:solidFill>
                        <a:effectLst/>
                        <a:latin typeface="+mn-lt"/>
                      </a:endParaRP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smtClean="0">
                          <a:solidFill>
                            <a:srgbClr val="000000"/>
                          </a:solidFill>
                          <a:effectLst/>
                          <a:latin typeface="+mn-lt"/>
                          <a:ea typeface="+mn-ea"/>
                          <a:cs typeface="Arial" panose="020B0604020202020204" pitchFamily="34" charset="0"/>
                        </a:rPr>
                        <a:t>SA#99(Mar</a:t>
                      </a:r>
                      <a:r>
                        <a:rPr lang="en-US" altLang="zh-CN" sz="900" b="0" kern="1200" dirty="0">
                          <a:solidFill>
                            <a:srgbClr val="000000"/>
                          </a:solidFill>
                          <a:effectLst/>
                          <a:latin typeface="+mn-lt"/>
                          <a:ea typeface="+mn-ea"/>
                          <a:cs typeface="Arial" panose="020B0604020202020204" pitchFamily="34" charset="0"/>
                        </a:rPr>
                        <a:t>. 2023)</a:t>
                      </a:r>
                      <a:endParaRPr lang="en-US"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15%</a:t>
                      </a:r>
                    </a:p>
                  </a:txBody>
                  <a:tcPr marL="6350" marR="6350" marT="6350"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40%</a:t>
                      </a:r>
                    </a:p>
                  </a:txBody>
                  <a:tcPr marL="36002" marR="36002" marT="0" marB="0"/>
                </a:tc>
                <a:tc>
                  <a:txBody>
                    <a:bodyPr/>
                    <a:lstStyle/>
                    <a:p>
                      <a:pP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0-&gt;10-&gt;15-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15-&gt;40%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900" b="0" i="0" u="none" strike="noStrike" kern="1200" dirty="0" smtClean="0">
                          <a:solidFill>
                            <a:srgbClr val="000000"/>
                          </a:solidFill>
                          <a:effectLst/>
                          <a:latin typeface="+mn-lt"/>
                          <a:ea typeface="+mn-ea"/>
                          <a:cs typeface="+mn-cs"/>
                        </a:rPr>
                        <a:t>SP-220146</a:t>
                      </a: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28.832</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smtClean="0">
                          <a:solidFill>
                            <a:srgbClr val="000000"/>
                          </a:solidFill>
                          <a:effectLst/>
                          <a:latin typeface="+mn-lt"/>
                          <a:ea typeface="+mn-ea"/>
                          <a:cs typeface="+mn-cs"/>
                        </a:rPr>
                        <a:t>China Unicom</a:t>
                      </a:r>
                      <a:endParaRPr lang="en-US"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950030</a:t>
                      </a:r>
                    </a:p>
                  </a:txBody>
                  <a:tcPr marL="6350" marR="6350" marT="6350" marB="0"/>
                </a:tc>
                <a:tc>
                  <a:txBody>
                    <a:bodyPr/>
                    <a:lstStyle/>
                    <a:p>
                      <a:pPr algn="l" fontAlgn="t"/>
                      <a:r>
                        <a:rPr lang="en-US" sz="900" b="0" i="0" u="none" strike="noStrike" dirty="0">
                          <a:solidFill>
                            <a:schemeClr val="tx1"/>
                          </a:solidFill>
                          <a:effectLst/>
                          <a:latin typeface="+mn-lt"/>
                        </a:rPr>
                        <a:t>Study on Management Aspect of 5GLAN </a:t>
                      </a:r>
                    </a:p>
                  </a:txBody>
                  <a:tcPr marL="6350" marR="6350" marT="6350" marB="0"/>
                </a:tc>
                <a:tc>
                  <a:txBody>
                    <a:bodyPr/>
                    <a:lstStyle/>
                    <a:p>
                      <a:pPr algn="l" fontAlgn="t"/>
                      <a:r>
                        <a:rPr lang="en-US" sz="900" b="0" i="0" u="none" strike="noStrike" dirty="0">
                          <a:solidFill>
                            <a:srgbClr val="000000"/>
                          </a:solidFill>
                          <a:effectLst/>
                          <a:latin typeface="+mn-lt"/>
                        </a:rPr>
                        <a:t>FS_5GLAN_Mgt</a:t>
                      </a:r>
                    </a:p>
                  </a:txBody>
                  <a:tcPr marL="6350" marR="6350" marT="6350" marB="0"/>
                </a:tc>
                <a:tc>
                  <a:txBody>
                    <a:bodyPr/>
                    <a:lstStyle/>
                    <a:p>
                      <a:pPr algn="l" fontAlgn="t"/>
                      <a:r>
                        <a:rPr lang="en-US" sz="900" b="0" i="0" u="none" strike="noStrike" dirty="0">
                          <a:solidFill>
                            <a:srgbClr val="000000"/>
                          </a:solidFill>
                          <a:effectLst/>
                          <a:latin typeface="+mn-lt"/>
                        </a:rPr>
                        <a:t>Rel-18</a:t>
                      </a:r>
                    </a:p>
                  </a:txBody>
                  <a:tcPr marL="6350" marR="6350" marT="6350" marB="0"/>
                </a:tc>
                <a:tc>
                  <a:txBody>
                    <a:bodyPr/>
                    <a:lstStyle/>
                    <a:p>
                      <a:pPr algn="l" fontAlgn="t"/>
                      <a:r>
                        <a:rPr lang="en-US" sz="9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a:solidFill>
                            <a:srgbClr val="000000"/>
                          </a:solidFill>
                          <a:effectLst/>
                          <a:latin typeface="+mn-lt"/>
                          <a:ea typeface="+mn-ea"/>
                          <a:cs typeface="Arial" panose="020B0604020202020204" pitchFamily="34" charset="0"/>
                        </a:rPr>
                        <a:t>SA#98(Dec 2022)</a:t>
                      </a:r>
                      <a:endParaRPr lang="en-US"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900" dirty="0">
                          <a:solidFill>
                            <a:srgbClr val="0000FF"/>
                          </a:solidFill>
                          <a:latin typeface="+mn-lt"/>
                        </a:rPr>
                        <a:t>65%</a:t>
                      </a:r>
                    </a:p>
                  </a:txBody>
                  <a:tcPr marL="36002" marR="36002" marT="0" marB="0"/>
                </a:tc>
                <a:tc>
                  <a:txBody>
                    <a:bodyPr/>
                    <a:lstStyle/>
                    <a:p>
                      <a:pPr>
                        <a:lnSpc>
                          <a:spcPct val="107000"/>
                        </a:lnSpc>
                        <a:spcAft>
                          <a:spcPts val="800"/>
                        </a:spcAft>
                      </a:pPr>
                      <a:endParaRPr lang="en-GB" sz="9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SA2</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0-&gt;10-&gt;25-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45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900" b="0" i="0" u="none" strike="noStrike" kern="1200" dirty="0" smtClean="0">
                          <a:solidFill>
                            <a:srgbClr val="000000"/>
                          </a:solidFill>
                          <a:effectLst/>
                          <a:latin typeface="+mn-lt"/>
                          <a:ea typeface="+mn-ea"/>
                          <a:cs typeface="+mn-cs"/>
                        </a:rPr>
                        <a:t>SP-220324</a:t>
                      </a: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28.833</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China Mobile</a:t>
                      </a:r>
                      <a:endParaRPr lang="en-US"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950032</a:t>
                      </a:r>
                    </a:p>
                  </a:txBody>
                  <a:tcPr marL="6350" marR="6350" marT="6350" marB="0"/>
                </a:tc>
                <a:tc>
                  <a:txBody>
                    <a:bodyPr/>
                    <a:lstStyle/>
                    <a:p>
                      <a:pPr algn="l" fontAlgn="t"/>
                      <a:r>
                        <a:rPr lang="en-US" sz="900" b="0" i="0" u="none" strike="noStrike">
                          <a:solidFill>
                            <a:schemeClr val="tx1"/>
                          </a:solidFill>
                          <a:effectLst/>
                          <a:latin typeface="+mn-lt"/>
                        </a:rPr>
                        <a:t>Study on Management of Cloud Native Virtualized Network Functions </a:t>
                      </a:r>
                    </a:p>
                  </a:txBody>
                  <a:tcPr marL="6350" marR="6350" marT="6350" marB="0"/>
                </a:tc>
                <a:tc>
                  <a:txBody>
                    <a:bodyPr/>
                    <a:lstStyle/>
                    <a:p>
                      <a:pPr algn="l" fontAlgn="t"/>
                      <a:r>
                        <a:rPr lang="en-US" sz="900" b="0" i="0" u="none" strike="noStrike">
                          <a:solidFill>
                            <a:srgbClr val="000000"/>
                          </a:solidFill>
                          <a:effectLst/>
                          <a:latin typeface="+mn-lt"/>
                        </a:rPr>
                        <a:t>FS_MCVNF</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a:solidFill>
                            <a:srgbClr val="000000"/>
                          </a:solidFill>
                          <a:effectLst/>
                          <a:latin typeface="+mn-lt"/>
                          <a:ea typeface="+mn-ea"/>
                          <a:cs typeface="Arial" panose="020B0604020202020204" pitchFamily="34" charset="0"/>
                        </a:rPr>
                        <a:t>SA#99(Mar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5%</a:t>
                      </a:r>
                    </a:p>
                  </a:txBody>
                  <a:tcPr marL="6350" marR="6350" marT="6350" marB="0"/>
                </a:tc>
                <a:tc>
                  <a:txBody>
                    <a:bodyPr/>
                    <a:lstStyle/>
                    <a:p>
                      <a:pPr algn="ctr">
                        <a:lnSpc>
                          <a:spcPct val="107000"/>
                        </a:lnSpc>
                        <a:spcAft>
                          <a:spcPts val="800"/>
                        </a:spcAft>
                      </a:pPr>
                      <a:r>
                        <a:rPr lang="en-GB" sz="900" dirty="0">
                          <a:solidFill>
                            <a:srgbClr val="0000FF"/>
                          </a:solidFill>
                          <a:latin typeface="+mn-lt"/>
                        </a:rPr>
                        <a:t>30%</a:t>
                      </a:r>
                    </a:p>
                  </a:txBody>
                  <a:tcPr marL="36002" marR="36002" marT="0" marB="0"/>
                </a:tc>
                <a:tc>
                  <a:txBody>
                    <a:bodyPr/>
                    <a:lstStyle/>
                    <a:p>
                      <a:pPr>
                        <a:lnSpc>
                          <a:spcPct val="107000"/>
                        </a:lnSpc>
                        <a:spcAft>
                          <a:spcPts val="800"/>
                        </a:spcAft>
                      </a:pPr>
                      <a:endParaRPr lang="en-GB" sz="9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0-&gt;0-&gt;5-&gt;</a:t>
                      </a:r>
                      <a:r>
                        <a:rPr lang="en-US" altLang="zh-CN" sz="900" b="0" i="0" u="none" strike="noStrike" kern="1200" dirty="0" smtClean="0">
                          <a:solidFill>
                            <a:srgbClr val="000000"/>
                          </a:solidFill>
                          <a:effectLst/>
                          <a:latin typeface="+mn-lt"/>
                          <a:ea typeface="+mn-ea"/>
                          <a:cs typeface="+mn-cs"/>
                        </a:rPr>
                        <a:t>15-&gt;30%</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SP-220150</a:t>
                      </a:r>
                      <a:endParaRPr lang="zh-CN" altLang="zh-CN" sz="900" b="0" i="0" u="none" strike="noStrike" kern="1200" dirty="0" smtClean="0">
                        <a:solidFill>
                          <a:srgbClr val="000000"/>
                        </a:solidFill>
                        <a:effectLst/>
                        <a:latin typeface="+mn-lt"/>
                        <a:ea typeface="+mn-ea"/>
                        <a:cs typeface="+mn-cs"/>
                      </a:endParaRPr>
                    </a:p>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28.834</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China Mobile </a:t>
                      </a:r>
                      <a:endParaRPr lang="zh-CN"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950033</a:t>
                      </a:r>
                    </a:p>
                  </a:txBody>
                  <a:tcPr marL="6350" marR="6350" marT="6350" marB="0"/>
                </a:tc>
                <a:tc>
                  <a:txBody>
                    <a:bodyPr/>
                    <a:lstStyle/>
                    <a:p>
                      <a:pPr algn="l" fontAlgn="t"/>
                      <a:r>
                        <a:rPr lang="en-US" sz="900" b="0" i="0" u="none" strike="noStrike">
                          <a:solidFill>
                            <a:schemeClr val="tx1"/>
                          </a:solidFill>
                          <a:effectLst/>
                          <a:latin typeface="+mn-lt"/>
                        </a:rPr>
                        <a:t>Study on Management Aspects of 5G MOCN Network Sharing Phase2 </a:t>
                      </a:r>
                    </a:p>
                  </a:txBody>
                  <a:tcPr marL="6350" marR="6350" marT="6350" marB="0"/>
                </a:tc>
                <a:tc>
                  <a:txBody>
                    <a:bodyPr/>
                    <a:lstStyle/>
                    <a:p>
                      <a:pPr algn="l" fontAlgn="t"/>
                      <a:r>
                        <a:rPr lang="en-US" sz="900" b="0" i="0" u="none" strike="noStrike">
                          <a:solidFill>
                            <a:srgbClr val="000000"/>
                          </a:solidFill>
                          <a:effectLst/>
                          <a:latin typeface="+mn-lt"/>
                        </a:rPr>
                        <a:t>FS_MANS_ph2</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smtClean="0">
                          <a:solidFill>
                            <a:srgbClr val="000000"/>
                          </a:solidFill>
                          <a:effectLst/>
                          <a:latin typeface="+mn-lt"/>
                          <a:ea typeface="+mn-ea"/>
                          <a:cs typeface="Arial" panose="020B0604020202020204" pitchFamily="34" charset="0"/>
                        </a:rPr>
                        <a:t>SA#99(Mar</a:t>
                      </a:r>
                      <a:r>
                        <a:rPr lang="en-US" altLang="zh-CN" sz="900" b="0" kern="1200" dirty="0">
                          <a:solidFill>
                            <a:srgbClr val="000000"/>
                          </a:solidFill>
                          <a:effectLst/>
                          <a:latin typeface="+mn-lt"/>
                          <a:ea typeface="+mn-ea"/>
                          <a:cs typeface="Arial" panose="020B0604020202020204" pitchFamily="34" charset="0"/>
                        </a:rPr>
                        <a:t>.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900" dirty="0" smtClean="0">
                          <a:solidFill>
                            <a:srgbClr val="0000FF"/>
                          </a:solidFill>
                          <a:latin typeface="+mn-lt"/>
                        </a:rPr>
                        <a:t>75%</a:t>
                      </a:r>
                      <a:endParaRPr lang="en-GB" sz="900" dirty="0">
                        <a:solidFill>
                          <a:srgbClr val="0000FF"/>
                        </a:solidFill>
                        <a:latin typeface="+mn-lt"/>
                      </a:endParaRPr>
                    </a:p>
                  </a:txBody>
                  <a:tcPr marL="36002" marR="36002" marT="0" marB="0"/>
                </a:tc>
                <a:tc>
                  <a:txBody>
                    <a:bodyPr/>
                    <a:lstStyle/>
                    <a:p>
                      <a:pPr>
                        <a:lnSpc>
                          <a:spcPct val="107000"/>
                        </a:lnSpc>
                        <a:spcAft>
                          <a:spcPts val="800"/>
                        </a:spcAft>
                      </a:pPr>
                      <a:endParaRPr lang="en-GB" sz="9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0-&gt;10-&gt;30-&gt;</a:t>
                      </a:r>
                      <a:r>
                        <a:rPr lang="en-US" altLang="zh-CN" sz="900" b="0" i="0" u="none" strike="noStrike" kern="1200" dirty="0" smtClean="0">
                          <a:solidFill>
                            <a:srgbClr val="000000"/>
                          </a:solidFill>
                          <a:effectLst/>
                          <a:latin typeface="+mn-lt"/>
                          <a:ea typeface="+mn-ea"/>
                          <a:cs typeface="+mn-cs"/>
                        </a:rPr>
                        <a:t>40-&gt;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75%</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SP-220151</a:t>
                      </a:r>
                      <a:endParaRPr lang="zh-CN" altLang="zh-CN" sz="900" b="0" i="0" u="none" strike="noStrike" kern="1200" dirty="0" smtClean="0">
                        <a:solidFill>
                          <a:srgbClr val="000000"/>
                        </a:solidFill>
                        <a:effectLst/>
                        <a:latin typeface="+mn-lt"/>
                        <a:ea typeface="+mn-ea"/>
                        <a:cs typeface="+mn-cs"/>
                      </a:endParaRPr>
                    </a:p>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28.835</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China Unicom</a:t>
                      </a:r>
                      <a:endParaRPr lang="zh-CN"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950034</a:t>
                      </a:r>
                    </a:p>
                  </a:txBody>
                  <a:tcPr marL="6350" marR="6350" marT="6350" marB="0"/>
                </a:tc>
                <a:tc>
                  <a:txBody>
                    <a:bodyPr/>
                    <a:lstStyle/>
                    <a:p>
                      <a:pPr algn="l" fontAlgn="t"/>
                      <a:r>
                        <a:rPr lang="en-US" sz="900" b="0" i="0" u="none" strike="noStrike">
                          <a:solidFill>
                            <a:schemeClr val="tx1"/>
                          </a:solidFill>
                          <a:effectLst/>
                          <a:latin typeface="+mn-lt"/>
                        </a:rPr>
                        <a:t>Study on Management of Trace/MDT phase 2 </a:t>
                      </a:r>
                    </a:p>
                  </a:txBody>
                  <a:tcPr marL="6350" marR="6350" marT="6350" marB="0"/>
                </a:tc>
                <a:tc>
                  <a:txBody>
                    <a:bodyPr/>
                    <a:lstStyle/>
                    <a:p>
                      <a:pPr algn="l" fontAlgn="t"/>
                      <a:r>
                        <a:rPr lang="en-US" sz="900" b="0" i="0" u="none" strike="noStrike">
                          <a:solidFill>
                            <a:srgbClr val="000000"/>
                          </a:solidFill>
                          <a:effectLst/>
                          <a:latin typeface="+mn-lt"/>
                        </a:rPr>
                        <a:t>FS_5GMDT_Ph2</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a:solidFill>
                            <a:srgbClr val="000000"/>
                          </a:solidFill>
                          <a:effectLst/>
                          <a:latin typeface="+mn-lt"/>
                          <a:ea typeface="+mn-ea"/>
                          <a:cs typeface="Arial" panose="020B0604020202020204" pitchFamily="34" charset="0"/>
                        </a:rPr>
                        <a:t> SA#98(Dec 2022</a:t>
                      </a:r>
                      <a:r>
                        <a:rPr lang="en-US" altLang="zh-CN" sz="900" b="0" kern="1200" dirty="0" smtClean="0">
                          <a:solidFill>
                            <a:srgbClr val="000000"/>
                          </a:solidFill>
                          <a:effectLst/>
                          <a:latin typeface="+mn-lt"/>
                          <a:ea typeface="+mn-ea"/>
                          <a:cs typeface="Arial" panose="020B0604020202020204" pitchFamily="34" charset="0"/>
                        </a:rPr>
                        <a:t>) -&gt;  </a:t>
                      </a:r>
                      <a:r>
                        <a:rPr lang="en-US" altLang="zh-CN" sz="900" b="1" kern="1200" dirty="0" smtClean="0">
                          <a:solidFill>
                            <a:srgbClr val="0000FF"/>
                          </a:solidFill>
                          <a:effectLst/>
                          <a:latin typeface="+mn-lt"/>
                          <a:ea typeface="+mn-ea"/>
                          <a:cs typeface="Arial" panose="020B0604020202020204" pitchFamily="34" charset="0"/>
                        </a:rPr>
                        <a:t>SA#99 (Mar. 2023</a:t>
                      </a:r>
                      <a:endParaRPr lang="zh-CN" sz="9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15%</a:t>
                      </a:r>
                    </a:p>
                  </a:txBody>
                  <a:tcPr marL="6350" marR="6350" marT="6350" marB="0"/>
                </a:tc>
                <a:tc>
                  <a:txBody>
                    <a:bodyPr/>
                    <a:lstStyle/>
                    <a:p>
                      <a:pPr marL="0" algn="ctr" defTabSz="1219170" rtl="0" eaLnBrk="1" latinLnBrk="0" hangingPunct="1">
                        <a:lnSpc>
                          <a:spcPct val="107000"/>
                        </a:lnSpc>
                        <a:spcAft>
                          <a:spcPts val="800"/>
                        </a:spcAft>
                      </a:pPr>
                      <a:r>
                        <a:rPr lang="en-GB" sz="900" kern="1200" dirty="0" smtClean="0">
                          <a:solidFill>
                            <a:srgbClr val="0000FF"/>
                          </a:solidFill>
                          <a:latin typeface="+mn-lt"/>
                          <a:ea typeface="+mn-ea"/>
                          <a:cs typeface="+mn-cs"/>
                        </a:rPr>
                        <a:t>25%</a:t>
                      </a:r>
                      <a:endParaRPr lang="en-GB" sz="900" kern="1200" dirty="0">
                        <a:solidFill>
                          <a:srgbClr val="0000FF"/>
                        </a:solidFill>
                        <a:latin typeface="+mn-lt"/>
                        <a:ea typeface="+mn-ea"/>
                        <a:cs typeface="+mn-cs"/>
                      </a:endParaRPr>
                    </a:p>
                  </a:txBody>
                  <a:tcPr marL="36002" marR="36002" marT="0" marB="0"/>
                </a:tc>
                <a:tc>
                  <a:txBody>
                    <a:bodyPr/>
                    <a:lstStyle/>
                    <a:p>
                      <a:pPr marL="0" algn="ctr" defTabSz="1219170" rtl="0" eaLnBrk="1" latinLnBrk="0" hangingPunct="1">
                        <a:lnSpc>
                          <a:spcPct val="107000"/>
                        </a:lnSpc>
                        <a:spcAft>
                          <a:spcPts val="800"/>
                        </a:spcAft>
                      </a:pPr>
                      <a:endParaRPr lang="en-GB" sz="900" kern="1200" dirty="0">
                        <a:solidFill>
                          <a:srgbClr val="0000FF"/>
                        </a:solidFill>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0-&gt;10-&gt;15-&gt;</a:t>
                      </a:r>
                      <a:r>
                        <a:rPr lang="en-US" altLang="zh-CN" sz="900" b="0" i="0" u="none" strike="noStrike" kern="1200" dirty="0" smtClean="0">
                          <a:solidFill>
                            <a:srgbClr val="000000"/>
                          </a:solidFill>
                          <a:effectLst/>
                          <a:latin typeface="+mn-lt"/>
                          <a:ea typeface="+mn-ea"/>
                          <a:cs typeface="+mn-cs"/>
                        </a:rPr>
                        <a:t>20-&gt;25%</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SP-220152</a:t>
                      </a:r>
                      <a:endParaRPr lang="zh-CN" altLang="zh-CN" sz="900" b="0" i="0" u="none" strike="noStrike" kern="1200" dirty="0" smtClean="0">
                        <a:solidFill>
                          <a:srgbClr val="000000"/>
                        </a:solidFill>
                        <a:effectLst/>
                        <a:latin typeface="+mn-lt"/>
                        <a:ea typeface="+mn-ea"/>
                        <a:cs typeface="+mn-cs"/>
                      </a:endParaRPr>
                    </a:p>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28.837</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Nokia </a:t>
                      </a:r>
                      <a:endParaRPr lang="zh-CN"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960026</a:t>
                      </a:r>
                    </a:p>
                  </a:txBody>
                  <a:tcPr marL="6350" marR="6350" marT="6350" marB="0"/>
                </a:tc>
                <a:tc>
                  <a:txBody>
                    <a:bodyPr/>
                    <a:lstStyle/>
                    <a:p>
                      <a:pPr algn="l" fontAlgn="t"/>
                      <a:r>
                        <a:rPr lang="en-US" sz="9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900" b="0" i="0" u="none" strike="noStrike" dirty="0" err="1">
                          <a:solidFill>
                            <a:srgbClr val="000000"/>
                          </a:solidFill>
                          <a:effectLst/>
                          <a:latin typeface="+mn-lt"/>
                        </a:rPr>
                        <a:t>FS_IoT_NTN</a:t>
                      </a:r>
                      <a:endParaRPr lang="en-US" sz="900" b="0" i="0" u="none" strike="noStrike" dirty="0">
                        <a:solidFill>
                          <a:srgbClr val="000000"/>
                        </a:solidFill>
                        <a:effectLst/>
                        <a:latin typeface="+mn-lt"/>
                      </a:endParaRPr>
                    </a:p>
                  </a:txBody>
                  <a:tcPr marL="6350" marR="6350" marT="6350" marB="0"/>
                </a:tc>
                <a:tc>
                  <a:txBody>
                    <a:bodyPr/>
                    <a:lstStyle/>
                    <a:p>
                      <a:pPr algn="l" fontAlgn="t"/>
                      <a:r>
                        <a:rPr lang="en-US" sz="900" b="0" i="0" u="none" strike="noStrike" dirty="0">
                          <a:solidFill>
                            <a:srgbClr val="000000"/>
                          </a:solidFill>
                          <a:effectLst/>
                          <a:latin typeface="+mn-lt"/>
                        </a:rPr>
                        <a:t>Rel-18</a:t>
                      </a:r>
                    </a:p>
                  </a:txBody>
                  <a:tcPr marL="6350" marR="6350" marT="6350" marB="0"/>
                </a:tc>
                <a:tc>
                  <a:txBody>
                    <a:bodyPr/>
                    <a:lstStyle/>
                    <a:p>
                      <a:pPr algn="l" fontAlgn="t"/>
                      <a:r>
                        <a:rPr lang="en-US" sz="9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0" kern="1200" dirty="0">
                          <a:solidFill>
                            <a:srgbClr val="000000"/>
                          </a:solidFill>
                          <a:effectLst/>
                          <a:latin typeface="+mn-lt"/>
                          <a:ea typeface="+mn-ea"/>
                          <a:cs typeface="Arial" panose="020B0604020202020204" pitchFamily="34" charset="0"/>
                        </a:rPr>
                        <a:t> SA#98(Dec 2022)</a:t>
                      </a:r>
                      <a:endParaRPr lang="zh-CN" altLang="en-US" sz="900" b="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l" fontAlgn="t"/>
                      <a:r>
                        <a:rPr lang="en-US" sz="9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900" b="0" i="0" u="none" strike="noStrike" kern="1200" dirty="0" smtClean="0">
                          <a:solidFill>
                            <a:srgbClr val="0000FF"/>
                          </a:solidFill>
                          <a:effectLst/>
                          <a:latin typeface="+mn-lt"/>
                          <a:ea typeface="+mn-ea"/>
                          <a:cs typeface="+mn-cs"/>
                        </a:rPr>
                        <a:t>30%</a:t>
                      </a: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900" b="0" i="0" u="none" strike="noStrike" kern="1200" dirty="0">
                          <a:solidFill>
                            <a:srgbClr val="000000"/>
                          </a:solidFill>
                          <a:effectLst/>
                          <a:latin typeface="+mn-lt"/>
                          <a:ea typeface="+mn-ea"/>
                          <a:cs typeface="+mn-cs"/>
                        </a:rPr>
                        <a:t>0-&gt;</a:t>
                      </a:r>
                      <a:r>
                        <a:rPr lang="fr-FR" altLang="zh-CN" sz="900" b="0" i="0" u="none" strike="noStrike" kern="1200" dirty="0" smtClean="0">
                          <a:solidFill>
                            <a:srgbClr val="000000"/>
                          </a:solidFill>
                          <a:effectLst/>
                          <a:latin typeface="+mn-lt"/>
                          <a:ea typeface="+mn-ea"/>
                          <a:cs typeface="+mn-cs"/>
                        </a:rPr>
                        <a:t>20-&gt;30%</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28.841</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China </a:t>
                      </a:r>
                      <a:r>
                        <a:rPr lang="fr-FR" altLang="zh-CN" sz="900" b="0" i="0" u="none" strike="noStrike" kern="1200" dirty="0" err="1">
                          <a:solidFill>
                            <a:srgbClr val="000000"/>
                          </a:solidFill>
                          <a:effectLst/>
                          <a:latin typeface="+mn-lt"/>
                          <a:ea typeface="+mn-ea"/>
                          <a:cs typeface="+mn-cs"/>
                        </a:rPr>
                        <a:t>Unicom</a:t>
                      </a:r>
                      <a:endParaRPr lang="zh-CN" sz="9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TextBox 1">
            <a:extLst>
              <a:ext uri="{FF2B5EF4-FFF2-40B4-BE49-F238E27FC236}">
                <a16:creationId xmlns:a16="http://schemas.microsoft.com/office/drawing/2014/main" xmlns="" id="{BBE1C7FC-C35F-4066-873D-788364516E8F}"/>
              </a:ext>
            </a:extLst>
          </p:cNvPr>
          <p:cNvSpPr txBox="1">
            <a:spLocks noChangeArrowheads="1"/>
          </p:cNvSpPr>
          <p:nvPr/>
        </p:nvSpPr>
        <p:spPr bwMode="auto">
          <a:xfrm>
            <a:off x="114581" y="6080860"/>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en-GB" altLang="en-US" sz="1333" dirty="0">
                <a:solidFill>
                  <a:prstClr val="black"/>
                </a:solidFill>
                <a:ea typeface="MS PGothic" panose="020B0600070205080204" pitchFamily="34" charset="-128"/>
                <a:cs typeface="+mn-cs"/>
              </a:rPr>
              <a:t>For more information, see the full Work Plan at: </a:t>
            </a:r>
            <a:r>
              <a:rPr lang="en-GB" altLang="en-US" sz="1333" dirty="0">
                <a:solidFill>
                  <a:prstClr val="black"/>
                </a:solidFill>
                <a:ea typeface="MS PGothic" panose="020B0600070205080204" pitchFamily="34" charset="-128"/>
                <a:cs typeface="+mn-cs"/>
                <a:hlinkClick r:id="rId2"/>
              </a:rPr>
              <a:t>ftp://ftp.3gpp.org/information/WorkPlan</a:t>
            </a:r>
            <a:endParaRPr lang="en-GB" altLang="en-US" sz="1333" dirty="0">
              <a:solidFill>
                <a:prstClr val="black"/>
              </a:solidFill>
              <a:ea typeface="MS PGothic" panose="020B0600070205080204" pitchFamily="34" charset="-128"/>
              <a:cs typeface="+mn-cs"/>
            </a:endParaRPr>
          </a:p>
        </p:txBody>
      </p:sp>
    </p:spTree>
    <p:extLst>
      <p:ext uri="{BB962C8B-B14F-4D97-AF65-F5344CB8AC3E}">
        <p14:creationId xmlns:p14="http://schemas.microsoft.com/office/powerpoint/2010/main" val="210949578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(1/4)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920951699"/>
              </p:ext>
            </p:extLst>
          </p:nvPr>
        </p:nvGraphicFramePr>
        <p:xfrm>
          <a:off x="194694" y="1068257"/>
          <a:ext cx="11747157" cy="2075434"/>
        </p:xfrm>
        <a:graphic>
          <a:graphicData uri="http://schemas.openxmlformats.org/drawingml/2006/table">
            <a:tbl>
              <a:tblPr firstRow="1" firstCol="1" bandRow="1">
                <a:tableStyleId>{F5AB1C69-6EDB-4FF4-983F-18BD219EF322}</a:tableStyleId>
              </a:tblPr>
              <a:tblGrid>
                <a:gridCol w="595015"/>
                <a:gridCol w="2309322"/>
                <a:gridCol w="628831"/>
                <a:gridCol w="551964"/>
                <a:gridCol w="305147"/>
                <a:gridCol w="733463"/>
                <a:gridCol w="479249"/>
                <a:gridCol w="583660"/>
                <a:gridCol w="992647"/>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200" b="0" i="0" u="none" strike="noStrike" dirty="0">
                          <a:solidFill>
                            <a:srgbClr val="000000"/>
                          </a:solidFill>
                          <a:effectLst/>
                          <a:latin typeface="+mn-lt"/>
                        </a:rPr>
                        <a:t>910031</a:t>
                      </a:r>
                    </a:p>
                  </a:txBody>
                  <a:tcPr marL="6350" marR="6350" marT="6350" marB="0"/>
                </a:tc>
                <a:tc>
                  <a:txBody>
                    <a:bodyPr/>
                    <a:lstStyle/>
                    <a:p>
                      <a:pPr algn="l" fontAlgn="t"/>
                      <a:r>
                        <a:rPr lang="en-US" sz="1200" b="0" i="0" u="none" strike="noStrike" dirty="0">
                          <a:solidFill>
                            <a:schemeClr val="tx1"/>
                          </a:solidFill>
                          <a:effectLst/>
                          <a:latin typeface="+mn-lt"/>
                        </a:rPr>
                        <a:t>Study on Enhancement of service-based management architecture </a:t>
                      </a:r>
                    </a:p>
                  </a:txBody>
                  <a:tcPr marL="6350" marR="6350" marT="6350" marB="0"/>
                </a:tc>
                <a:tc>
                  <a:txBody>
                    <a:bodyPr/>
                    <a:lstStyle/>
                    <a:p>
                      <a:pPr algn="l" fontAlgn="t"/>
                      <a:r>
                        <a:rPr lang="en-US" sz="1200" b="0" i="0" u="none" strike="noStrike">
                          <a:solidFill>
                            <a:srgbClr val="000000"/>
                          </a:solidFill>
                          <a:effectLst/>
                          <a:latin typeface="+mn-lt"/>
                        </a:rPr>
                        <a:t>FS_eSBMA</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SA#97(Sep 2022</a:t>
                      </a:r>
                      <a:r>
                        <a:rPr lang="en-US" altLang="zh-CN" sz="1200" kern="1200" dirty="0" smtClean="0">
                          <a:solidFill>
                            <a:srgbClr val="000000"/>
                          </a:solidFill>
                          <a:effectLst/>
                          <a:latin typeface="+mn-lt"/>
                          <a:ea typeface="+mn-ea"/>
                          <a:cs typeface="Arial" panose="020B0604020202020204" pitchFamily="34" charset="0"/>
                        </a:rPr>
                        <a:t>)-&gt;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b="1" kern="1200" dirty="0" smtClean="0">
                          <a:solidFill>
                            <a:srgbClr val="0000FF"/>
                          </a:solidFill>
                          <a:effectLst/>
                          <a:latin typeface="+mn-lt"/>
                          <a:ea typeface="+mn-ea"/>
                          <a:cs typeface="Arial" panose="020B0604020202020204" pitchFamily="34" charset="0"/>
                        </a:rPr>
                        <a:t>SA#99(Mar 2023)</a:t>
                      </a:r>
                      <a:endParaRPr lang="zh-CN" sz="12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a:solidFill>
                            <a:srgbClr val="000000"/>
                          </a:solidFill>
                          <a:effectLst/>
                          <a:latin typeface="+mn-lt"/>
                        </a:rPr>
                        <a:t>60%</a:t>
                      </a:r>
                    </a:p>
                  </a:txBody>
                  <a:tcPr marL="6350" marR="6350" marT="6350" marB="0"/>
                </a:tc>
                <a:tc>
                  <a:txBody>
                    <a:bodyPr/>
                    <a:lstStyle/>
                    <a:p>
                      <a:pPr algn="ctr">
                        <a:lnSpc>
                          <a:spcPct val="107000"/>
                        </a:lnSpc>
                        <a:spcAft>
                          <a:spcPts val="800"/>
                        </a:spcAft>
                      </a:pPr>
                      <a:r>
                        <a:rPr lang="en-GB" sz="1200" b="0" i="0" u="none" strike="noStrike" kern="1200" dirty="0" smtClean="0">
                          <a:solidFill>
                            <a:srgbClr val="0000FF"/>
                          </a:solidFill>
                          <a:effectLst/>
                          <a:latin typeface="+mn-lt"/>
                          <a:ea typeface="+mn-ea"/>
                          <a:cs typeface="+mn-cs"/>
                        </a:rPr>
                        <a:t>75%</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45-&gt;50-</a:t>
                      </a:r>
                      <a:r>
                        <a:rPr lang="en-US" altLang="zh-CN" sz="1200" kern="1200" dirty="0" smtClean="0">
                          <a:solidFill>
                            <a:srgbClr val="000000"/>
                          </a:solidFill>
                          <a:effectLst/>
                          <a:latin typeface="+mn-lt"/>
                          <a:ea typeface="+mn-ea"/>
                          <a:cs typeface="Arial" panose="020B0604020202020204" pitchFamily="34" charset="0"/>
                        </a:rPr>
                        <a:t>&gt;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60-</a:t>
                      </a:r>
                      <a:r>
                        <a:rPr lang="en-US" altLang="zh-CN" sz="1200" kern="1200">
                          <a:solidFill>
                            <a:srgbClr val="000000"/>
                          </a:solidFill>
                          <a:effectLst/>
                          <a:latin typeface="+mn-lt"/>
                          <a:ea typeface="宋体" panose="02010600030101010101" pitchFamily="2" charset="-122"/>
                          <a:cs typeface="Arial" panose="020B0604020202020204" pitchFamily="34" charset="0"/>
                        </a:rPr>
                        <a:t>&gt;</a:t>
                      </a:r>
                      <a:r>
                        <a:rPr lang="en-US" altLang="zh-CN" sz="1200" kern="1200" smtClean="0">
                          <a:solidFill>
                            <a:srgbClr val="000000"/>
                          </a:solidFill>
                          <a:effectLst/>
                          <a:latin typeface="+mn-lt"/>
                          <a:ea typeface="宋体" panose="02010600030101010101" pitchFamily="2" charset="-122"/>
                          <a:cs typeface="Arial" panose="020B0604020202020204" pitchFamily="34" charset="0"/>
                        </a:rPr>
                        <a: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smtClean="0">
                          <a:solidFill>
                            <a:srgbClr val="000000"/>
                          </a:solidFill>
                          <a:effectLst/>
                          <a:latin typeface="+mn-lt"/>
                          <a:ea typeface="宋体" panose="02010600030101010101" pitchFamily="2" charset="-122"/>
                          <a:cs typeface="Arial" panose="020B0604020202020204" pitchFamily="34" charset="0"/>
                        </a:rPr>
                        <a:t>-&gt;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75%</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indent="0" algn="l" defTabSz="1219170" rtl="0" eaLnBrk="1" fontAlgn="t" latinLnBrk="0" hangingPunct="1">
                        <a:lnSpc>
                          <a:spcPct val="150000"/>
                        </a:lnSpc>
                        <a:spcAft>
                          <a:spcPts val="0"/>
                        </a:spcAft>
                      </a:pPr>
                      <a:r>
                        <a:rPr lang="en-US" altLang="zh-CN" sz="1200" b="0" i="0" u="none" strike="noStrike" kern="1200" dirty="0" smtClean="0">
                          <a:solidFill>
                            <a:srgbClr val="000000"/>
                          </a:solidFill>
                          <a:effectLst/>
                          <a:latin typeface="+mn-lt"/>
                          <a:ea typeface="+mn-ea"/>
                          <a:cs typeface="+mn-cs"/>
                        </a:rPr>
                        <a:t>SP-211451</a:t>
                      </a:r>
                      <a:endParaRPr lang="en-US" altLang="zh-CN" sz="1200" b="0" i="0" u="none" strike="noStrike" kern="1200" dirty="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28.925</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Huawei, Ericsson</a:t>
                      </a:r>
                      <a:endParaRPr lang="en-US" sz="12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1200" b="0" i="0" u="none" strike="noStrike" dirty="0">
                          <a:solidFill>
                            <a:srgbClr val="000000"/>
                          </a:solidFill>
                          <a:effectLst/>
                          <a:latin typeface="+mn-lt"/>
                        </a:rPr>
                        <a:t>950027</a:t>
                      </a:r>
                    </a:p>
                  </a:txBody>
                  <a:tcPr marL="6350" marR="6350" marT="6350" marB="0"/>
                </a:tc>
                <a:tc>
                  <a:txBody>
                    <a:bodyPr/>
                    <a:lstStyle/>
                    <a:p>
                      <a:pPr algn="l" fontAlgn="t"/>
                      <a:r>
                        <a:rPr lang="en-US" sz="120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1200" b="0" i="0" u="none" strike="noStrike" dirty="0" err="1">
                          <a:solidFill>
                            <a:srgbClr val="000000"/>
                          </a:solidFill>
                          <a:effectLst/>
                          <a:latin typeface="+mn-lt"/>
                        </a:rPr>
                        <a:t>FS_eSBMAe</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dirty="0">
                          <a:solidFill>
                            <a:srgbClr val="000000"/>
                          </a:solidFill>
                          <a:effectLst/>
                          <a:latin typeface="+mn-lt"/>
                        </a:rPr>
                        <a:t>Rel-18</a:t>
                      </a:r>
                    </a:p>
                  </a:txBody>
                  <a:tcPr marL="6350" marR="6350" marT="6350" marB="0"/>
                </a:tc>
                <a:tc>
                  <a:txBody>
                    <a:bodyPr/>
                    <a:lstStyle/>
                    <a:p>
                      <a:pPr algn="l" fontAlgn="t"/>
                      <a:r>
                        <a:rPr lang="en-US" sz="12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kern="1200" dirty="0">
                          <a:solidFill>
                            <a:srgbClr val="000000"/>
                          </a:solidFill>
                          <a:effectLst/>
                          <a:latin typeface="+mn-lt"/>
                          <a:ea typeface="+mn-ea"/>
                          <a:cs typeface="Arial" panose="020B0604020202020204" pitchFamily="34" charset="0"/>
                        </a:rPr>
                        <a:t>SA#98(Dec 2022)</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10%</a:t>
                      </a:r>
                    </a:p>
                  </a:txBody>
                  <a:tcPr marL="6350" marR="6350" marT="6350" marB="0"/>
                </a:tc>
                <a:tc>
                  <a:txBody>
                    <a:bodyPr/>
                    <a:lstStyle/>
                    <a:p>
                      <a:pPr marL="0" indent="0" algn="ctr" defTabSz="914296" rtl="0" eaLnBrk="1" latinLnBrk="0" hangingPunct="1">
                        <a:lnSpc>
                          <a:spcPct val="107000"/>
                        </a:lnSpc>
                        <a:spcAft>
                          <a:spcPts val="800"/>
                        </a:spcAft>
                      </a:pPr>
                      <a:r>
                        <a:rPr lang="en-GB" sz="1200" kern="1200" dirty="0" smtClean="0">
                          <a:solidFill>
                            <a:srgbClr val="0000FF"/>
                          </a:solidFill>
                          <a:latin typeface="+mn-lt"/>
                          <a:ea typeface="+mn-ea"/>
                          <a:cs typeface="+mn-cs"/>
                        </a:rPr>
                        <a:t>25</a:t>
                      </a:r>
                      <a:r>
                        <a:rPr lang="en-GB" sz="1200" kern="1200" dirty="0">
                          <a:solidFill>
                            <a:srgbClr val="0000FF"/>
                          </a:solidFill>
                          <a:latin typeface="+mn-lt"/>
                          <a:ea typeface="+mn-ea"/>
                          <a:cs typeface="+mn-cs"/>
                        </a:rPr>
                        <a:t>%</a:t>
                      </a:r>
                    </a:p>
                  </a:txBody>
                  <a:tcPr marL="36002" marR="36002" marT="0" marB="0"/>
                </a:tc>
                <a:tc>
                  <a:txBody>
                    <a:bodyPr/>
                    <a:lstStyle/>
                    <a:p>
                      <a:pPr marL="0" algn="l" defTabSz="914296" rtl="0" eaLnBrk="1" latinLnBrk="0" hangingPunct="1">
                        <a:lnSpc>
                          <a:spcPct val="107000"/>
                        </a:lnSpc>
                        <a:spcAft>
                          <a:spcPts val="800"/>
                        </a:spcAft>
                      </a:pPr>
                      <a:endParaRPr lang="en-GB" sz="120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0-&gt;5-&gt;10-</a:t>
                      </a:r>
                      <a:r>
                        <a:rPr lang="en-US" altLang="zh-CN" sz="1200" kern="1200" dirty="0">
                          <a:solidFill>
                            <a:srgbClr val="000000"/>
                          </a:solidFill>
                          <a:effectLst/>
                          <a:latin typeface="+mn-lt"/>
                          <a:ea typeface="宋体" panose="02010600030101010101" pitchFamily="2" charset="-122"/>
                          <a:cs typeface="Arial" panose="020B0604020202020204" pitchFamily="34" charset="0"/>
                        </a:rPr>
                        <a:t>&gt;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15-&gt;25 </a:t>
                      </a:r>
                      <a:r>
                        <a:rPr lang="en-US" altLang="zh-CN" sz="1200" kern="1200" dirty="0">
                          <a:solidFill>
                            <a:srgbClr val="000000"/>
                          </a:solidFill>
                          <a:effectLst/>
                          <a:latin typeface="+mn-lt"/>
                          <a:ea typeface="宋体" panose="02010600030101010101" pitchFamily="2" charset="-122"/>
                          <a:cs typeface="Arial" panose="020B0604020202020204" pitchFamily="34" charset="0"/>
                        </a:rPr>
                        <a:t>%</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1200" b="0" i="0" u="none" strike="noStrike" kern="1200" dirty="0" smtClean="0">
                          <a:solidFill>
                            <a:srgbClr val="000000"/>
                          </a:solidFill>
                          <a:effectLst/>
                          <a:latin typeface="+mn-lt"/>
                          <a:ea typeface="+mn-ea"/>
                          <a:cs typeface="+mn-cs"/>
                        </a:rPr>
                        <a:t>SP-220145</a:t>
                      </a: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28.831</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Nokia</a:t>
                      </a:r>
                      <a:endParaRPr lang="en-US"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6" name="Content Placeholder 7">
            <a:extLst>
              <a:ext uri="{FF2B5EF4-FFF2-40B4-BE49-F238E27FC236}">
                <a16:creationId xmlns:a16="http://schemas.microsoft.com/office/drawing/2014/main" xmlns="" id="{B4F8F5CC-9B36-4C4A-96C2-095377087992}"/>
              </a:ext>
            </a:extLst>
          </p:cNvPr>
          <p:cNvSpPr txBox="1">
            <a:spLocks/>
          </p:cNvSpPr>
          <p:nvPr/>
        </p:nvSpPr>
        <p:spPr>
          <a:xfrm>
            <a:off x="327929" y="3182741"/>
            <a:ext cx="5353166" cy="323541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FS_eSBMA</a:t>
            </a:r>
            <a:r>
              <a:rPr lang="zh-CN" altLang="en-US" sz="1400" b="1" kern="0" dirty="0" smtClean="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smtClean="0">
                <a:solidFill>
                  <a:prstClr val="black"/>
                </a:solidFill>
              </a:rPr>
              <a:t>Some </a:t>
            </a:r>
            <a:r>
              <a:rPr lang="en-US" altLang="de-DE" sz="1100" kern="0" dirty="0">
                <a:solidFill>
                  <a:prstClr val="black"/>
                </a:solidFill>
              </a:rPr>
              <a:t>solutions for Generic NRM, Generic RAN NRM, supporting management of 5G SA and NSA scenarios are approved.</a:t>
            </a:r>
          </a:p>
          <a:p>
            <a:pPr marL="855123" lvl="1" indent="-455073" defTabSz="1219170">
              <a:spcBef>
                <a:spcPts val="0"/>
              </a:spcBef>
              <a:spcAft>
                <a:spcPts val="0"/>
              </a:spcAft>
              <a:defRPr/>
            </a:pPr>
            <a:r>
              <a:rPr lang="en-US" altLang="de-DE" sz="1100" kern="0" dirty="0" smtClean="0">
                <a:solidFill>
                  <a:prstClr val="black"/>
                </a:solidFill>
              </a:rPr>
              <a:t>Description </a:t>
            </a:r>
            <a:r>
              <a:rPr lang="en-US" altLang="de-DE" sz="1100" kern="0" dirty="0">
                <a:solidFill>
                  <a:prstClr val="black"/>
                </a:solidFill>
              </a:rPr>
              <a:t>on </a:t>
            </a:r>
            <a:r>
              <a:rPr lang="en-US" altLang="de-DE" sz="1100" kern="0" dirty="0" err="1">
                <a:solidFill>
                  <a:prstClr val="black"/>
                </a:solidFill>
              </a:rPr>
              <a:t>MnFs</a:t>
            </a:r>
            <a:r>
              <a:rPr lang="en-US" altLang="de-DE" sz="1100" kern="0" dirty="0">
                <a:solidFill>
                  <a:prstClr val="black"/>
                </a:solidFill>
              </a:rPr>
              <a:t> to be managed is approved. </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kern="0" dirty="0" smtClean="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855123" lvl="1" indent="-455073" defTabSz="1219170">
              <a:spcBef>
                <a:spcPts val="0"/>
              </a:spcBef>
              <a:spcAft>
                <a:spcPts val="0"/>
              </a:spcAft>
              <a:defRPr/>
            </a:pPr>
            <a:r>
              <a:rPr lang="en-US" altLang="zh-CN" sz="1200" kern="0" dirty="0">
                <a:solidFill>
                  <a:prstClr val="black"/>
                </a:solidFill>
              </a:rPr>
              <a:t>Continue work on managing Management Functions. </a:t>
            </a:r>
          </a:p>
        </p:txBody>
      </p:sp>
      <p:sp>
        <p:nvSpPr>
          <p:cNvPr id="7" name="Content Placeholder 7">
            <a:extLst>
              <a:ext uri="{FF2B5EF4-FFF2-40B4-BE49-F238E27FC236}">
                <a16:creationId xmlns:a16="http://schemas.microsoft.com/office/drawing/2014/main" xmlns="" id="{B4F8F5CC-9B36-4C4A-96C2-095377087992}"/>
              </a:ext>
            </a:extLst>
          </p:cNvPr>
          <p:cNvSpPr txBox="1">
            <a:spLocks/>
          </p:cNvSpPr>
          <p:nvPr/>
        </p:nvSpPr>
        <p:spPr>
          <a:xfrm>
            <a:off x="6307172" y="3215692"/>
            <a:ext cx="5634679" cy="316951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FS_eSBMAe</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855123" lvl="1" indent="-455073" defTabSz="1219170">
              <a:spcBef>
                <a:spcPts val="0"/>
              </a:spcBef>
              <a:spcAft>
                <a:spcPts val="0"/>
              </a:spcAft>
              <a:defRPr/>
            </a:pPr>
            <a:r>
              <a:rPr lang="en-US" altLang="zh-CN" sz="1100" kern="0" dirty="0" smtClean="0">
                <a:solidFill>
                  <a:prstClr val="black"/>
                </a:solidFill>
              </a:rPr>
              <a:t>The </a:t>
            </a:r>
            <a:r>
              <a:rPr lang="en-US" altLang="zh-CN" sz="1100" kern="0" dirty="0">
                <a:solidFill>
                  <a:prstClr val="black"/>
                </a:solidFill>
              </a:rPr>
              <a:t>work on targeted notification subscriptions progressed very well. The analysis of XPath as a potential solution was added to the TR, as well as draft possible basic XPath profiles. In addition, clarifications for the definition of “</a:t>
            </a:r>
            <a:r>
              <a:rPr lang="en-US" altLang="zh-CN" sz="1100" kern="0" dirty="0" err="1">
                <a:solidFill>
                  <a:prstClr val="black"/>
                </a:solidFill>
              </a:rPr>
              <a:t>createMOI</a:t>
            </a:r>
            <a:r>
              <a:rPr lang="en-US" altLang="zh-CN" sz="1100" kern="0" dirty="0">
                <a:solidFill>
                  <a:prstClr val="black"/>
                </a:solidFill>
              </a:rPr>
              <a:t>” were agreed.</a:t>
            </a: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855123" lvl="1" indent="-455073" defTabSz="1219170">
              <a:spcBef>
                <a:spcPts val="0"/>
              </a:spcBef>
              <a:spcAft>
                <a:spcPts val="0"/>
              </a:spcAft>
              <a:defRPr/>
            </a:pPr>
            <a:r>
              <a:rPr lang="en-US" sz="1100" kern="0" dirty="0">
                <a:solidFill>
                  <a:prstClr val="black"/>
                </a:solidFill>
              </a:rPr>
              <a:t>Not identified</a:t>
            </a:r>
          </a:p>
          <a:p>
            <a:pPr marL="988459" lvl="1" indent="-378875" defTabSz="1219170">
              <a:spcBef>
                <a:spcPts val="0"/>
              </a:spcBef>
              <a:spcAft>
                <a:spcPts val="600"/>
              </a:spcAft>
              <a:defRPr/>
            </a:pPr>
            <a:endParaRPr lang="en-US" sz="1050" kern="0" dirty="0" smtClean="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endParaRPr lang="en-US" sz="1050" kern="0" dirty="0">
              <a:solidFill>
                <a:prstClr val="black"/>
              </a:solidFill>
              <a:latin typeface="Calibri"/>
              <a:cs typeface="+mn-cs"/>
            </a:endParaRPr>
          </a:p>
        </p:txBody>
      </p:sp>
    </p:spTree>
    <p:extLst>
      <p:ext uri="{BB962C8B-B14F-4D97-AF65-F5344CB8AC3E}">
        <p14:creationId xmlns:p14="http://schemas.microsoft.com/office/powerpoint/2010/main" val="379646293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(2/4)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996929986"/>
              </p:ext>
            </p:extLst>
          </p:nvPr>
        </p:nvGraphicFramePr>
        <p:xfrm>
          <a:off x="186382" y="943566"/>
          <a:ext cx="11747157" cy="1526794"/>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87561"/>
                <a:gridCol w="583660"/>
                <a:gridCol w="984335"/>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200" b="0" i="0" u="none" strike="noStrike" dirty="0">
                          <a:solidFill>
                            <a:srgbClr val="000000"/>
                          </a:solidFill>
                          <a:effectLst/>
                          <a:latin typeface="+mn-lt"/>
                        </a:rPr>
                        <a:t>950028</a:t>
                      </a:r>
                    </a:p>
                  </a:txBody>
                  <a:tcPr marL="6350" marR="6350" marT="6350" marB="0"/>
                </a:tc>
                <a:tc>
                  <a:txBody>
                    <a:bodyPr/>
                    <a:lstStyle/>
                    <a:p>
                      <a:pPr algn="l" fontAlgn="t"/>
                      <a:r>
                        <a:rPr lang="en-US" sz="12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1200" b="0" i="0" u="none" strike="noStrike" dirty="0" err="1">
                          <a:solidFill>
                            <a:srgbClr val="000000"/>
                          </a:solidFill>
                          <a:effectLst/>
                          <a:latin typeface="+mn-lt"/>
                        </a:rPr>
                        <a:t>FS_URLLC_Mgt</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b="0" kern="1200" dirty="0" smtClean="0">
                          <a:solidFill>
                            <a:srgbClr val="000000"/>
                          </a:solidFill>
                          <a:effectLst/>
                          <a:latin typeface="+mn-lt"/>
                          <a:ea typeface="+mn-ea"/>
                          <a:cs typeface="Arial" panose="020B0604020202020204" pitchFamily="34" charset="0"/>
                        </a:rPr>
                        <a:t>SA#99(Mar</a:t>
                      </a:r>
                      <a:r>
                        <a:rPr lang="en-US" altLang="zh-CN" sz="1200" b="0" kern="1200" dirty="0">
                          <a:solidFill>
                            <a:srgbClr val="000000"/>
                          </a:solidFill>
                          <a:effectLst/>
                          <a:latin typeface="+mn-lt"/>
                          <a:ea typeface="+mn-ea"/>
                          <a:cs typeface="Arial" panose="020B0604020202020204" pitchFamily="34" charset="0"/>
                        </a:rPr>
                        <a:t>. 2023)</a:t>
                      </a:r>
                      <a:endParaRPr lang="en-US"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a:solidFill>
                            <a:srgbClr val="000000"/>
                          </a:solidFill>
                          <a:effectLst/>
                          <a:latin typeface="+mn-lt"/>
                        </a:rPr>
                        <a:t>15%</a:t>
                      </a:r>
                    </a:p>
                  </a:txBody>
                  <a:tcPr marL="6350" marR="6350" marT="6350" marB="0"/>
                </a:tc>
                <a:tc>
                  <a:txBody>
                    <a:bodyPr/>
                    <a:lstStyle/>
                    <a:p>
                      <a:pPr algn="ctr">
                        <a:lnSpc>
                          <a:spcPct val="107000"/>
                        </a:lnSpc>
                        <a:spcAft>
                          <a:spcPts val="800"/>
                        </a:spcAft>
                      </a:pPr>
                      <a:r>
                        <a:rPr lang="en-GB" sz="1200" b="0" i="0" u="none" strike="noStrike" kern="1200" dirty="0">
                          <a:solidFill>
                            <a:srgbClr val="0000FF"/>
                          </a:solidFill>
                          <a:effectLst/>
                          <a:latin typeface="+mn-lt"/>
                          <a:ea typeface="+mn-ea"/>
                          <a:cs typeface="+mn-cs"/>
                        </a:rPr>
                        <a:t>40%</a:t>
                      </a: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0-&gt;10-&gt;15-</a:t>
                      </a:r>
                      <a:r>
                        <a:rPr lang="en-US" altLang="zh-CN" sz="1200" kern="1200" dirty="0">
                          <a:solidFill>
                            <a:srgbClr val="000000"/>
                          </a:solidFill>
                          <a:effectLst/>
                          <a:latin typeface="+mn-lt"/>
                          <a:ea typeface="宋体" panose="02010600030101010101" pitchFamily="2" charset="-122"/>
                          <a:cs typeface="Arial" panose="020B0604020202020204" pitchFamily="34" charset="0"/>
                        </a:rPr>
                        <a:t>&gt;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15-&gt;40%</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1200" b="0" i="0" u="none" strike="noStrike" kern="1200" dirty="0" smtClean="0">
                          <a:solidFill>
                            <a:srgbClr val="000000"/>
                          </a:solidFill>
                          <a:effectLst/>
                          <a:latin typeface="+mn-lt"/>
                          <a:ea typeface="+mn-ea"/>
                          <a:cs typeface="+mn-cs"/>
                        </a:rPr>
                        <a:t>SP-220146</a:t>
                      </a: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28.832</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smtClean="0">
                          <a:solidFill>
                            <a:srgbClr val="000000"/>
                          </a:solidFill>
                          <a:effectLst/>
                          <a:latin typeface="+mn-lt"/>
                          <a:ea typeface="+mn-ea"/>
                          <a:cs typeface="+mn-cs"/>
                        </a:rPr>
                        <a:t>China Unicom</a:t>
                      </a:r>
                      <a:endParaRPr lang="en-US" sz="12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1200" b="0" i="0" u="none" strike="noStrike" dirty="0">
                          <a:solidFill>
                            <a:srgbClr val="000000"/>
                          </a:solidFill>
                          <a:effectLst/>
                          <a:latin typeface="+mn-lt"/>
                        </a:rPr>
                        <a:t>950030</a:t>
                      </a:r>
                    </a:p>
                  </a:txBody>
                  <a:tcPr marL="6350" marR="6350" marT="6350" marB="0"/>
                </a:tc>
                <a:tc>
                  <a:txBody>
                    <a:bodyPr/>
                    <a:lstStyle/>
                    <a:p>
                      <a:pPr algn="l" fontAlgn="t"/>
                      <a:r>
                        <a:rPr lang="en-US" sz="1200" b="0" i="0" u="none" strike="noStrike" dirty="0">
                          <a:solidFill>
                            <a:schemeClr val="tx1"/>
                          </a:solidFill>
                          <a:effectLst/>
                          <a:latin typeface="+mn-lt"/>
                        </a:rPr>
                        <a:t>Study on Management Aspect of 5GLAN </a:t>
                      </a:r>
                    </a:p>
                  </a:txBody>
                  <a:tcPr marL="6350" marR="6350" marT="6350" marB="0"/>
                </a:tc>
                <a:tc>
                  <a:txBody>
                    <a:bodyPr/>
                    <a:lstStyle/>
                    <a:p>
                      <a:pPr algn="l" fontAlgn="t"/>
                      <a:r>
                        <a:rPr lang="en-US" sz="1200" b="0" i="0" u="none" strike="noStrike" dirty="0">
                          <a:solidFill>
                            <a:srgbClr val="000000"/>
                          </a:solidFill>
                          <a:effectLst/>
                          <a:latin typeface="+mn-lt"/>
                        </a:rPr>
                        <a:t>FS_5GLAN_Mgt</a:t>
                      </a:r>
                    </a:p>
                  </a:txBody>
                  <a:tcPr marL="6350" marR="6350" marT="6350" marB="0"/>
                </a:tc>
                <a:tc>
                  <a:txBody>
                    <a:bodyPr/>
                    <a:lstStyle/>
                    <a:p>
                      <a:pPr algn="l" fontAlgn="t"/>
                      <a:r>
                        <a:rPr lang="en-US" sz="1200" b="0" i="0" u="none" strike="noStrike" dirty="0">
                          <a:solidFill>
                            <a:srgbClr val="000000"/>
                          </a:solidFill>
                          <a:effectLst/>
                          <a:latin typeface="+mn-lt"/>
                        </a:rPr>
                        <a:t>Rel-18</a:t>
                      </a:r>
                    </a:p>
                  </a:txBody>
                  <a:tcPr marL="6350" marR="6350" marT="6350" marB="0"/>
                </a:tc>
                <a:tc>
                  <a:txBody>
                    <a:bodyPr/>
                    <a:lstStyle/>
                    <a:p>
                      <a:pPr algn="l" fontAlgn="t"/>
                      <a:r>
                        <a:rPr lang="en-US" sz="12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b="0" kern="1200" dirty="0">
                          <a:solidFill>
                            <a:srgbClr val="000000"/>
                          </a:solidFill>
                          <a:effectLst/>
                          <a:latin typeface="+mn-lt"/>
                          <a:ea typeface="+mn-ea"/>
                          <a:cs typeface="Arial" panose="020B0604020202020204" pitchFamily="34" charset="0"/>
                        </a:rPr>
                        <a:t>SA#98(Dec 2022)</a:t>
                      </a:r>
                      <a:endParaRPr lang="en-US"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200" dirty="0">
                          <a:solidFill>
                            <a:srgbClr val="0000FF"/>
                          </a:solidFill>
                          <a:latin typeface="+mn-lt"/>
                        </a:rPr>
                        <a:t>65%</a:t>
                      </a:r>
                    </a:p>
                  </a:txBody>
                  <a:tcPr marL="36002" marR="36002" marT="0" marB="0"/>
                </a:tc>
                <a:tc>
                  <a:txBody>
                    <a:bodyPr/>
                    <a:lstStyle/>
                    <a:p>
                      <a:pPr>
                        <a:lnSpc>
                          <a:spcPct val="107000"/>
                        </a:lnSpc>
                        <a:spcAft>
                          <a:spcPts val="800"/>
                        </a:spcAft>
                      </a:pPr>
                      <a:endParaRPr lang="en-GB" sz="12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SA2</a:t>
                      </a: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0-&gt;10-&gt;</a:t>
                      </a:r>
                      <a:r>
                        <a:rPr lang="en-US" altLang="zh-CN" sz="1200" kern="1200" dirty="0" smtClean="0">
                          <a:solidFill>
                            <a:srgbClr val="000000"/>
                          </a:solidFill>
                          <a:effectLst/>
                          <a:latin typeface="+mn-lt"/>
                          <a:ea typeface="+mn-ea"/>
                          <a:cs typeface="Arial" panose="020B0604020202020204" pitchFamily="34" charset="0"/>
                        </a:rPr>
                        <a:t>25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&gt;45-&gt;65%</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1200" b="0" i="0" u="none" strike="noStrike" kern="1200" dirty="0" smtClean="0">
                          <a:solidFill>
                            <a:srgbClr val="000000"/>
                          </a:solidFill>
                          <a:effectLst/>
                          <a:latin typeface="+mn-lt"/>
                          <a:ea typeface="+mn-ea"/>
                          <a:cs typeface="+mn-cs"/>
                        </a:rPr>
                        <a:t>SP-220324</a:t>
                      </a: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28.833</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China Mobile</a:t>
                      </a:r>
                      <a:endParaRPr lang="en-US"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265114" y="2718477"/>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FS_URLLC_Mgt</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2000" kern="0" dirty="0">
                <a:solidFill>
                  <a:prstClr val="black"/>
                </a:solidFill>
              </a:rPr>
              <a:t>Progress </a:t>
            </a:r>
            <a:r>
              <a:rPr lang="de-DE" altLang="de-DE" sz="2000" kern="0" dirty="0" smtClean="0">
                <a:solidFill>
                  <a:prstClr val="black"/>
                </a:solidFill>
              </a:rPr>
              <a:t>since SA5#144e:</a:t>
            </a:r>
            <a:endParaRPr lang="de-DE" altLang="de-DE" sz="2000" kern="0" dirty="0">
              <a:solidFill>
                <a:prstClr val="black"/>
              </a:solidFill>
            </a:endParaRPr>
          </a:p>
          <a:p>
            <a:pPr marL="400050" lvl="1" indent="0" defTabSz="1219170">
              <a:spcBef>
                <a:spcPts val="0"/>
              </a:spcBef>
              <a:spcAft>
                <a:spcPts val="0"/>
              </a:spcAft>
              <a:buNone/>
              <a:defRPr/>
            </a:pPr>
            <a:r>
              <a:rPr lang="en-US" altLang="de-DE" sz="1400" kern="0" dirty="0">
                <a:solidFill>
                  <a:prstClr val="black"/>
                </a:solidFill>
              </a:rPr>
              <a:t>The following contributions have been approved:</a:t>
            </a:r>
          </a:p>
          <a:p>
            <a:pPr marL="855123" lvl="1" indent="-455073" defTabSz="1219170">
              <a:spcBef>
                <a:spcPts val="0"/>
              </a:spcBef>
              <a:spcAft>
                <a:spcPts val="0"/>
              </a:spcAft>
              <a:defRPr/>
            </a:pPr>
            <a:r>
              <a:rPr lang="en-US" altLang="de-DE" sz="1400" kern="0" dirty="0">
                <a:solidFill>
                  <a:prstClr val="black"/>
                </a:solidFill>
              </a:rPr>
              <a:t>S5-225807 </a:t>
            </a:r>
            <a:r>
              <a:rPr lang="en-US" altLang="de-DE" sz="1400" kern="0" dirty="0" err="1">
                <a:solidFill>
                  <a:prstClr val="black"/>
                </a:solidFill>
              </a:rPr>
              <a:t>pCR</a:t>
            </a:r>
            <a:r>
              <a:rPr lang="en-US" altLang="de-DE" sz="1400" kern="0" dirty="0">
                <a:solidFill>
                  <a:prstClr val="black"/>
                </a:solidFill>
              </a:rPr>
              <a:t> TR 28.832 Add Issue on support for performance management related on URLLC resource load</a:t>
            </a:r>
          </a:p>
          <a:p>
            <a:pPr marL="855123" lvl="1" indent="-455073" defTabSz="1219170">
              <a:spcBef>
                <a:spcPts val="0"/>
              </a:spcBef>
              <a:spcAft>
                <a:spcPts val="0"/>
              </a:spcAft>
              <a:defRPr/>
            </a:pPr>
            <a:r>
              <a:rPr lang="en-US" altLang="de-DE" sz="1400" kern="0" dirty="0">
                <a:solidFill>
                  <a:prstClr val="black"/>
                </a:solidFill>
              </a:rPr>
              <a:t>2.S5-225808 </a:t>
            </a:r>
            <a:r>
              <a:rPr lang="en-US" altLang="de-DE" sz="1400" kern="0" dirty="0" err="1">
                <a:solidFill>
                  <a:prstClr val="black"/>
                </a:solidFill>
              </a:rPr>
              <a:t>pCR</a:t>
            </a:r>
            <a:r>
              <a:rPr lang="en-US" altLang="de-DE" sz="1400" kern="0" dirty="0">
                <a:solidFill>
                  <a:prstClr val="black"/>
                </a:solidFill>
              </a:rPr>
              <a:t> TR 28.832 Add Issue on URLLC Performance management on reliability</a:t>
            </a:r>
          </a:p>
          <a:p>
            <a:pPr marL="855123" lvl="1" indent="-455073" defTabSz="1219170">
              <a:spcBef>
                <a:spcPts val="0"/>
              </a:spcBef>
              <a:spcAft>
                <a:spcPts val="0"/>
              </a:spcAft>
              <a:defRPr/>
            </a:pPr>
            <a:endParaRPr lang="de-DE" altLang="de-DE" sz="1400" kern="0" dirty="0">
              <a:solidFill>
                <a:prstClr val="black"/>
              </a:solidFill>
            </a:endParaRPr>
          </a:p>
          <a:p>
            <a:pPr marL="455073" lvl="1" indent="-455073" defTabSz="1219170">
              <a:spcBef>
                <a:spcPts val="0"/>
              </a:spcBef>
              <a:spcAft>
                <a:spcPts val="0"/>
              </a:spcAft>
              <a:buBlip>
                <a:blip r:embed="rId2"/>
              </a:buBlip>
              <a:defRPr/>
            </a:pPr>
            <a:r>
              <a:rPr lang="en-US" altLang="zh-CN" sz="2000" kern="0" dirty="0">
                <a:solidFill>
                  <a:prstClr val="black"/>
                </a:solidFill>
                <a:cs typeface="ＭＳ Ｐゴシック" charset="0"/>
              </a:rPr>
              <a:t> RAN impacts and dependencies:</a:t>
            </a:r>
            <a:endParaRPr lang="de-DE" altLang="zh-CN" sz="2000" kern="0" dirty="0">
              <a:solidFill>
                <a:prstClr val="black"/>
              </a:solidFill>
              <a:cs typeface="ＭＳ Ｐゴシック" charset="0"/>
            </a:endParaRPr>
          </a:p>
          <a:p>
            <a:pPr marL="988459" lvl="1" indent="-378875" defTabSz="1219170">
              <a:spcBef>
                <a:spcPts val="0"/>
              </a:spcBef>
              <a:spcAft>
                <a:spcPts val="600"/>
              </a:spcAft>
              <a:defRPr/>
            </a:pPr>
            <a:r>
              <a:rPr lang="en-US" altLang="zh-CN" sz="1400" kern="0" dirty="0">
                <a:solidFill>
                  <a:prstClr val="black"/>
                </a:solidFill>
              </a:rPr>
              <a:t>None identified</a:t>
            </a:r>
          </a:p>
          <a:p>
            <a:pPr marL="457189" lvl="1" indent="0" defTabSz="1219170">
              <a:spcBef>
                <a:spcPts val="0"/>
              </a:spcBef>
              <a:spcAft>
                <a:spcPts val="600"/>
              </a:spcAft>
              <a:buNone/>
              <a:defRPr/>
            </a:pPr>
            <a:endParaRPr lang="en-US" altLang="zh-CN" sz="1400" kern="0" dirty="0">
              <a:solidFill>
                <a:prstClr val="black"/>
              </a:solidFill>
            </a:endParaRPr>
          </a:p>
          <a:p>
            <a:pPr marL="455073" indent="-455073" defTabSz="1219170">
              <a:spcBef>
                <a:spcPts val="0"/>
              </a:spcBef>
              <a:spcAft>
                <a:spcPts val="0"/>
              </a:spcAft>
              <a:defRPr/>
            </a:pPr>
            <a:r>
              <a:rPr lang="de-DE" altLang="zh-CN" sz="2000" kern="0" dirty="0">
                <a:solidFill>
                  <a:prstClr val="black"/>
                </a:solidFill>
              </a:rPr>
              <a:t>Next steps:</a:t>
            </a:r>
          </a:p>
          <a:p>
            <a:pPr marL="988459" lvl="1" indent="-378875" defTabSz="1219170">
              <a:defRPr/>
            </a:pPr>
            <a:r>
              <a:rPr lang="en-US" altLang="zh-CN" sz="1100" kern="0" dirty="0" smtClean="0">
                <a:solidFill>
                  <a:prstClr val="black"/>
                </a:solidFill>
              </a:rPr>
              <a:t>.</a:t>
            </a:r>
            <a:endParaRPr lang="en-US" altLang="zh-CN" sz="1400" kern="0" dirty="0">
              <a:solidFill>
                <a:prstClr val="black"/>
              </a:solidFill>
            </a:endParaRP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6219419" y="2718477"/>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FS_5GLAN_Mgt</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2000" kern="0" dirty="0">
                <a:solidFill>
                  <a:prstClr val="black"/>
                </a:solidFill>
              </a:rPr>
              <a:t>Progress </a:t>
            </a:r>
            <a:r>
              <a:rPr lang="de-DE" altLang="de-DE" sz="2000" kern="0" dirty="0" smtClean="0">
                <a:solidFill>
                  <a:prstClr val="black"/>
                </a:solidFill>
              </a:rPr>
              <a:t>since SA5#144e:</a:t>
            </a:r>
            <a:endParaRPr lang="de-DE" altLang="de-DE" sz="2000" kern="0" dirty="0">
              <a:solidFill>
                <a:prstClr val="black"/>
              </a:solidFill>
            </a:endParaRPr>
          </a:p>
          <a:p>
            <a:pPr marL="855123" lvl="1" indent="-455073" defTabSz="1219170">
              <a:spcBef>
                <a:spcPts val="0"/>
              </a:spcBef>
              <a:spcAft>
                <a:spcPts val="0"/>
              </a:spcAft>
              <a:defRPr/>
            </a:pPr>
            <a:r>
              <a:rPr lang="en-US" altLang="de-DE" sz="1400" kern="0" dirty="0">
                <a:solidFill>
                  <a:prstClr val="black"/>
                </a:solidFill>
              </a:rPr>
              <a:t>The following aspects were discussed:</a:t>
            </a:r>
          </a:p>
          <a:p>
            <a:pPr marL="1255173" lvl="2" indent="-455073" defTabSz="1219170">
              <a:spcBef>
                <a:spcPts val="0"/>
              </a:spcBef>
              <a:spcAft>
                <a:spcPts val="0"/>
              </a:spcAft>
              <a:defRPr/>
            </a:pPr>
            <a:r>
              <a:rPr lang="en-US" altLang="de-DE" sz="1000" kern="0" dirty="0">
                <a:solidFill>
                  <a:prstClr val="black"/>
                </a:solidFill>
              </a:rPr>
              <a:t>Key Issues, solution, evaluation and conclusion.   </a:t>
            </a:r>
          </a:p>
          <a:p>
            <a:pPr marL="1255173" lvl="2" indent="-455073" defTabSz="1219170">
              <a:spcBef>
                <a:spcPts val="0"/>
              </a:spcBef>
              <a:spcAft>
                <a:spcPts val="0"/>
              </a:spcAft>
              <a:defRPr/>
            </a:pPr>
            <a:r>
              <a:rPr lang="en-US" altLang="de-DE" sz="1000" kern="0" dirty="0">
                <a:solidFill>
                  <a:prstClr val="black"/>
                </a:solidFill>
              </a:rPr>
              <a:t>Six </a:t>
            </a:r>
            <a:r>
              <a:rPr lang="en-US" altLang="de-DE" sz="1000" kern="0" dirty="0" err="1">
                <a:solidFill>
                  <a:prstClr val="black"/>
                </a:solidFill>
              </a:rPr>
              <a:t>pCRs</a:t>
            </a:r>
            <a:r>
              <a:rPr lang="en-US" altLang="de-DE" sz="1000" kern="0" dirty="0">
                <a:solidFill>
                  <a:prstClr val="black"/>
                </a:solidFill>
              </a:rPr>
              <a:t> agreed at this meeting</a:t>
            </a:r>
          </a:p>
          <a:p>
            <a:pPr marL="1255173" lvl="2" indent="-455073" defTabSz="1219170">
              <a:spcBef>
                <a:spcPts val="0"/>
              </a:spcBef>
              <a:spcAft>
                <a:spcPts val="0"/>
              </a:spcAft>
              <a:defRPr/>
            </a:pPr>
            <a:r>
              <a:rPr lang="en-US" altLang="de-DE" sz="1000" kern="0" dirty="0">
                <a:solidFill>
                  <a:prstClr val="black"/>
                </a:solidFill>
              </a:rPr>
              <a:t>Four </a:t>
            </a:r>
            <a:r>
              <a:rPr lang="en-US" altLang="de-DE" sz="1000" kern="0" dirty="0" err="1">
                <a:solidFill>
                  <a:prstClr val="black"/>
                </a:solidFill>
              </a:rPr>
              <a:t>pCRs</a:t>
            </a:r>
            <a:r>
              <a:rPr lang="en-US" altLang="de-DE" sz="1000" kern="0" dirty="0">
                <a:solidFill>
                  <a:prstClr val="black"/>
                </a:solidFill>
              </a:rPr>
              <a:t> are noted due to Ericsson's objections. More offline and further discussions may be needed for reaching agreement</a:t>
            </a:r>
          </a:p>
          <a:p>
            <a:pPr marL="457189" lvl="1" indent="0" defTabSz="1219170">
              <a:spcBef>
                <a:spcPts val="0"/>
              </a:spcBef>
              <a:spcAft>
                <a:spcPts val="0"/>
              </a:spcAft>
              <a:buNone/>
              <a:defRPr/>
            </a:pPr>
            <a:r>
              <a:rPr lang="en-US" altLang="zh-CN" sz="1400" kern="0" dirty="0">
                <a:solidFill>
                  <a:prstClr val="black"/>
                </a:solidFill>
              </a:rPr>
              <a:t> </a:t>
            </a:r>
          </a:p>
          <a:p>
            <a:pPr marL="455073" indent="-455073" defTabSz="1219170">
              <a:spcBef>
                <a:spcPts val="0"/>
              </a:spcBef>
              <a:spcAft>
                <a:spcPts val="0"/>
              </a:spcAft>
              <a:defRPr/>
            </a:pPr>
            <a:r>
              <a:rPr lang="en-US" altLang="zh-CN" sz="2000" kern="0" dirty="0">
                <a:solidFill>
                  <a:prstClr val="black"/>
                </a:solidFill>
              </a:rPr>
              <a:t>RAN impacts and dependencies:</a:t>
            </a:r>
            <a:endParaRPr lang="de-DE" altLang="zh-CN" sz="2000" kern="0" dirty="0">
              <a:solidFill>
                <a:prstClr val="black"/>
              </a:solidFill>
            </a:endParaRPr>
          </a:p>
          <a:p>
            <a:pPr marL="988459" lvl="1" indent="-378875" defTabSz="1219170">
              <a:spcBef>
                <a:spcPts val="0"/>
              </a:spcBef>
              <a:spcAft>
                <a:spcPts val="600"/>
              </a:spcAft>
              <a:defRPr/>
            </a:pPr>
            <a:r>
              <a:rPr lang="en-US" altLang="zh-CN" sz="1400" kern="0" dirty="0">
                <a:solidFill>
                  <a:prstClr val="black"/>
                </a:solidFill>
              </a:rPr>
              <a:t>None identified</a:t>
            </a:r>
          </a:p>
          <a:p>
            <a:pPr marL="457189" lvl="1" indent="0" defTabSz="1219170">
              <a:spcBef>
                <a:spcPts val="0"/>
              </a:spcBef>
              <a:spcAft>
                <a:spcPts val="600"/>
              </a:spcAft>
              <a:buNone/>
              <a:defRPr/>
            </a:pPr>
            <a:endParaRPr lang="en-US" altLang="zh-CN" sz="1400" kern="0" dirty="0">
              <a:solidFill>
                <a:prstClr val="black"/>
              </a:solidFill>
            </a:endParaRPr>
          </a:p>
          <a:p>
            <a:pPr marL="455073" indent="-455073" defTabSz="1219170">
              <a:spcBef>
                <a:spcPts val="0"/>
              </a:spcBef>
              <a:spcAft>
                <a:spcPts val="0"/>
              </a:spcAft>
              <a:defRPr/>
            </a:pPr>
            <a:r>
              <a:rPr lang="de-DE" altLang="zh-CN" sz="2000" kern="0" dirty="0">
                <a:solidFill>
                  <a:prstClr val="black"/>
                </a:solidFill>
              </a:rPr>
              <a:t>Next steps:</a:t>
            </a:r>
          </a:p>
        </p:txBody>
      </p:sp>
    </p:spTree>
    <p:extLst>
      <p:ext uri="{BB962C8B-B14F-4D97-AF65-F5344CB8AC3E}">
        <p14:creationId xmlns:p14="http://schemas.microsoft.com/office/powerpoint/2010/main" val="428858744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(3/4)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1855438945"/>
              </p:ext>
            </p:extLst>
          </p:nvPr>
        </p:nvGraphicFramePr>
        <p:xfrm>
          <a:off x="256801" y="995420"/>
          <a:ext cx="11747157" cy="1526794"/>
        </p:xfrm>
        <a:graphic>
          <a:graphicData uri="http://schemas.openxmlformats.org/drawingml/2006/table">
            <a:tbl>
              <a:tblPr firstRow="1" firstCol="1" bandRow="1">
                <a:tableStyleId>{F5AB1C69-6EDB-4FF4-983F-18BD219EF322}</a:tableStyleId>
              </a:tblPr>
              <a:tblGrid>
                <a:gridCol w="566159"/>
                <a:gridCol w="2338178"/>
                <a:gridCol w="628831"/>
                <a:gridCol w="551964"/>
                <a:gridCol w="305147"/>
                <a:gridCol w="733463"/>
                <a:gridCol w="494963"/>
                <a:gridCol w="544749"/>
                <a:gridCol w="1015844"/>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200" b="0" i="0" u="none" strike="noStrike" dirty="0">
                          <a:solidFill>
                            <a:srgbClr val="000000"/>
                          </a:solidFill>
                          <a:effectLst/>
                          <a:latin typeface="+mn-lt"/>
                        </a:rPr>
                        <a:t>950032</a:t>
                      </a:r>
                    </a:p>
                  </a:txBody>
                  <a:tcPr marL="6350" marR="6350" marT="6350" marB="0"/>
                </a:tc>
                <a:tc>
                  <a:txBody>
                    <a:bodyPr/>
                    <a:lstStyle/>
                    <a:p>
                      <a:pPr algn="l" fontAlgn="t"/>
                      <a:r>
                        <a:rPr lang="en-US" sz="1200" b="0" i="0" u="none" strike="noStrike" dirty="0">
                          <a:solidFill>
                            <a:schemeClr val="tx1"/>
                          </a:solidFill>
                          <a:effectLst/>
                          <a:latin typeface="+mn-lt"/>
                        </a:rPr>
                        <a:t>Study on Management of Cloud Native Virtualized Network Functions </a:t>
                      </a:r>
                    </a:p>
                  </a:txBody>
                  <a:tcPr marL="6350" marR="6350" marT="6350" marB="0"/>
                </a:tc>
                <a:tc>
                  <a:txBody>
                    <a:bodyPr/>
                    <a:lstStyle/>
                    <a:p>
                      <a:pPr algn="l" fontAlgn="t"/>
                      <a:r>
                        <a:rPr lang="en-US" sz="1200" b="0" i="0" u="none" strike="noStrike" dirty="0">
                          <a:solidFill>
                            <a:srgbClr val="000000"/>
                          </a:solidFill>
                          <a:effectLst/>
                          <a:latin typeface="+mn-lt"/>
                        </a:rPr>
                        <a:t>FS_MCVNF</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b="0" kern="1200" dirty="0">
                          <a:solidFill>
                            <a:srgbClr val="000000"/>
                          </a:solidFill>
                          <a:effectLst/>
                          <a:latin typeface="+mn-lt"/>
                          <a:ea typeface="+mn-ea"/>
                          <a:cs typeface="Arial" panose="020B0604020202020204" pitchFamily="34" charset="0"/>
                        </a:rPr>
                        <a:t>SA#99(Mar 2023)</a:t>
                      </a:r>
                      <a:endParaRPr lang="zh-CN"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a:solidFill>
                            <a:srgbClr val="000000"/>
                          </a:solidFill>
                          <a:effectLst/>
                          <a:latin typeface="+mn-lt"/>
                        </a:rPr>
                        <a:t>5%</a:t>
                      </a:r>
                    </a:p>
                  </a:txBody>
                  <a:tcPr marL="6350" marR="6350" marT="6350" marB="0"/>
                </a:tc>
                <a:tc>
                  <a:txBody>
                    <a:bodyPr/>
                    <a:lstStyle/>
                    <a:p>
                      <a:pPr algn="ctr">
                        <a:lnSpc>
                          <a:spcPct val="107000"/>
                        </a:lnSpc>
                        <a:spcAft>
                          <a:spcPts val="800"/>
                        </a:spcAft>
                      </a:pPr>
                      <a:r>
                        <a:rPr lang="en-GB" sz="1200" dirty="0">
                          <a:solidFill>
                            <a:srgbClr val="0000FF"/>
                          </a:solidFill>
                          <a:latin typeface="+mn-lt"/>
                        </a:rPr>
                        <a:t>30%</a:t>
                      </a:r>
                    </a:p>
                  </a:txBody>
                  <a:tcPr marL="36002" marR="36002" marT="0" marB="0"/>
                </a:tc>
                <a:tc>
                  <a:txBody>
                    <a:bodyPr/>
                    <a:lstStyle/>
                    <a:p>
                      <a:pPr>
                        <a:lnSpc>
                          <a:spcPct val="107000"/>
                        </a:lnSpc>
                        <a:spcAft>
                          <a:spcPts val="800"/>
                        </a:spcAft>
                      </a:pPr>
                      <a:endParaRPr lang="en-GB" sz="12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0-&gt;0-&gt;5-&gt;</a:t>
                      </a:r>
                      <a:r>
                        <a:rPr lang="en-US" altLang="zh-CN" sz="1200" b="0" i="0" u="none" strike="noStrike" kern="1200" dirty="0" smtClean="0">
                          <a:solidFill>
                            <a:srgbClr val="000000"/>
                          </a:solidFill>
                          <a:effectLst/>
                          <a:latin typeface="+mn-lt"/>
                          <a:ea typeface="+mn-ea"/>
                          <a:cs typeface="+mn-cs"/>
                        </a:rPr>
                        <a:t>15-&gt;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30%</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SP-220150</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28.834</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China Mobile </a:t>
                      </a:r>
                      <a:endParaRPr lang="zh-CN" sz="12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1200" b="0" i="0" u="none" strike="noStrike" dirty="0">
                          <a:solidFill>
                            <a:srgbClr val="000000"/>
                          </a:solidFill>
                          <a:effectLst/>
                          <a:latin typeface="+mn-lt"/>
                        </a:rPr>
                        <a:t>950033</a:t>
                      </a:r>
                    </a:p>
                  </a:txBody>
                  <a:tcPr marL="6350" marR="6350" marT="6350" marB="0"/>
                </a:tc>
                <a:tc>
                  <a:txBody>
                    <a:bodyPr/>
                    <a:lstStyle/>
                    <a:p>
                      <a:pPr algn="l" fontAlgn="t"/>
                      <a:r>
                        <a:rPr lang="en-US" sz="1200" b="0" i="0" u="none" strike="noStrike" dirty="0">
                          <a:solidFill>
                            <a:schemeClr val="tx1"/>
                          </a:solidFill>
                          <a:effectLst/>
                          <a:latin typeface="+mn-lt"/>
                        </a:rPr>
                        <a:t>Study on Management Aspects of 5G MOCN Network Sharing Phase2 </a:t>
                      </a:r>
                    </a:p>
                  </a:txBody>
                  <a:tcPr marL="6350" marR="6350" marT="6350" marB="0"/>
                </a:tc>
                <a:tc>
                  <a:txBody>
                    <a:bodyPr/>
                    <a:lstStyle/>
                    <a:p>
                      <a:pPr algn="l" fontAlgn="t"/>
                      <a:r>
                        <a:rPr lang="en-US" sz="1200" b="0" i="0" u="none" strike="noStrike" dirty="0">
                          <a:solidFill>
                            <a:srgbClr val="000000"/>
                          </a:solidFill>
                          <a:effectLst/>
                          <a:latin typeface="+mn-lt"/>
                        </a:rPr>
                        <a:t>FS_MANS_ph2</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b="0" kern="1200" dirty="0" smtClean="0">
                          <a:solidFill>
                            <a:srgbClr val="000000"/>
                          </a:solidFill>
                          <a:effectLst/>
                          <a:latin typeface="+mn-lt"/>
                          <a:ea typeface="+mn-ea"/>
                          <a:cs typeface="Arial" panose="020B0604020202020204" pitchFamily="34" charset="0"/>
                        </a:rPr>
                        <a:t>SA#99(Mar</a:t>
                      </a:r>
                      <a:r>
                        <a:rPr lang="en-US" altLang="zh-CN" sz="1200" b="0" kern="1200" dirty="0">
                          <a:solidFill>
                            <a:srgbClr val="000000"/>
                          </a:solidFill>
                          <a:effectLst/>
                          <a:latin typeface="+mn-lt"/>
                          <a:ea typeface="+mn-ea"/>
                          <a:cs typeface="Arial" panose="020B0604020202020204" pitchFamily="34" charset="0"/>
                        </a:rPr>
                        <a:t>. 2023)</a:t>
                      </a:r>
                      <a:endParaRPr lang="zh-CN"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30%</a:t>
                      </a:r>
                    </a:p>
                  </a:txBody>
                  <a:tcPr marL="6350" marR="6350" marT="6350" marB="0"/>
                </a:tc>
                <a:tc>
                  <a:txBody>
                    <a:bodyPr/>
                    <a:lstStyle/>
                    <a:p>
                      <a:pPr marL="0" algn="ctr" defTabSz="1219170" rtl="0" eaLnBrk="1" latinLnBrk="0" hangingPunct="1">
                        <a:lnSpc>
                          <a:spcPct val="107000"/>
                        </a:lnSpc>
                        <a:spcAft>
                          <a:spcPts val="800"/>
                        </a:spcAft>
                      </a:pPr>
                      <a:r>
                        <a:rPr lang="en-GB" sz="1200" kern="1200" dirty="0" smtClean="0">
                          <a:solidFill>
                            <a:srgbClr val="0000FF"/>
                          </a:solidFill>
                          <a:latin typeface="+mn-lt"/>
                          <a:ea typeface="+mn-ea"/>
                          <a:cs typeface="+mn-cs"/>
                        </a:rPr>
                        <a:t>75%</a:t>
                      </a:r>
                      <a:endParaRPr lang="en-GB" sz="1200" kern="1200" dirty="0">
                        <a:solidFill>
                          <a:srgbClr val="0000FF"/>
                        </a:solidFill>
                        <a:latin typeface="+mn-lt"/>
                        <a:ea typeface="+mn-ea"/>
                        <a:cs typeface="+mn-cs"/>
                      </a:endParaRPr>
                    </a:p>
                  </a:txBody>
                  <a:tcPr marL="36002" marR="36002" marT="0" marB="0"/>
                </a:tc>
                <a:tc>
                  <a:txBody>
                    <a:bodyPr/>
                    <a:lstStyle/>
                    <a:p>
                      <a:pPr marL="0" algn="ctr" defTabSz="1219170" rtl="0" eaLnBrk="1" latinLnBrk="0" hangingPunct="1">
                        <a:lnSpc>
                          <a:spcPct val="107000"/>
                        </a:lnSpc>
                        <a:spcAft>
                          <a:spcPts val="800"/>
                        </a:spcAft>
                      </a:pPr>
                      <a:endParaRPr lang="en-GB" sz="1200" kern="1200" dirty="0">
                        <a:solidFill>
                          <a:srgbClr val="0000FF"/>
                        </a:solidFill>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0-&gt;10-&gt;</a:t>
                      </a:r>
                      <a:r>
                        <a:rPr lang="en-US" altLang="zh-CN" sz="1200" b="0" i="0" u="none" strike="noStrike" kern="1200" dirty="0" smtClean="0">
                          <a:solidFill>
                            <a:srgbClr val="000000"/>
                          </a:solidFill>
                          <a:effectLst/>
                          <a:latin typeface="+mn-lt"/>
                          <a:ea typeface="+mn-ea"/>
                          <a:cs typeface="+mn-cs"/>
                        </a:rPr>
                        <a:t>30-&gt;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40-&gt;75%</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SP-220151</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28.835</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China Unicom</a:t>
                      </a:r>
                      <a:endParaRPr lang="zh-CN"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256801" y="2513578"/>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FS_MCVNF</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2000" kern="0" dirty="0">
                <a:solidFill>
                  <a:prstClr val="black"/>
                </a:solidFill>
              </a:rPr>
              <a:t>Progress </a:t>
            </a:r>
            <a:r>
              <a:rPr lang="de-DE" altLang="de-DE" sz="2000" kern="0" dirty="0" smtClean="0">
                <a:solidFill>
                  <a:prstClr val="black"/>
                </a:solidFill>
              </a:rPr>
              <a:t>since SA5#144e:</a:t>
            </a:r>
            <a:endParaRPr lang="de-DE" altLang="de-DE" sz="2000" kern="0" dirty="0">
              <a:solidFill>
                <a:prstClr val="black"/>
              </a:solidFill>
            </a:endParaRPr>
          </a:p>
          <a:p>
            <a:pPr marL="855123" lvl="1" indent="-455073" defTabSz="1219170">
              <a:spcBef>
                <a:spcPts val="0"/>
              </a:spcBef>
              <a:spcAft>
                <a:spcPts val="0"/>
              </a:spcAft>
              <a:defRPr/>
            </a:pPr>
            <a:r>
              <a:rPr lang="en-US" altLang="de-DE" sz="1400" kern="0" dirty="0">
                <a:solidFill>
                  <a:prstClr val="black"/>
                </a:solidFill>
              </a:rPr>
              <a:t>At present, it is mainly to promote the progress in use case (6 use cases have been approved), and the progress of the solution has not been started yet, and the overall progress is about 30%</a:t>
            </a:r>
            <a:endParaRPr lang="de-DE" altLang="de-DE" sz="1400" kern="0" dirty="0">
              <a:solidFill>
                <a:prstClr val="black"/>
              </a:solidFill>
            </a:endParaRPr>
          </a:p>
          <a:p>
            <a:pPr marL="457189" lvl="1" indent="0" defTabSz="1219170">
              <a:spcBef>
                <a:spcPts val="0"/>
              </a:spcBef>
              <a:spcAft>
                <a:spcPts val="0"/>
              </a:spcAft>
              <a:buNone/>
              <a:defRPr/>
            </a:pPr>
            <a:r>
              <a:rPr lang="en-US" altLang="zh-CN" sz="1400" kern="0" dirty="0">
                <a:solidFill>
                  <a:prstClr val="black"/>
                </a:solidFill>
              </a:rPr>
              <a:t> </a:t>
            </a:r>
          </a:p>
          <a:p>
            <a:pPr marL="455073" indent="-455073" defTabSz="1219170">
              <a:spcBef>
                <a:spcPts val="0"/>
              </a:spcBef>
              <a:spcAft>
                <a:spcPts val="0"/>
              </a:spcAft>
              <a:defRPr/>
            </a:pPr>
            <a:r>
              <a:rPr lang="en-US" altLang="zh-CN" sz="2000" kern="0" dirty="0">
                <a:solidFill>
                  <a:prstClr val="black"/>
                </a:solidFill>
              </a:rPr>
              <a:t>RAN impacts and dependencies:</a:t>
            </a:r>
            <a:endParaRPr lang="de-DE" altLang="zh-CN" sz="2000" kern="0" dirty="0">
              <a:solidFill>
                <a:prstClr val="black"/>
              </a:solidFill>
            </a:endParaRPr>
          </a:p>
          <a:p>
            <a:pPr marL="988459" lvl="1" indent="-378875" defTabSz="1219170">
              <a:spcBef>
                <a:spcPts val="0"/>
              </a:spcBef>
              <a:spcAft>
                <a:spcPts val="600"/>
              </a:spcAft>
              <a:defRPr/>
            </a:pPr>
            <a:r>
              <a:rPr lang="en-US" altLang="zh-CN" sz="1400" kern="0" dirty="0">
                <a:solidFill>
                  <a:prstClr val="black"/>
                </a:solidFill>
              </a:rPr>
              <a:t>None identified</a:t>
            </a:r>
          </a:p>
          <a:p>
            <a:pPr marL="457189" lvl="1" indent="0" defTabSz="1219170">
              <a:spcBef>
                <a:spcPts val="0"/>
              </a:spcBef>
              <a:spcAft>
                <a:spcPts val="600"/>
              </a:spcAft>
              <a:buNone/>
              <a:defRPr/>
            </a:pPr>
            <a:endParaRPr lang="en-US" altLang="zh-CN" sz="1400" kern="0" dirty="0">
              <a:solidFill>
                <a:prstClr val="black"/>
              </a:solidFill>
            </a:endParaRPr>
          </a:p>
          <a:p>
            <a:pPr marL="455073" indent="-455073" defTabSz="1219170">
              <a:spcBef>
                <a:spcPts val="0"/>
              </a:spcBef>
              <a:spcAft>
                <a:spcPts val="0"/>
              </a:spcAft>
              <a:defRPr/>
            </a:pPr>
            <a:r>
              <a:rPr lang="de-DE" altLang="zh-CN" sz="2000" kern="0" dirty="0">
                <a:solidFill>
                  <a:prstClr val="black"/>
                </a:solidFill>
              </a:rPr>
              <a:t>Next steps:</a:t>
            </a:r>
          </a:p>
          <a:p>
            <a:pPr marL="988459" lvl="1" indent="-378875" defTabSz="1219170">
              <a:defRPr/>
            </a:pPr>
            <a:r>
              <a:rPr lang="en-US" altLang="zh-CN" sz="1400" kern="0" dirty="0">
                <a:solidFill>
                  <a:prstClr val="black"/>
                </a:solidFill>
              </a:rPr>
              <a:t>Continue to promote the improvement of </a:t>
            </a:r>
            <a:r>
              <a:rPr lang="en-US" altLang="zh-CN" sz="1400" kern="0" dirty="0" err="1">
                <a:solidFill>
                  <a:prstClr val="black"/>
                </a:solidFill>
              </a:rPr>
              <a:t>usecase</a:t>
            </a:r>
            <a:r>
              <a:rPr lang="en-US" altLang="zh-CN" sz="1400" kern="0" dirty="0">
                <a:solidFill>
                  <a:prstClr val="black"/>
                </a:solidFill>
              </a:rPr>
              <a:t> and conduct research on related solutions</a:t>
            </a: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6227806" y="2612431"/>
            <a:ext cx="5634679" cy="3524757"/>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FS_MANS_ph2</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800" kern="0" dirty="0">
                <a:solidFill>
                  <a:prstClr val="black"/>
                </a:solidFill>
              </a:rPr>
              <a:t>Progress </a:t>
            </a:r>
            <a:r>
              <a:rPr lang="de-DE" altLang="de-DE" sz="1800" kern="0" dirty="0" smtClean="0">
                <a:solidFill>
                  <a:prstClr val="black"/>
                </a:solidFill>
              </a:rPr>
              <a:t>since SA5#144e:</a:t>
            </a:r>
            <a:endParaRPr lang="de-DE" altLang="de-DE" sz="1800" kern="0" dirty="0">
              <a:solidFill>
                <a:prstClr val="black"/>
              </a:solidFill>
            </a:endParaRPr>
          </a:p>
          <a:p>
            <a:pPr marL="400050" lvl="1" indent="0" defTabSz="1219170">
              <a:spcBef>
                <a:spcPts val="0"/>
              </a:spcBef>
              <a:spcAft>
                <a:spcPts val="0"/>
              </a:spcAft>
              <a:buNone/>
              <a:defRPr/>
            </a:pPr>
            <a:r>
              <a:rPr lang="de-DE" altLang="de-DE" sz="1200" kern="0" dirty="0">
                <a:solidFill>
                  <a:prstClr val="black"/>
                </a:solidFill>
              </a:rPr>
              <a:t>The following contributions have been approved:</a:t>
            </a:r>
          </a:p>
          <a:p>
            <a:pPr marL="855123" lvl="1" indent="-455073" defTabSz="1219170">
              <a:spcBef>
                <a:spcPts val="0"/>
              </a:spcBef>
              <a:spcAft>
                <a:spcPts val="0"/>
              </a:spcAft>
              <a:defRPr/>
            </a:pPr>
            <a:r>
              <a:rPr lang="de-DE" altLang="de-DE" sz="1200" kern="0" dirty="0">
                <a:solidFill>
                  <a:prstClr val="black"/>
                </a:solidFill>
              </a:rPr>
              <a:t>S5-225413 pCR TR 28.835 Add potential solutions for performance measurements without PLMN ID at NRcellCU</a:t>
            </a:r>
          </a:p>
          <a:p>
            <a:pPr marL="855123" lvl="1" indent="-455073" defTabSz="1219170">
              <a:spcBef>
                <a:spcPts val="0"/>
              </a:spcBef>
              <a:spcAft>
                <a:spcPts val="0"/>
              </a:spcAft>
              <a:defRPr/>
            </a:pPr>
            <a:r>
              <a:rPr lang="de-DE" altLang="de-DE" sz="1200" kern="0" dirty="0">
                <a:solidFill>
                  <a:prstClr val="black"/>
                </a:solidFill>
              </a:rPr>
              <a:t>S5-225815 pCR TR 28.835 Add potential solution for PLMN-related attribute requirement for operator specific IOC</a:t>
            </a:r>
          </a:p>
          <a:p>
            <a:pPr marL="855123" lvl="1" indent="-455073" defTabSz="1219170">
              <a:spcBef>
                <a:spcPts val="0"/>
              </a:spcBef>
              <a:spcAft>
                <a:spcPts val="0"/>
              </a:spcAft>
              <a:defRPr/>
            </a:pPr>
            <a:r>
              <a:rPr lang="de-DE" altLang="de-DE" sz="1200" kern="0" dirty="0">
                <a:solidFill>
                  <a:prstClr val="black"/>
                </a:solidFill>
              </a:rPr>
              <a:t>S5-225816 pCR TR 28.835 Add key issue PLMN-related attribute requirement for operator specific IOC</a:t>
            </a:r>
          </a:p>
          <a:p>
            <a:pPr marL="855123" lvl="1" indent="-455073" defTabSz="1219170">
              <a:spcBef>
                <a:spcPts val="0"/>
              </a:spcBef>
              <a:spcAft>
                <a:spcPts val="0"/>
              </a:spcAft>
              <a:defRPr/>
            </a:pPr>
            <a:r>
              <a:rPr lang="de-DE" altLang="de-DE" sz="1200" kern="0" dirty="0">
                <a:solidFill>
                  <a:prstClr val="black"/>
                </a:solidFill>
              </a:rPr>
              <a:t>S5-225817 pCR TR 28.835 Update potential solution for management requirement between MOP-NM and MOP-SR-DM</a:t>
            </a:r>
          </a:p>
          <a:p>
            <a:pPr marL="457189" lvl="1" indent="0" defTabSz="1219170">
              <a:spcBef>
                <a:spcPts val="0"/>
              </a:spcBef>
              <a:spcAft>
                <a:spcPts val="0"/>
              </a:spcAft>
              <a:buNone/>
              <a:defRPr/>
            </a:pPr>
            <a:r>
              <a:rPr lang="en-US" altLang="zh-CN" sz="1200" kern="0" dirty="0">
                <a:solidFill>
                  <a:prstClr val="black"/>
                </a:solidFill>
              </a:rPr>
              <a:t> </a:t>
            </a:r>
          </a:p>
          <a:p>
            <a:pPr marL="455073" indent="-455073" defTabSz="1219170">
              <a:spcBef>
                <a:spcPts val="0"/>
              </a:spcBef>
              <a:spcAft>
                <a:spcPts val="0"/>
              </a:spcAft>
              <a:defRPr/>
            </a:pPr>
            <a:r>
              <a:rPr lang="en-US" altLang="zh-CN" sz="1800" kern="0" dirty="0">
                <a:solidFill>
                  <a:prstClr val="black"/>
                </a:solidFill>
              </a:rPr>
              <a:t>RAN impacts and dependencies:</a:t>
            </a:r>
            <a:endParaRPr lang="de-DE" altLang="zh-CN" sz="18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None identified</a:t>
            </a:r>
          </a:p>
          <a:p>
            <a:pPr marL="457189" lvl="1" indent="0" defTabSz="1219170">
              <a:spcBef>
                <a:spcPts val="0"/>
              </a:spcBef>
              <a:spcAft>
                <a:spcPts val="600"/>
              </a:spcAft>
              <a:buNone/>
              <a:defRPr/>
            </a:pPr>
            <a:endParaRPr lang="en-US" altLang="zh-CN" sz="1200" kern="0" dirty="0">
              <a:solidFill>
                <a:prstClr val="black"/>
              </a:solidFill>
            </a:endParaRPr>
          </a:p>
          <a:p>
            <a:pPr marL="455073" indent="-455073" defTabSz="1219170">
              <a:spcBef>
                <a:spcPts val="0"/>
              </a:spcBef>
              <a:spcAft>
                <a:spcPts val="0"/>
              </a:spcAft>
              <a:defRPr/>
            </a:pPr>
            <a:r>
              <a:rPr lang="de-DE" altLang="zh-CN" sz="1800" kern="0" dirty="0">
                <a:solidFill>
                  <a:prstClr val="black"/>
                </a:solidFill>
              </a:rPr>
              <a:t>Next steps:</a:t>
            </a:r>
          </a:p>
        </p:txBody>
      </p:sp>
    </p:spTree>
    <p:extLst>
      <p:ext uri="{BB962C8B-B14F-4D97-AF65-F5344CB8AC3E}">
        <p14:creationId xmlns:p14="http://schemas.microsoft.com/office/powerpoint/2010/main" val="335683031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(4/4)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81399098"/>
              </p:ext>
            </p:extLst>
          </p:nvPr>
        </p:nvGraphicFramePr>
        <p:xfrm>
          <a:off x="194694" y="1068257"/>
          <a:ext cx="11747157" cy="1801114"/>
        </p:xfrm>
        <a:graphic>
          <a:graphicData uri="http://schemas.openxmlformats.org/drawingml/2006/table">
            <a:tbl>
              <a:tblPr firstRow="1" firstCol="1" bandRow="1">
                <a:tableStyleId>{F5AB1C69-6EDB-4FF4-983F-18BD219EF322}</a:tableStyleId>
              </a:tblPr>
              <a:tblGrid>
                <a:gridCol w="571425"/>
                <a:gridCol w="2332912"/>
                <a:gridCol w="628831"/>
                <a:gridCol w="551964"/>
                <a:gridCol w="305147"/>
                <a:gridCol w="733463"/>
                <a:gridCol w="497478"/>
                <a:gridCol w="576648"/>
                <a:gridCol w="981430"/>
                <a:gridCol w="991788"/>
                <a:gridCol w="914905"/>
                <a:gridCol w="914905"/>
                <a:gridCol w="914905"/>
                <a:gridCol w="831356"/>
              </a:tblGrid>
              <a:tr h="336724">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724361">
                <a:tc>
                  <a:txBody>
                    <a:bodyPr/>
                    <a:lstStyle/>
                    <a:p>
                      <a:pPr algn="l" fontAlgn="t"/>
                      <a:r>
                        <a:rPr lang="en-US" sz="1200" b="0" i="0" u="none" strike="noStrike" dirty="0">
                          <a:solidFill>
                            <a:srgbClr val="000000"/>
                          </a:solidFill>
                          <a:effectLst/>
                          <a:latin typeface="+mn-lt"/>
                        </a:rPr>
                        <a:t>950034</a:t>
                      </a:r>
                    </a:p>
                  </a:txBody>
                  <a:tcPr marL="6350" marR="6350" marT="6350" marB="0"/>
                </a:tc>
                <a:tc>
                  <a:txBody>
                    <a:bodyPr/>
                    <a:lstStyle/>
                    <a:p>
                      <a:pPr algn="l" fontAlgn="t"/>
                      <a:r>
                        <a:rPr lang="en-US" sz="1200" b="0" i="0" u="none" strike="noStrike" dirty="0">
                          <a:solidFill>
                            <a:schemeClr val="tx1"/>
                          </a:solidFill>
                          <a:effectLst/>
                          <a:latin typeface="+mn-lt"/>
                        </a:rPr>
                        <a:t>Study on Management of Trace/MDT phase 2 </a:t>
                      </a:r>
                    </a:p>
                  </a:txBody>
                  <a:tcPr marL="6350" marR="6350" marT="6350" marB="0"/>
                </a:tc>
                <a:tc>
                  <a:txBody>
                    <a:bodyPr/>
                    <a:lstStyle/>
                    <a:p>
                      <a:pPr algn="l" fontAlgn="t"/>
                      <a:r>
                        <a:rPr lang="en-US" sz="1200" b="0" i="0" u="none" strike="noStrike" dirty="0">
                          <a:solidFill>
                            <a:srgbClr val="000000"/>
                          </a:solidFill>
                          <a:effectLst/>
                          <a:latin typeface="+mn-lt"/>
                        </a:rPr>
                        <a:t>FS_5GMDT_Ph2</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a:solidFill>
                            <a:srgbClr val="000000"/>
                          </a:solidFill>
                          <a:effectLst/>
                          <a:latin typeface="+mn-lt"/>
                          <a:ea typeface="+mn-ea"/>
                          <a:cs typeface="Arial" panose="020B0604020202020204" pitchFamily="34" charset="0"/>
                        </a:rPr>
                        <a:t> SA#98(Dec 2022</a:t>
                      </a:r>
                      <a:r>
                        <a:rPr lang="en-US" altLang="zh-CN" sz="900" b="0" kern="1200" dirty="0" smtClean="0">
                          <a:solidFill>
                            <a:srgbClr val="000000"/>
                          </a:solidFill>
                          <a:effectLst/>
                          <a:latin typeface="+mn-lt"/>
                          <a:ea typeface="+mn-ea"/>
                          <a:cs typeface="Arial" panose="020B0604020202020204" pitchFamily="34" charset="0"/>
                        </a:rPr>
                        <a:t>) -&gt;  </a:t>
                      </a:r>
                      <a:r>
                        <a:rPr lang="en-US" altLang="zh-CN" sz="900" b="1" kern="1200" dirty="0" smtClean="0">
                          <a:solidFill>
                            <a:srgbClr val="0000FF"/>
                          </a:solidFill>
                          <a:effectLst/>
                          <a:latin typeface="+mn-lt"/>
                          <a:ea typeface="+mn-ea"/>
                          <a:cs typeface="Arial" panose="020B0604020202020204" pitchFamily="34" charset="0"/>
                        </a:rPr>
                        <a:t>SA#99 (Mar. 2023</a:t>
                      </a:r>
                      <a:endParaRPr lang="zh-CN" sz="9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r>
                        <a:rPr lang="en-US" sz="1200" b="0" i="0" u="none" strike="noStrike" kern="1200" dirty="0">
                          <a:solidFill>
                            <a:srgbClr val="000000"/>
                          </a:solidFill>
                          <a:effectLst/>
                          <a:latin typeface="+mn-lt"/>
                          <a:ea typeface="+mn-ea"/>
                          <a:cs typeface="+mn-cs"/>
                        </a:rPr>
                        <a:t>15%</a:t>
                      </a:r>
                    </a:p>
                  </a:txBody>
                  <a:tcPr marL="6350" marR="6350" marT="6350" marB="0"/>
                </a:tc>
                <a:tc>
                  <a:txBody>
                    <a:bodyPr/>
                    <a:lstStyle/>
                    <a:p>
                      <a:pPr marL="0" algn="ctr" defTabSz="1219170" rtl="0" eaLnBrk="1" latinLnBrk="0" hangingPunct="1">
                        <a:lnSpc>
                          <a:spcPct val="107000"/>
                        </a:lnSpc>
                        <a:spcAft>
                          <a:spcPts val="800"/>
                        </a:spcAft>
                      </a:pPr>
                      <a:r>
                        <a:rPr lang="en-GB" sz="1200" b="0" i="0" u="none" strike="noStrike" kern="1200" dirty="0" smtClean="0">
                          <a:solidFill>
                            <a:srgbClr val="0000FF"/>
                          </a:solidFill>
                          <a:effectLst/>
                          <a:latin typeface="+mn-lt"/>
                          <a:ea typeface="+mn-ea"/>
                          <a:cs typeface="+mn-cs"/>
                        </a:rPr>
                        <a:t>25%</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marL="0" algn="ctr" defTabSz="1219170" rtl="0" eaLnBrk="1" latinLnBrk="0" hangingPunct="1">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0-&gt;10-&gt;15-&gt;</a:t>
                      </a:r>
                      <a:r>
                        <a:rPr lang="en-US" altLang="zh-CN" sz="1200" b="0" i="0" u="none" strike="noStrike" kern="1200" dirty="0" smtClean="0">
                          <a:solidFill>
                            <a:srgbClr val="000000"/>
                          </a:solidFill>
                          <a:effectLst/>
                          <a:latin typeface="+mn-lt"/>
                          <a:ea typeface="+mn-ea"/>
                          <a:cs typeface="+mn-cs"/>
                        </a:rPr>
                        <a:t>20-&gt;25%</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SP-220152</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28.837</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Nokia </a:t>
                      </a:r>
                      <a:endParaRPr lang="zh-CN" sz="1200" b="0" i="0" u="none" strike="noStrike" kern="1200" dirty="0">
                        <a:solidFill>
                          <a:srgbClr val="000000"/>
                        </a:solidFill>
                        <a:effectLst/>
                        <a:latin typeface="+mn-lt"/>
                        <a:ea typeface="+mn-ea"/>
                        <a:cs typeface="+mn-cs"/>
                      </a:endParaRPr>
                    </a:p>
                  </a:txBody>
                  <a:tcPr marL="9525" marR="9525" marT="9525" marB="9525"/>
                </a:tc>
              </a:tr>
              <a:tr h="488370">
                <a:tc>
                  <a:txBody>
                    <a:bodyPr/>
                    <a:lstStyle/>
                    <a:p>
                      <a:pPr algn="l" fontAlgn="t"/>
                      <a:r>
                        <a:rPr lang="en-US" sz="1200" b="0" i="0" u="none" strike="noStrike" dirty="0">
                          <a:solidFill>
                            <a:srgbClr val="000000"/>
                          </a:solidFill>
                          <a:effectLst/>
                          <a:latin typeface="+mn-lt"/>
                        </a:rPr>
                        <a:t>960026</a:t>
                      </a:r>
                    </a:p>
                  </a:txBody>
                  <a:tcPr marL="6350" marR="6350" marT="6350" marB="0"/>
                </a:tc>
                <a:tc>
                  <a:txBody>
                    <a:bodyPr/>
                    <a:lstStyle/>
                    <a:p>
                      <a:pPr algn="l" fontAlgn="t"/>
                      <a:r>
                        <a:rPr lang="en-US" sz="12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1200" b="0" i="0" u="none" strike="noStrike" dirty="0" err="1">
                          <a:solidFill>
                            <a:srgbClr val="000000"/>
                          </a:solidFill>
                          <a:effectLst/>
                          <a:latin typeface="+mn-lt"/>
                        </a:rPr>
                        <a:t>FS_IoT_NTN</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dirty="0">
                          <a:solidFill>
                            <a:srgbClr val="000000"/>
                          </a:solidFill>
                          <a:effectLst/>
                          <a:latin typeface="+mn-lt"/>
                        </a:rPr>
                        <a:t>Rel-18</a:t>
                      </a:r>
                    </a:p>
                  </a:txBody>
                  <a:tcPr marL="6350" marR="6350" marT="6350" marB="0"/>
                </a:tc>
                <a:tc>
                  <a:txBody>
                    <a:bodyPr/>
                    <a:lstStyle/>
                    <a:p>
                      <a:pPr algn="l" fontAlgn="t"/>
                      <a:r>
                        <a:rPr lang="en-US" sz="12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b="0" kern="1200" dirty="0">
                          <a:solidFill>
                            <a:srgbClr val="000000"/>
                          </a:solidFill>
                          <a:effectLst/>
                          <a:latin typeface="+mn-lt"/>
                          <a:ea typeface="+mn-ea"/>
                          <a:cs typeface="Arial" panose="020B0604020202020204" pitchFamily="34" charset="0"/>
                        </a:rPr>
                        <a:t> SA#98(Dec 2022)</a:t>
                      </a:r>
                      <a:endParaRPr lang="zh-CN" altLang="en-US" sz="1200" b="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200" b="0" i="0" u="none" strike="noStrike" kern="1200" dirty="0" smtClean="0">
                          <a:solidFill>
                            <a:srgbClr val="0000FF"/>
                          </a:solidFill>
                          <a:effectLst/>
                          <a:latin typeface="+mn-lt"/>
                          <a:ea typeface="+mn-ea"/>
                          <a:cs typeface="+mn-cs"/>
                        </a:rPr>
                        <a:t>30%</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1200" b="0" i="0" u="none" strike="noStrike" kern="1200" dirty="0">
                          <a:solidFill>
                            <a:srgbClr val="000000"/>
                          </a:solidFill>
                          <a:effectLst/>
                          <a:latin typeface="+mn-lt"/>
                          <a:ea typeface="+mn-ea"/>
                          <a:cs typeface="+mn-cs"/>
                        </a:rPr>
                        <a:t>0-&gt;</a:t>
                      </a:r>
                      <a:r>
                        <a:rPr lang="fr-FR" altLang="zh-CN" sz="1200" b="0" i="0" u="none" strike="noStrike" kern="1200" dirty="0" smtClean="0">
                          <a:solidFill>
                            <a:srgbClr val="000000"/>
                          </a:solidFill>
                          <a:effectLst/>
                          <a:latin typeface="+mn-lt"/>
                          <a:ea typeface="+mn-ea"/>
                          <a:cs typeface="+mn-cs"/>
                        </a:rPr>
                        <a:t>20-&gt;30%</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28.841</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China </a:t>
                      </a:r>
                      <a:r>
                        <a:rPr lang="fr-FR" altLang="zh-CN" sz="1200" b="0" i="0" u="none" strike="noStrike" kern="1200" dirty="0" err="1">
                          <a:solidFill>
                            <a:srgbClr val="000000"/>
                          </a:solidFill>
                          <a:effectLst/>
                          <a:latin typeface="+mn-lt"/>
                          <a:ea typeface="+mn-ea"/>
                          <a:cs typeface="+mn-cs"/>
                        </a:rPr>
                        <a:t>Unicom</a:t>
                      </a:r>
                      <a:endParaRPr lang="zh-CN"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194694" y="2968233"/>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FS_5GMDT_Ph2</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400050" lvl="1" indent="0" defTabSz="1219170">
              <a:spcBef>
                <a:spcPts val="0"/>
              </a:spcBef>
              <a:spcAft>
                <a:spcPts val="0"/>
              </a:spcAft>
              <a:buNone/>
              <a:defRPr/>
            </a:pPr>
            <a:r>
              <a:rPr lang="en-US" altLang="de-DE" sz="1100" kern="0" dirty="0">
                <a:solidFill>
                  <a:prstClr val="black"/>
                </a:solidFill>
              </a:rPr>
              <a:t>The following aspects have been approved:</a:t>
            </a:r>
          </a:p>
          <a:p>
            <a:pPr marL="855123" lvl="1" indent="-455073" defTabSz="1219170">
              <a:spcBef>
                <a:spcPts val="0"/>
              </a:spcBef>
              <a:spcAft>
                <a:spcPts val="0"/>
              </a:spcAft>
              <a:defRPr/>
            </a:pPr>
            <a:r>
              <a:rPr lang="en-US" altLang="de-DE" sz="1100" kern="0" dirty="0">
                <a:solidFill>
                  <a:prstClr val="black"/>
                </a:solidFill>
              </a:rPr>
              <a:t>-	Description and Problem Statement of Key Issue ‘Alignment of “Report Amount” parameter for Immediate MDT measurements’</a:t>
            </a:r>
          </a:p>
          <a:p>
            <a:pPr marL="855123" lvl="1" indent="-455073" defTabSz="1219170">
              <a:spcBef>
                <a:spcPts val="0"/>
              </a:spcBef>
              <a:spcAft>
                <a:spcPts val="0"/>
              </a:spcAft>
              <a:defRPr/>
            </a:pPr>
            <a:r>
              <a:rPr lang="en-US" altLang="de-DE" sz="1100" kern="0" dirty="0">
                <a:solidFill>
                  <a:prstClr val="black"/>
                </a:solidFill>
              </a:rPr>
              <a:t>-	Solution to Key Issue ‘Gaps in </a:t>
            </a:r>
            <a:r>
              <a:rPr lang="en-US" altLang="de-DE" sz="1100" kern="0" dirty="0" err="1">
                <a:solidFill>
                  <a:prstClr val="black"/>
                </a:solidFill>
              </a:rPr>
              <a:t>Signalling</a:t>
            </a:r>
            <a:r>
              <a:rPr lang="en-US" altLang="de-DE" sz="1100" kern="0" dirty="0">
                <a:solidFill>
                  <a:prstClr val="black"/>
                </a:solidFill>
              </a:rPr>
              <a:t> Trace Activation’</a:t>
            </a:r>
          </a:p>
          <a:p>
            <a:pPr marL="855123" lvl="1" indent="-455073" defTabSz="1219170">
              <a:spcBef>
                <a:spcPts val="0"/>
              </a:spcBef>
              <a:spcAft>
                <a:spcPts val="0"/>
              </a:spcAft>
              <a:defRPr/>
            </a:pPr>
            <a:r>
              <a:rPr lang="en-US" altLang="de-DE" sz="1100" kern="0" dirty="0">
                <a:solidFill>
                  <a:prstClr val="black"/>
                </a:solidFill>
              </a:rPr>
              <a:t>-	Problem statement of Key Issue ‘Reporting of Collected Management Data’</a:t>
            </a:r>
          </a:p>
          <a:p>
            <a:pPr marL="855123" lvl="1" indent="-455073" defTabSz="1219170">
              <a:spcBef>
                <a:spcPts val="0"/>
              </a:spcBef>
              <a:spcAft>
                <a:spcPts val="0"/>
              </a:spcAft>
              <a:defRPr/>
            </a:pP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kern="0" dirty="0" smtClean="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988459" lvl="1" indent="-378875" defTabSz="1219170">
              <a:defRPr/>
            </a:pPr>
            <a:r>
              <a:rPr lang="en-US" altLang="zh-CN" sz="1100" kern="0" dirty="0" smtClean="0">
                <a:solidFill>
                  <a:prstClr val="black"/>
                </a:solidFill>
              </a:rPr>
              <a:t>.</a:t>
            </a:r>
            <a:endParaRPr lang="en-US" altLang="zh-CN" sz="1400" kern="0" dirty="0">
              <a:solidFill>
                <a:prstClr val="black"/>
              </a:solidFill>
            </a:endParaRP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6215724" y="2993376"/>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FS_IoT_NTN</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p>
          <a:p>
            <a:pPr marL="988459" lvl="1" indent="-378875" defTabSz="1219170">
              <a:defRPr/>
            </a:pPr>
            <a:r>
              <a:rPr lang="en-US" altLang="de-DE" sz="1200" kern="0" dirty="0">
                <a:solidFill>
                  <a:prstClr val="black"/>
                </a:solidFill>
              </a:rPr>
              <a:t>Concepts and background as well as part of scenarios have been discussed and several </a:t>
            </a:r>
            <a:r>
              <a:rPr lang="en-US" altLang="de-DE" sz="1200" kern="0" dirty="0" err="1">
                <a:solidFill>
                  <a:prstClr val="black"/>
                </a:solidFill>
              </a:rPr>
              <a:t>pCRs</a:t>
            </a:r>
            <a:r>
              <a:rPr lang="en-US" altLang="de-DE" sz="1200" kern="0" dirty="0">
                <a:solidFill>
                  <a:prstClr val="black"/>
                </a:solidFill>
              </a:rPr>
              <a:t> have been agreed since last SA meeting.</a:t>
            </a:r>
          </a:p>
          <a:p>
            <a:pPr marL="988459" lvl="1" indent="-378875" defTabSz="1219170">
              <a:defRPr/>
            </a:pPr>
            <a:endParaRPr lang="de-DE" altLang="de-DE" sz="1200" kern="0" dirty="0">
              <a:solidFill>
                <a:prstClr val="black"/>
              </a:solidFill>
            </a:endParaRPr>
          </a:p>
          <a:p>
            <a:pPr marL="457189" lvl="1" indent="0" defTabSz="1219170">
              <a:spcBef>
                <a:spcPts val="0"/>
              </a:spcBef>
              <a:spcAft>
                <a:spcPts val="0"/>
              </a:spcAft>
              <a:buNone/>
              <a:defRPr/>
            </a:pPr>
            <a:r>
              <a:rPr lang="en-US" altLang="zh-CN" sz="1050" kern="0" dirty="0" smtClean="0">
                <a:solidFill>
                  <a:prstClr val="black"/>
                </a:solidFill>
                <a:latin typeface="Calibri"/>
                <a:cs typeface="+mn-cs"/>
              </a:rPr>
              <a:t> </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endParaRPr lang="en-US" sz="1050" kern="0" dirty="0" smtClean="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altLang="de-DE" sz="1200" kern="0" dirty="0">
                <a:solidFill>
                  <a:prstClr val="black"/>
                </a:solidFill>
              </a:rPr>
              <a:t>Next step is to add potential requirements and solutions of </a:t>
            </a:r>
            <a:r>
              <a:rPr lang="en-US" altLang="de-DE" sz="1200" kern="0" dirty="0" err="1">
                <a:solidFill>
                  <a:prstClr val="black"/>
                </a:solidFill>
              </a:rPr>
              <a:t>IoT_NTN</a:t>
            </a:r>
            <a:r>
              <a:rPr lang="en-US" altLang="de-DE" sz="1200" kern="0" dirty="0">
                <a:solidFill>
                  <a:prstClr val="black"/>
                </a:solidFill>
              </a:rPr>
              <a:t>.</a:t>
            </a:r>
          </a:p>
          <a:p>
            <a:pPr marL="988459" lvl="1" indent="-378875" defTabSz="1219170">
              <a:defRPr/>
            </a:pPr>
            <a:endParaRPr lang="en-US" sz="1050" kern="0" dirty="0">
              <a:solidFill>
                <a:prstClr val="black"/>
              </a:solidFill>
              <a:latin typeface="Calibri"/>
              <a:cs typeface="+mn-cs"/>
            </a:endParaRPr>
          </a:p>
        </p:txBody>
      </p:sp>
    </p:spTree>
    <p:extLst>
      <p:ext uri="{BB962C8B-B14F-4D97-AF65-F5344CB8AC3E}">
        <p14:creationId xmlns:p14="http://schemas.microsoft.com/office/powerpoint/2010/main" val="59511011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p:txBody>
          <a:bodyPr/>
          <a:lstStyle/>
          <a:p>
            <a:r>
              <a:rPr lang="en-GB" altLang="en-US" sz="2800" dirty="0" smtClean="0"/>
              <a:t>Summary - </a:t>
            </a:r>
            <a:r>
              <a:rPr lang="en-US" altLang="zh-CN" sz="2800" kern="0" dirty="0" smtClean="0"/>
              <a:t>Rel-18 </a:t>
            </a:r>
            <a:r>
              <a:rPr lang="en-US" altLang="zh-CN" sz="2800" kern="0" dirty="0"/>
              <a:t>SI - Support of New Services</a:t>
            </a:r>
            <a:endParaRPr lang="en-US" altLang="en-US" sz="2800" dirty="0"/>
          </a:p>
        </p:txBody>
      </p:sp>
      <p:sp>
        <p:nvSpPr>
          <p:cNvPr id="6259" name="TextBox 1">
            <a:extLst>
              <a:ext uri="{FF2B5EF4-FFF2-40B4-BE49-F238E27FC236}">
                <a16:creationId xmlns:a16="http://schemas.microsoft.com/office/drawing/2014/main" xmlns="" id="{069CA535-1391-46F0-8C3F-78AB758814C7}"/>
              </a:ext>
            </a:extLst>
          </p:cNvPr>
          <p:cNvSpPr txBox="1">
            <a:spLocks noChangeArrowheads="1"/>
          </p:cNvSpPr>
          <p:nvPr/>
        </p:nvSpPr>
        <p:spPr bwMode="auto">
          <a:xfrm>
            <a:off x="284092" y="5757507"/>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172887259"/>
              </p:ext>
            </p:extLst>
          </p:nvPr>
        </p:nvGraphicFramePr>
        <p:xfrm>
          <a:off x="203468" y="1271801"/>
          <a:ext cx="11747157" cy="4335717"/>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60747"/>
                <a:gridCol w="573932"/>
                <a:gridCol w="1020877"/>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000" b="0" i="0" u="none" strike="noStrike" dirty="0">
                          <a:solidFill>
                            <a:srgbClr val="000000"/>
                          </a:solidFill>
                          <a:effectLst/>
                          <a:latin typeface="+mn-lt"/>
                        </a:rPr>
                        <a:t>940035</a:t>
                      </a:r>
                    </a:p>
                  </a:txBody>
                  <a:tcPr marL="6350" marR="6350" marT="6350" marB="0"/>
                </a:tc>
                <a:tc>
                  <a:txBody>
                    <a:bodyPr/>
                    <a:lstStyle/>
                    <a:p>
                      <a:pPr algn="l" fontAlgn="t"/>
                      <a:r>
                        <a:rPr lang="en-US" sz="1000" b="0" i="0" u="none" strike="noStrike" dirty="0">
                          <a:solidFill>
                            <a:schemeClr val="tx1"/>
                          </a:solidFill>
                          <a:effectLst/>
                          <a:latin typeface="+mn-lt"/>
                        </a:rPr>
                        <a:t>Study on enhancement of management of non-public networks </a:t>
                      </a:r>
                    </a:p>
                  </a:txBody>
                  <a:tcPr marL="6350" marR="6350" marT="6350" marB="0"/>
                </a:tc>
                <a:tc>
                  <a:txBody>
                    <a:bodyPr/>
                    <a:lstStyle/>
                    <a:p>
                      <a:pPr algn="l" fontAlgn="t"/>
                      <a:r>
                        <a:rPr lang="en-US" sz="1000" b="0" i="0" u="none" strike="noStrike">
                          <a:solidFill>
                            <a:srgbClr val="000000"/>
                          </a:solidFill>
                          <a:effectLst/>
                          <a:latin typeface="+mn-lt"/>
                        </a:rPr>
                        <a:t>FS_OAM_eNPN</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40%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80%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r>
                        <a:rPr lang="en-US" sz="1100" dirty="0" smtClean="0">
                          <a:solidFill>
                            <a:schemeClr val="tx1"/>
                          </a:solidFill>
                          <a:latin typeface="+mn-lt"/>
                        </a:rPr>
                        <a:t>ready for SA Information approval</a:t>
                      </a:r>
                      <a:endParaRPr lang="en-GB" sz="1100" dirty="0">
                        <a:solidFill>
                          <a:schemeClr val="tx1"/>
                        </a:solidFill>
                        <a:latin typeface="+mn-lt"/>
                      </a:endParaRPr>
                    </a:p>
                  </a:txBody>
                  <a:tcPr marL="36002" marR="36002" marT="0" marB="0" anchor="ct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0-&gt;10-&gt;40-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60-&gt;80%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SP-220152</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28.907</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940036</a:t>
                      </a:r>
                    </a:p>
                  </a:txBody>
                  <a:tcPr marL="6350" marR="6350" marT="6350" marB="0"/>
                </a:tc>
                <a:tc>
                  <a:txBody>
                    <a:bodyPr/>
                    <a:lstStyle/>
                    <a:p>
                      <a:pPr algn="l" fontAlgn="t"/>
                      <a:r>
                        <a:rPr lang="en-US" sz="1000" b="0" i="0" u="none" strike="noStrike" dirty="0">
                          <a:solidFill>
                            <a:schemeClr val="tx1"/>
                          </a:solidFill>
                          <a:effectLst/>
                          <a:latin typeface="+mn-lt"/>
                        </a:rPr>
                        <a:t>Study on new aspects of EE for 5G networks Phase 2 </a:t>
                      </a:r>
                    </a:p>
                  </a:txBody>
                  <a:tcPr marL="6350" marR="6350" marT="6350" marB="0"/>
                </a:tc>
                <a:tc>
                  <a:txBody>
                    <a:bodyPr/>
                    <a:lstStyle/>
                    <a:p>
                      <a:pPr algn="l" fontAlgn="t"/>
                      <a:r>
                        <a:rPr lang="en-US" sz="1000" b="0" i="0" u="none" strike="noStrike">
                          <a:solidFill>
                            <a:srgbClr val="000000"/>
                          </a:solidFill>
                          <a:effectLst/>
                          <a:latin typeface="+mn-lt"/>
                        </a:rPr>
                        <a:t>FS_EE5G_Ph2</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SA#100(June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25%</a:t>
                      </a:r>
                    </a:p>
                  </a:txBody>
                  <a:tcPr marL="36002" marR="36002" marT="0" marB="0"/>
                </a:tc>
                <a:tc>
                  <a:txBody>
                    <a:bodyPr/>
                    <a:lstStyle/>
                    <a:p>
                      <a:pPr>
                        <a:lnSpc>
                          <a:spcPct val="107000"/>
                        </a:lnSpc>
                        <a:spcAft>
                          <a:spcPts val="800"/>
                        </a:spcAft>
                      </a:pPr>
                      <a:endParaRPr lang="en-GB" sz="11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9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15-&gt;25%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28.913</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Orange</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940040</a:t>
                      </a:r>
                    </a:p>
                  </a:txBody>
                  <a:tcPr marL="6350" marR="6350" marT="6350" marB="0"/>
                </a:tc>
                <a:tc>
                  <a:txBody>
                    <a:bodyPr/>
                    <a:lstStyle/>
                    <a:p>
                      <a:pPr algn="l" fontAlgn="t"/>
                      <a:r>
                        <a:rPr lang="en-US" sz="1000" b="0" i="0" u="none" strike="noStrike">
                          <a:solidFill>
                            <a:schemeClr val="tx1"/>
                          </a:solidFill>
                          <a:effectLst/>
                          <a:latin typeface="+mn-lt"/>
                        </a:rPr>
                        <a:t>Study on Network and Service Operations for Energy Utilities </a:t>
                      </a:r>
                    </a:p>
                  </a:txBody>
                  <a:tcPr marL="6350" marR="6350" marT="6350" marB="0"/>
                </a:tc>
                <a:tc>
                  <a:txBody>
                    <a:bodyPr/>
                    <a:lstStyle/>
                    <a:p>
                      <a:pPr algn="l" fontAlgn="t"/>
                      <a:r>
                        <a:rPr lang="en-US" sz="1000" b="0" i="0" u="none" strike="noStrike">
                          <a:solidFill>
                            <a:srgbClr val="000000"/>
                          </a:solidFill>
                          <a:effectLst/>
                          <a:latin typeface="+mn-lt"/>
                        </a:rPr>
                        <a:t>FS_NSOEU</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SA#98(Dec 2022</a:t>
                      </a:r>
                      <a:r>
                        <a:rPr lang="en-US" altLang="zh-CN" sz="900" kern="1200" dirty="0" smtClean="0">
                          <a:solidFill>
                            <a:srgbClr val="000000"/>
                          </a:solidFill>
                          <a:effectLst/>
                          <a:latin typeface="+mn-lt"/>
                          <a:ea typeface="+mn-ea"/>
                          <a:cs typeface="Arial" panose="020B0604020202020204" pitchFamily="34" charset="0"/>
                        </a:rPr>
                        <a:t>)-&gt;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1" kern="1200" dirty="0" smtClean="0">
                          <a:solidFill>
                            <a:srgbClr val="0000FF"/>
                          </a:solidFill>
                          <a:effectLst/>
                          <a:latin typeface="+mn-lt"/>
                          <a:ea typeface="+mn-ea"/>
                          <a:cs typeface="Arial" panose="020B0604020202020204" pitchFamily="34" charset="0"/>
                        </a:rPr>
                        <a:t>SA#99(Mar 2023)</a:t>
                      </a:r>
                      <a:endParaRPr lang="en-US"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1</a:t>
                      </a:r>
                      <a:r>
                        <a:rPr lang="en-US" sz="1000" b="0" i="0" u="none" strike="noStrike" dirty="0" smtClean="0">
                          <a:solidFill>
                            <a:srgbClr val="000000"/>
                          </a:solidFill>
                          <a:effectLst/>
                          <a:latin typeface="+mn-lt"/>
                        </a:rPr>
                        <a:t>5</a:t>
                      </a:r>
                      <a:r>
                        <a:rPr lang="en-US" sz="1000" b="0" i="0" u="none" strike="noStrike" dirty="0">
                          <a:solidFill>
                            <a:srgbClr val="000000"/>
                          </a:solidFill>
                          <a:effectLst/>
                          <a:latin typeface="+mn-lt"/>
                        </a:rPr>
                        <a:t>%</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1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35-&gt;45%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28.829</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Samsung </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a:solidFill>
                            <a:srgbClr val="000000"/>
                          </a:solidFill>
                          <a:effectLst/>
                          <a:latin typeface="+mn-lt"/>
                        </a:rPr>
                        <a:t>FS_KQI_5G</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20%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28.863</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a:solidFill>
                            <a:srgbClr val="000000"/>
                          </a:solidFill>
                          <a:effectLst/>
                          <a:latin typeface="+mn-lt"/>
                        </a:rPr>
                        <a:t>FS_DCSA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32%</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mn-ea"/>
                          <a:cs typeface="Arial" panose="020B0604020202020204" pitchFamily="34" charset="0"/>
                        </a:rPr>
                        <a:t>0-&gt;5-&gt;</a:t>
                      </a:r>
                      <a:r>
                        <a:rPr lang="en-US" altLang="zh-CN" sz="900" kern="1200" dirty="0" smtClean="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FF3300"/>
                          </a:solidFill>
                          <a:effectLst/>
                          <a:latin typeface="+mn-lt"/>
                          <a:ea typeface="+mn-ea"/>
                          <a:cs typeface="Arial" panose="020B0604020202020204" pitchFamily="34" charset="0"/>
                        </a:rPr>
                        <a:t>-&gt;32</a:t>
                      </a:r>
                      <a:r>
                        <a:rPr lang="en-US" altLang="zh-CN" sz="900" kern="1200" dirty="0" smtClean="0">
                          <a:solidFill>
                            <a:srgbClr val="FF3300"/>
                          </a:solidFill>
                          <a:effectLst/>
                          <a:latin typeface="+mn-lt"/>
                          <a:ea typeface="宋体" panose="02010600030101010101" pitchFamily="2" charset="-122"/>
                          <a:cs typeface="Arial" panose="020B0604020202020204" pitchFamily="34" charset="0"/>
                        </a:rPr>
                        <a:t>%</a:t>
                      </a:r>
                      <a:endParaRPr lang="zh-CN" sz="9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910026</a:t>
                      </a:r>
                    </a:p>
                  </a:txBody>
                  <a:tcPr marL="6350" marR="6350" marT="6350" marB="0"/>
                </a:tc>
                <a:tc>
                  <a:txBody>
                    <a:bodyPr/>
                    <a:lstStyle/>
                    <a:p>
                      <a:pPr algn="l" fontAlgn="t"/>
                      <a:r>
                        <a:rPr lang="en-US" sz="1000" b="0" i="0" u="none" strike="noStrike">
                          <a:solidFill>
                            <a:schemeClr val="tx1"/>
                          </a:solidFill>
                          <a:effectLst/>
                          <a:latin typeface="+mn-lt"/>
                        </a:rPr>
                        <a:t>Study on network slice management capability exposure </a:t>
                      </a:r>
                    </a:p>
                  </a:txBody>
                  <a:tcPr marL="6350" marR="6350" marT="6350" marB="0"/>
                </a:tc>
                <a:tc>
                  <a:txBody>
                    <a:bodyPr/>
                    <a:lstStyle/>
                    <a:p>
                      <a:pPr algn="l" fontAlgn="t"/>
                      <a:r>
                        <a:rPr lang="en-US" sz="1000" b="0" i="0" u="none" strike="noStrike" dirty="0">
                          <a:solidFill>
                            <a:srgbClr val="000000"/>
                          </a:solidFill>
                          <a:effectLst/>
                          <a:latin typeface="+mn-lt"/>
                        </a:rPr>
                        <a:t>FS_NSCE</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80%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83%</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900" kern="1200" dirty="0">
                          <a:solidFill>
                            <a:srgbClr val="000000"/>
                          </a:solidFill>
                          <a:effectLst/>
                          <a:latin typeface="+mn-lt"/>
                          <a:ea typeface="宋体" panose="02010600030101010101" pitchFamily="2" charset="-122"/>
                          <a:cs typeface="Arial" panose="020B0604020202020204" pitchFamily="34" charset="0"/>
                        </a:rPr>
                        <a:t>SA3, SA, RAN</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70-&gt;75-&gt;80-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82-&gt;83%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28.824</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err="1">
                          <a:solidFill>
                            <a:srgbClr val="000000"/>
                          </a:solidFill>
                          <a:effectLst/>
                          <a:latin typeface="+mn-lt"/>
                          <a:ea typeface="+mn-ea"/>
                          <a:cs typeface="Arial" panose="020B0604020202020204" pitchFamily="34" charset="0"/>
                        </a:rPr>
                        <a:t>Alibaba</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950029</a:t>
                      </a:r>
                    </a:p>
                  </a:txBody>
                  <a:tcPr marL="6350" marR="6350" marT="6350" marB="0"/>
                </a:tc>
                <a:tc>
                  <a:txBody>
                    <a:bodyPr/>
                    <a:lstStyle/>
                    <a:p>
                      <a:pPr algn="l" fontAlgn="t"/>
                      <a:r>
                        <a:rPr lang="en-US" sz="1000" b="0" i="0" u="none" strike="noStrike" dirty="0">
                          <a:solidFill>
                            <a:schemeClr val="tx1"/>
                          </a:solidFill>
                          <a:effectLst/>
                          <a:latin typeface="+mn-lt"/>
                        </a:rPr>
                        <a:t>Study on alignment with ETSI MEC for Edge computing management </a:t>
                      </a:r>
                    </a:p>
                  </a:txBody>
                  <a:tcPr marL="6350" marR="6350" marT="6350" marB="0"/>
                </a:tc>
                <a:tc>
                  <a:txBody>
                    <a:bodyPr/>
                    <a:lstStyle/>
                    <a:p>
                      <a:pPr algn="l" fontAlgn="t"/>
                      <a:r>
                        <a:rPr lang="en-US" sz="1000" b="0" i="0" u="none" strike="noStrike">
                          <a:solidFill>
                            <a:srgbClr val="000000"/>
                          </a:solidFill>
                          <a:effectLst/>
                          <a:latin typeface="+mn-lt"/>
                        </a:rPr>
                        <a:t>FS_MEC_ECM</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SA#97(Sep 2022</a:t>
                      </a:r>
                      <a:r>
                        <a:rPr lang="en-US" altLang="zh-CN" sz="900" kern="1200" dirty="0" smtClean="0">
                          <a:solidFill>
                            <a:srgbClr val="000000"/>
                          </a:solidFill>
                          <a:effectLst/>
                          <a:latin typeface="+mn-lt"/>
                          <a:ea typeface="+mn-ea"/>
                          <a:cs typeface="Arial" panose="020B0604020202020204" pitchFamily="34" charset="0"/>
                        </a:rPr>
                        <a:t>)-&gt;</a:t>
                      </a:r>
                      <a:r>
                        <a:rPr lang="en-US" altLang="zh-CN" sz="900" kern="1200" baseline="0" dirty="0" smtClean="0">
                          <a:solidFill>
                            <a:srgbClr val="000000"/>
                          </a:solidFill>
                          <a:effectLst/>
                          <a:latin typeface="+mn-lt"/>
                          <a:ea typeface="+mn-ea"/>
                          <a:cs typeface="Arial" panose="020B0604020202020204" pitchFamily="34" charset="0"/>
                        </a:rPr>
                        <a:t> </a:t>
                      </a:r>
                      <a:r>
                        <a:rPr lang="en-US" altLang="zh-CN" sz="900" b="1" kern="1200" baseline="0" dirty="0" smtClean="0">
                          <a:solidFill>
                            <a:srgbClr val="0000FF"/>
                          </a:solidFill>
                          <a:effectLst/>
                          <a:latin typeface="+mn-lt"/>
                          <a:ea typeface="+mn-ea"/>
                          <a:cs typeface="Arial" panose="020B0604020202020204" pitchFamily="34" charset="0"/>
                        </a:rPr>
                        <a:t>SA#99(Mar 2023)</a:t>
                      </a:r>
                      <a:endParaRPr lang="zh-CN"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15%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50%</a:t>
                      </a: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-&gt;50%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375045979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a:t>
            </a:r>
            <a:r>
              <a:rPr lang="en-US" altLang="zh-CN" sz="2800" dirty="0" smtClean="0"/>
              <a:t> (1/4)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98544311"/>
              </p:ext>
            </p:extLst>
          </p:nvPr>
        </p:nvGraphicFramePr>
        <p:xfrm>
          <a:off x="194694" y="935253"/>
          <a:ext cx="11747157" cy="1903222"/>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69521"/>
                <a:gridCol w="564205"/>
                <a:gridCol w="1021830"/>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050" b="0" i="0" u="none" strike="noStrike" dirty="0">
                          <a:solidFill>
                            <a:srgbClr val="000000"/>
                          </a:solidFill>
                          <a:effectLst/>
                          <a:latin typeface="+mn-lt"/>
                        </a:rPr>
                        <a:t>940035</a:t>
                      </a:r>
                    </a:p>
                  </a:txBody>
                  <a:tcPr marL="6350" marR="6350" marT="6350" marB="0"/>
                </a:tc>
                <a:tc>
                  <a:txBody>
                    <a:bodyPr/>
                    <a:lstStyle/>
                    <a:p>
                      <a:pPr algn="l" fontAlgn="t"/>
                      <a:r>
                        <a:rPr lang="en-US" sz="1050" b="0" i="0" u="none" strike="noStrike" dirty="0">
                          <a:solidFill>
                            <a:schemeClr val="tx1"/>
                          </a:solidFill>
                          <a:effectLst/>
                          <a:latin typeface="+mn-lt"/>
                        </a:rPr>
                        <a:t>Study on enhancement of management of non-public networks </a:t>
                      </a:r>
                    </a:p>
                  </a:txBody>
                  <a:tcPr marL="6350" marR="6350" marT="6350" marB="0"/>
                </a:tc>
                <a:tc>
                  <a:txBody>
                    <a:bodyPr/>
                    <a:lstStyle/>
                    <a:p>
                      <a:pPr algn="l" fontAlgn="t"/>
                      <a:r>
                        <a:rPr lang="en-US" sz="1050" b="0" i="0" u="none" strike="noStrike" dirty="0" err="1">
                          <a:solidFill>
                            <a:srgbClr val="000000"/>
                          </a:solidFill>
                          <a:effectLst/>
                          <a:latin typeface="+mn-lt"/>
                        </a:rPr>
                        <a:t>FS_OAM_eNPN</a:t>
                      </a:r>
                      <a:endParaRPr lang="en-US" sz="1050" b="0" i="0" u="none" strike="noStrike" dirty="0">
                        <a:solidFill>
                          <a:srgbClr val="000000"/>
                        </a:solidFill>
                        <a:effectLst/>
                        <a:latin typeface="+mn-lt"/>
                      </a:endParaRP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SA#98(Dec 2022)</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a:solidFill>
                            <a:srgbClr val="000000"/>
                          </a:solidFill>
                          <a:effectLst/>
                          <a:latin typeface="+mn-lt"/>
                        </a:rPr>
                        <a:t>40%</a:t>
                      </a:r>
                    </a:p>
                  </a:txBody>
                  <a:tcPr marL="6350" marR="6350" marT="635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80%</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r>
                        <a:rPr lang="en-US" sz="1050" dirty="0" smtClean="0">
                          <a:solidFill>
                            <a:schemeClr val="tx1"/>
                          </a:solidFill>
                          <a:latin typeface="+mn-lt"/>
                        </a:rPr>
                        <a:t>ready for SA Information approval</a:t>
                      </a:r>
                      <a:endParaRPr lang="en-GB" sz="1050" dirty="0">
                        <a:solidFill>
                          <a:schemeClr val="tx1"/>
                        </a:solidFill>
                        <a:latin typeface="+mn-lt"/>
                      </a:endParaRPr>
                    </a:p>
                  </a:txBody>
                  <a:tcPr marL="36002" marR="36002" marT="0" marB="0" anchor="ctr"/>
                </a:tc>
                <a:tc>
                  <a:txBody>
                    <a:bodyPr/>
                    <a:lstStyle/>
                    <a:p>
                      <a:pPr marL="0" algn="l" defTabSz="1219170" rtl="0" eaLnBrk="1" latinLnBrk="0" hangingPunct="1">
                        <a:lnSpc>
                          <a:spcPct val="150000"/>
                        </a:lnSpc>
                        <a:spcAft>
                          <a:spcPts val="0"/>
                        </a:spcAft>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algn="ctr"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0-&gt;10-&gt;40-</a:t>
                      </a:r>
                      <a:r>
                        <a:rPr lang="en-US" altLang="zh-CN" sz="1050" kern="1200" dirty="0">
                          <a:solidFill>
                            <a:srgbClr val="000000"/>
                          </a:solidFill>
                          <a:effectLst/>
                          <a:latin typeface="+mn-lt"/>
                          <a:ea typeface="宋体" panose="02010600030101010101" pitchFamily="2" charset="-122"/>
                          <a:cs typeface="Arial" panose="020B0604020202020204" pitchFamily="34" charset="0"/>
                        </a:rPr>
                        <a:t>&gt;</a:t>
                      </a:r>
                      <a:r>
                        <a:rPr lang="en-US" altLang="zh-CN" sz="1050" kern="1200" dirty="0" smtClean="0">
                          <a:solidFill>
                            <a:srgbClr val="000000"/>
                          </a:solidFill>
                          <a:effectLst/>
                          <a:latin typeface="+mn-lt"/>
                          <a:ea typeface="宋体" panose="02010600030101010101" pitchFamily="2" charset="-122"/>
                          <a:cs typeface="Arial" panose="020B0604020202020204" pitchFamily="34" charset="0"/>
                        </a:rPr>
                        <a:t>60-&gt;80%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50" b="0" i="0" u="none" strike="noStrike" kern="1200" dirty="0" smtClean="0">
                          <a:solidFill>
                            <a:srgbClr val="000000"/>
                          </a:solidFill>
                          <a:effectLst/>
                          <a:latin typeface="+mn-lt"/>
                          <a:ea typeface="+mn-ea"/>
                          <a:cs typeface="+mn-cs"/>
                        </a:rPr>
                        <a:t>SP-220152</a:t>
                      </a:r>
                      <a:endParaRPr lang="zh-CN" altLang="zh-CN" sz="105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28.907</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Huawei</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50" b="0" i="0" u="none" strike="noStrike" dirty="0">
                          <a:solidFill>
                            <a:srgbClr val="000000"/>
                          </a:solidFill>
                          <a:effectLst/>
                          <a:latin typeface="+mn-lt"/>
                        </a:rPr>
                        <a:t>940040</a:t>
                      </a:r>
                    </a:p>
                  </a:txBody>
                  <a:tcPr marL="6350" marR="6350" marT="6350" marB="0"/>
                </a:tc>
                <a:tc>
                  <a:txBody>
                    <a:bodyPr/>
                    <a:lstStyle/>
                    <a:p>
                      <a:pPr algn="l" fontAlgn="t"/>
                      <a:r>
                        <a:rPr lang="en-US" sz="1050" b="0" i="0" u="none" strike="noStrike">
                          <a:solidFill>
                            <a:schemeClr val="tx1"/>
                          </a:solidFill>
                          <a:effectLst/>
                          <a:latin typeface="+mn-lt"/>
                        </a:rPr>
                        <a:t>Study on Network and Service Operations for Energy Utilities </a:t>
                      </a:r>
                    </a:p>
                  </a:txBody>
                  <a:tcPr marL="6350" marR="6350" marT="6350" marB="0"/>
                </a:tc>
                <a:tc>
                  <a:txBody>
                    <a:bodyPr/>
                    <a:lstStyle/>
                    <a:p>
                      <a:pPr algn="l" fontAlgn="t"/>
                      <a:r>
                        <a:rPr lang="en-US" sz="1050" b="0" i="0" u="none" strike="noStrike" dirty="0">
                          <a:solidFill>
                            <a:srgbClr val="000000"/>
                          </a:solidFill>
                          <a:effectLst/>
                          <a:latin typeface="+mn-lt"/>
                        </a:rPr>
                        <a:t>FS_NSOEU</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SA#98(Dec 2022)</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45%</a:t>
                      </a: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宋体" panose="02010600030101010101" pitchFamily="2" charset="-122"/>
                          <a:cs typeface="Arial" panose="020B0604020202020204" pitchFamily="34" charset="0"/>
                        </a:rPr>
                        <a:t> </a:t>
                      </a:r>
                      <a:r>
                        <a:rPr lang="en-US" altLang="zh-CN" sz="1050" kern="1200" dirty="0">
                          <a:solidFill>
                            <a:srgbClr val="000000"/>
                          </a:solidFill>
                          <a:effectLst/>
                          <a:latin typeface="+mn-lt"/>
                          <a:ea typeface="+mn-ea"/>
                          <a:cs typeface="Arial" panose="020B0604020202020204" pitchFamily="34" charset="0"/>
                        </a:rPr>
                        <a:t>0-&gt;10-&gt;15-</a:t>
                      </a:r>
                      <a:r>
                        <a:rPr lang="en-US" altLang="zh-CN" sz="1050" kern="1200" dirty="0">
                          <a:solidFill>
                            <a:srgbClr val="000000"/>
                          </a:solidFill>
                          <a:effectLst/>
                          <a:latin typeface="+mn-lt"/>
                          <a:ea typeface="宋体" panose="02010600030101010101" pitchFamily="2" charset="-122"/>
                          <a:cs typeface="Arial" panose="020B0604020202020204" pitchFamily="34" charset="0"/>
                        </a:rPr>
                        <a:t>&gt;35%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5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28.829</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Samsung </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50" b="0" i="0" u="none" strike="noStrike" dirty="0">
                          <a:solidFill>
                            <a:srgbClr val="000000"/>
                          </a:solidFill>
                          <a:effectLst/>
                          <a:latin typeface="+mn-lt"/>
                        </a:rPr>
                        <a:t>910026</a:t>
                      </a:r>
                    </a:p>
                  </a:txBody>
                  <a:tcPr marL="6350" marR="6350" marT="6350" marB="0"/>
                </a:tc>
                <a:tc>
                  <a:txBody>
                    <a:bodyPr/>
                    <a:lstStyle/>
                    <a:p>
                      <a:pPr algn="l" fontAlgn="t"/>
                      <a:r>
                        <a:rPr lang="en-US" sz="1050" b="0" i="0" u="none" strike="noStrike" dirty="0">
                          <a:solidFill>
                            <a:schemeClr val="tx1"/>
                          </a:solidFill>
                          <a:effectLst/>
                          <a:latin typeface="+mn-lt"/>
                        </a:rPr>
                        <a:t>Study on network slice management capability exposure </a:t>
                      </a:r>
                    </a:p>
                  </a:txBody>
                  <a:tcPr marL="6350" marR="6350" marT="6350" marB="0"/>
                </a:tc>
                <a:tc>
                  <a:txBody>
                    <a:bodyPr/>
                    <a:lstStyle/>
                    <a:p>
                      <a:pPr algn="l" fontAlgn="t"/>
                      <a:r>
                        <a:rPr lang="en-US" sz="1050" b="0" i="0" u="none" strike="noStrike" dirty="0">
                          <a:solidFill>
                            <a:srgbClr val="000000"/>
                          </a:solidFill>
                          <a:effectLst/>
                          <a:latin typeface="+mn-lt"/>
                        </a:rPr>
                        <a:t>FS_NSCE</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SA#98(Dec 2022)</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dirty="0">
                          <a:solidFill>
                            <a:srgbClr val="000000"/>
                          </a:solidFill>
                          <a:effectLst/>
                          <a:latin typeface="+mn-lt"/>
                        </a:rPr>
                        <a:t>80%</a:t>
                      </a:r>
                    </a:p>
                  </a:txBody>
                  <a:tcPr marL="6350" marR="6350" marT="635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83%</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Arial" panose="020B0604020202020204" pitchFamily="34" charset="0"/>
                        </a:rPr>
                        <a:t>SA3, SA, RAN</a:t>
                      </a: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70-&gt;75-&gt;80-</a:t>
                      </a:r>
                      <a:r>
                        <a:rPr lang="en-US" altLang="zh-CN" sz="1050" kern="1200" dirty="0">
                          <a:solidFill>
                            <a:srgbClr val="000000"/>
                          </a:solidFill>
                          <a:effectLst/>
                          <a:latin typeface="+mn-lt"/>
                          <a:ea typeface="宋体" panose="02010600030101010101" pitchFamily="2" charset="-122"/>
                          <a:cs typeface="Arial" panose="020B0604020202020204" pitchFamily="34" charset="0"/>
                        </a:rPr>
                        <a:t>&gt;</a:t>
                      </a:r>
                      <a:r>
                        <a:rPr lang="en-US" altLang="zh-CN" sz="1050" kern="1200" dirty="0" smtClean="0">
                          <a:solidFill>
                            <a:srgbClr val="000000"/>
                          </a:solidFill>
                          <a:effectLst/>
                          <a:latin typeface="+mn-lt"/>
                          <a:ea typeface="宋体" panose="02010600030101010101" pitchFamily="2" charset="-122"/>
                          <a:cs typeface="Arial" panose="020B0604020202020204" pitchFamily="34" charset="0"/>
                        </a:rPr>
                        <a:t>82-&gt;83%</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5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050" kern="1200" dirty="0">
                          <a:solidFill>
                            <a:srgbClr val="000000"/>
                          </a:solidFill>
                          <a:effectLst/>
                          <a:latin typeface="+mn-lt"/>
                          <a:ea typeface="宋体" panose="02010600030101010101" pitchFamily="2" charset="-122"/>
                          <a:cs typeface="Arial" panose="020B0604020202020204" pitchFamily="34" charset="0"/>
                        </a:rPr>
                        <a:t>28.824</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50" kern="1200" dirty="0" err="1">
                          <a:solidFill>
                            <a:srgbClr val="000000"/>
                          </a:solidFill>
                          <a:effectLst/>
                          <a:latin typeface="+mn-lt"/>
                          <a:ea typeface="+mn-ea"/>
                          <a:cs typeface="Arial" panose="020B0604020202020204" pitchFamily="34" charset="0"/>
                        </a:rPr>
                        <a:t>Alibaba</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128194" y="2787418"/>
            <a:ext cx="34552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FS_OAM_eNPN</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de-DE" altLang="de-DE" sz="1100" kern="0" dirty="0" smtClean="0">
                <a:solidFill>
                  <a:prstClr val="black"/>
                </a:solidFill>
              </a:rPr>
              <a:t>Update </a:t>
            </a:r>
            <a:r>
              <a:rPr lang="de-DE" altLang="de-DE" sz="1100" kern="0" dirty="0">
                <a:solidFill>
                  <a:prstClr val="black"/>
                </a:solidFill>
              </a:rPr>
              <a:t>performance data collection procedure</a:t>
            </a:r>
          </a:p>
          <a:p>
            <a:pPr marL="855123" lvl="1" indent="-455073" defTabSz="1219170">
              <a:spcBef>
                <a:spcPts val="0"/>
              </a:spcBef>
              <a:spcAft>
                <a:spcPts val="0"/>
              </a:spcAft>
              <a:defRPr/>
            </a:pPr>
            <a:r>
              <a:rPr lang="de-DE" altLang="de-DE" sz="1100" kern="0" dirty="0" smtClean="0">
                <a:solidFill>
                  <a:prstClr val="black"/>
                </a:solidFill>
              </a:rPr>
              <a:t>Add </a:t>
            </a:r>
            <a:r>
              <a:rPr lang="de-DE" altLang="de-DE" sz="1100" kern="0" dirty="0">
                <a:solidFill>
                  <a:prstClr val="black"/>
                </a:solidFill>
              </a:rPr>
              <a:t>potential solution for SLA monitoring and evaluation</a:t>
            </a:r>
          </a:p>
          <a:p>
            <a:pPr marL="855123" lvl="1" indent="-455073" defTabSz="1219170">
              <a:spcBef>
                <a:spcPts val="0"/>
              </a:spcBef>
              <a:spcAft>
                <a:spcPts val="0"/>
              </a:spcAft>
              <a:defRPr/>
            </a:pPr>
            <a:r>
              <a:rPr lang="de-DE" altLang="de-DE" sz="1100" kern="0" dirty="0" smtClean="0">
                <a:solidFill>
                  <a:prstClr val="black"/>
                </a:solidFill>
              </a:rPr>
              <a:t>Add </a:t>
            </a:r>
            <a:r>
              <a:rPr lang="de-DE" altLang="de-DE" sz="1100" kern="0" dirty="0">
                <a:solidFill>
                  <a:prstClr val="black"/>
                </a:solidFill>
              </a:rPr>
              <a:t>key issue for network capability exposure</a:t>
            </a:r>
          </a:p>
          <a:p>
            <a:pPr marL="855123" lvl="1" indent="-455073" defTabSz="1219170">
              <a:spcBef>
                <a:spcPts val="0"/>
              </a:spcBef>
              <a:spcAft>
                <a:spcPts val="0"/>
              </a:spcAft>
              <a:defRPr/>
            </a:pPr>
            <a:r>
              <a:rPr lang="de-DE" altLang="de-DE" sz="1100" kern="0" dirty="0" smtClean="0">
                <a:solidFill>
                  <a:prstClr val="black"/>
                </a:solidFill>
              </a:rPr>
              <a:t>Add </a:t>
            </a:r>
            <a:r>
              <a:rPr lang="de-DE" altLang="de-DE" sz="1100" kern="0" dirty="0">
                <a:solidFill>
                  <a:prstClr val="black"/>
                </a:solidFill>
              </a:rPr>
              <a:t>potential solution for satisfying resource isolation demand for Smart Grid Utilities</a:t>
            </a:r>
          </a:p>
          <a:p>
            <a:pPr marL="457189" lvl="1" indent="0" defTabSz="1219170">
              <a:spcBef>
                <a:spcPts val="0"/>
              </a:spcBef>
              <a:spcAft>
                <a:spcPts val="0"/>
              </a:spcAft>
              <a:buNone/>
              <a:defRPr/>
            </a:pPr>
            <a:r>
              <a:rPr lang="en-US" altLang="zh-CN" sz="1100" kern="0" dirty="0" smtClean="0">
                <a:solidFill>
                  <a:prstClr val="black"/>
                </a:solidFill>
              </a:rPr>
              <a:t> </a:t>
            </a:r>
            <a:endParaRPr lang="en-US" altLang="zh-CN" sz="11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dirty="0"/>
              <a:t>RAN3/2</a:t>
            </a:r>
            <a:endParaRPr lang="de-DE" altLang="zh-CN" sz="1200" kern="0" dirty="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855123" lvl="1" indent="-455073" defTabSz="1219170">
              <a:spcBef>
                <a:spcPts val="0"/>
              </a:spcBef>
              <a:spcAft>
                <a:spcPts val="0"/>
              </a:spcAft>
              <a:defRPr/>
            </a:pPr>
            <a:r>
              <a:rPr lang="en-US" altLang="zh-CN" sz="1200" dirty="0"/>
              <a:t>continue discussion on solution part and to finalize the conclusion part for key issues.</a:t>
            </a: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3707027" y="2774848"/>
            <a:ext cx="4506097" cy="3978662"/>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FS_NSOEU</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a:t>
            </a:r>
            <a:r>
              <a:rPr lang="de-DE" altLang="de-DE" sz="1400" kern="0" dirty="0" smtClean="0">
                <a:solidFill>
                  <a:prstClr val="black"/>
                </a:solidFill>
              </a:rPr>
              <a:t>since SA5#144e:</a:t>
            </a:r>
            <a:endParaRPr lang="de-DE" altLang="de-DE" sz="1400" kern="0" dirty="0">
              <a:solidFill>
                <a:prstClr val="black"/>
              </a:solidFill>
            </a:endParaRPr>
          </a:p>
          <a:p>
            <a:pPr marL="855123" lvl="1" indent="-455073" defTabSz="1219170">
              <a:spcBef>
                <a:spcPts val="0"/>
              </a:spcBef>
              <a:spcAft>
                <a:spcPts val="0"/>
              </a:spcAft>
              <a:defRPr/>
            </a:pPr>
            <a:r>
              <a:rPr lang="en-US" altLang="de-DE" sz="1050" kern="0" dirty="0">
                <a:solidFill>
                  <a:prstClr val="black"/>
                </a:solidFill>
              </a:rPr>
              <a:t>The study has begun to add key issues and solutions.</a:t>
            </a:r>
          </a:p>
          <a:p>
            <a:pPr marL="855123" lvl="1" indent="-455073" defTabSz="1219170">
              <a:spcBef>
                <a:spcPts val="0"/>
              </a:spcBef>
              <a:spcAft>
                <a:spcPts val="0"/>
              </a:spcAft>
              <a:defRPr/>
            </a:pPr>
            <a:r>
              <a:rPr lang="en-US" altLang="de-DE" sz="1050" kern="0" dirty="0">
                <a:solidFill>
                  <a:prstClr val="black"/>
                </a:solidFill>
              </a:rPr>
              <a:t>The first and second objective have progressed well.</a:t>
            </a:r>
          </a:p>
          <a:p>
            <a:pPr marL="855123" lvl="1" indent="-455073" defTabSz="1219170">
              <a:spcBef>
                <a:spcPts val="0"/>
              </a:spcBef>
              <a:spcAft>
                <a:spcPts val="0"/>
              </a:spcAft>
              <a:defRPr/>
            </a:pPr>
            <a:r>
              <a:rPr lang="en-US" altLang="de-DE" sz="1050" kern="0" dirty="0">
                <a:solidFill>
                  <a:prstClr val="black"/>
                </a:solidFill>
              </a:rPr>
              <a:t>A solution was added for the first objective.</a:t>
            </a:r>
          </a:p>
          <a:p>
            <a:pPr marL="855123" lvl="1" indent="-455073" defTabSz="1219170">
              <a:spcBef>
                <a:spcPts val="0"/>
              </a:spcBef>
              <a:spcAft>
                <a:spcPts val="0"/>
              </a:spcAft>
              <a:defRPr/>
            </a:pPr>
            <a:r>
              <a:rPr lang="en-US" altLang="de-DE" sz="1050" kern="0" dirty="0">
                <a:solidFill>
                  <a:prstClr val="black"/>
                </a:solidFill>
              </a:rPr>
              <a:t>Use cases with clear requirements were added for the second objective.</a:t>
            </a:r>
            <a:endParaRPr lang="de-DE" altLang="de-DE" sz="1050" kern="0" dirty="0">
              <a:solidFill>
                <a:prstClr val="black"/>
              </a:solidFill>
            </a:endParaRPr>
          </a:p>
          <a:p>
            <a:pPr marL="457189" lvl="1" indent="0" defTabSz="1219170">
              <a:spcBef>
                <a:spcPts val="0"/>
              </a:spcBef>
              <a:spcAft>
                <a:spcPts val="0"/>
              </a:spcAft>
              <a:buNone/>
              <a:defRPr/>
            </a:pPr>
            <a:r>
              <a:rPr lang="en-US" altLang="zh-CN" sz="1050" kern="0" dirty="0">
                <a:solidFill>
                  <a:prstClr val="black"/>
                </a:solidFill>
              </a:rPr>
              <a:t> </a:t>
            </a:r>
          </a:p>
          <a:p>
            <a:pPr marL="455073" indent="-455073" defTabSz="1219170">
              <a:spcBef>
                <a:spcPts val="0"/>
              </a:spcBef>
              <a:spcAft>
                <a:spcPts val="0"/>
              </a:spcAft>
              <a:defRPr/>
            </a:pPr>
            <a:r>
              <a:rPr lang="en-US" altLang="zh-CN" sz="1400" kern="0" dirty="0">
                <a:solidFill>
                  <a:prstClr val="black"/>
                </a:solidFill>
              </a:rPr>
              <a:t>RAN impacts and dependencies:</a:t>
            </a:r>
            <a:endParaRPr lang="de-DE" altLang="zh-CN" sz="1400" kern="0" dirty="0">
              <a:solidFill>
                <a:prstClr val="black"/>
              </a:solidFill>
            </a:endParaRPr>
          </a:p>
          <a:p>
            <a:pPr marL="988459" lvl="1" indent="-378875" defTabSz="1219170">
              <a:spcBef>
                <a:spcPts val="0"/>
              </a:spcBef>
              <a:spcAft>
                <a:spcPts val="600"/>
              </a:spcAft>
              <a:defRPr/>
            </a:pPr>
            <a:r>
              <a:rPr lang="en-US" altLang="zh-CN" sz="1050" kern="0" dirty="0">
                <a:solidFill>
                  <a:prstClr val="black"/>
                </a:solidFill>
              </a:rPr>
              <a:t>Some monitoring requirements at the </a:t>
            </a:r>
            <a:r>
              <a:rPr lang="en-US" altLang="zh-CN" sz="1050" kern="0" dirty="0" err="1">
                <a:solidFill>
                  <a:prstClr val="black"/>
                </a:solidFill>
              </a:rPr>
              <a:t>eNB</a:t>
            </a:r>
            <a:r>
              <a:rPr lang="en-US" altLang="zh-CN" sz="1050" kern="0" dirty="0">
                <a:solidFill>
                  <a:prstClr val="black"/>
                </a:solidFill>
              </a:rPr>
              <a:t> level were identified, but this is only exposure. There is very likely to be no impact to the NRM or PM standard.</a:t>
            </a:r>
          </a:p>
          <a:p>
            <a:pPr marL="455073" indent="-455073" defTabSz="1219170">
              <a:spcBef>
                <a:spcPts val="0"/>
              </a:spcBef>
              <a:spcAft>
                <a:spcPts val="0"/>
              </a:spcAft>
              <a:defRPr/>
            </a:pPr>
            <a:r>
              <a:rPr lang="de-DE" altLang="zh-CN" sz="1400" kern="0" dirty="0">
                <a:solidFill>
                  <a:prstClr val="black"/>
                </a:solidFill>
              </a:rPr>
              <a:t>Next steps:</a:t>
            </a:r>
          </a:p>
          <a:p>
            <a:pPr marL="988459" lvl="1" indent="-378875" defTabSz="1219170">
              <a:defRPr/>
            </a:pPr>
            <a:r>
              <a:rPr lang="en-US" altLang="zh-CN" sz="1050" kern="0" dirty="0">
                <a:solidFill>
                  <a:prstClr val="black"/>
                </a:solidFill>
              </a:rPr>
              <a:t>Next meeting (SA5 146, after SA #97) will be crucial, to add more solutions and advance the third objective.</a:t>
            </a:r>
          </a:p>
          <a:p>
            <a:pPr marL="988459" lvl="1" indent="-378875" defTabSz="1219170">
              <a:defRPr/>
            </a:pPr>
            <a:r>
              <a:rPr lang="en-US" altLang="zh-CN" sz="1050" kern="0" dirty="0">
                <a:solidFill>
                  <a:prstClr val="black"/>
                </a:solidFill>
              </a:rPr>
              <a:t>Offline work with the EUTC has identified a promising strategy for the third objective, which will be submitted at SA5 146.</a:t>
            </a:r>
          </a:p>
          <a:p>
            <a:pPr marL="988459" lvl="1" indent="-378875" defTabSz="1219170">
              <a:defRPr/>
            </a:pPr>
            <a:r>
              <a:rPr lang="en-US" altLang="zh-CN" sz="1050" kern="0" dirty="0">
                <a:solidFill>
                  <a:prstClr val="black"/>
                </a:solidFill>
              </a:rPr>
              <a:t>There are comments outstanding from SA5#145e to address at SA5#146. </a:t>
            </a:r>
          </a:p>
        </p:txBody>
      </p:sp>
      <p:sp>
        <p:nvSpPr>
          <p:cNvPr id="6" name="Content Placeholder 7">
            <a:extLst>
              <a:ext uri="{FF2B5EF4-FFF2-40B4-BE49-F238E27FC236}">
                <a16:creationId xmlns:a16="http://schemas.microsoft.com/office/drawing/2014/main" xmlns="" id="{B4F8F5CC-9B36-4C4A-96C2-095377087992}"/>
              </a:ext>
            </a:extLst>
          </p:cNvPr>
          <p:cNvSpPr txBox="1">
            <a:spLocks/>
          </p:cNvSpPr>
          <p:nvPr/>
        </p:nvSpPr>
        <p:spPr>
          <a:xfrm>
            <a:off x="8434057" y="2787418"/>
            <a:ext cx="362022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FS_NSCE</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400050" lvl="1" indent="0" defTabSz="1219170">
              <a:spcBef>
                <a:spcPts val="0"/>
              </a:spcBef>
              <a:spcAft>
                <a:spcPts val="0"/>
              </a:spcAft>
              <a:buNone/>
              <a:defRPr/>
            </a:pPr>
            <a:r>
              <a:rPr lang="en-US" altLang="zh-CN" sz="1050" kern="0" dirty="0" smtClean="0">
                <a:solidFill>
                  <a:prstClr val="black"/>
                </a:solidFill>
              </a:rPr>
              <a:t>Several </a:t>
            </a:r>
            <a:r>
              <a:rPr lang="en-US" altLang="zh-CN" sz="1050" kern="0" dirty="0">
                <a:solidFill>
                  <a:prstClr val="black"/>
                </a:solidFill>
              </a:rPr>
              <a:t>contributions have been approved:</a:t>
            </a:r>
          </a:p>
          <a:p>
            <a:pPr marL="855123" lvl="1" indent="-455073" defTabSz="1219170">
              <a:spcBef>
                <a:spcPts val="0"/>
              </a:spcBef>
              <a:spcAft>
                <a:spcPts val="0"/>
              </a:spcAft>
              <a:defRPr/>
            </a:pPr>
            <a:r>
              <a:rPr lang="en-US" altLang="zh-CN" sz="1050" kern="0" dirty="0" smtClean="0">
                <a:solidFill>
                  <a:prstClr val="black"/>
                </a:solidFill>
              </a:rPr>
              <a:t>S5-225249  </a:t>
            </a:r>
            <a:r>
              <a:rPr lang="en-US" altLang="zh-CN" sz="1050" kern="0" dirty="0">
                <a:solidFill>
                  <a:prstClr val="black"/>
                </a:solidFill>
              </a:rPr>
              <a:t>Removal of unused interfaces in alternative 3</a:t>
            </a:r>
          </a:p>
          <a:p>
            <a:pPr marL="855123" lvl="1" indent="-455073" defTabSz="1219170">
              <a:spcBef>
                <a:spcPts val="0"/>
              </a:spcBef>
              <a:spcAft>
                <a:spcPts val="0"/>
              </a:spcAft>
              <a:defRPr/>
            </a:pPr>
            <a:r>
              <a:rPr lang="en-US" altLang="zh-CN" sz="1050" kern="0" dirty="0" smtClean="0">
                <a:solidFill>
                  <a:prstClr val="black"/>
                </a:solidFill>
              </a:rPr>
              <a:t>S5-225248  </a:t>
            </a:r>
            <a:r>
              <a:rPr lang="en-US" altLang="zh-CN" sz="1050" kern="0" dirty="0">
                <a:solidFill>
                  <a:prstClr val="black"/>
                </a:solidFill>
              </a:rPr>
              <a:t>Cleanup of exposure without going through BSS</a:t>
            </a:r>
          </a:p>
          <a:p>
            <a:pPr marL="855123" lvl="1" indent="-455073" defTabSz="1219170">
              <a:spcBef>
                <a:spcPts val="0"/>
              </a:spcBef>
              <a:spcAft>
                <a:spcPts val="0"/>
              </a:spcAft>
              <a:defRPr/>
            </a:pPr>
            <a:r>
              <a:rPr lang="en-US" altLang="zh-CN" sz="1050" kern="0" dirty="0" smtClean="0">
                <a:solidFill>
                  <a:prstClr val="black"/>
                </a:solidFill>
              </a:rPr>
              <a:t>S5-225870  </a:t>
            </a:r>
            <a:r>
              <a:rPr lang="en-US" altLang="zh-CN" sz="1050" kern="0" dirty="0">
                <a:solidFill>
                  <a:prstClr val="black"/>
                </a:solidFill>
              </a:rPr>
              <a:t>Rephrase or replace </a:t>
            </a:r>
            <a:r>
              <a:rPr lang="en-US" altLang="zh-CN" sz="1050" kern="0" dirty="0" err="1">
                <a:solidFill>
                  <a:prstClr val="black"/>
                </a:solidFill>
              </a:rPr>
              <a:t>eMnS</a:t>
            </a:r>
            <a:r>
              <a:rPr lang="en-US" altLang="zh-CN" sz="1050" kern="0" dirty="0">
                <a:solidFill>
                  <a:prstClr val="black"/>
                </a:solidFill>
              </a:rPr>
              <a:t> with exposed </a:t>
            </a:r>
            <a:r>
              <a:rPr lang="en-US" altLang="zh-CN" sz="1050" kern="0" dirty="0" err="1">
                <a:solidFill>
                  <a:prstClr val="black"/>
                </a:solidFill>
              </a:rPr>
              <a:t>MnS</a:t>
            </a:r>
            <a:endParaRPr lang="en-US" altLang="zh-CN" sz="1050" kern="0" dirty="0">
              <a:solidFill>
                <a:prstClr val="black"/>
              </a:solidFill>
            </a:endParaRPr>
          </a:p>
          <a:p>
            <a:pPr marL="855123" lvl="1" indent="-455073" defTabSz="1219170">
              <a:spcBef>
                <a:spcPts val="0"/>
              </a:spcBef>
              <a:spcAft>
                <a:spcPts val="0"/>
              </a:spcAft>
              <a:defRPr/>
            </a:pPr>
            <a:r>
              <a:rPr lang="en-US" altLang="zh-CN" sz="1050" kern="0" dirty="0" smtClean="0">
                <a:solidFill>
                  <a:prstClr val="black"/>
                </a:solidFill>
              </a:rPr>
              <a:t>S5-225871  </a:t>
            </a:r>
            <a:r>
              <a:rPr lang="en-US" altLang="zh-CN" sz="1050" kern="0" dirty="0">
                <a:solidFill>
                  <a:prstClr val="black"/>
                </a:solidFill>
              </a:rPr>
              <a:t>Update of solution 7.9</a:t>
            </a:r>
          </a:p>
          <a:p>
            <a:pPr marL="457189" lvl="1" indent="0" defTabSz="1219170">
              <a:spcBef>
                <a:spcPts val="0"/>
              </a:spcBef>
              <a:spcAft>
                <a:spcPts val="0"/>
              </a:spcAft>
              <a:buNone/>
              <a:defRPr/>
            </a:pP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855123" lvl="1" indent="-455073" defTabSz="1219170">
              <a:spcBef>
                <a:spcPts val="0"/>
              </a:spcBef>
              <a:spcAft>
                <a:spcPts val="0"/>
              </a:spcAft>
              <a:defRPr/>
            </a:pPr>
            <a:r>
              <a:rPr lang="en-US" altLang="zh-CN" sz="1050" kern="0" dirty="0">
                <a:solidFill>
                  <a:prstClr val="black"/>
                </a:solidFill>
              </a:rPr>
              <a:t>None</a:t>
            </a:r>
            <a:endParaRPr lang="en-US" sz="1050" kern="0" dirty="0">
              <a:solidFill>
                <a:prstClr val="black"/>
              </a:solidFill>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855123" lvl="1" indent="-455073" defTabSz="1219170">
              <a:spcBef>
                <a:spcPts val="0"/>
              </a:spcBef>
              <a:spcAft>
                <a:spcPts val="0"/>
              </a:spcAft>
              <a:defRPr/>
            </a:pPr>
            <a:r>
              <a:rPr lang="en-US" sz="1050" kern="0" dirty="0">
                <a:solidFill>
                  <a:prstClr val="black"/>
                </a:solidFill>
              </a:rPr>
              <a:t>Continue </a:t>
            </a:r>
            <a:r>
              <a:rPr lang="en-US" sz="1050" kern="0" dirty="0">
                <a:solidFill>
                  <a:prstClr val="black"/>
                </a:solidFill>
              </a:rPr>
              <a:t>working on the definition related to exposure (i.e. exposure governance, filtering, abstraction, </a:t>
            </a:r>
            <a:r>
              <a:rPr lang="en-US" sz="1050" kern="0" dirty="0" err="1">
                <a:solidFill>
                  <a:prstClr val="black"/>
                </a:solidFill>
              </a:rPr>
              <a:t>etc</a:t>
            </a:r>
            <a:r>
              <a:rPr lang="en-US" sz="1050" kern="0" dirty="0">
                <a:solidFill>
                  <a:prstClr val="black"/>
                </a:solidFill>
              </a:rPr>
              <a:t>)</a:t>
            </a:r>
          </a:p>
          <a:p>
            <a:pPr marL="855123" lvl="1" indent="-455073" defTabSz="1219170">
              <a:spcBef>
                <a:spcPts val="0"/>
              </a:spcBef>
              <a:spcAft>
                <a:spcPts val="0"/>
              </a:spcAft>
              <a:defRPr/>
            </a:pPr>
            <a:r>
              <a:rPr lang="en-US" sz="1050" kern="0" dirty="0">
                <a:solidFill>
                  <a:prstClr val="black"/>
                </a:solidFill>
              </a:rPr>
              <a:t>Start </a:t>
            </a:r>
            <a:r>
              <a:rPr lang="en-US" sz="1050" kern="0" dirty="0">
                <a:solidFill>
                  <a:prstClr val="black"/>
                </a:solidFill>
              </a:rPr>
              <a:t>WID for NSCE.</a:t>
            </a:r>
          </a:p>
          <a:p>
            <a:pPr marL="855123" lvl="1" indent="-455073" defTabSz="1219170">
              <a:spcBef>
                <a:spcPts val="0"/>
              </a:spcBef>
              <a:spcAft>
                <a:spcPts val="0"/>
              </a:spcAft>
              <a:defRPr/>
            </a:pPr>
            <a:endParaRPr lang="en-US" sz="1050" kern="0" dirty="0">
              <a:solidFill>
                <a:prstClr val="black"/>
              </a:solidFill>
            </a:endParaRPr>
          </a:p>
        </p:txBody>
      </p:sp>
    </p:spTree>
    <p:extLst>
      <p:ext uri="{BB962C8B-B14F-4D97-AF65-F5344CB8AC3E}">
        <p14:creationId xmlns:p14="http://schemas.microsoft.com/office/powerpoint/2010/main" val="21865574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a:t>
            </a:r>
            <a:r>
              <a:rPr lang="en-US" altLang="zh-CN" sz="2800" dirty="0" smtClean="0"/>
              <a:t> (2/4)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935288021"/>
              </p:ext>
            </p:extLst>
          </p:nvPr>
        </p:nvGraphicFramePr>
        <p:xfrm>
          <a:off x="256801" y="985879"/>
          <a:ext cx="11747157" cy="1791589"/>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65780"/>
                <a:gridCol w="593388"/>
                <a:gridCol w="996388"/>
                <a:gridCol w="991788"/>
                <a:gridCol w="914905"/>
                <a:gridCol w="914905"/>
                <a:gridCol w="914905"/>
                <a:gridCol w="831356"/>
              </a:tblGrid>
              <a:tr h="236127">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250621">
                <a:tc>
                  <a:txBody>
                    <a:bodyPr/>
                    <a:lstStyle/>
                    <a:p>
                      <a:pPr algn="l" fontAlgn="t"/>
                      <a:r>
                        <a:rPr lang="en-US" sz="1000" b="0" i="0" u="none" strike="noStrike" dirty="0">
                          <a:solidFill>
                            <a:srgbClr val="000000"/>
                          </a:solidFill>
                          <a:effectLst/>
                          <a:latin typeface="+mn-lt"/>
                        </a:rPr>
                        <a:t>940036</a:t>
                      </a:r>
                    </a:p>
                  </a:txBody>
                  <a:tcPr marL="6350" marR="6350" marT="6350" marB="0"/>
                </a:tc>
                <a:tc>
                  <a:txBody>
                    <a:bodyPr/>
                    <a:lstStyle/>
                    <a:p>
                      <a:pPr algn="l" fontAlgn="t"/>
                      <a:r>
                        <a:rPr lang="en-US" sz="1000" b="0" i="0" u="none" strike="noStrike" dirty="0">
                          <a:solidFill>
                            <a:schemeClr val="tx1"/>
                          </a:solidFill>
                          <a:effectLst/>
                          <a:latin typeface="+mn-lt"/>
                        </a:rPr>
                        <a:t>Study on new aspects of EE for 5G networks Phase 2 </a:t>
                      </a:r>
                    </a:p>
                  </a:txBody>
                  <a:tcPr marL="6350" marR="6350" marT="6350" marB="0"/>
                </a:tc>
                <a:tc>
                  <a:txBody>
                    <a:bodyPr/>
                    <a:lstStyle/>
                    <a:p>
                      <a:pPr algn="l" fontAlgn="t"/>
                      <a:r>
                        <a:rPr lang="en-US" sz="1000" b="0" i="0" u="none" strike="noStrike" dirty="0">
                          <a:solidFill>
                            <a:srgbClr val="000000"/>
                          </a:solidFill>
                          <a:effectLst/>
                          <a:latin typeface="+mn-lt"/>
                        </a:rPr>
                        <a:t>FS_EE5G_Ph2</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0"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25%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10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15-&gt;25%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smtClean="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504454">
                <a:tc>
                  <a:txBody>
                    <a:bodyPr/>
                    <a:lstStyle/>
                    <a:p>
                      <a:pPr algn="l" fontAlgn="t"/>
                      <a:r>
                        <a:rPr lang="en-US" sz="1000" b="0" i="0" u="none" strike="noStrike" dirty="0">
                          <a:solidFill>
                            <a:srgbClr val="000000"/>
                          </a:solidFill>
                          <a:effectLst/>
                          <a:latin typeface="+mn-lt"/>
                        </a:rPr>
                        <a:t>950029</a:t>
                      </a:r>
                    </a:p>
                  </a:txBody>
                  <a:tcPr marL="6350" marR="6350" marT="6350" marB="0"/>
                </a:tc>
                <a:tc>
                  <a:txBody>
                    <a:bodyPr/>
                    <a:lstStyle/>
                    <a:p>
                      <a:pPr algn="l" fontAlgn="t"/>
                      <a:r>
                        <a:rPr lang="en-US" sz="1000" b="0" i="0" u="none" strike="noStrike" dirty="0">
                          <a:solidFill>
                            <a:schemeClr val="tx1"/>
                          </a:solidFill>
                          <a:effectLst/>
                          <a:latin typeface="+mn-lt"/>
                        </a:rPr>
                        <a:t>Study on alignment with ETSI MEC for Edge computing management </a:t>
                      </a:r>
                    </a:p>
                  </a:txBody>
                  <a:tcPr marL="6350" marR="6350" marT="6350" marB="0"/>
                </a:tc>
                <a:tc>
                  <a:txBody>
                    <a:bodyPr/>
                    <a:lstStyle/>
                    <a:p>
                      <a:pPr algn="l" fontAlgn="t"/>
                      <a:r>
                        <a:rPr lang="en-US" sz="1000" b="0" i="0" u="none" strike="noStrike" dirty="0">
                          <a:solidFill>
                            <a:srgbClr val="000000"/>
                          </a:solidFill>
                          <a:effectLst/>
                          <a:latin typeface="+mn-lt"/>
                        </a:rPr>
                        <a:t>FS_MEC_ECM</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SA#97(Sep 2022</a:t>
                      </a:r>
                      <a:r>
                        <a:rPr lang="en-US" altLang="zh-CN" sz="1000" kern="1200" dirty="0" smtClean="0">
                          <a:solidFill>
                            <a:srgbClr val="000000"/>
                          </a:solidFill>
                          <a:effectLst/>
                          <a:latin typeface="+mn-lt"/>
                          <a:ea typeface="+mn-ea"/>
                          <a:cs typeface="Arial" panose="020B0604020202020204" pitchFamily="34" charset="0"/>
                        </a:rPr>
                        <a:t>)-&gt;</a:t>
                      </a:r>
                      <a:r>
                        <a:rPr lang="en-US" altLang="zh-CN" sz="1000" kern="1200" baseline="0" dirty="0" smtClean="0">
                          <a:solidFill>
                            <a:srgbClr val="000000"/>
                          </a:solidFill>
                          <a:effectLst/>
                          <a:latin typeface="+mn-lt"/>
                          <a:ea typeface="+mn-ea"/>
                          <a:cs typeface="Arial" panose="020B0604020202020204" pitchFamily="34" charset="0"/>
                        </a:rPr>
                        <a:t> </a:t>
                      </a:r>
                      <a:r>
                        <a:rPr lang="en-US" altLang="zh-CN" sz="1000" b="1" kern="1200" baseline="0" dirty="0" smtClean="0">
                          <a:solidFill>
                            <a:srgbClr val="0000FF"/>
                          </a:solidFill>
                          <a:effectLst/>
                          <a:latin typeface="+mn-lt"/>
                          <a:ea typeface="+mn-ea"/>
                          <a:cs typeface="Arial" panose="020B0604020202020204" pitchFamily="34" charset="0"/>
                        </a:rPr>
                        <a:t>SA#99(Mar 2023)</a:t>
                      </a:r>
                      <a:endParaRPr lang="zh-CN"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-&gt;50%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256801" y="2731113"/>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smtClean="0">
                <a:solidFill>
                  <a:srgbClr val="0000FF"/>
                </a:solidFill>
              </a:rPr>
              <a:t>FS_EE5G_Ph2</a:t>
            </a:r>
            <a:r>
              <a:rPr lang="zh-CN" altLang="en-US" sz="1200" b="1" kern="0" dirty="0" smtClean="0">
                <a:solidFill>
                  <a:srgbClr val="0000FF"/>
                </a:solidFill>
              </a:rPr>
              <a:t>：</a:t>
            </a:r>
            <a:endParaRPr lang="de-DE" altLang="de-DE" sz="1200" b="1" kern="0" dirty="0" smtClean="0">
              <a:solidFill>
                <a:srgbClr val="0000FF"/>
              </a:solidFill>
            </a:endParaRPr>
          </a:p>
          <a:p>
            <a:pPr marL="455073" indent="-455073" defTabSz="1219170">
              <a:spcBef>
                <a:spcPts val="0"/>
              </a:spcBef>
              <a:spcAft>
                <a:spcPts val="0"/>
              </a:spcAft>
              <a:defRPr/>
            </a:pPr>
            <a:r>
              <a:rPr lang="de-DE" altLang="de-DE" sz="1800" kern="0" dirty="0">
                <a:solidFill>
                  <a:prstClr val="black"/>
                </a:solidFill>
              </a:rPr>
              <a:t>Progress </a:t>
            </a:r>
            <a:r>
              <a:rPr lang="de-DE" altLang="de-DE" sz="1800" kern="0" dirty="0" smtClean="0">
                <a:solidFill>
                  <a:prstClr val="black"/>
                </a:solidFill>
              </a:rPr>
              <a:t>since SA5#144e:</a:t>
            </a:r>
            <a:endParaRPr lang="de-DE" altLang="de-DE" sz="1800" kern="0" dirty="0">
              <a:solidFill>
                <a:prstClr val="black"/>
              </a:solidFill>
            </a:endParaRPr>
          </a:p>
          <a:p>
            <a:pPr marL="855123" lvl="1" indent="-455073" defTabSz="1219170">
              <a:spcBef>
                <a:spcPts val="0"/>
              </a:spcBef>
              <a:spcAft>
                <a:spcPts val="0"/>
              </a:spcAft>
              <a:defRPr/>
            </a:pPr>
            <a:r>
              <a:rPr lang="en-US" altLang="de-DE" sz="1200" kern="0" dirty="0">
                <a:solidFill>
                  <a:prstClr val="black"/>
                </a:solidFill>
              </a:rPr>
              <a:t>3 </a:t>
            </a:r>
            <a:r>
              <a:rPr lang="en-US" altLang="de-DE" sz="1200" kern="0" dirty="0" err="1">
                <a:solidFill>
                  <a:prstClr val="black"/>
                </a:solidFill>
              </a:rPr>
              <a:t>pCRs</a:t>
            </a:r>
            <a:r>
              <a:rPr lang="en-US" altLang="de-DE" sz="1200" kern="0" dirty="0">
                <a:solidFill>
                  <a:prstClr val="black"/>
                </a:solidFill>
              </a:rPr>
              <a:t> have been approved: two new key issues (Energy Efficiency of a URLLC network slice based on reliability, Roles involved in EE KPI building) and potential solutions to key issue #</a:t>
            </a:r>
            <a:r>
              <a:rPr lang="en-US" altLang="de-DE" sz="1200" kern="0" dirty="0" smtClean="0">
                <a:solidFill>
                  <a:prstClr val="black"/>
                </a:solidFill>
              </a:rPr>
              <a:t>1</a:t>
            </a:r>
          </a:p>
          <a:p>
            <a:pPr marL="855123" lvl="1" indent="-455073" defTabSz="1219170">
              <a:spcBef>
                <a:spcPts val="0"/>
              </a:spcBef>
              <a:spcAft>
                <a:spcPts val="0"/>
              </a:spcAft>
              <a:defRPr/>
            </a:pPr>
            <a:r>
              <a:rPr lang="en-US" altLang="de-DE" sz="1200" kern="0" dirty="0">
                <a:solidFill>
                  <a:srgbClr val="FF0000"/>
                </a:solidFill>
              </a:rPr>
              <a:t>Comment: the relevance to study digital sobriety in SA5 has been questioned by one company (a related </a:t>
            </a:r>
            <a:r>
              <a:rPr lang="en-US" altLang="de-DE" sz="1200" kern="0" dirty="0" err="1">
                <a:solidFill>
                  <a:srgbClr val="FF0000"/>
                </a:solidFill>
              </a:rPr>
              <a:t>pCR</a:t>
            </a:r>
            <a:r>
              <a:rPr lang="en-US" altLang="de-DE" sz="1200" kern="0" dirty="0">
                <a:solidFill>
                  <a:srgbClr val="FF0000"/>
                </a:solidFill>
              </a:rPr>
              <a:t> has been objected</a:t>
            </a:r>
            <a:r>
              <a:rPr lang="en-US" altLang="de-DE" sz="1200" kern="0" dirty="0" smtClean="0">
                <a:solidFill>
                  <a:srgbClr val="FF0000"/>
                </a:solidFill>
              </a:rPr>
              <a:t>).</a:t>
            </a:r>
            <a:endParaRPr lang="de-DE" altLang="de-DE" sz="1200" kern="0" dirty="0" smtClean="0">
              <a:solidFill>
                <a:srgbClr val="FF0000"/>
              </a:solidFill>
            </a:endParaRPr>
          </a:p>
          <a:p>
            <a:pPr marL="457189" lvl="1" indent="0" defTabSz="1219170">
              <a:spcBef>
                <a:spcPts val="0"/>
              </a:spcBef>
              <a:spcAft>
                <a:spcPts val="0"/>
              </a:spcAft>
              <a:buNone/>
              <a:defRPr/>
            </a:pPr>
            <a:r>
              <a:rPr lang="en-US" altLang="zh-CN" sz="1200" kern="0" dirty="0" smtClean="0">
                <a:solidFill>
                  <a:prstClr val="black"/>
                </a:solidFill>
              </a:rPr>
              <a:t> </a:t>
            </a:r>
            <a:endParaRPr lang="en-US" altLang="zh-CN" sz="1200" kern="0" dirty="0">
              <a:solidFill>
                <a:prstClr val="black"/>
              </a:solidFill>
            </a:endParaRPr>
          </a:p>
          <a:p>
            <a:pPr marL="455073" indent="-455073" defTabSz="1219170">
              <a:spcBef>
                <a:spcPts val="0"/>
              </a:spcBef>
              <a:spcAft>
                <a:spcPts val="0"/>
              </a:spcAft>
              <a:defRPr/>
            </a:pPr>
            <a:r>
              <a:rPr lang="en-US" altLang="zh-CN" sz="1800" kern="0" dirty="0">
                <a:solidFill>
                  <a:prstClr val="black"/>
                </a:solidFill>
              </a:rPr>
              <a:t>RAN impacts and dependencies:</a:t>
            </a:r>
            <a:endParaRPr lang="de-DE" altLang="zh-CN" sz="18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RAN WGs</a:t>
            </a:r>
          </a:p>
          <a:p>
            <a:pPr marL="988459" lvl="1" indent="-378875" defTabSz="1219170">
              <a:spcBef>
                <a:spcPts val="0"/>
              </a:spcBef>
              <a:spcAft>
                <a:spcPts val="600"/>
              </a:spcAft>
              <a:defRPr/>
            </a:pPr>
            <a:endParaRPr lang="en-US" altLang="zh-CN" sz="1200" kern="0" dirty="0">
              <a:solidFill>
                <a:prstClr val="black"/>
              </a:solidFill>
            </a:endParaRPr>
          </a:p>
          <a:p>
            <a:pPr marL="455073" indent="-455073" defTabSz="1219170">
              <a:spcBef>
                <a:spcPts val="0"/>
              </a:spcBef>
              <a:spcAft>
                <a:spcPts val="0"/>
              </a:spcAft>
              <a:defRPr/>
            </a:pPr>
            <a:r>
              <a:rPr lang="de-DE" altLang="zh-CN" sz="1800" kern="0" dirty="0">
                <a:solidFill>
                  <a:prstClr val="black"/>
                </a:solidFill>
              </a:rPr>
              <a:t>Next steps:</a:t>
            </a:r>
          </a:p>
          <a:p>
            <a:pPr marL="988459" lvl="1" indent="-378875" defTabSz="1219170">
              <a:defRPr/>
            </a:pPr>
            <a:r>
              <a:rPr lang="en-US" altLang="zh-CN" sz="1200" kern="0" dirty="0">
                <a:solidFill>
                  <a:prstClr val="black"/>
                </a:solidFill>
              </a:rPr>
              <a:t>Contributions on potential solutions to already existing key issues in TR 28.913 are expected at SA5#146e</a:t>
            </a: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6244281" y="2731113"/>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smtClean="0">
                <a:solidFill>
                  <a:srgbClr val="0000FF"/>
                </a:solidFill>
              </a:rPr>
              <a:t>FS_MEC_ECM</a:t>
            </a:r>
            <a:r>
              <a:rPr lang="zh-CN" altLang="en-US" sz="1200" b="1" kern="0" dirty="0" smtClean="0">
                <a:solidFill>
                  <a:srgbClr val="0000FF"/>
                </a:solidFill>
              </a:rPr>
              <a:t>：</a:t>
            </a:r>
            <a:endParaRPr lang="de-DE" altLang="de-DE" sz="1200" b="1" kern="0" dirty="0" smtClean="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Update the mapping GSMA OPG and ECSP management system</a:t>
            </a:r>
          </a:p>
          <a:p>
            <a:pPr marL="855123" lvl="1" indent="-455073" defTabSz="1219170">
              <a:spcBef>
                <a:spcPts val="0"/>
              </a:spcBef>
              <a:spcAft>
                <a:spcPts val="0"/>
              </a:spcAft>
              <a:defRPr/>
            </a:pPr>
            <a:r>
              <a:rPr lang="en-US" altLang="de-DE" sz="1100" kern="0" dirty="0">
                <a:solidFill>
                  <a:prstClr val="black"/>
                </a:solidFill>
              </a:rPr>
              <a:t>Comment discussed about how interface produced by MEO/MEAO can be used for application deployment.</a:t>
            </a:r>
          </a:p>
          <a:p>
            <a:pPr marL="855123" lvl="1" indent="-455073" defTabSz="1219170">
              <a:spcBef>
                <a:spcPts val="0"/>
              </a:spcBef>
              <a:spcAft>
                <a:spcPts val="0"/>
              </a:spcAft>
              <a:defRPr/>
            </a:pPr>
            <a:r>
              <a:rPr lang="en-US" altLang="de-DE" sz="1100" kern="0" dirty="0">
                <a:solidFill>
                  <a:prstClr val="black"/>
                </a:solidFill>
              </a:rPr>
              <a:t>Comment discussed about resource reservation requirements in GSMA OPG.</a:t>
            </a:r>
          </a:p>
          <a:p>
            <a:pPr marL="855123" lvl="1" indent="-455073" defTabSz="1219170">
              <a:spcBef>
                <a:spcPts val="0"/>
              </a:spcBef>
              <a:spcAft>
                <a:spcPts val="0"/>
              </a:spcAft>
              <a:defRPr/>
            </a:pPr>
            <a:r>
              <a:rPr lang="en-US" altLang="de-DE" sz="1100" kern="0" dirty="0">
                <a:solidFill>
                  <a:prstClr val="black"/>
                </a:solidFill>
              </a:rPr>
              <a:t>Group agreed the contribution on solution related to application LCM and EES and MEP collocation</a:t>
            </a:r>
          </a:p>
          <a:p>
            <a:pPr marL="855123" lvl="1" indent="-455073" defTabSz="1219170">
              <a:spcBef>
                <a:spcPts val="0"/>
              </a:spcBef>
              <a:spcAft>
                <a:spcPts val="0"/>
              </a:spcAft>
              <a:defRPr/>
            </a:pPr>
            <a:r>
              <a:rPr lang="en-US" altLang="de-DE" sz="1100" kern="0" dirty="0">
                <a:solidFill>
                  <a:prstClr val="black"/>
                </a:solidFill>
              </a:rPr>
              <a:t>Discussed how interface produced by MEO/MEAO can be used for application deployment.</a:t>
            </a:r>
          </a:p>
          <a:p>
            <a:pPr marL="855123" lvl="1" indent="-455073" defTabSz="1219170">
              <a:spcBef>
                <a:spcPts val="0"/>
              </a:spcBef>
              <a:spcAft>
                <a:spcPts val="0"/>
              </a:spcAft>
              <a:defRPr/>
            </a:pPr>
            <a:r>
              <a:rPr lang="en-US" altLang="de-DE" sz="1100" kern="0" dirty="0">
                <a:solidFill>
                  <a:prstClr val="black"/>
                </a:solidFill>
              </a:rPr>
              <a:t>Discussed resource reservation requirements in GSMA OPG.</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endParaRPr lang="de-DE" altLang="zh-CN" sz="1600" kern="0" dirty="0">
              <a:solidFill>
                <a:prstClr val="black"/>
              </a:solidFill>
            </a:endParaRPr>
          </a:p>
          <a:p>
            <a:pPr marL="988459" lvl="1" indent="-378875" defTabSz="1219170">
              <a:spcBef>
                <a:spcPts val="0"/>
              </a:spcBef>
              <a:spcAft>
                <a:spcPts val="600"/>
              </a:spcAft>
              <a:defRPr/>
            </a:pPr>
            <a:r>
              <a:rPr lang="en-US" altLang="zh-CN" sz="1100" kern="0" dirty="0">
                <a:solidFill>
                  <a:prstClr val="black"/>
                </a:solidFill>
              </a:rPr>
              <a:t>None identified</a:t>
            </a: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r>
              <a:rPr lang="en-US" altLang="zh-CN" sz="1100" kern="0" dirty="0">
                <a:solidFill>
                  <a:prstClr val="black"/>
                </a:solidFill>
              </a:rPr>
              <a:t>Working on the solutions related to interaction with ETSI MEC for edge application management</a:t>
            </a:r>
          </a:p>
          <a:p>
            <a:pPr marL="855123" lvl="1" indent="-455073" defTabSz="1219170">
              <a:spcBef>
                <a:spcPts val="0"/>
              </a:spcBef>
              <a:spcAft>
                <a:spcPts val="0"/>
              </a:spcAft>
              <a:defRPr/>
            </a:pPr>
            <a:r>
              <a:rPr lang="en-US" altLang="zh-CN" sz="1100" kern="0" dirty="0">
                <a:solidFill>
                  <a:prstClr val="black"/>
                </a:solidFill>
              </a:rPr>
              <a:t>Working on the solution related to resource reservation</a:t>
            </a:r>
          </a:p>
        </p:txBody>
      </p:sp>
    </p:spTree>
    <p:extLst>
      <p:ext uri="{BB962C8B-B14F-4D97-AF65-F5344CB8AC3E}">
        <p14:creationId xmlns:p14="http://schemas.microsoft.com/office/powerpoint/2010/main" val="206591869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a:t>
            </a:r>
            <a:r>
              <a:rPr lang="en-US" altLang="zh-CN" sz="2800" dirty="0" smtClean="0"/>
              <a:t> (3/4)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1146323964"/>
              </p:ext>
            </p:extLst>
          </p:nvPr>
        </p:nvGraphicFramePr>
        <p:xfrm>
          <a:off x="194694" y="1068257"/>
          <a:ext cx="11747157" cy="1300809"/>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508432"/>
                <a:gridCol w="564204"/>
                <a:gridCol w="982920"/>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a:solidFill>
                            <a:srgbClr val="000000"/>
                          </a:solidFill>
                          <a:effectLst/>
                          <a:latin typeface="+mn-lt"/>
                        </a:rPr>
                        <a:t>FS_KQI_5G</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20%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28.863</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a:solidFill>
                            <a:srgbClr val="000000"/>
                          </a:solidFill>
                          <a:effectLst/>
                          <a:latin typeface="+mn-lt"/>
                        </a:rPr>
                        <a:t>FS_DCSA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32%</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a:t>
                      </a:r>
                      <a:r>
                        <a:rPr lang="en-US" altLang="zh-CN" sz="900" kern="1200" dirty="0" smtClean="0">
                          <a:solidFill>
                            <a:srgbClr val="0000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-&gt;32</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256801" y="2513578"/>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FS_KQI_5G</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smtClean="0">
                <a:solidFill>
                  <a:prstClr val="black"/>
                </a:solidFill>
              </a:rPr>
              <a:t>Two </a:t>
            </a:r>
            <a:r>
              <a:rPr lang="en-US" altLang="de-DE" sz="1100" kern="0" dirty="0">
                <a:solidFill>
                  <a:prstClr val="black"/>
                </a:solidFill>
              </a:rPr>
              <a:t>CRs about the background description of ITU-T and ETSI are approved; </a:t>
            </a:r>
          </a:p>
          <a:p>
            <a:pPr marL="855123" lvl="1" indent="-455073" defTabSz="1219170">
              <a:spcBef>
                <a:spcPts val="0"/>
              </a:spcBef>
              <a:spcAft>
                <a:spcPts val="0"/>
              </a:spcAft>
              <a:defRPr/>
            </a:pPr>
            <a:r>
              <a:rPr lang="en-US" altLang="de-DE" sz="1100" kern="0" dirty="0" smtClean="0">
                <a:solidFill>
                  <a:prstClr val="black"/>
                </a:solidFill>
              </a:rPr>
              <a:t>LS </a:t>
            </a:r>
            <a:r>
              <a:rPr lang="en-US" altLang="de-DE" sz="1100" kern="0" dirty="0">
                <a:solidFill>
                  <a:prstClr val="black"/>
                </a:solidFill>
              </a:rPr>
              <a:t>from SA4(S4-221120) and ITU-T SG12(S5-224335) are received to provide the TR/TS related to KQI</a:t>
            </a:r>
          </a:p>
          <a:p>
            <a:pPr marL="855123" lvl="1" indent="-455073" defTabSz="1219170">
              <a:spcBef>
                <a:spcPts val="0"/>
              </a:spcBef>
              <a:spcAft>
                <a:spcPts val="0"/>
              </a:spcAft>
              <a:defRPr/>
            </a:pP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kern="0" dirty="0" smtClean="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endParaRPr lang="de-DE" altLang="zh-CN" sz="1600" kern="0" dirty="0" smtClean="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855123" lvl="1" indent="-455073" defTabSz="1219170">
              <a:spcBef>
                <a:spcPts val="0"/>
              </a:spcBef>
              <a:spcAft>
                <a:spcPts val="0"/>
              </a:spcAft>
              <a:defRPr/>
            </a:pPr>
            <a:r>
              <a:rPr lang="en-US" altLang="zh-CN" sz="1200" kern="0" dirty="0" smtClean="0">
                <a:solidFill>
                  <a:prstClr val="black"/>
                </a:solidFill>
              </a:rPr>
              <a:t>further </a:t>
            </a:r>
            <a:r>
              <a:rPr lang="en-US" altLang="zh-CN" sz="1200" kern="0" dirty="0">
                <a:solidFill>
                  <a:prstClr val="black"/>
                </a:solidFill>
              </a:rPr>
              <a:t>study the definition of KQI in SA5 and the KQIs for the typical services..</a:t>
            </a: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6236044" y="2513578"/>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FS_DCSA</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SA5#144e:</a:t>
            </a:r>
          </a:p>
          <a:p>
            <a:pPr marL="855123" lvl="1" indent="-455073" defTabSz="1219170">
              <a:spcBef>
                <a:spcPts val="0"/>
              </a:spcBef>
              <a:spcAft>
                <a:spcPts val="0"/>
              </a:spcAft>
              <a:defRPr/>
            </a:pPr>
            <a:r>
              <a:rPr lang="en-US" altLang="de-DE" sz="1200" kern="0" dirty="0">
                <a:solidFill>
                  <a:prstClr val="black"/>
                </a:solidFill>
              </a:rPr>
              <a:t>The following aspects were discussed and noted at SA5#145e:</a:t>
            </a:r>
          </a:p>
          <a:p>
            <a:pPr marL="1255173" lvl="2" indent="-455073" defTabSz="1219170">
              <a:spcBef>
                <a:spcPts val="0"/>
              </a:spcBef>
              <a:spcAft>
                <a:spcPts val="0"/>
              </a:spcAft>
              <a:defRPr/>
            </a:pPr>
            <a:r>
              <a:rPr lang="en-US" altLang="de-DE" sz="1200" kern="0" dirty="0" smtClean="0">
                <a:solidFill>
                  <a:prstClr val="black"/>
                </a:solidFill>
              </a:rPr>
              <a:t>Add </a:t>
            </a:r>
            <a:r>
              <a:rPr lang="en-US" altLang="de-DE" sz="1200" kern="0" dirty="0">
                <a:solidFill>
                  <a:prstClr val="black"/>
                </a:solidFill>
              </a:rPr>
              <a:t>solution of service deployment (S5-225480 ), service requirement modeling (S5-225481), network preparation (S5-225482) and  service and network analysis (S5-225483);</a:t>
            </a:r>
          </a:p>
          <a:p>
            <a:pPr marL="1255173" lvl="2" indent="-455073" defTabSz="1219170">
              <a:spcBef>
                <a:spcPts val="0"/>
              </a:spcBef>
              <a:spcAft>
                <a:spcPts val="0"/>
              </a:spcAft>
              <a:defRPr/>
            </a:pPr>
            <a:r>
              <a:rPr lang="en-US" altLang="de-DE" sz="1200" kern="0" dirty="0" smtClean="0">
                <a:solidFill>
                  <a:prstClr val="black"/>
                </a:solidFill>
              </a:rPr>
              <a:t>Update </a:t>
            </a:r>
            <a:r>
              <a:rPr lang="en-US" altLang="de-DE" sz="1200" kern="0" dirty="0">
                <a:solidFill>
                  <a:prstClr val="black"/>
                </a:solidFill>
              </a:rPr>
              <a:t>solution of service assurance for video monitoring (S5-225484) and PLC control (S5-225485);</a:t>
            </a:r>
          </a:p>
          <a:p>
            <a:pPr marL="455073" indent="-455073" defTabSz="1219170">
              <a:spcBef>
                <a:spcPts val="0"/>
              </a:spcBef>
              <a:spcAft>
                <a:spcPts val="0"/>
              </a:spcAft>
              <a:defRPr/>
            </a:pPr>
            <a:endParaRPr lang="de-DE" altLang="de-DE" sz="1400" kern="0" dirty="0" smtClean="0">
              <a:solidFill>
                <a:prstClr val="black"/>
              </a:solidFill>
              <a:latin typeface="Calibri"/>
            </a:endParaRPr>
          </a:p>
          <a:p>
            <a:pPr marL="457189" lvl="1" indent="0" defTabSz="1219170">
              <a:spcBef>
                <a:spcPts val="0"/>
              </a:spcBef>
              <a:spcAft>
                <a:spcPts val="0"/>
              </a:spcAft>
              <a:buNone/>
              <a:defRPr/>
            </a:pPr>
            <a:r>
              <a:rPr lang="en-US" altLang="zh-CN" sz="1050" kern="0" dirty="0" smtClean="0">
                <a:solidFill>
                  <a:prstClr val="black"/>
                </a:solidFill>
                <a:latin typeface="Calibri"/>
                <a:cs typeface="+mn-cs"/>
              </a:rPr>
              <a:t> </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988459" lvl="1" indent="-378875" defTabSz="1219170">
              <a:spcBef>
                <a:spcPts val="0"/>
              </a:spcBef>
              <a:spcAft>
                <a:spcPts val="600"/>
              </a:spcAft>
              <a:defRPr/>
            </a:pPr>
            <a:r>
              <a:rPr lang="en-US" sz="1200" kern="0" dirty="0" smtClean="0">
                <a:solidFill>
                  <a:prstClr val="black"/>
                </a:solidFill>
                <a:latin typeface="Calibri"/>
                <a:cs typeface="+mn-cs"/>
              </a:rPr>
              <a:t>None</a:t>
            </a:r>
            <a:endParaRPr lang="en-US" sz="1200" kern="0" dirty="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rPr>
              <a:t>Next steps:</a:t>
            </a:r>
          </a:p>
          <a:p>
            <a:pPr marL="855123" lvl="1" indent="-455073" defTabSz="1219170">
              <a:spcBef>
                <a:spcPts val="0"/>
              </a:spcBef>
              <a:spcAft>
                <a:spcPts val="0"/>
              </a:spcAft>
              <a:defRPr/>
            </a:pPr>
            <a:r>
              <a:rPr lang="en-US" sz="1200" kern="0" dirty="0">
                <a:solidFill>
                  <a:prstClr val="black"/>
                </a:solidFill>
              </a:rPr>
              <a:t>Add  requirements, measurements and analysis related solutions for deterministic communication service assurance.</a:t>
            </a:r>
            <a:endParaRPr lang="de-DE" sz="1200" kern="0" dirty="0" smtClean="0">
              <a:solidFill>
                <a:prstClr val="black"/>
              </a:solidFill>
              <a:latin typeface="Calibri"/>
            </a:endParaRPr>
          </a:p>
          <a:p>
            <a:pPr marL="988459" lvl="1" indent="-378875" defTabSz="1219170">
              <a:defRPr/>
            </a:pPr>
            <a:endParaRPr lang="en-US" sz="1050" kern="0" dirty="0">
              <a:solidFill>
                <a:prstClr val="black"/>
              </a:solidFill>
              <a:latin typeface="Calibri"/>
              <a:cs typeface="+mn-cs"/>
            </a:endParaRPr>
          </a:p>
        </p:txBody>
      </p:sp>
    </p:spTree>
    <p:extLst>
      <p:ext uri="{BB962C8B-B14F-4D97-AF65-F5344CB8AC3E}">
        <p14:creationId xmlns:p14="http://schemas.microsoft.com/office/powerpoint/2010/main" val="126293339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2657194957"/>
              </p:ext>
            </p:extLst>
          </p:nvPr>
        </p:nvGraphicFramePr>
        <p:xfrm>
          <a:off x="411480" y="1871595"/>
          <a:ext cx="10991087" cy="2038798"/>
        </p:xfrm>
        <a:graphic>
          <a:graphicData uri="http://schemas.openxmlformats.org/drawingml/2006/table">
            <a:tbl>
              <a:tblPr firstRow="1" firstCol="1" bandRow="1">
                <a:tableStyleId>{5C22544A-7EE6-4342-B048-85BDC9FD1C3A}</a:tableStyleId>
              </a:tblPr>
              <a:tblGrid>
                <a:gridCol w="673647">
                  <a:extLst>
                    <a:ext uri="{9D8B030D-6E8A-4147-A177-3AD203B41FA5}">
                      <a16:colId xmlns:a16="http://schemas.microsoft.com/office/drawing/2014/main" xmlns="" val="20000"/>
                    </a:ext>
                  </a:extLst>
                </a:gridCol>
                <a:gridCol w="1578749">
                  <a:extLst>
                    <a:ext uri="{9D8B030D-6E8A-4147-A177-3AD203B41FA5}">
                      <a16:colId xmlns:a16="http://schemas.microsoft.com/office/drawing/2014/main" xmlns="" val="20001"/>
                    </a:ext>
                  </a:extLst>
                </a:gridCol>
                <a:gridCol w="1025095">
                  <a:extLst>
                    <a:ext uri="{9D8B030D-6E8A-4147-A177-3AD203B41FA5}">
                      <a16:colId xmlns:a16="http://schemas.microsoft.com/office/drawing/2014/main" xmlns="" val="20002"/>
                    </a:ext>
                  </a:extLst>
                </a:gridCol>
                <a:gridCol w="1199796">
                  <a:extLst>
                    <a:ext uri="{9D8B030D-6E8A-4147-A177-3AD203B41FA5}">
                      <a16:colId xmlns:a16="http://schemas.microsoft.com/office/drawing/2014/main" xmlns="" val="20003"/>
                    </a:ext>
                  </a:extLst>
                </a:gridCol>
                <a:gridCol w="2050804">
                  <a:extLst>
                    <a:ext uri="{9D8B030D-6E8A-4147-A177-3AD203B41FA5}">
                      <a16:colId xmlns:a16="http://schemas.microsoft.com/office/drawing/2014/main" xmlns="" val="20004"/>
                    </a:ext>
                  </a:extLst>
                </a:gridCol>
                <a:gridCol w="2231498">
                  <a:extLst>
                    <a:ext uri="{9D8B030D-6E8A-4147-A177-3AD203B41FA5}">
                      <a16:colId xmlns:a16="http://schemas.microsoft.com/office/drawing/2014/main" xmlns="" val="3637879540"/>
                    </a:ext>
                  </a:extLst>
                </a:gridCol>
                <a:gridCol w="2231498">
                  <a:extLst>
                    <a:ext uri="{9D8B030D-6E8A-4147-A177-3AD203B41FA5}">
                      <a16:colId xmlns:a16="http://schemas.microsoft.com/office/drawing/2014/main" xmlns="" val="2243599289"/>
                    </a:ext>
                  </a:extLst>
                </a:gridCol>
              </a:tblGrid>
              <a:tr h="230004">
                <a:tc>
                  <a:txBody>
                    <a:bodyPr/>
                    <a:lstStyle/>
                    <a:p>
                      <a:pPr algn="ctr">
                        <a:lnSpc>
                          <a:spcPct val="115000"/>
                        </a:lnSpc>
                        <a:spcAft>
                          <a:spcPts val="0"/>
                        </a:spcAft>
                      </a:pPr>
                      <a:r>
                        <a:rPr lang="en-GB" sz="1600" b="1" dirty="0" err="1">
                          <a:effectLst/>
                          <a:latin typeface="+mn-lt"/>
                          <a:ea typeface="Liberation Sans"/>
                          <a:cs typeface="Liberation Sans"/>
                        </a:rPr>
                        <a:t>Tdoc</a:t>
                      </a:r>
                      <a:r>
                        <a:rPr lang="en-GB" sz="1600" b="1" dirty="0">
                          <a:effectLst/>
                          <a:latin typeface="+mn-lt"/>
                          <a:ea typeface="Liberation Sans"/>
                          <a:cs typeface="Liberation Sans"/>
                        </a:rPr>
                        <a:t>#</a:t>
                      </a:r>
                      <a:endParaRPr lang="en-US" sz="1800" dirty="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Title</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Source Company</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Rapporteur</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dirty="0">
                          <a:effectLst/>
                          <a:latin typeface="+mn-lt"/>
                          <a:ea typeface="Liberation Sans"/>
                          <a:cs typeface="Liberation Sans"/>
                        </a:rPr>
                        <a:t>Agenda</a:t>
                      </a:r>
                      <a:endParaRPr lang="en-US" sz="1800" dirty="0">
                        <a:effectLst/>
                        <a:latin typeface="+mn-lt"/>
                        <a:ea typeface="Liberation Sans"/>
                        <a:cs typeface="Liberation Sans"/>
                      </a:endParaRPr>
                    </a:p>
                  </a:txBody>
                  <a:tcPr marL="68580" marR="68580" marT="0" marB="0"/>
                </a:tc>
                <a:tc>
                  <a:txBody>
                    <a:bodyPr/>
                    <a:lstStyle/>
                    <a:p>
                      <a:pPr marL="0" marR="0" algn="ctr">
                        <a:lnSpc>
                          <a:spcPct val="115000"/>
                        </a:lnSpc>
                        <a:spcBef>
                          <a:spcPts val="0"/>
                        </a:spcBef>
                        <a:spcAft>
                          <a:spcPts val="0"/>
                        </a:spcAft>
                      </a:pPr>
                      <a:r>
                        <a:rPr lang="en-GB" sz="1600" b="1" kern="1200" dirty="0">
                          <a:solidFill>
                            <a:schemeClr val="lt1"/>
                          </a:solidFill>
                          <a:effectLst/>
                          <a:latin typeface="+mn-lt"/>
                          <a:ea typeface="CG Times (WN)"/>
                        </a:rPr>
                        <a:t>Latest approved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from previous meeting(s)</a:t>
                      </a:r>
                      <a:endParaRPr lang="en-US" sz="1600" b="1" kern="1200" dirty="0">
                        <a:solidFill>
                          <a:schemeClr val="lt1"/>
                        </a:solidFill>
                        <a:effectLst/>
                        <a:latin typeface="+mn-lt"/>
                        <a:ea typeface="CG Times (WN)"/>
                      </a:endParaRPr>
                    </a:p>
                  </a:txBody>
                  <a:tcPr marL="0" marR="0" marT="0" marB="0"/>
                </a:tc>
                <a:tc>
                  <a:txBody>
                    <a:bodyPr/>
                    <a:lstStyle/>
                    <a:p>
                      <a:pPr marL="0" marR="0">
                        <a:lnSpc>
                          <a:spcPct val="115000"/>
                        </a:lnSpc>
                        <a:spcBef>
                          <a:spcPts val="0"/>
                        </a:spcBef>
                        <a:spcAft>
                          <a:spcPts val="0"/>
                        </a:spcAft>
                      </a:pPr>
                      <a:r>
                        <a:rPr lang="en-GB" sz="1600" b="1" kern="1200" dirty="0">
                          <a:solidFill>
                            <a:schemeClr val="lt1"/>
                          </a:solidFill>
                          <a:effectLst/>
                          <a:latin typeface="+mn-lt"/>
                          <a:ea typeface="CG Times (WN)"/>
                        </a:rPr>
                        <a:t>Approved Input(s) to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at this meeting</a:t>
                      </a:r>
                      <a:endParaRPr lang="en-US" sz="1600" b="1" kern="1200" dirty="0">
                        <a:solidFill>
                          <a:schemeClr val="lt1"/>
                        </a:solidFill>
                        <a:effectLst/>
                        <a:latin typeface="+mn-lt"/>
                        <a:ea typeface="CG Times (WN)"/>
                      </a:endParaRPr>
                    </a:p>
                  </a:txBody>
                  <a:tcPr marL="0" marR="0" marT="0" marB="0"/>
                </a:tc>
                <a:extLst>
                  <a:ext uri="{0D108BD9-81ED-4DB2-BD59-A6C34878D82A}">
                    <a16:rowId xmlns:a16="http://schemas.microsoft.com/office/drawing/2014/main" xmlns="" val="10000"/>
                  </a:ext>
                </a:extLst>
              </a:tr>
              <a:tr h="426406">
                <a:tc>
                  <a:txBody>
                    <a:bodyPr/>
                    <a:lstStyle/>
                    <a:p>
                      <a:pPr marL="0" marR="0" algn="ctr">
                        <a:lnSpc>
                          <a:spcPct val="115000"/>
                        </a:lnSpc>
                        <a:spcBef>
                          <a:spcPts val="0"/>
                        </a:spcBef>
                        <a:spcAft>
                          <a:spcPts val="0"/>
                        </a:spcAft>
                      </a:pPr>
                      <a:r>
                        <a:rPr lang="en-GB" sz="1200" dirty="0">
                          <a:effectLst/>
                          <a:latin typeface="+mn-lt"/>
                          <a:ea typeface="CG Times (WN)"/>
                        </a:rPr>
                        <a:t>S5-224350</a:t>
                      </a:r>
                      <a:endParaRPr lang="en-US" sz="1400" dirty="0">
                        <a:effectLst/>
                        <a:latin typeface="+mn-lt"/>
                        <a:ea typeface="CG Times (WN)"/>
                      </a:endParaRPr>
                    </a:p>
                    <a:p>
                      <a:pPr marL="0" marR="0" algn="ctr">
                        <a:lnSpc>
                          <a:spcPct val="115000"/>
                        </a:lnSpc>
                        <a:spcBef>
                          <a:spcPts val="0"/>
                        </a:spcBef>
                        <a:spcAft>
                          <a:spcPts val="0"/>
                        </a:spcAft>
                      </a:pPr>
                      <a:r>
                        <a:rPr lang="en-GB" sz="1200" dirty="0">
                          <a:effectLst/>
                          <a:latin typeface="+mn-lt"/>
                          <a:ea typeface="CG Times (WN)"/>
                        </a:rPr>
                        <a:t> </a:t>
                      </a:r>
                      <a:endParaRPr lang="en-US" sz="14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dirty="0" err="1">
                          <a:effectLst/>
                          <a:latin typeface="+mn-lt"/>
                          <a:ea typeface="CG Times (WN)"/>
                        </a:rPr>
                        <a:t>DraftCR</a:t>
                      </a:r>
                      <a:r>
                        <a:rPr lang="en-GB" sz="1200" dirty="0">
                          <a:effectLst/>
                          <a:latin typeface="+mn-lt"/>
                          <a:ea typeface="CG Times (WN)"/>
                        </a:rPr>
                        <a:t> for adNRM_ph2 - 28.622</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Nokia</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Christiane</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6.5.2</a:t>
                      </a:r>
                      <a:endParaRPr lang="en-US" sz="1400" dirty="0">
                        <a:effectLst/>
                        <a:latin typeface="+mn-lt"/>
                        <a:ea typeface="CG Times (WN)"/>
                      </a:endParaRPr>
                    </a:p>
                  </a:txBody>
                  <a:tcPr marL="0" marR="0" marT="0" marB="0"/>
                </a:tc>
                <a:tc>
                  <a:txBody>
                    <a:bodyPr/>
                    <a:lstStyle/>
                    <a:p>
                      <a:pPr marL="0" marR="0" algn="ctr">
                        <a:lnSpc>
                          <a:spcPct val="115000"/>
                        </a:lnSpc>
                        <a:spcBef>
                          <a:spcPts val="0"/>
                        </a:spcBef>
                        <a:spcAft>
                          <a:spcPts val="0"/>
                        </a:spcAft>
                      </a:pPr>
                      <a:r>
                        <a:rPr lang="en-GB" sz="1200" dirty="0">
                          <a:effectLst/>
                          <a:latin typeface="+mn-lt"/>
                          <a:ea typeface="CG Times (WN)"/>
                        </a:rPr>
                        <a:t>S5-224350</a:t>
                      </a:r>
                      <a:endParaRPr lang="en-US" sz="1200" dirty="0">
                        <a:effectLst/>
                        <a:latin typeface="+mn-lt"/>
                        <a:ea typeface="CG Times (WN)"/>
                      </a:endParaRPr>
                    </a:p>
                    <a:p>
                      <a:pPr marL="0" marR="0" algn="ctr">
                        <a:lnSpc>
                          <a:spcPct val="115000"/>
                        </a:lnSpc>
                        <a:spcBef>
                          <a:spcPts val="0"/>
                        </a:spcBef>
                        <a:spcAft>
                          <a:spcPts val="0"/>
                        </a:spcAft>
                      </a:pPr>
                      <a:r>
                        <a:rPr lang="en-GB" sz="1200" dirty="0">
                          <a:effectLst/>
                          <a:latin typeface="+mn-lt"/>
                          <a:ea typeface="CG Times (WN)"/>
                        </a:rPr>
                        <a:t> </a:t>
                      </a:r>
                      <a:endParaRPr lang="en-US" sz="12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u="none" strike="noStrike" dirty="0">
                          <a:solidFill>
                            <a:srgbClr val="0563C1"/>
                          </a:solidFill>
                          <a:effectLst/>
                          <a:latin typeface="+mn-lt"/>
                          <a:ea typeface="CG Times (WN)"/>
                          <a:hlinkClick r:id="rId2"/>
                        </a:rPr>
                        <a:t>S5-225331</a:t>
                      </a:r>
                      <a:r>
                        <a:rPr lang="en-GB" sz="1200" dirty="0">
                          <a:effectLst/>
                          <a:latin typeface="+mn-lt"/>
                          <a:ea typeface="CG Times (WN)"/>
                        </a:rPr>
                        <a:t>, </a:t>
                      </a:r>
                      <a:r>
                        <a:rPr lang="en-GB" sz="1200" u="none" strike="noStrike" dirty="0">
                          <a:solidFill>
                            <a:srgbClr val="0563C1"/>
                          </a:solidFill>
                          <a:effectLst/>
                          <a:latin typeface="+mn-lt"/>
                          <a:ea typeface="CG Times (WN)"/>
                          <a:hlinkClick r:id="rId3"/>
                        </a:rPr>
                        <a:t>S5-225327</a:t>
                      </a:r>
                      <a:endParaRPr lang="en-US" sz="1200" dirty="0">
                        <a:effectLst/>
                        <a:latin typeface="+mn-lt"/>
                        <a:ea typeface="CG Times (WN)"/>
                      </a:endParaRPr>
                    </a:p>
                  </a:txBody>
                  <a:tcPr marL="0" marR="0" marT="0" marB="0"/>
                </a:tc>
                <a:extLst>
                  <a:ext uri="{0D108BD9-81ED-4DB2-BD59-A6C34878D82A}">
                    <a16:rowId xmlns:a16="http://schemas.microsoft.com/office/drawing/2014/main" xmlns="" val="10001"/>
                  </a:ext>
                </a:extLst>
              </a:tr>
              <a:tr h="394293">
                <a:tc>
                  <a:txBody>
                    <a:bodyPr/>
                    <a:lstStyle/>
                    <a:p>
                      <a:pPr marL="0" marR="0" algn="ctr">
                        <a:lnSpc>
                          <a:spcPct val="115000"/>
                        </a:lnSpc>
                        <a:spcBef>
                          <a:spcPts val="0"/>
                        </a:spcBef>
                        <a:spcAft>
                          <a:spcPts val="0"/>
                        </a:spcAft>
                      </a:pPr>
                      <a:r>
                        <a:rPr lang="en-GB" sz="1200">
                          <a:effectLst/>
                          <a:latin typeface="+mn-lt"/>
                          <a:ea typeface="CG Times (WN)"/>
                        </a:rPr>
                        <a:t>S5-224170</a:t>
                      </a:r>
                      <a:endParaRPr lang="en-US" sz="1400">
                        <a:effectLst/>
                        <a:latin typeface="+mn-lt"/>
                        <a:ea typeface="CG Times (WN)"/>
                      </a:endParaRPr>
                    </a:p>
                    <a:p>
                      <a:pPr marL="0" marR="0" algn="ctr">
                        <a:lnSpc>
                          <a:spcPct val="115000"/>
                        </a:lnSpc>
                        <a:spcBef>
                          <a:spcPts val="0"/>
                        </a:spcBef>
                        <a:spcAft>
                          <a:spcPts val="0"/>
                        </a:spcAft>
                      </a:pPr>
                      <a:r>
                        <a:rPr lang="en-GB" sz="1200">
                          <a:effectLst/>
                          <a:latin typeface="+mn-lt"/>
                          <a:ea typeface="CG Times (WN)"/>
                        </a:rPr>
                        <a:t> </a:t>
                      </a:r>
                      <a:endParaRPr lang="en-US" sz="140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dirty="0" err="1">
                          <a:effectLst/>
                          <a:latin typeface="+mn-lt"/>
                          <a:ea typeface="CG Times (WN)"/>
                        </a:rPr>
                        <a:t>DraftCR</a:t>
                      </a:r>
                      <a:r>
                        <a:rPr lang="en-GB" sz="1200" dirty="0">
                          <a:effectLst/>
                          <a:latin typeface="+mn-lt"/>
                          <a:ea typeface="CG Times (WN)"/>
                        </a:rPr>
                        <a:t> for adNRM_ph2 - 28.623</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Nokia</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Christiane</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6.5.2</a:t>
                      </a:r>
                      <a:endParaRPr lang="en-US" sz="1400" dirty="0">
                        <a:effectLst/>
                        <a:latin typeface="+mn-lt"/>
                        <a:ea typeface="CG Times (WN)"/>
                      </a:endParaRPr>
                    </a:p>
                  </a:txBody>
                  <a:tcPr marL="0" marR="0" marT="0" marB="0"/>
                </a:tc>
                <a:tc>
                  <a:txBody>
                    <a:bodyPr/>
                    <a:lstStyle/>
                    <a:p>
                      <a:pPr marL="0" marR="0" algn="ctr">
                        <a:lnSpc>
                          <a:spcPct val="115000"/>
                        </a:lnSpc>
                        <a:spcBef>
                          <a:spcPts val="0"/>
                        </a:spcBef>
                        <a:spcAft>
                          <a:spcPts val="0"/>
                        </a:spcAft>
                      </a:pPr>
                      <a:r>
                        <a:rPr lang="en-GB" sz="1200">
                          <a:effectLst/>
                          <a:latin typeface="+mn-lt"/>
                          <a:ea typeface="CG Times (WN)"/>
                        </a:rPr>
                        <a:t>S5-224170</a:t>
                      </a:r>
                      <a:endParaRPr lang="en-US" sz="1200">
                        <a:effectLst/>
                        <a:latin typeface="+mn-lt"/>
                        <a:ea typeface="CG Times (WN)"/>
                      </a:endParaRPr>
                    </a:p>
                    <a:p>
                      <a:pPr marL="0" marR="0" algn="ctr">
                        <a:lnSpc>
                          <a:spcPct val="115000"/>
                        </a:lnSpc>
                        <a:spcBef>
                          <a:spcPts val="0"/>
                        </a:spcBef>
                        <a:spcAft>
                          <a:spcPts val="0"/>
                        </a:spcAft>
                      </a:pPr>
                      <a:r>
                        <a:rPr lang="en-GB" sz="1200">
                          <a:effectLst/>
                          <a:latin typeface="+mn-lt"/>
                          <a:ea typeface="CG Times (WN)"/>
                        </a:rPr>
                        <a:t> </a:t>
                      </a:r>
                      <a:endParaRPr lang="en-US" sz="120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u="none" strike="noStrike" dirty="0">
                          <a:solidFill>
                            <a:srgbClr val="0563C1"/>
                          </a:solidFill>
                          <a:effectLst/>
                          <a:latin typeface="+mn-lt"/>
                          <a:ea typeface="CG Times (WN)"/>
                          <a:hlinkClick r:id="rId4"/>
                        </a:rPr>
                        <a:t>S5-225332</a:t>
                      </a:r>
                      <a:r>
                        <a:rPr lang="en-GB" sz="1200" dirty="0">
                          <a:effectLst/>
                          <a:latin typeface="+mn-lt"/>
                          <a:ea typeface="CG Times (WN)"/>
                        </a:rPr>
                        <a:t>, </a:t>
                      </a:r>
                      <a:r>
                        <a:rPr lang="en-GB" sz="1200" u="none" strike="noStrike" dirty="0">
                          <a:solidFill>
                            <a:srgbClr val="0563C1"/>
                          </a:solidFill>
                          <a:effectLst/>
                          <a:latin typeface="+mn-lt"/>
                          <a:ea typeface="CG Times (WN)"/>
                          <a:hlinkClick r:id="rId5"/>
                        </a:rPr>
                        <a:t>S5-225328</a:t>
                      </a:r>
                      <a:endParaRPr lang="en-US" sz="1200" dirty="0">
                        <a:effectLst/>
                        <a:latin typeface="+mn-lt"/>
                        <a:ea typeface="CG Times (WN)"/>
                      </a:endParaRPr>
                    </a:p>
                    <a:p>
                      <a:pPr marL="0" marR="0">
                        <a:lnSpc>
                          <a:spcPct val="115000"/>
                        </a:lnSpc>
                        <a:spcBef>
                          <a:spcPts val="0"/>
                        </a:spcBef>
                        <a:spcAft>
                          <a:spcPts val="0"/>
                        </a:spcAft>
                      </a:pPr>
                      <a:r>
                        <a:rPr lang="en-GB" sz="1200" dirty="0">
                          <a:effectLst/>
                          <a:latin typeface="+mn-lt"/>
                          <a:ea typeface="CG Times (WN)"/>
                        </a:rPr>
                        <a:t> </a:t>
                      </a:r>
                      <a:endParaRPr lang="en-US" sz="1200" dirty="0">
                        <a:effectLst/>
                        <a:latin typeface="+mn-lt"/>
                        <a:ea typeface="CG Times (WN)"/>
                      </a:endParaRPr>
                    </a:p>
                    <a:p>
                      <a:pPr marL="0" marR="0">
                        <a:lnSpc>
                          <a:spcPct val="115000"/>
                        </a:lnSpc>
                        <a:spcBef>
                          <a:spcPts val="0"/>
                        </a:spcBef>
                        <a:spcAft>
                          <a:spcPts val="0"/>
                        </a:spcAft>
                      </a:pPr>
                      <a:r>
                        <a:rPr lang="en-GB" sz="1200" dirty="0">
                          <a:effectLst/>
                          <a:latin typeface="+mn-lt"/>
                          <a:ea typeface="CG Times (WN)"/>
                        </a:rPr>
                        <a:t> </a:t>
                      </a:r>
                      <a:endParaRPr lang="en-US" sz="1200" dirty="0">
                        <a:effectLst/>
                        <a:latin typeface="+mn-lt"/>
                        <a:ea typeface="CG Times (WN)"/>
                      </a:endParaRPr>
                    </a:p>
                  </a:txBody>
                  <a:tcPr marL="0" marR="0" marT="0" marB="0"/>
                </a:tc>
                <a:extLst>
                  <a:ext uri="{0D108BD9-81ED-4DB2-BD59-A6C34878D82A}">
                    <a16:rowId xmlns:a16="http://schemas.microsoft.com/office/drawing/2014/main" xmlns="" val="10002"/>
                  </a:ext>
                </a:extLst>
              </a:tr>
              <a:tr h="407416">
                <a:tc>
                  <a:txBody>
                    <a:bodyPr/>
                    <a:lstStyle/>
                    <a:p>
                      <a:pPr marL="0" marR="0" algn="ctr">
                        <a:lnSpc>
                          <a:spcPct val="115000"/>
                        </a:lnSpc>
                        <a:spcBef>
                          <a:spcPts val="0"/>
                        </a:spcBef>
                        <a:spcAft>
                          <a:spcPts val="0"/>
                        </a:spcAft>
                      </a:pPr>
                      <a:r>
                        <a:rPr lang="en-GB" sz="1200" dirty="0">
                          <a:effectLst/>
                          <a:latin typeface="+mn-lt"/>
                          <a:ea typeface="CG Times (WN)"/>
                        </a:rPr>
                        <a:t>S5-224385</a:t>
                      </a:r>
                      <a:endParaRPr lang="en-US" sz="14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dirty="0" err="1">
                          <a:effectLst/>
                          <a:latin typeface="+mn-lt"/>
                          <a:ea typeface="CG Times (WN)"/>
                        </a:rPr>
                        <a:t>DraftCR</a:t>
                      </a:r>
                      <a:r>
                        <a:rPr lang="en-GB" sz="1200" dirty="0">
                          <a:effectLst/>
                          <a:latin typeface="+mn-lt"/>
                          <a:ea typeface="CG Times (WN)"/>
                        </a:rPr>
                        <a:t> for </a:t>
                      </a:r>
                      <a:r>
                        <a:rPr lang="en-GB" sz="1200" dirty="0" err="1">
                          <a:effectLst/>
                          <a:latin typeface="+mn-lt"/>
                          <a:ea typeface="CG Times (WN)"/>
                        </a:rPr>
                        <a:t>eECM</a:t>
                      </a:r>
                      <a:r>
                        <a:rPr lang="en-GB" sz="1200" dirty="0">
                          <a:effectLst/>
                          <a:latin typeface="+mn-lt"/>
                          <a:ea typeface="CG Times (WN)"/>
                        </a:rPr>
                        <a:t> – TS 28.538</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Samsung</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Deepanshu</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6.5.3</a:t>
                      </a:r>
                      <a:endParaRPr lang="en-US" sz="1400" dirty="0">
                        <a:effectLst/>
                        <a:latin typeface="+mn-lt"/>
                        <a:ea typeface="CG Times (WN)"/>
                      </a:endParaRPr>
                    </a:p>
                  </a:txBody>
                  <a:tcPr marL="0" marR="0" marT="0" marB="0"/>
                </a:tc>
                <a:tc>
                  <a:txBody>
                    <a:bodyPr/>
                    <a:lstStyle/>
                    <a:p>
                      <a:pPr marL="0" marR="0" algn="ctr">
                        <a:lnSpc>
                          <a:spcPct val="115000"/>
                        </a:lnSpc>
                        <a:spcBef>
                          <a:spcPts val="0"/>
                        </a:spcBef>
                        <a:spcAft>
                          <a:spcPts val="0"/>
                        </a:spcAft>
                      </a:pPr>
                      <a:r>
                        <a:rPr lang="en-GB" sz="1200" dirty="0">
                          <a:effectLst/>
                          <a:latin typeface="+mn-lt"/>
                          <a:ea typeface="CG Times (WN)"/>
                        </a:rPr>
                        <a:t>S5-224385</a:t>
                      </a:r>
                      <a:endParaRPr lang="en-US" sz="12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u="none" strike="noStrike" dirty="0">
                          <a:solidFill>
                            <a:srgbClr val="0563C1"/>
                          </a:solidFill>
                          <a:effectLst/>
                          <a:latin typeface="+mn-lt"/>
                          <a:ea typeface="CG Times (WN)"/>
                          <a:hlinkClick r:id="rId6"/>
                        </a:rPr>
                        <a:t>S5-225135</a:t>
                      </a:r>
                      <a:r>
                        <a:rPr lang="en-GB" sz="1200" dirty="0">
                          <a:effectLst/>
                          <a:latin typeface="+mn-lt"/>
                          <a:ea typeface="CG Times (WN)"/>
                        </a:rPr>
                        <a:t>, </a:t>
                      </a:r>
                      <a:r>
                        <a:rPr lang="en-GB" sz="1200" u="none" strike="noStrike" dirty="0">
                          <a:solidFill>
                            <a:srgbClr val="0563C1"/>
                          </a:solidFill>
                          <a:effectLst/>
                          <a:latin typeface="+mn-lt"/>
                          <a:ea typeface="CG Times (WN)"/>
                          <a:hlinkClick r:id="rId7"/>
                        </a:rPr>
                        <a:t>S5-225176</a:t>
                      </a:r>
                      <a:r>
                        <a:rPr lang="en-GB" sz="1200" dirty="0">
                          <a:effectLst/>
                          <a:latin typeface="+mn-lt"/>
                          <a:ea typeface="CG Times (WN)"/>
                        </a:rPr>
                        <a:t>, </a:t>
                      </a:r>
                      <a:r>
                        <a:rPr lang="en-GB" sz="1200" u="none" strike="noStrike" dirty="0">
                          <a:solidFill>
                            <a:srgbClr val="0563C1"/>
                          </a:solidFill>
                          <a:effectLst/>
                          <a:latin typeface="+mn-lt"/>
                          <a:ea typeface="CG Times (WN)"/>
                          <a:hlinkClick r:id="rId8"/>
                        </a:rPr>
                        <a:t>S5-225175</a:t>
                      </a:r>
                      <a:endParaRPr lang="en-US" sz="1200" dirty="0">
                        <a:effectLst/>
                        <a:latin typeface="+mn-lt"/>
                        <a:ea typeface="CG Times (WN)"/>
                      </a:endParaRPr>
                    </a:p>
                  </a:txBody>
                  <a:tcPr marL="0" marR="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839991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(OAM SWG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065477172"/>
              </p:ext>
            </p:extLst>
          </p:nvPr>
        </p:nvGraphicFramePr>
        <p:xfrm>
          <a:off x="122711" y="1401061"/>
          <a:ext cx="11946577" cy="4507113"/>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1716359">
                  <a:extLst>
                    <a:ext uri="{9D8B030D-6E8A-4147-A177-3AD203B41FA5}">
                      <a16:colId xmlns:a16="http://schemas.microsoft.com/office/drawing/2014/main" xmlns="" val="3016348962"/>
                    </a:ext>
                  </a:extLst>
                </a:gridCol>
                <a:gridCol w="1252728">
                  <a:extLst>
                    <a:ext uri="{9D8B030D-6E8A-4147-A177-3AD203B41FA5}">
                      <a16:colId xmlns:a16="http://schemas.microsoft.com/office/drawing/2014/main" xmlns="" val="3690116950"/>
                    </a:ext>
                  </a:extLst>
                </a:gridCol>
                <a:gridCol w="1751956">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rPr>
                        <a:t>S5-225023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Reply LS on Report Amount for M4, M5, M6 and M7 measurements (R3-224084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S5-225614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S5-225074</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5G Network Energy Efficiency and Energy Saving (reply to 3GPP TSG SA5-S5-221680)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SG5</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rPr>
                        <a:t>S5-225055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energy saving management of 5G RAN with AI (reply to 3GPP TSG SA5-S5-221502)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SG5</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S5-225032</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the approval of a new ITU-T Supplement on use cases for autonomous networks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ITU-T SG13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S5-225030</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LS/r on methodology harmonization update (reply to 3GPP TSG SA5-S5-222570)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Arial" panose="020B0604020202020204" pitchFamily="34" charset="0"/>
                          <a:ea typeface="+mn-ea"/>
                          <a:cs typeface="Arial" panose="020B0604020202020204" pitchFamily="34" charset="0"/>
                        </a:rPr>
                        <a:t>S5-225615</a:t>
                      </a: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S5-225029</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feedback on the working on the energy efficiency of 5G networks (reply to 3GPP TSG SA5-S5-221502) (ITU-T Study Group 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S5-225028</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initiation of new Recommendation ITU-T </a:t>
                      </a:r>
                      <a:r>
                        <a:rPr lang="en-US" sz="1100" b="0" i="0" u="none" strike="noStrike" dirty="0" err="1">
                          <a:solidFill>
                            <a:srgbClr val="000000"/>
                          </a:solidFill>
                          <a:effectLst/>
                          <a:latin typeface="Arial" panose="020B0604020202020204" pitchFamily="34" charset="0"/>
                        </a:rPr>
                        <a:t>M.rsmca</a:t>
                      </a:r>
                      <a:r>
                        <a:rPr lang="en-US" sz="1100" b="0" i="0" u="none" strike="noStrike" dirty="0">
                          <a:solidFill>
                            <a:srgbClr val="000000"/>
                          </a:solidFill>
                          <a:effectLst/>
                          <a:latin typeface="Arial" panose="020B0604020202020204" pitchFamily="34" charset="0"/>
                        </a:rPr>
                        <a:t>, ""Requirements for smart maintenance of cell antenna""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9810">
                <a:tc>
                  <a:txBody>
                    <a:bodyPr/>
                    <a:lstStyle/>
                    <a:p>
                      <a:pPr marL="55563" indent="0" algn="l" fontAlgn="t"/>
                      <a:r>
                        <a:rPr lang="fr-FR" sz="1100" b="1" i="0" u="sng" strike="noStrike" dirty="0">
                          <a:solidFill>
                            <a:srgbClr val="0000FF"/>
                          </a:solidFill>
                          <a:effectLst/>
                          <a:latin typeface="Arial" panose="020B0604020202020204" pitchFamily="34" charset="0"/>
                        </a:rPr>
                        <a:t>S5-225027</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progress about intelligence levels evaluation of AITOM in Q6/2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7411">
                <a:tc>
                  <a:txBody>
                    <a:bodyPr/>
                    <a:lstStyle/>
                    <a:p>
                      <a:pPr marL="55563" indent="0" algn="l" fontAlgn="t"/>
                      <a:r>
                        <a:rPr lang="fr-FR" sz="1100" b="1" i="0" u="sng" strike="noStrike" dirty="0">
                          <a:solidFill>
                            <a:srgbClr val="0000FF"/>
                          </a:solidFill>
                          <a:effectLst/>
                          <a:latin typeface="Arial" panose="020B0604020202020204" pitchFamily="34" charset="0"/>
                        </a:rPr>
                        <a:t>S5-225026</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initiation new work item </a:t>
                      </a:r>
                      <a:r>
                        <a:rPr lang="en-US" sz="1100" b="0" i="0" u="none" strike="noStrike" dirty="0" err="1">
                          <a:solidFill>
                            <a:srgbClr val="000000"/>
                          </a:solidFill>
                          <a:effectLst/>
                          <a:latin typeface="Arial" panose="020B0604020202020204" pitchFamily="34" charset="0"/>
                        </a:rPr>
                        <a:t>M.fidtom</a:t>
                      </a:r>
                      <a:r>
                        <a:rPr lang="en-US" sz="1100" b="0" i="0" u="none" strike="noStrike" dirty="0">
                          <a:solidFill>
                            <a:srgbClr val="000000"/>
                          </a:solidFill>
                          <a:effectLst/>
                          <a:latin typeface="Arial" panose="020B0604020202020204" pitchFamily="34" charset="0"/>
                        </a:rPr>
                        <a:t>: ""Framework of intent driven telecom operation and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S5-225599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79044">
                <a:tc>
                  <a:txBody>
                    <a:bodyPr/>
                    <a:lstStyle/>
                    <a:p>
                      <a:pPr marL="55563" indent="0" algn="l" fontAlgn="t"/>
                      <a:r>
                        <a:rPr lang="fr-FR" sz="1100" b="1" i="0" u="sng" strike="noStrike" dirty="0">
                          <a:solidFill>
                            <a:srgbClr val="0000FF"/>
                          </a:solidFill>
                          <a:effectLst/>
                          <a:latin typeface="Arial" panose="020B0604020202020204" pitchFamily="34" charset="0"/>
                        </a:rPr>
                        <a:t>S5-225025</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O-RAN – Transport Network Slicing Enhancement IM/DM TS28.541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O-RAN</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rPr>
                        <a:t>S5-225024</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O-RAN – UML models and tools to be used by 3GPP SA5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O-RAN</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S5-225602</a:t>
                      </a: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rPr>
                        <a:t>S5-225022</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M6 Delay Threshold (R3-224079)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rPr>
                        <a:t>S5-225021</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Reply LS on User Consent Updating (R3-224076)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S5-225321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S5-225020</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Resubmitted LS on RAN3 agreements for NR </a:t>
                      </a:r>
                      <a:r>
                        <a:rPr lang="en-US" sz="1100" b="0" i="0" u="none" strike="noStrike" dirty="0" err="1">
                          <a:solidFill>
                            <a:srgbClr val="000000"/>
                          </a:solidFill>
                          <a:effectLst/>
                          <a:latin typeface="Arial" panose="020B0604020202020204" pitchFamily="34" charset="0"/>
                          <a:cs typeface="Arial" panose="020B0604020202020204" pitchFamily="34" charset="0"/>
                        </a:rPr>
                        <a:t>QoE</a:t>
                      </a:r>
                      <a:r>
                        <a:rPr lang="en-US" sz="1100" b="0" i="0" u="none" strike="noStrike" dirty="0">
                          <a:solidFill>
                            <a:srgbClr val="000000"/>
                          </a:solidFill>
                          <a:effectLst/>
                          <a:latin typeface="Arial" panose="020B0604020202020204" pitchFamily="34" charset="0"/>
                          <a:cs typeface="Arial" panose="020B0604020202020204" pitchFamily="34" charset="0"/>
                        </a:rPr>
                        <a:t> (R3-222890)</a:t>
                      </a:r>
                      <a:endParaRPr lang="en-US" sz="1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81703475"/>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S5-225018</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information about BBF’s release of technical report on network slicing management</a:t>
                      </a:r>
                      <a:endParaRPr lang="en-US" sz="1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BBF</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79466535"/>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S5-225017</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Resubmitted Liaison Response to 3GPP TSG-SA5 for Network </a:t>
                      </a:r>
                    </a:p>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Slice Ordering, Provisioning &amp; Assurance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MEF Forum</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smtClean="0">
                          <a:effectLst/>
                          <a:latin typeface="Arial" panose="020B0604020202020204" pitchFamily="34" charset="0"/>
                          <a:ea typeface="宋体" panose="02010600030101010101" pitchFamily="2" charset="-122"/>
                          <a:cs typeface="Arial" panose="020B0604020202020204" pitchFamily="34" charset="0"/>
                        </a:rPr>
                        <a:t>S5-255604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40066940"/>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S5-225596</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LS/r on Use cases for Autonomous Networks (reply to 3GPP TSG SA5--222560-LS34) (late incoming 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SG13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22361319"/>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S5-225597</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3GPP SA5 work on intent-driven management S5-224343 (late incoming 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TM Forum</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1194496"/>
                  </a:ext>
                </a:extLst>
              </a:tr>
            </a:tbl>
          </a:graphicData>
        </a:graphic>
      </p:graphicFrame>
    </p:spTree>
    <p:extLst>
      <p:ext uri="{BB962C8B-B14F-4D97-AF65-F5344CB8AC3E}">
        <p14:creationId xmlns:p14="http://schemas.microsoft.com/office/powerpoint/2010/main" val="3383942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1795445915"/>
              </p:ext>
            </p:extLst>
          </p:nvPr>
        </p:nvGraphicFramePr>
        <p:xfrm>
          <a:off x="231228" y="1843937"/>
          <a:ext cx="11619185" cy="701040"/>
        </p:xfrm>
        <a:graphic>
          <a:graphicData uri="http://schemas.openxmlformats.org/drawingml/2006/table">
            <a:tbl>
              <a:tblPr>
                <a:tableStyleId>{5C22544A-7EE6-4342-B048-85BDC9FD1C3A}</a:tableStyleId>
              </a:tblPr>
              <a:tblGrid>
                <a:gridCol w="954477">
                  <a:extLst>
                    <a:ext uri="{9D8B030D-6E8A-4147-A177-3AD203B41FA5}">
                      <a16:colId xmlns:a16="http://schemas.microsoft.com/office/drawing/2014/main" xmlns="" val="20000"/>
                    </a:ext>
                  </a:extLst>
                </a:gridCol>
                <a:gridCol w="5230168">
                  <a:extLst>
                    <a:ext uri="{9D8B030D-6E8A-4147-A177-3AD203B41FA5}">
                      <a16:colId xmlns:a16="http://schemas.microsoft.com/office/drawing/2014/main" xmlns="" val="20001"/>
                    </a:ext>
                  </a:extLst>
                </a:gridCol>
                <a:gridCol w="753626">
                  <a:extLst>
                    <a:ext uri="{9D8B030D-6E8A-4147-A177-3AD203B41FA5}">
                      <a16:colId xmlns:a16="http://schemas.microsoft.com/office/drawing/2014/main" xmlns="" val="20002"/>
                    </a:ext>
                  </a:extLst>
                </a:gridCol>
                <a:gridCol w="1155560">
                  <a:extLst>
                    <a:ext uri="{9D8B030D-6E8A-4147-A177-3AD203B41FA5}">
                      <a16:colId xmlns:a16="http://schemas.microsoft.com/office/drawing/2014/main" xmlns="" val="20003"/>
                    </a:ext>
                  </a:extLst>
                </a:gridCol>
                <a:gridCol w="2516361">
                  <a:extLst>
                    <a:ext uri="{9D8B030D-6E8A-4147-A177-3AD203B41FA5}">
                      <a16:colId xmlns:a16="http://schemas.microsoft.com/office/drawing/2014/main" xmlns="" val="20004"/>
                    </a:ext>
                  </a:extLst>
                </a:gridCol>
                <a:gridCol w="1008993">
                  <a:extLst>
                    <a:ext uri="{9D8B030D-6E8A-4147-A177-3AD203B41FA5}">
                      <a16:colId xmlns:a16="http://schemas.microsoft.com/office/drawing/2014/main" xmlns=""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05015">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0">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SA#97-e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89621269"/>
              </p:ext>
            </p:extLst>
          </p:nvPr>
        </p:nvGraphicFramePr>
        <p:xfrm>
          <a:off x="269458" y="1514329"/>
          <a:ext cx="11776295" cy="1457058"/>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gridCol w="2932386">
                  <a:extLst>
                    <a:ext uri="{9D8B030D-6E8A-4147-A177-3AD203B41FA5}">
                      <a16:colId xmlns:a16="http://schemas.microsoft.com/office/drawing/2014/main" xmlns="" val="3016348962"/>
                    </a:ext>
                  </a:extLst>
                </a:gridCol>
              </a:tblGrid>
              <a:tr h="8673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9484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S5-225203</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sheet of TR28.912 for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Huawei</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Information</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484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S5‑225157</a:t>
                      </a:r>
                      <a:endParaRPr lang="zh-CN"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TR 28.907 for SA Information</a:t>
                      </a:r>
                      <a:endParaRPr lang="zh-CN"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a:solidFill>
                            <a:schemeClr val="tx1"/>
                          </a:solidFill>
                          <a:effectLst/>
                          <a:latin typeface="Arial" panose="020B0604020202020204" pitchFamily="34" charset="0"/>
                          <a:ea typeface="MS Mincho"/>
                          <a:cs typeface="Arial" panose="020B0604020202020204" pitchFamily="34" charset="0"/>
                        </a:rPr>
                        <a:t>Huawei</a:t>
                      </a:r>
                      <a:endParaRPr lang="zh-CN" sz="1100" kern="120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S Mincho"/>
                          <a:cs typeface="Arial" panose="020B0604020202020204" pitchFamily="34" charset="0"/>
                        </a:rPr>
                        <a:t>  </a:t>
                      </a:r>
                      <a:r>
                        <a:rPr lang="zh-CN" sz="1100" kern="1200" dirty="0" smtClean="0">
                          <a:solidFill>
                            <a:schemeClr val="tx1"/>
                          </a:solidFill>
                          <a:effectLst/>
                          <a:latin typeface="Arial" panose="020B0604020202020204" pitchFamily="34" charset="0"/>
                          <a:ea typeface="MS Mincho"/>
                          <a:cs typeface="Arial" panose="020B0604020202020204" pitchFamily="34" charset="0"/>
                        </a:rPr>
                        <a:t>Information</a:t>
                      </a:r>
                      <a:endParaRPr lang="zh-CN" sz="1100" kern="1200" dirty="0">
                        <a:solidFill>
                          <a:schemeClr val="tx1"/>
                        </a:solidFill>
                        <a:effectLst/>
                        <a:latin typeface="Arial" panose="020B0604020202020204" pitchFamily="34" charset="0"/>
                        <a:ea typeface="MS Mincho"/>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56949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825249682"/>
              </p:ext>
            </p:extLst>
          </p:nvPr>
        </p:nvGraphicFramePr>
        <p:xfrm>
          <a:off x="1513372" y="1654558"/>
          <a:ext cx="8843909" cy="3025935"/>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SA5#145e)</a:t>
            </a:r>
            <a:endParaRPr lang="zh-CN" altLang="en-US" sz="3600" dirty="0"/>
          </a:p>
        </p:txBody>
      </p:sp>
      <p:graphicFrame>
        <p:nvGraphicFramePr>
          <p:cNvPr id="4" name="Table 3">
            <a:extLst>
              <a:ext uri="{FF2B5EF4-FFF2-40B4-BE49-F238E27FC236}">
                <a16:creationId xmlns:a16="http://schemas.microsoft.com/office/drawing/2014/main" xmlns="" id="{CD03FDE6-BC74-41A1-9A61-DFB05B4DD863}"/>
              </a:ext>
            </a:extLst>
          </p:cNvPr>
          <p:cNvGraphicFramePr>
            <a:graphicFrameLocks noGrp="1"/>
          </p:cNvGraphicFramePr>
          <p:nvPr>
            <p:extLst>
              <p:ext uri="{D42A27DB-BD31-4B8C-83A1-F6EECF244321}">
                <p14:modId xmlns:p14="http://schemas.microsoft.com/office/powerpoint/2010/main" val="939608059"/>
              </p:ext>
            </p:extLst>
          </p:nvPr>
        </p:nvGraphicFramePr>
        <p:xfrm>
          <a:off x="2015197" y="1480840"/>
          <a:ext cx="6948550" cy="2103120"/>
        </p:xfrm>
        <a:graphic>
          <a:graphicData uri="http://schemas.openxmlformats.org/drawingml/2006/table">
            <a:tbl>
              <a:tblPr firstRow="1" firstCol="1" bandRow="1"/>
              <a:tblGrid>
                <a:gridCol w="1097280">
                  <a:extLst>
                    <a:ext uri="{9D8B030D-6E8A-4147-A177-3AD203B41FA5}">
                      <a16:colId xmlns:a16="http://schemas.microsoft.com/office/drawing/2014/main" xmlns="" val="1528860361"/>
                    </a:ext>
                  </a:extLst>
                </a:gridCol>
                <a:gridCol w="1259717">
                  <a:extLst>
                    <a:ext uri="{9D8B030D-6E8A-4147-A177-3AD203B41FA5}">
                      <a16:colId xmlns:a16="http://schemas.microsoft.com/office/drawing/2014/main" xmlns="" val="4099545169"/>
                    </a:ext>
                  </a:extLst>
                </a:gridCol>
                <a:gridCol w="1520314">
                  <a:extLst>
                    <a:ext uri="{9D8B030D-6E8A-4147-A177-3AD203B41FA5}">
                      <a16:colId xmlns:a16="http://schemas.microsoft.com/office/drawing/2014/main" xmlns="" val="415428099"/>
                    </a:ext>
                  </a:extLst>
                </a:gridCol>
                <a:gridCol w="3071239">
                  <a:extLst>
                    <a:ext uri="{9D8B030D-6E8A-4147-A177-3AD203B41FA5}">
                      <a16:colId xmlns:a16="http://schemas.microsoft.com/office/drawing/2014/main" xmlns="" val="809142848"/>
                    </a:ext>
                  </a:extLst>
                </a:gridCol>
              </a:tblGrid>
              <a:tr h="233778">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Rapporteur calls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b="1" kern="1200" dirty="0">
                          <a:solidFill>
                            <a:schemeClr val="tx1"/>
                          </a:solidFill>
                          <a:effectLst/>
                          <a:latin typeface="+mn-lt"/>
                          <a:ea typeface="Calibri" panose="020F0502020204030204" pitchFamily="34" charset="0"/>
                          <a:cs typeface="+mn-cs"/>
                        </a:rPr>
                        <a:t>Date</a:t>
                      </a:r>
                      <a:endParaRPr lang="en-US" sz="1200" b="1" kern="1200" dirty="0">
                        <a:solidFill>
                          <a:schemeClr val="tx1"/>
                        </a:solidFill>
                        <a:effectLst/>
                        <a:latin typeface="+mn-lt"/>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Time</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b="1" dirty="0">
                          <a:effectLst/>
                          <a:latin typeface="+mn-lt"/>
                          <a:ea typeface="Calibri" panose="020F0502020204030204" pitchFamily="34" charset="0"/>
                        </a:rPr>
                        <a:t>Potential Topics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8675917"/>
                  </a:ext>
                </a:extLst>
              </a:tr>
              <a:tr h="233778">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#145e.1</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Sept. 8th</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dirty="0">
                          <a:effectLst/>
                          <a:latin typeface="+mn-lt"/>
                          <a:ea typeface="Calibri" panose="020F0502020204030204" pitchFamily="34" charset="0"/>
                        </a:rPr>
                        <a:t> Async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8125228"/>
                  </a:ext>
                </a:extLst>
              </a:tr>
              <a:tr h="233778">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#145e.2</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Sept. 22nd </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7056916"/>
                  </a:ext>
                </a:extLst>
              </a:tr>
              <a:tr h="233778">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#145e.3</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Oct. 13th </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dirty="0" err="1">
                          <a:effectLst/>
                          <a:latin typeface="+mn-lt"/>
                          <a:ea typeface="Calibri" panose="020F0502020204030204" pitchFamily="34" charset="0"/>
                        </a:rPr>
                        <a:t>FS_eSBMAe</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4864617"/>
                  </a:ext>
                </a:extLst>
              </a:tr>
              <a:tr h="233778">
                <a:tc>
                  <a:txBody>
                    <a:bodyPr/>
                    <a:lstStyle/>
                    <a:p>
                      <a:pPr marL="0" marR="0" lvl="0" indent="0" algn="l" defTabSz="1219170" rtl="0" eaLnBrk="1" fontAlgn="auto" latinLnBrk="0" hangingPunct="1">
                        <a:lnSpc>
                          <a:spcPct val="115000"/>
                        </a:lnSpc>
                        <a:spcBef>
                          <a:spcPts val="0"/>
                        </a:spcBef>
                        <a:spcAft>
                          <a:spcPts val="0"/>
                        </a:spcAft>
                        <a:buClrTx/>
                        <a:buSzTx/>
                        <a:buFontTx/>
                        <a:buNone/>
                        <a:tabLst/>
                        <a:defRPr/>
                      </a:pPr>
                      <a:r>
                        <a:rPr lang="en-GB" sz="1200" dirty="0">
                          <a:effectLst/>
                          <a:latin typeface="+mn-lt"/>
                          <a:ea typeface="Calibri" panose="020F0502020204030204" pitchFamily="34" charset="0"/>
                        </a:rPr>
                        <a:t>#145e.4</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Oct. 27th </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1786430"/>
                  </a:ext>
                </a:extLst>
              </a:tr>
            </a:tbl>
          </a:graphicData>
        </a:graphic>
      </p:graphicFrame>
      <p:sp>
        <p:nvSpPr>
          <p:cNvPr id="5" name="TextBox 4">
            <a:extLst>
              <a:ext uri="{FF2B5EF4-FFF2-40B4-BE49-F238E27FC236}">
                <a16:creationId xmlns:a16="http://schemas.microsoft.com/office/drawing/2014/main" xmlns="" id="{A22E84F9-05FD-4A5E-AD0B-7A09ABB1820B}"/>
              </a:ext>
            </a:extLst>
          </p:cNvPr>
          <p:cNvSpPr txBox="1"/>
          <p:nvPr/>
        </p:nvSpPr>
        <p:spPr>
          <a:xfrm>
            <a:off x="1059366" y="3703320"/>
            <a:ext cx="3895618" cy="2092881"/>
          </a:xfrm>
          <a:prstGeom prst="rect">
            <a:avLst/>
          </a:prstGeom>
          <a:noFill/>
        </p:spPr>
        <p:txBody>
          <a:bodyPr wrap="none" rtlCol="0">
            <a:spAutoFit/>
          </a:bodyPr>
          <a:lstStyle/>
          <a:p>
            <a:r>
              <a:rPr lang="en-US" b="1" dirty="0"/>
              <a:t>Potential topics: </a:t>
            </a:r>
            <a:endParaRPr lang="en-US" dirty="0"/>
          </a:p>
          <a:p>
            <a:pPr marL="285750" lvl="0" indent="-285750">
              <a:buFont typeface="Wingdings" panose="05000000000000000000" pitchFamily="2" charset="2"/>
              <a:buChar char="ü"/>
            </a:pPr>
            <a:r>
              <a:rPr lang="en-US" dirty="0" err="1"/>
              <a:t>FS_eIDMS_MN</a:t>
            </a:r>
            <a:r>
              <a:rPr lang="en-US" dirty="0"/>
              <a:t> (5521), FS_NETSLICE_IDMS</a:t>
            </a:r>
          </a:p>
          <a:p>
            <a:pPr marL="285750" lvl="0" indent="-285750">
              <a:buFont typeface="Wingdings" panose="05000000000000000000" pitchFamily="2" charset="2"/>
              <a:buChar char="ü"/>
            </a:pPr>
            <a:r>
              <a:rPr lang="en-US" dirty="0"/>
              <a:t>FS_FSEV </a:t>
            </a:r>
          </a:p>
          <a:p>
            <a:pPr marL="285750" lvl="0" indent="-285750">
              <a:buFont typeface="Wingdings" panose="05000000000000000000" pitchFamily="2" charset="2"/>
              <a:buChar char="ü"/>
            </a:pPr>
            <a:r>
              <a:rPr lang="en-US" dirty="0"/>
              <a:t>FS_ANL, FS_ANLEVA</a:t>
            </a:r>
          </a:p>
          <a:p>
            <a:pPr marL="285750" lvl="0" indent="-285750">
              <a:buFont typeface="Wingdings" panose="05000000000000000000" pitchFamily="2" charset="2"/>
              <a:buChar char="ü"/>
            </a:pPr>
            <a:r>
              <a:rPr lang="en-US" dirty="0"/>
              <a:t>FS_KQI, FS_DCSA</a:t>
            </a:r>
          </a:p>
          <a:p>
            <a:pPr marL="285750" lvl="0" indent="-285750">
              <a:buFont typeface="Wingdings" panose="05000000000000000000" pitchFamily="2" charset="2"/>
              <a:buChar char="ü"/>
            </a:pPr>
            <a:r>
              <a:rPr lang="en-US" dirty="0"/>
              <a:t>FS_NSCE (5163)</a:t>
            </a:r>
          </a:p>
          <a:p>
            <a:pPr marL="285750" lvl="0" indent="-285750">
              <a:buFont typeface="Wingdings" panose="05000000000000000000" pitchFamily="2" charset="2"/>
              <a:buChar char="ü"/>
            </a:pPr>
            <a:r>
              <a:rPr lang="en-US" dirty="0"/>
              <a:t>FS_AIML_MGMT (postponed </a:t>
            </a:r>
            <a:r>
              <a:rPr lang="en-US" dirty="0" err="1"/>
              <a:t>tdocs</a:t>
            </a:r>
            <a:r>
              <a:rPr lang="en-US" dirty="0"/>
              <a:t>)</a:t>
            </a:r>
          </a:p>
          <a:p>
            <a:pPr marL="285750" lvl="0" indent="-285750">
              <a:buFont typeface="Wingdings" panose="05000000000000000000" pitchFamily="2" charset="2"/>
              <a:buChar char="ü"/>
            </a:pPr>
            <a:r>
              <a:rPr lang="en-US" dirty="0"/>
              <a:t>RANSC</a:t>
            </a:r>
          </a:p>
          <a:p>
            <a:pPr marL="285750" lvl="0" indent="-285750">
              <a:buFont typeface="Wingdings" panose="05000000000000000000" pitchFamily="2" charset="2"/>
              <a:buChar char="ü"/>
            </a:pPr>
            <a:r>
              <a:rPr lang="en-US" dirty="0"/>
              <a:t>Potential F2f topics</a:t>
            </a:r>
          </a:p>
          <a:p>
            <a:pPr marL="285750" lvl="0" indent="-285750">
              <a:buFont typeface="Wingdings" panose="05000000000000000000" pitchFamily="2" charset="2"/>
              <a:buChar char="ü"/>
            </a:pPr>
            <a:r>
              <a:rPr lang="en-US" dirty="0"/>
              <a:t>Async</a:t>
            </a:r>
          </a:p>
        </p:txBody>
      </p:sp>
      <p:sp>
        <p:nvSpPr>
          <p:cNvPr id="6" name="文本框 5"/>
          <p:cNvSpPr txBox="1"/>
          <p:nvPr/>
        </p:nvSpPr>
        <p:spPr>
          <a:xfrm>
            <a:off x="820179" y="5796201"/>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a:t>
            </a:r>
            <a:r>
              <a:rPr lang="en-US" altLang="zh-CN" dirty="0" smtClean="0">
                <a:hlinkClick r:id="rId2"/>
              </a:rPr>
              <a:t>www.3gpp.org/ftp/Email_Discussions/SA5/OAM%20rapporteur%20calls/Rapporteur%20call%20%23145e</a:t>
            </a:r>
            <a:r>
              <a:rPr lang="en-US" altLang="zh-CN" dirty="0" smtClean="0"/>
              <a:t> </a:t>
            </a:r>
            <a:endParaRPr lang="zh-CN" altLang="en-US" dirty="0"/>
          </a:p>
        </p:txBody>
      </p:sp>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037" y="4561122"/>
            <a:ext cx="4008341" cy="519616"/>
          </a:xfrm>
        </p:spPr>
        <p:txBody>
          <a:bodyPr/>
          <a:lstStyle/>
          <a:p>
            <a:r>
              <a:rPr lang="sv-SE" sz="6000" dirty="0" err="1"/>
              <a:t>Thank</a:t>
            </a:r>
            <a:r>
              <a:rPr lang="sv-SE" sz="6000" dirty="0"/>
              <a:t> </a:t>
            </a:r>
            <a:r>
              <a:rPr lang="sv-SE" sz="6000" dirty="0" err="1"/>
              <a:t>you</a:t>
            </a:r>
            <a:r>
              <a:rPr lang="sv-SE" sz="6000" dirty="0"/>
              <a:t>!</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77" y="680360"/>
            <a:ext cx="4609903" cy="2859580"/>
          </a:xfrm>
          <a:prstGeom prst="rect">
            <a:avLst/>
          </a:prstGeom>
        </p:spPr>
      </p:pic>
      <p:pic>
        <p:nvPicPr>
          <p:cNvPr id="4" name="图片 3"/>
          <p:cNvPicPr>
            <a:picLocks noChangeAspect="1"/>
          </p:cNvPicPr>
          <p:nvPr/>
        </p:nvPicPr>
        <p:blipFill>
          <a:blip r:embed="rId3"/>
          <a:stretch>
            <a:fillRect/>
          </a:stretch>
        </p:blipFill>
        <p:spPr>
          <a:xfrm>
            <a:off x="4745780" y="680360"/>
            <a:ext cx="5196241" cy="2859580"/>
          </a:xfrm>
          <a:prstGeom prst="rect">
            <a:avLst/>
          </a:prstGeom>
        </p:spPr>
      </p:pic>
      <p:pic>
        <p:nvPicPr>
          <p:cNvPr id="5" name="图片 4"/>
          <p:cNvPicPr>
            <a:picLocks noChangeAspect="1"/>
          </p:cNvPicPr>
          <p:nvPr/>
        </p:nvPicPr>
        <p:blipFill>
          <a:blip r:embed="rId4"/>
          <a:stretch>
            <a:fillRect/>
          </a:stretch>
        </p:blipFill>
        <p:spPr>
          <a:xfrm>
            <a:off x="135877" y="3640974"/>
            <a:ext cx="6472740" cy="2343961"/>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3GPP SA5 Time plan</a:t>
            </a:r>
            <a:endParaRPr lang="sv-SE" sz="3200" kern="0" dirty="0"/>
          </a:p>
        </p:txBody>
      </p:sp>
      <p:sp>
        <p:nvSpPr>
          <p:cNvPr id="8" name="矩形 7"/>
          <p:cNvSpPr/>
          <p:nvPr/>
        </p:nvSpPr>
        <p:spPr>
          <a:xfrm>
            <a:off x="688686" y="1288173"/>
            <a:ext cx="10607040" cy="341939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a:solidFill>
                  <a:prstClr val="black"/>
                </a:solidFill>
                <a:latin typeface="+mj-lt"/>
                <a:cs typeface="Arial" charset="0"/>
              </a:rPr>
              <a:t>SA5 time plan:</a:t>
            </a:r>
            <a:endParaRPr lang="en-US" altLang="zh-CN" sz="1600" dirty="0">
              <a:solidFill>
                <a:prstClr val="black"/>
              </a:solidFill>
              <a:latin typeface="+mj-lt"/>
              <a:cs typeface="Arial" charset="0"/>
            </a:endParaRPr>
          </a:p>
          <a:p>
            <a:pPr marL="609585" indent="-609585" defTabSz="1219170">
              <a:spcBef>
                <a:spcPct val="20000"/>
              </a:spcBef>
              <a:buBlip>
                <a:blip r:embed="rId2"/>
              </a:buBlip>
              <a:defRPr/>
            </a:pPr>
            <a:r>
              <a:rPr lang="en-US" altLang="zh-CN" sz="1400" dirty="0">
                <a:solidFill>
                  <a:prstClr val="black"/>
                </a:solidFill>
                <a:latin typeface="Calibri"/>
              </a:rPr>
              <a:t>S5-221173	Rel-18 time plan proposal for OAM (Endorsed)</a:t>
            </a: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a:solidFill>
                <a:prstClr val="black"/>
              </a:solidFill>
              <a:latin typeface="+mj-lt"/>
              <a:cs typeface="Arial" charset="0"/>
            </a:endParaRPr>
          </a:p>
        </p:txBody>
      </p:sp>
    </p:spTree>
    <p:extLst>
      <p:ext uri="{BB962C8B-B14F-4D97-AF65-F5344CB8AC3E}">
        <p14:creationId xmlns:p14="http://schemas.microsoft.com/office/powerpoint/2010/main" val="4245694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943039" y="3929277"/>
            <a:ext cx="8655050" cy="1098550"/>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Title 1"/>
          <p:cNvSpPr txBox="1">
            <a:spLocks/>
          </p:cNvSpPr>
          <p:nvPr/>
        </p:nvSpPr>
        <p:spPr bwMode="auto">
          <a:xfrm>
            <a:off x="943039" y="182776"/>
            <a:ext cx="7861300" cy="563563"/>
          </a:xfrm>
          <a:prstGeom prst="rect">
            <a:avLst/>
          </a:prstGeom>
          <a:noFill/>
          <a:ln>
            <a:noFill/>
          </a:ln>
        </p:spPr>
        <p:txBody>
          <a:bodyPr lIns="91430" tIns="45715" rIns="91430" bIns="45715" anchor="ctr"/>
          <a:lstStyle/>
          <a:p>
            <a:pPr algn="ctr">
              <a:defRPr/>
            </a:pPr>
            <a:r>
              <a:rPr lang="en-GB" sz="2800" kern="0" dirty="0">
                <a:solidFill>
                  <a:srgbClr val="FF0000"/>
                </a:solidFill>
                <a:latin typeface="Calibri"/>
                <a:ea typeface="ＭＳ Ｐゴシック" charset="0"/>
                <a:cs typeface="ＭＳ Ｐゴシック" charset="0"/>
              </a:rPr>
              <a:t>Release 18 timeline – figure with SA5 OAM</a:t>
            </a:r>
            <a:endParaRPr lang="en-US" sz="2800" kern="0" dirty="0">
              <a:solidFill>
                <a:srgbClr val="FF0000"/>
              </a:solidFill>
              <a:latin typeface="Calibri"/>
              <a:ea typeface="ＭＳ Ｐゴシック" charset="0"/>
              <a:cs typeface="ＭＳ Ｐゴシック" charset="0"/>
            </a:endParaRPr>
          </a:p>
        </p:txBody>
      </p:sp>
      <p:sp>
        <p:nvSpPr>
          <p:cNvPr id="6" name="Rectangle 21"/>
          <p:cNvSpPr/>
          <p:nvPr/>
        </p:nvSpPr>
        <p:spPr bwMode="auto">
          <a:xfrm>
            <a:off x="5888101" y="1411502"/>
            <a:ext cx="2779713" cy="20161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7" name="Straight Connector 70"/>
          <p:cNvCxnSpPr>
            <a:cxnSpLocks noChangeShapeType="1"/>
          </p:cNvCxnSpPr>
          <p:nvPr/>
        </p:nvCxnSpPr>
        <p:spPr bwMode="auto">
          <a:xfrm flipV="1">
            <a:off x="6573901"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8" name="TextBox 71"/>
          <p:cNvSpPr txBox="1">
            <a:spLocks noChangeArrowheads="1"/>
          </p:cNvSpPr>
          <p:nvPr/>
        </p:nvSpPr>
        <p:spPr bwMode="auto">
          <a:xfrm>
            <a:off x="6277039" y="1398802"/>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99</a:t>
            </a:r>
            <a:endParaRPr lang="en-GB" altLang="en-US" sz="1000" b="1">
              <a:solidFill>
                <a:srgbClr val="FF0000"/>
              </a:solidFill>
              <a:latin typeface="Arial" panose="020B0604020202020204" pitchFamily="34" charset="0"/>
            </a:endParaRPr>
          </a:p>
        </p:txBody>
      </p:sp>
      <p:cxnSp>
        <p:nvCxnSpPr>
          <p:cNvPr id="9" name="Straight Connector 72"/>
          <p:cNvCxnSpPr>
            <a:cxnSpLocks noChangeShapeType="1"/>
          </p:cNvCxnSpPr>
          <p:nvPr/>
        </p:nvCxnSpPr>
        <p:spPr bwMode="auto">
          <a:xfrm flipV="1">
            <a:off x="7275576"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TextBox 73"/>
          <p:cNvSpPr txBox="1">
            <a:spLocks noChangeArrowheads="1"/>
          </p:cNvSpPr>
          <p:nvPr/>
        </p:nvSpPr>
        <p:spPr bwMode="auto">
          <a:xfrm>
            <a:off x="6935851" y="139880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100</a:t>
            </a:r>
            <a:endParaRPr lang="en-GB" altLang="en-US" sz="1000" b="1">
              <a:solidFill>
                <a:srgbClr val="FF0000"/>
              </a:solidFill>
              <a:latin typeface="Arial" panose="020B0604020202020204" pitchFamily="34" charset="0"/>
            </a:endParaRPr>
          </a:p>
        </p:txBody>
      </p:sp>
      <p:cxnSp>
        <p:nvCxnSpPr>
          <p:cNvPr id="11" name="Straight Connector 74"/>
          <p:cNvCxnSpPr>
            <a:cxnSpLocks noChangeShapeType="1"/>
          </p:cNvCxnSpPr>
          <p:nvPr/>
        </p:nvCxnSpPr>
        <p:spPr bwMode="auto">
          <a:xfrm flipV="1">
            <a:off x="7972489" y="1405152"/>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2" name="TextBox 75"/>
          <p:cNvSpPr txBox="1">
            <a:spLocks noChangeArrowheads="1"/>
          </p:cNvSpPr>
          <p:nvPr/>
        </p:nvSpPr>
        <p:spPr bwMode="auto">
          <a:xfrm>
            <a:off x="7645464" y="139245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101</a:t>
            </a:r>
            <a:endParaRPr lang="en-GB" altLang="en-US" sz="1000" b="1">
              <a:solidFill>
                <a:srgbClr val="FF0000"/>
              </a:solidFill>
              <a:latin typeface="Arial" panose="020B0604020202020204" pitchFamily="34" charset="0"/>
            </a:endParaRPr>
          </a:p>
        </p:txBody>
      </p:sp>
      <p:sp>
        <p:nvSpPr>
          <p:cNvPr id="13" name="TextBox 77"/>
          <p:cNvSpPr txBox="1">
            <a:spLocks noChangeArrowheads="1"/>
          </p:cNvSpPr>
          <p:nvPr/>
        </p:nvSpPr>
        <p:spPr bwMode="auto">
          <a:xfrm>
            <a:off x="8283639" y="139245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102</a:t>
            </a:r>
            <a:endParaRPr lang="en-GB" altLang="en-US" sz="1000" b="1">
              <a:solidFill>
                <a:srgbClr val="FF0000"/>
              </a:solidFill>
              <a:latin typeface="Arial" panose="020B0604020202020204" pitchFamily="34" charset="0"/>
            </a:endParaRPr>
          </a:p>
        </p:txBody>
      </p:sp>
      <p:sp>
        <p:nvSpPr>
          <p:cNvPr id="14" name="Rectangle 30"/>
          <p:cNvSpPr/>
          <p:nvPr/>
        </p:nvSpPr>
        <p:spPr bwMode="auto">
          <a:xfrm>
            <a:off x="877951" y="1408327"/>
            <a:ext cx="2581275" cy="201613"/>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15" name="Straight Connector 81"/>
          <p:cNvCxnSpPr>
            <a:cxnSpLocks noChangeShapeType="1"/>
          </p:cNvCxnSpPr>
          <p:nvPr/>
        </p:nvCxnSpPr>
        <p:spPr bwMode="auto">
          <a:xfrm flipV="1">
            <a:off x="1136714"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6" name="TextBox 82"/>
          <p:cNvSpPr txBox="1">
            <a:spLocks noChangeArrowheads="1"/>
          </p:cNvSpPr>
          <p:nvPr/>
        </p:nvSpPr>
        <p:spPr bwMode="auto">
          <a:xfrm>
            <a:off x="850964" y="1408327"/>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91</a:t>
            </a:r>
            <a:endParaRPr lang="en-GB" altLang="en-US" sz="1000" b="1">
              <a:solidFill>
                <a:srgbClr val="FF0000"/>
              </a:solidFill>
              <a:latin typeface="Arial" panose="020B0604020202020204" pitchFamily="34" charset="0"/>
            </a:endParaRPr>
          </a:p>
        </p:txBody>
      </p:sp>
      <p:cxnSp>
        <p:nvCxnSpPr>
          <p:cNvPr id="17" name="Straight Connector 83"/>
          <p:cNvCxnSpPr>
            <a:cxnSpLocks noChangeShapeType="1"/>
          </p:cNvCxnSpPr>
          <p:nvPr/>
        </p:nvCxnSpPr>
        <p:spPr bwMode="auto">
          <a:xfrm flipV="1">
            <a:off x="1838389"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8" name="TextBox 84"/>
          <p:cNvSpPr txBox="1">
            <a:spLocks noChangeArrowheads="1"/>
          </p:cNvSpPr>
          <p:nvPr/>
        </p:nvSpPr>
        <p:spPr bwMode="auto">
          <a:xfrm>
            <a:off x="1552639"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92</a:t>
            </a:r>
            <a:endParaRPr lang="en-GB" altLang="en-US" sz="1000" b="1">
              <a:solidFill>
                <a:srgbClr val="FF0000"/>
              </a:solidFill>
              <a:latin typeface="Arial" panose="020B0604020202020204" pitchFamily="34" charset="0"/>
            </a:endParaRPr>
          </a:p>
        </p:txBody>
      </p:sp>
      <p:cxnSp>
        <p:nvCxnSpPr>
          <p:cNvPr id="19" name="Straight Connector 85"/>
          <p:cNvCxnSpPr>
            <a:cxnSpLocks noChangeShapeType="1"/>
          </p:cNvCxnSpPr>
          <p:nvPr/>
        </p:nvCxnSpPr>
        <p:spPr bwMode="auto">
          <a:xfrm flipV="1">
            <a:off x="2533714"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TextBox 86"/>
          <p:cNvSpPr txBox="1">
            <a:spLocks noChangeArrowheads="1"/>
          </p:cNvSpPr>
          <p:nvPr/>
        </p:nvSpPr>
        <p:spPr bwMode="auto">
          <a:xfrm>
            <a:off x="2249551" y="1408327"/>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93</a:t>
            </a:r>
            <a:endParaRPr lang="en-GB" altLang="en-US" sz="1000" b="1">
              <a:solidFill>
                <a:srgbClr val="FF0000"/>
              </a:solidFill>
              <a:latin typeface="Arial" panose="020B0604020202020204" pitchFamily="34" charset="0"/>
            </a:endParaRPr>
          </a:p>
        </p:txBody>
      </p:sp>
      <p:cxnSp>
        <p:nvCxnSpPr>
          <p:cNvPr id="21" name="Straight Connector 87"/>
          <p:cNvCxnSpPr>
            <a:cxnSpLocks noChangeShapeType="1"/>
          </p:cNvCxnSpPr>
          <p:nvPr/>
        </p:nvCxnSpPr>
        <p:spPr bwMode="auto">
          <a:xfrm flipV="1">
            <a:off x="3160776"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2" name="TextBox 88"/>
          <p:cNvSpPr txBox="1">
            <a:spLocks noChangeArrowheads="1"/>
          </p:cNvSpPr>
          <p:nvPr/>
        </p:nvSpPr>
        <p:spPr bwMode="auto">
          <a:xfrm>
            <a:off x="2876614"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94</a:t>
            </a:r>
            <a:endParaRPr lang="en-GB" altLang="en-US" sz="1000" b="1">
              <a:solidFill>
                <a:srgbClr val="FF0000"/>
              </a:solidFill>
              <a:latin typeface="Arial" panose="020B0604020202020204" pitchFamily="34" charset="0"/>
            </a:endParaRPr>
          </a:p>
        </p:txBody>
      </p:sp>
      <p:cxnSp>
        <p:nvCxnSpPr>
          <p:cNvPr id="23" name="Straight Connector 115"/>
          <p:cNvCxnSpPr>
            <a:cxnSpLocks noChangeShapeType="1"/>
          </p:cNvCxnSpPr>
          <p:nvPr/>
        </p:nvCxnSpPr>
        <p:spPr bwMode="auto">
          <a:xfrm>
            <a:off x="38434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4" name="TextBox 45"/>
          <p:cNvSpPr txBox="1"/>
          <p:nvPr/>
        </p:nvSpPr>
        <p:spPr>
          <a:xfrm>
            <a:off x="4251389" y="1060665"/>
            <a:ext cx="746125" cy="338137"/>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2022</a:t>
            </a:r>
            <a:endParaRPr lang="en-GB" sz="1050" b="1" dirty="0">
              <a:solidFill>
                <a:prstClr val="black"/>
              </a:solidFill>
              <a:ea typeface="ＭＳ Ｐゴシック" charset="-128"/>
              <a:cs typeface="Arial" pitchFamily="34" charset="0"/>
            </a:endParaRPr>
          </a:p>
        </p:txBody>
      </p:sp>
      <p:cxnSp>
        <p:nvCxnSpPr>
          <p:cNvPr id="25" name="Straight Connector 114"/>
          <p:cNvCxnSpPr>
            <a:cxnSpLocks noChangeShapeType="1"/>
          </p:cNvCxnSpPr>
          <p:nvPr/>
        </p:nvCxnSpPr>
        <p:spPr bwMode="auto">
          <a:xfrm>
            <a:off x="1057339"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6" name="Straight Connector 114"/>
          <p:cNvCxnSpPr>
            <a:cxnSpLocks noChangeShapeType="1"/>
          </p:cNvCxnSpPr>
          <p:nvPr/>
        </p:nvCxnSpPr>
        <p:spPr bwMode="auto">
          <a:xfrm>
            <a:off x="175425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7" name="Rectangle 68"/>
          <p:cNvSpPr/>
          <p:nvPr/>
        </p:nvSpPr>
        <p:spPr bwMode="auto">
          <a:xfrm>
            <a:off x="3163951" y="1406740"/>
            <a:ext cx="2749550" cy="2016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28" name="Straight Connector 48"/>
          <p:cNvCxnSpPr>
            <a:cxnSpLocks noChangeShapeType="1"/>
          </p:cNvCxnSpPr>
          <p:nvPr/>
        </p:nvCxnSpPr>
        <p:spPr bwMode="auto">
          <a:xfrm flipV="1">
            <a:off x="3854514"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9" name="TextBox 61"/>
          <p:cNvSpPr txBox="1">
            <a:spLocks noChangeArrowheads="1"/>
          </p:cNvSpPr>
          <p:nvPr/>
        </p:nvSpPr>
        <p:spPr bwMode="auto">
          <a:xfrm>
            <a:off x="3570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95</a:t>
            </a:r>
            <a:endParaRPr lang="en-GB" altLang="en-US" sz="1000" b="1">
              <a:solidFill>
                <a:srgbClr val="FF0000"/>
              </a:solidFill>
              <a:latin typeface="Arial" panose="020B0604020202020204" pitchFamily="34" charset="0"/>
            </a:endParaRPr>
          </a:p>
        </p:txBody>
      </p:sp>
      <p:cxnSp>
        <p:nvCxnSpPr>
          <p:cNvPr id="30" name="Straight Connector 62"/>
          <p:cNvCxnSpPr>
            <a:cxnSpLocks noChangeShapeType="1"/>
          </p:cNvCxnSpPr>
          <p:nvPr/>
        </p:nvCxnSpPr>
        <p:spPr bwMode="auto">
          <a:xfrm flipV="1">
            <a:off x="4556189" y="1406740"/>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1" name="TextBox 63"/>
          <p:cNvSpPr txBox="1">
            <a:spLocks noChangeArrowheads="1"/>
          </p:cNvSpPr>
          <p:nvPr/>
        </p:nvSpPr>
        <p:spPr bwMode="auto">
          <a:xfrm>
            <a:off x="4272026"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96</a:t>
            </a:r>
            <a:endParaRPr lang="en-GB" altLang="en-US" sz="1000" b="1">
              <a:solidFill>
                <a:srgbClr val="FF0000"/>
              </a:solidFill>
              <a:latin typeface="Arial" panose="020B0604020202020204" pitchFamily="34" charset="0"/>
            </a:endParaRPr>
          </a:p>
        </p:txBody>
      </p:sp>
      <p:cxnSp>
        <p:nvCxnSpPr>
          <p:cNvPr id="32" name="Straight Connector 64"/>
          <p:cNvCxnSpPr>
            <a:cxnSpLocks noChangeShapeType="1"/>
          </p:cNvCxnSpPr>
          <p:nvPr/>
        </p:nvCxnSpPr>
        <p:spPr bwMode="auto">
          <a:xfrm flipV="1">
            <a:off x="5253101" y="140674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3" name="TextBox 65"/>
          <p:cNvSpPr txBox="1">
            <a:spLocks noChangeArrowheads="1"/>
          </p:cNvSpPr>
          <p:nvPr/>
        </p:nvSpPr>
        <p:spPr bwMode="auto">
          <a:xfrm>
            <a:off x="4967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97</a:t>
            </a:r>
            <a:endParaRPr lang="en-GB" altLang="en-US" sz="1000" b="1">
              <a:solidFill>
                <a:srgbClr val="FF0000"/>
              </a:solidFill>
              <a:latin typeface="Arial" panose="020B0604020202020204" pitchFamily="34" charset="0"/>
            </a:endParaRPr>
          </a:p>
        </p:txBody>
      </p:sp>
      <p:cxnSp>
        <p:nvCxnSpPr>
          <p:cNvPr id="34" name="Straight Connector 66"/>
          <p:cNvCxnSpPr>
            <a:cxnSpLocks noChangeShapeType="1"/>
          </p:cNvCxnSpPr>
          <p:nvPr/>
        </p:nvCxnSpPr>
        <p:spPr bwMode="auto">
          <a:xfrm flipV="1">
            <a:off x="5878576"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5" name="TextBox 67"/>
          <p:cNvSpPr txBox="1">
            <a:spLocks noChangeArrowheads="1"/>
          </p:cNvSpPr>
          <p:nvPr/>
        </p:nvSpPr>
        <p:spPr bwMode="auto">
          <a:xfrm>
            <a:off x="5594414" y="140674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98</a:t>
            </a:r>
            <a:endParaRPr lang="en-GB" altLang="en-US" sz="1000" b="1">
              <a:solidFill>
                <a:srgbClr val="FF0000"/>
              </a:solidFill>
              <a:latin typeface="Arial" panose="020B0604020202020204" pitchFamily="34" charset="0"/>
            </a:endParaRPr>
          </a:p>
        </p:txBody>
      </p:sp>
      <p:sp>
        <p:nvSpPr>
          <p:cNvPr id="36" name="TextBox 77"/>
          <p:cNvSpPr txBox="1"/>
          <p:nvPr/>
        </p:nvSpPr>
        <p:spPr>
          <a:xfrm>
            <a:off x="1632014" y="1067015"/>
            <a:ext cx="747712"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2021</a:t>
            </a:r>
            <a:endParaRPr lang="en-GB" sz="1050" b="1" dirty="0">
              <a:solidFill>
                <a:prstClr val="black"/>
              </a:solidFill>
              <a:ea typeface="ＭＳ Ｐゴシック" charset="-128"/>
              <a:cs typeface="Arial" pitchFamily="34" charset="0"/>
            </a:endParaRPr>
          </a:p>
        </p:txBody>
      </p:sp>
      <p:cxnSp>
        <p:nvCxnSpPr>
          <p:cNvPr id="37" name="Straight Connector 114"/>
          <p:cNvCxnSpPr>
            <a:cxnSpLocks noChangeShapeType="1"/>
          </p:cNvCxnSpPr>
          <p:nvPr/>
        </p:nvCxnSpPr>
        <p:spPr bwMode="auto">
          <a:xfrm>
            <a:off x="8618601" y="157660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8" name="TextBox 116"/>
          <p:cNvSpPr txBox="1">
            <a:spLocks noChangeArrowheads="1"/>
          </p:cNvSpPr>
          <p:nvPr/>
        </p:nvSpPr>
        <p:spPr bwMode="auto">
          <a:xfrm>
            <a:off x="943039" y="1144802"/>
            <a:ext cx="568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TSG#</a:t>
            </a:r>
            <a:endParaRPr lang="en-GB" altLang="en-US" sz="1000" b="1">
              <a:solidFill>
                <a:srgbClr val="FF0000"/>
              </a:solidFill>
              <a:latin typeface="Arial" panose="020B0604020202020204" pitchFamily="34" charset="0"/>
            </a:endParaRPr>
          </a:p>
        </p:txBody>
      </p:sp>
      <p:sp>
        <p:nvSpPr>
          <p:cNvPr id="39" name="Rectangle 79"/>
          <p:cNvSpPr/>
          <p:nvPr/>
        </p:nvSpPr>
        <p:spPr bwMode="auto">
          <a:xfrm>
            <a:off x="8648764" y="1400390"/>
            <a:ext cx="1276350" cy="201612"/>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40" name="Straight Connector 48"/>
          <p:cNvCxnSpPr>
            <a:cxnSpLocks noChangeShapeType="1"/>
          </p:cNvCxnSpPr>
          <p:nvPr/>
        </p:nvCxnSpPr>
        <p:spPr bwMode="auto">
          <a:xfrm flipV="1">
            <a:off x="9196451" y="13797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1" name="TextBox 61"/>
          <p:cNvSpPr txBox="1">
            <a:spLocks noChangeArrowheads="1"/>
          </p:cNvSpPr>
          <p:nvPr/>
        </p:nvSpPr>
        <p:spPr bwMode="auto">
          <a:xfrm>
            <a:off x="8845614" y="1397215"/>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103</a:t>
            </a:r>
            <a:endParaRPr lang="en-GB" altLang="en-US" sz="1000" b="1">
              <a:solidFill>
                <a:srgbClr val="FF0000"/>
              </a:solidFill>
              <a:latin typeface="Arial" panose="020B0604020202020204" pitchFamily="34" charset="0"/>
            </a:endParaRPr>
          </a:p>
        </p:txBody>
      </p:sp>
      <p:cxnSp>
        <p:nvCxnSpPr>
          <p:cNvPr id="42" name="Straight Connector 114"/>
          <p:cNvCxnSpPr>
            <a:cxnSpLocks noChangeShapeType="1"/>
          </p:cNvCxnSpPr>
          <p:nvPr/>
        </p:nvCxnSpPr>
        <p:spPr bwMode="auto">
          <a:xfrm>
            <a:off x="9196451" y="15702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3" name="TextBox 85"/>
          <p:cNvSpPr txBox="1"/>
          <p:nvPr/>
        </p:nvSpPr>
        <p:spPr>
          <a:xfrm>
            <a:off x="7094601" y="1074952"/>
            <a:ext cx="746125" cy="338138"/>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2023</a:t>
            </a:r>
            <a:endParaRPr lang="en-GB" sz="1050" b="1" dirty="0">
              <a:solidFill>
                <a:prstClr val="black"/>
              </a:solidFill>
              <a:ea typeface="ＭＳ Ｐゴシック" charset="-128"/>
              <a:cs typeface="Arial" pitchFamily="34" charset="0"/>
            </a:endParaRPr>
          </a:p>
        </p:txBody>
      </p:sp>
      <p:cxnSp>
        <p:nvCxnSpPr>
          <p:cNvPr id="44" name="Straight Connector 114"/>
          <p:cNvCxnSpPr>
            <a:cxnSpLocks noChangeShapeType="1"/>
          </p:cNvCxnSpPr>
          <p:nvPr/>
        </p:nvCxnSpPr>
        <p:spPr bwMode="auto">
          <a:xfrm>
            <a:off x="7953439"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5" name="Straight Connector 114"/>
          <p:cNvCxnSpPr>
            <a:cxnSpLocks noChangeShapeType="1"/>
          </p:cNvCxnSpPr>
          <p:nvPr/>
        </p:nvCxnSpPr>
        <p:spPr bwMode="auto">
          <a:xfrm>
            <a:off x="6561201"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6" name="Straight Connector 114"/>
          <p:cNvCxnSpPr>
            <a:cxnSpLocks noChangeShapeType="1"/>
          </p:cNvCxnSpPr>
          <p:nvPr/>
        </p:nvCxnSpPr>
        <p:spPr bwMode="auto">
          <a:xfrm>
            <a:off x="7258114"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7" name="Straight Connector 114"/>
          <p:cNvCxnSpPr>
            <a:cxnSpLocks noChangeShapeType="1"/>
          </p:cNvCxnSpPr>
          <p:nvPr/>
        </p:nvCxnSpPr>
        <p:spPr bwMode="auto">
          <a:xfrm>
            <a:off x="53039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8" name="Straight Connector 114"/>
          <p:cNvCxnSpPr>
            <a:cxnSpLocks noChangeShapeType="1"/>
          </p:cNvCxnSpPr>
          <p:nvPr/>
        </p:nvCxnSpPr>
        <p:spPr bwMode="auto">
          <a:xfrm>
            <a:off x="4538726"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9" name="Straight Connector 114"/>
          <p:cNvCxnSpPr>
            <a:cxnSpLocks noChangeShapeType="1"/>
          </p:cNvCxnSpPr>
          <p:nvPr/>
        </p:nvCxnSpPr>
        <p:spPr bwMode="auto">
          <a:xfrm>
            <a:off x="3146489" y="1578190"/>
            <a:ext cx="0" cy="347503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76"/>
          <p:cNvCxnSpPr>
            <a:cxnSpLocks noChangeShapeType="1"/>
          </p:cNvCxnSpPr>
          <p:nvPr/>
        </p:nvCxnSpPr>
        <p:spPr bwMode="auto">
          <a:xfrm flipV="1">
            <a:off x="8636064" y="1405152"/>
            <a:ext cx="11112"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14"/>
          <p:cNvCxnSpPr>
            <a:cxnSpLocks noChangeShapeType="1"/>
          </p:cNvCxnSpPr>
          <p:nvPr/>
        </p:nvCxnSpPr>
        <p:spPr bwMode="auto">
          <a:xfrm>
            <a:off x="5899214" y="155755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2" name="TextBox 1"/>
          <p:cNvSpPr txBox="1">
            <a:spLocks noChangeArrowheads="1"/>
          </p:cNvSpPr>
          <p:nvPr/>
        </p:nvSpPr>
        <p:spPr bwMode="auto">
          <a:xfrm>
            <a:off x="7458138" y="5867471"/>
            <a:ext cx="30154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b="1" i="1" dirty="0">
                <a:solidFill>
                  <a:srgbClr val="000000"/>
                </a:solidFill>
              </a:rPr>
              <a:t>Note: starting dates are indicative</a:t>
            </a:r>
          </a:p>
        </p:txBody>
      </p:sp>
      <p:sp>
        <p:nvSpPr>
          <p:cNvPr id="53" name="Chevron 60"/>
          <p:cNvSpPr>
            <a:spLocks noChangeArrowheads="1"/>
          </p:cNvSpPr>
          <p:nvPr/>
        </p:nvSpPr>
        <p:spPr bwMode="auto">
          <a:xfrm>
            <a:off x="3924364" y="2778340"/>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RAN1</a:t>
            </a:r>
          </a:p>
        </p:txBody>
      </p:sp>
      <p:cxnSp>
        <p:nvCxnSpPr>
          <p:cNvPr id="54" name="Straight Connector 115"/>
          <p:cNvCxnSpPr>
            <a:cxnSpLocks noChangeShapeType="1"/>
          </p:cNvCxnSpPr>
          <p:nvPr/>
        </p:nvCxnSpPr>
        <p:spPr bwMode="auto">
          <a:xfrm>
            <a:off x="9761601" y="1513102"/>
            <a:ext cx="0" cy="35385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5" name="TextBox 61"/>
          <p:cNvSpPr txBox="1">
            <a:spLocks noChangeArrowheads="1"/>
          </p:cNvSpPr>
          <p:nvPr/>
        </p:nvSpPr>
        <p:spPr bwMode="auto">
          <a:xfrm>
            <a:off x="9388539" y="136070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104</a:t>
            </a:r>
            <a:endParaRPr lang="en-GB" altLang="en-US" sz="1000" b="1">
              <a:solidFill>
                <a:srgbClr val="FF0000"/>
              </a:solidFill>
              <a:latin typeface="Arial" panose="020B0604020202020204" pitchFamily="34" charset="0"/>
            </a:endParaRPr>
          </a:p>
        </p:txBody>
      </p:sp>
      <p:sp>
        <p:nvSpPr>
          <p:cNvPr id="56" name="TextBox 96"/>
          <p:cNvSpPr txBox="1"/>
          <p:nvPr/>
        </p:nvSpPr>
        <p:spPr>
          <a:xfrm>
            <a:off x="9277414" y="1062252"/>
            <a:ext cx="746125"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2024</a:t>
            </a:r>
            <a:endParaRPr lang="en-GB" sz="1050" b="1" dirty="0">
              <a:solidFill>
                <a:prstClr val="black"/>
              </a:solidFill>
              <a:ea typeface="ＭＳ Ｐゴシック" charset="-128"/>
              <a:cs typeface="Arial" pitchFamily="34" charset="0"/>
            </a:endParaRPr>
          </a:p>
        </p:txBody>
      </p:sp>
      <p:cxnSp>
        <p:nvCxnSpPr>
          <p:cNvPr id="57" name="Straight Connector 114"/>
          <p:cNvCxnSpPr>
            <a:cxnSpLocks noChangeShapeType="1"/>
          </p:cNvCxnSpPr>
          <p:nvPr/>
        </p:nvCxnSpPr>
        <p:spPr bwMode="auto">
          <a:xfrm>
            <a:off x="2498789" y="15575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8" name="Chevron 73"/>
          <p:cNvSpPr>
            <a:spLocks noChangeArrowheads="1"/>
          </p:cNvSpPr>
          <p:nvPr/>
        </p:nvSpPr>
        <p:spPr bwMode="auto">
          <a:xfrm>
            <a:off x="3906901" y="2771990"/>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59" name="Chevron 60"/>
          <p:cNvSpPr>
            <a:spLocks noChangeArrowheads="1"/>
          </p:cNvSpPr>
          <p:nvPr/>
        </p:nvSpPr>
        <p:spPr bwMode="auto">
          <a:xfrm>
            <a:off x="4621276" y="3022815"/>
            <a:ext cx="4014788"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 Completion (RAN2, RAN3, RAN4 core)</a:t>
            </a:r>
          </a:p>
        </p:txBody>
      </p:sp>
      <p:sp>
        <p:nvSpPr>
          <p:cNvPr id="60" name="Chevron 73"/>
          <p:cNvSpPr>
            <a:spLocks noChangeArrowheads="1"/>
          </p:cNvSpPr>
          <p:nvPr/>
        </p:nvSpPr>
        <p:spPr bwMode="auto">
          <a:xfrm>
            <a:off x="4603814" y="3021227"/>
            <a:ext cx="611187" cy="207963"/>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1" name="Chevron 60"/>
          <p:cNvSpPr>
            <a:spLocks noChangeArrowheads="1"/>
          </p:cNvSpPr>
          <p:nvPr/>
        </p:nvSpPr>
        <p:spPr bwMode="auto">
          <a:xfrm>
            <a:off x="2811526" y="2537040"/>
            <a:ext cx="3765550" cy="207962"/>
          </a:xfrm>
          <a:prstGeom prst="chevron">
            <a:avLst>
              <a:gd name="adj" fmla="val 49962"/>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dirty="0">
                <a:solidFill>
                  <a:srgbClr val="000000"/>
                </a:solidFill>
                <a:cs typeface="Arial" panose="020B0604020202020204" pitchFamily="34" charset="0"/>
              </a:rPr>
              <a:t>Stage 2 (SA2, SA6,…)</a:t>
            </a:r>
          </a:p>
        </p:txBody>
      </p:sp>
      <p:sp>
        <p:nvSpPr>
          <p:cNvPr id="62" name="Chevron 73"/>
          <p:cNvSpPr>
            <a:spLocks noChangeArrowheads="1"/>
          </p:cNvSpPr>
          <p:nvPr/>
        </p:nvSpPr>
        <p:spPr bwMode="auto">
          <a:xfrm>
            <a:off x="2794064" y="2535452"/>
            <a:ext cx="611187"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3" name="Chevron 60"/>
          <p:cNvSpPr>
            <a:spLocks noChangeArrowheads="1"/>
          </p:cNvSpPr>
          <p:nvPr/>
        </p:nvSpPr>
        <p:spPr bwMode="auto">
          <a:xfrm>
            <a:off x="1874901" y="2287802"/>
            <a:ext cx="1970088" cy="207963"/>
          </a:xfrm>
          <a:prstGeom prst="chevron">
            <a:avLst>
              <a:gd name="adj" fmla="val 49998"/>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Content def. RAN4</a:t>
            </a:r>
          </a:p>
        </p:txBody>
      </p:sp>
      <p:sp>
        <p:nvSpPr>
          <p:cNvPr id="64" name="Chevron 73"/>
          <p:cNvSpPr>
            <a:spLocks noChangeArrowheads="1"/>
          </p:cNvSpPr>
          <p:nvPr/>
        </p:nvSpPr>
        <p:spPr bwMode="auto">
          <a:xfrm>
            <a:off x="1857439" y="2286215"/>
            <a:ext cx="611187" cy="209550"/>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5" name="Chevron 60"/>
          <p:cNvSpPr>
            <a:spLocks noChangeArrowheads="1"/>
          </p:cNvSpPr>
          <p:nvPr/>
        </p:nvSpPr>
        <p:spPr bwMode="auto">
          <a:xfrm>
            <a:off x="1168464" y="1975065"/>
            <a:ext cx="1970087" cy="207962"/>
          </a:xfrm>
          <a:prstGeom prst="chevron">
            <a:avLst>
              <a:gd name="adj"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Rel-18 Content def.</a:t>
            </a:r>
          </a:p>
        </p:txBody>
      </p:sp>
      <p:sp>
        <p:nvSpPr>
          <p:cNvPr id="66" name="Chevron 73"/>
          <p:cNvSpPr>
            <a:spLocks noChangeArrowheads="1"/>
          </p:cNvSpPr>
          <p:nvPr/>
        </p:nvSpPr>
        <p:spPr bwMode="auto">
          <a:xfrm>
            <a:off x="1151001" y="1975065"/>
            <a:ext cx="611188" cy="207962"/>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7" name="Chevron 60"/>
          <p:cNvSpPr>
            <a:spLocks noChangeArrowheads="1"/>
          </p:cNvSpPr>
          <p:nvPr/>
        </p:nvSpPr>
        <p:spPr bwMode="auto">
          <a:xfrm>
            <a:off x="855726" y="1663915"/>
            <a:ext cx="2284413" cy="207962"/>
          </a:xfrm>
          <a:prstGeom prst="chevron">
            <a:avLst>
              <a:gd name="adj" fmla="val 49991"/>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1 (SA1)</a:t>
            </a:r>
          </a:p>
        </p:txBody>
      </p:sp>
      <p:sp>
        <p:nvSpPr>
          <p:cNvPr id="68" name="Chevron 73"/>
          <p:cNvSpPr>
            <a:spLocks noChangeArrowheads="1"/>
          </p:cNvSpPr>
          <p:nvPr/>
        </p:nvSpPr>
        <p:spPr bwMode="auto">
          <a:xfrm>
            <a:off x="838263" y="1662327"/>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9" name="Chevron 60"/>
          <p:cNvSpPr>
            <a:spLocks noChangeArrowheads="1"/>
          </p:cNvSpPr>
          <p:nvPr/>
        </p:nvSpPr>
        <p:spPr bwMode="auto">
          <a:xfrm>
            <a:off x="5546789" y="3256177"/>
            <a:ext cx="3071812" cy="207963"/>
          </a:xfrm>
          <a:prstGeom prst="chevron">
            <a:avLst>
              <a:gd name="adj" fmla="val 49989"/>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3 (CT &amp; SA)</a:t>
            </a:r>
          </a:p>
        </p:txBody>
      </p:sp>
      <p:sp>
        <p:nvSpPr>
          <p:cNvPr id="70" name="Chevron 73"/>
          <p:cNvSpPr>
            <a:spLocks noChangeArrowheads="1"/>
          </p:cNvSpPr>
          <p:nvPr/>
        </p:nvSpPr>
        <p:spPr bwMode="auto">
          <a:xfrm>
            <a:off x="5529326" y="3254590"/>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1" name="Chevron 60"/>
          <p:cNvSpPr>
            <a:spLocks noChangeArrowheads="1"/>
          </p:cNvSpPr>
          <p:nvPr/>
        </p:nvSpPr>
        <p:spPr bwMode="auto">
          <a:xfrm>
            <a:off x="4680014" y="3487952"/>
            <a:ext cx="4525962" cy="207963"/>
          </a:xfrm>
          <a:prstGeom prst="chevron">
            <a:avLst>
              <a:gd name="adj" fmla="val 49975"/>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ASN.1 &amp; Open APIs</a:t>
            </a:r>
          </a:p>
        </p:txBody>
      </p:sp>
      <p:sp>
        <p:nvSpPr>
          <p:cNvPr id="72" name="Chevron 73"/>
          <p:cNvSpPr>
            <a:spLocks noChangeArrowheads="1"/>
          </p:cNvSpPr>
          <p:nvPr/>
        </p:nvSpPr>
        <p:spPr bwMode="auto">
          <a:xfrm>
            <a:off x="4662551" y="3486365"/>
            <a:ext cx="611188" cy="209550"/>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3" name="Chevron 60"/>
          <p:cNvSpPr>
            <a:spLocks noChangeArrowheads="1"/>
          </p:cNvSpPr>
          <p:nvPr/>
        </p:nvSpPr>
        <p:spPr bwMode="auto">
          <a:xfrm>
            <a:off x="5746814" y="3721315"/>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RAN4 performance</a:t>
            </a:r>
          </a:p>
        </p:txBody>
      </p:sp>
      <p:sp>
        <p:nvSpPr>
          <p:cNvPr id="74" name="Chevron 73"/>
          <p:cNvSpPr>
            <a:spLocks noChangeArrowheads="1"/>
          </p:cNvSpPr>
          <p:nvPr/>
        </p:nvSpPr>
        <p:spPr bwMode="auto">
          <a:xfrm>
            <a:off x="5729351" y="3721315"/>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5" name="Rectangle 12"/>
          <p:cNvSpPr>
            <a:spLocks noChangeArrowheads="1"/>
          </p:cNvSpPr>
          <p:nvPr/>
        </p:nvSpPr>
        <p:spPr bwMode="auto">
          <a:xfrm>
            <a:off x="2703576" y="947952"/>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76" name="Straight Connector 114"/>
          <p:cNvCxnSpPr>
            <a:cxnSpLocks noChangeShapeType="1"/>
          </p:cNvCxnSpPr>
          <p:nvPr/>
        </p:nvCxnSpPr>
        <p:spPr bwMode="auto">
          <a:xfrm>
            <a:off x="3149664" y="1262277"/>
            <a:ext cx="0" cy="4476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7" name="Chevron 73"/>
          <p:cNvSpPr>
            <a:spLocks noChangeArrowheads="1"/>
          </p:cNvSpPr>
          <p:nvPr/>
        </p:nvSpPr>
        <p:spPr bwMode="auto">
          <a:xfrm>
            <a:off x="2844864" y="2535452"/>
            <a:ext cx="611187" cy="230188"/>
          </a:xfrm>
          <a:prstGeom prst="chevron">
            <a:avLst>
              <a:gd name="adj" fmla="val 502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en-US" sz="1000" b="1">
                <a:solidFill>
                  <a:srgbClr val="000000"/>
                </a:solidFill>
                <a:latin typeface="Arial" panose="020B0604020202020204" pitchFamily="34" charset="0"/>
              </a:rPr>
              <a:t>Prio</a:t>
            </a:r>
          </a:p>
        </p:txBody>
      </p:sp>
      <p:sp>
        <p:nvSpPr>
          <p:cNvPr id="78" name="Star: 5 Points 75"/>
          <p:cNvSpPr/>
          <p:nvPr/>
        </p:nvSpPr>
        <p:spPr bwMode="auto">
          <a:xfrm>
            <a:off x="2898839" y="2437027"/>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79" name="Star: 5 Points 78"/>
          <p:cNvSpPr/>
          <p:nvPr/>
        </p:nvSpPr>
        <p:spPr bwMode="auto">
          <a:xfrm>
            <a:off x="2902014" y="1524215"/>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0" name="Star: 5 Points 80"/>
          <p:cNvSpPr/>
          <p:nvPr/>
        </p:nvSpPr>
        <p:spPr bwMode="auto">
          <a:xfrm>
            <a:off x="2879789" y="1868702"/>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1" name="Chevron 60"/>
          <p:cNvSpPr>
            <a:spLocks noChangeArrowheads="1"/>
          </p:cNvSpPr>
          <p:nvPr/>
        </p:nvSpPr>
        <p:spPr bwMode="auto">
          <a:xfrm>
            <a:off x="3840226" y="4162640"/>
            <a:ext cx="2733675" cy="207962"/>
          </a:xfrm>
          <a:prstGeom prst="chevron">
            <a:avLst>
              <a:gd name="adj" fmla="val 4994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Stage 1 (SA5 OAM)</a:t>
            </a:r>
          </a:p>
        </p:txBody>
      </p:sp>
      <p:sp>
        <p:nvSpPr>
          <p:cNvPr id="82" name="Chevron 60"/>
          <p:cNvSpPr>
            <a:spLocks noChangeArrowheads="1"/>
          </p:cNvSpPr>
          <p:nvPr/>
        </p:nvSpPr>
        <p:spPr bwMode="auto">
          <a:xfrm>
            <a:off x="4194239" y="4396002"/>
            <a:ext cx="3778249" cy="336550"/>
          </a:xfrm>
          <a:prstGeom prst="chevron">
            <a:avLst>
              <a:gd name="adj" fmla="val 49986"/>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kern="0" dirty="0"/>
              <a:t>Stage 2 Functional and stage 3 work (OAM/CN related),</a:t>
            </a:r>
          </a:p>
          <a:p>
            <a:pPr algn="ctr"/>
            <a:r>
              <a:rPr lang="en-US" altLang="en-US" sz="900" b="1" kern="0" dirty="0"/>
              <a:t> provide inputs to CT</a:t>
            </a:r>
            <a:endParaRPr lang="fr-FR" altLang="en-US" sz="900" b="1" dirty="0"/>
          </a:p>
        </p:txBody>
      </p:sp>
      <p:sp>
        <p:nvSpPr>
          <p:cNvPr id="83" name="Chevron 60"/>
          <p:cNvSpPr>
            <a:spLocks noChangeArrowheads="1"/>
          </p:cNvSpPr>
          <p:nvPr/>
        </p:nvSpPr>
        <p:spPr bwMode="auto">
          <a:xfrm>
            <a:off x="4194240" y="4762113"/>
            <a:ext cx="4432600" cy="207963"/>
          </a:xfrm>
          <a:prstGeom prst="chevron">
            <a:avLst>
              <a:gd name="adj" fmla="val 49965"/>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dirty="0">
                <a:solidFill>
                  <a:srgbClr val="000000"/>
                </a:solidFill>
              </a:rPr>
              <a:t>Stage 2 Functional and stage 3 </a:t>
            </a:r>
            <a:r>
              <a:rPr lang="en-US" altLang="en-US" sz="900" b="1" kern="0" dirty="0"/>
              <a:t>work</a:t>
            </a:r>
            <a:r>
              <a:rPr lang="en-US" altLang="en-US" sz="900" b="1" dirty="0">
                <a:solidFill>
                  <a:srgbClr val="000000"/>
                </a:solidFill>
              </a:rPr>
              <a:t> (RAN related)</a:t>
            </a:r>
          </a:p>
          <a:p>
            <a:pPr algn="ctr"/>
            <a:endParaRPr lang="fr-FR" altLang="en-US" sz="900" b="1" dirty="0">
              <a:solidFill>
                <a:srgbClr val="000000"/>
              </a:solidFill>
              <a:cs typeface="Arial" panose="020B0604020202020204" pitchFamily="34" charset="0"/>
            </a:endParaRPr>
          </a:p>
          <a:p>
            <a:pPr algn="ctr"/>
            <a:endParaRPr lang="fr-FR" altLang="en-US" sz="900" b="1" dirty="0">
              <a:solidFill>
                <a:srgbClr val="000000"/>
              </a:solidFill>
              <a:cs typeface="Arial" panose="020B0604020202020204" pitchFamily="34" charset="0"/>
            </a:endParaRPr>
          </a:p>
        </p:txBody>
      </p:sp>
      <p:sp>
        <p:nvSpPr>
          <p:cNvPr id="84" name="Chevron 60"/>
          <p:cNvSpPr>
            <a:spLocks noChangeArrowheads="1"/>
          </p:cNvSpPr>
          <p:nvPr/>
        </p:nvSpPr>
        <p:spPr bwMode="auto">
          <a:xfrm>
            <a:off x="3824351" y="3943565"/>
            <a:ext cx="2089150" cy="207962"/>
          </a:xfrm>
          <a:prstGeom prst="chevron">
            <a:avLst>
              <a:gd name="adj" fmla="val 4995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Studies (SA5 OAM)</a:t>
            </a:r>
          </a:p>
        </p:txBody>
      </p:sp>
      <p:sp>
        <p:nvSpPr>
          <p:cNvPr id="86" name="文本框 2"/>
          <p:cNvSpPr txBox="1">
            <a:spLocks noChangeArrowheads="1"/>
          </p:cNvSpPr>
          <p:nvPr/>
        </p:nvSpPr>
        <p:spPr bwMode="auto">
          <a:xfrm>
            <a:off x="1152589" y="461507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
        <p:nvSpPr>
          <p:cNvPr id="88" name="矩形 1"/>
          <p:cNvSpPr>
            <a:spLocks noChangeArrowheads="1"/>
          </p:cNvSpPr>
          <p:nvPr/>
        </p:nvSpPr>
        <p:spPr bwMode="auto">
          <a:xfrm>
            <a:off x="943039" y="5085322"/>
            <a:ext cx="8655050" cy="571156"/>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文本框 2"/>
          <p:cNvSpPr txBox="1">
            <a:spLocks noChangeArrowheads="1"/>
          </p:cNvSpPr>
          <p:nvPr/>
        </p:nvSpPr>
        <p:spPr bwMode="auto">
          <a:xfrm>
            <a:off x="1147590" y="5216740"/>
            <a:ext cx="2260747" cy="29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b="1" dirty="0">
                <a:solidFill>
                  <a:srgbClr val="00B050"/>
                </a:solidFill>
              </a:rPr>
              <a:t>SA5 OAM Rel-19 Timeline </a:t>
            </a:r>
            <a:endParaRPr lang="zh-CN" altLang="en-US" b="1" dirty="0">
              <a:solidFill>
                <a:srgbClr val="00B050"/>
              </a:solidFill>
            </a:endParaRPr>
          </a:p>
        </p:txBody>
      </p:sp>
      <p:sp>
        <p:nvSpPr>
          <p:cNvPr id="90" name="Chevron 73"/>
          <p:cNvSpPr>
            <a:spLocks noChangeArrowheads="1"/>
          </p:cNvSpPr>
          <p:nvPr/>
        </p:nvSpPr>
        <p:spPr bwMode="auto">
          <a:xfrm>
            <a:off x="7258113" y="5114658"/>
            <a:ext cx="1360487" cy="23993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900" b="1" dirty="0">
                <a:solidFill>
                  <a:srgbClr val="000000"/>
                </a:solidFill>
              </a:rPr>
              <a:t>Rel-19 planning</a:t>
            </a:r>
          </a:p>
          <a:p>
            <a:pPr algn="ctr">
              <a:spcBef>
                <a:spcPct val="0"/>
              </a:spcBef>
              <a:buFontTx/>
              <a:buNone/>
              <a:defRPr/>
            </a:pPr>
            <a:endParaRPr lang="fr-FR" altLang="en-US" sz="1000" b="1" dirty="0">
              <a:solidFill>
                <a:prstClr val="black"/>
              </a:solidFill>
              <a:latin typeface="Arial" panose="020B0604020202020204" pitchFamily="34" charset="0"/>
            </a:endParaRPr>
          </a:p>
        </p:txBody>
      </p:sp>
      <p:sp>
        <p:nvSpPr>
          <p:cNvPr id="91" name="Chevron 73"/>
          <p:cNvSpPr>
            <a:spLocks noChangeArrowheads="1"/>
          </p:cNvSpPr>
          <p:nvPr/>
        </p:nvSpPr>
        <p:spPr bwMode="auto">
          <a:xfrm>
            <a:off x="7914116" y="5378708"/>
            <a:ext cx="1365250" cy="24906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1000" b="1" dirty="0">
                <a:solidFill>
                  <a:srgbClr val="000000"/>
                </a:solidFill>
              </a:rPr>
              <a:t>Start of Rel-19</a:t>
            </a:r>
            <a:endParaRPr lang="fr-FR" altLang="en-US" sz="10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6347924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mn-lt"/>
                <a:cs typeface="Arial" charset="0"/>
              </a:rPr>
              <a:t>Latest version of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is captured in </a:t>
            </a:r>
            <a:r>
              <a:rPr lang="en-US" altLang="zh-CN" sz="1200" b="1" dirty="0" smtClean="0">
                <a:solidFill>
                  <a:srgbClr val="0000FF"/>
                </a:solidFill>
                <a:latin typeface="+mn-lt"/>
                <a:cs typeface="Arial" charset="0"/>
              </a:rPr>
              <a:t>S5-225012 </a:t>
            </a:r>
            <a:r>
              <a:rPr lang="en-US" altLang="zh-CN" sz="1200" b="1" dirty="0">
                <a:solidFill>
                  <a:srgbClr val="0000FF"/>
                </a:solidFill>
                <a:latin typeface="+mn-lt"/>
                <a:cs typeface="Arial" charset="0"/>
              </a:rPr>
              <a:t>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a:t>
            </a:r>
            <a:r>
              <a:rPr lang="en-US" altLang="zh-CN" sz="1000" dirty="0" smtClean="0">
                <a:latin typeface="+mn-lt"/>
              </a:rPr>
              <a:t>needed, </a:t>
            </a:r>
            <a:r>
              <a:rPr lang="en-US" altLang="zh-CN" sz="1000" dirty="0" smtClean="0">
                <a:solidFill>
                  <a:srgbClr val="FF0000"/>
                </a:solidFill>
                <a:latin typeface="+mn-lt"/>
              </a:rPr>
              <a:t>the latest version will be updated in S5-226xyz.</a:t>
            </a:r>
            <a:r>
              <a:rPr lang="en-US" altLang="zh-CN" sz="1000" dirty="0" smtClean="0">
                <a:latin typeface="+mn-lt"/>
              </a:rPr>
              <a:t> </a:t>
            </a:r>
            <a:endParaRPr lang="en-US" altLang="zh-CN" sz="1000" dirty="0">
              <a:solidFill>
                <a:prstClr val="black"/>
              </a:solidFill>
              <a:latin typeface="+mn-lt"/>
            </a:endParaRPr>
          </a:p>
        </p:txBody>
      </p:sp>
    </p:spTree>
    <p:extLst>
      <p:ext uri="{BB962C8B-B14F-4D97-AF65-F5344CB8AC3E}">
        <p14:creationId xmlns:p14="http://schemas.microsoft.com/office/powerpoint/2010/main" val="249561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575903573"/>
              </p:ext>
            </p:extLst>
          </p:nvPr>
        </p:nvGraphicFramePr>
        <p:xfrm>
          <a:off x="426491" y="1368213"/>
          <a:ext cx="11310980" cy="2277132"/>
        </p:xfrm>
        <a:graphic>
          <a:graphicData uri="http://schemas.openxmlformats.org/drawingml/2006/table">
            <a:tbl>
              <a:tblPr firstRow="1" bandRow="1">
                <a:tableStyleId>{5C22544A-7EE6-4342-B048-85BDC9FD1C3A}</a:tableStyleId>
              </a:tblPr>
              <a:tblGrid>
                <a:gridCol w="1246861">
                  <a:extLst>
                    <a:ext uri="{9D8B030D-6E8A-4147-A177-3AD203B41FA5}">
                      <a16:colId xmlns:a16="http://schemas.microsoft.com/office/drawing/2014/main" xmlns="" val="570476699"/>
                    </a:ext>
                  </a:extLst>
                </a:gridCol>
                <a:gridCol w="4831181">
                  <a:extLst>
                    <a:ext uri="{9D8B030D-6E8A-4147-A177-3AD203B41FA5}">
                      <a16:colId xmlns:a16="http://schemas.microsoft.com/office/drawing/2014/main" xmlns="" val="2618836924"/>
                    </a:ext>
                  </a:extLst>
                </a:gridCol>
                <a:gridCol w="1837341">
                  <a:extLst>
                    <a:ext uri="{9D8B030D-6E8A-4147-A177-3AD203B41FA5}">
                      <a16:colId xmlns:a16="http://schemas.microsoft.com/office/drawing/2014/main" xmlns="" val="20002"/>
                    </a:ext>
                  </a:extLst>
                </a:gridCol>
                <a:gridCol w="2146137">
                  <a:extLst>
                    <a:ext uri="{9D8B030D-6E8A-4147-A177-3AD203B41FA5}">
                      <a16:colId xmlns:a16="http://schemas.microsoft.com/office/drawing/2014/main" xmlns="" val="3690116950"/>
                    </a:ext>
                  </a:extLst>
                </a:gridCol>
                <a:gridCol w="1249460">
                  <a:extLst>
                    <a:ext uri="{9D8B030D-6E8A-4147-A177-3AD203B41FA5}">
                      <a16:colId xmlns:a16="http://schemas.microsoft.com/office/drawing/2014/main" xmlns="" val="2952368263"/>
                    </a:ext>
                  </a:extLst>
                </a:gridCol>
              </a:tblGrid>
              <a:tr h="429141">
                <a:tc>
                  <a:txBody>
                    <a:bodyPr/>
                    <a:lstStyle/>
                    <a:p>
                      <a:pPr algn="ctr">
                        <a:spcAft>
                          <a:spcPts val="0"/>
                        </a:spcAft>
                      </a:pPr>
                      <a:r>
                        <a:rPr lang="en-US" sz="1100" b="1" dirty="0" err="1">
                          <a:solidFill>
                            <a:srgbClr val="000000"/>
                          </a:solidFill>
                          <a:effectLst/>
                          <a:latin typeface="+mn-lt"/>
                          <a:ea typeface="宋体" panose="02010600030101010101" pitchFamily="2" charset="-122"/>
                        </a:rPr>
                        <a:t>Tdoc</a:t>
                      </a:r>
                      <a:endParaRPr lang="en-US" sz="1100" dirty="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Title</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Cc</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ReplyTo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88300">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S5-225614</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Report Amount for M4, M5, M6 and M7 measurements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fr-FR" sz="1100" b="0" i="0" u="none" strike="noStrike" kern="1200" dirty="0">
                          <a:solidFill>
                            <a:srgbClr val="000000"/>
                          </a:solidFill>
                          <a:effectLst/>
                          <a:latin typeface="Arial" panose="020B0604020202020204" pitchFamily="34" charset="0"/>
                          <a:ea typeface="+mn-ea"/>
                          <a:cs typeface="Arial" panose="020B0604020202020204" pitchFamily="34" charset="0"/>
                        </a:rPr>
                        <a:t>RAN3</a:t>
                      </a:r>
                      <a:endParaRPr lang="en-US"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R3-224084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52387503"/>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S5-225615</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LS/r on methodology harmonization update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ITU-T SG2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S5-225030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6101739"/>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initiation new work item </a:t>
                      </a:r>
                      <a:r>
                        <a:rPr lang="en-US" sz="1100" b="0" i="0" u="none" strike="noStrike" dirty="0" err="1">
                          <a:solidFill>
                            <a:srgbClr val="000000"/>
                          </a:solidFill>
                          <a:effectLst/>
                          <a:latin typeface="Arial" panose="020B0604020202020204" pitchFamily="34" charset="0"/>
                          <a:cs typeface="Arial" panose="020B0604020202020204" pitchFamily="34" charset="0"/>
                        </a:rPr>
                        <a:t>M.fidtom</a:t>
                      </a:r>
                      <a:r>
                        <a:rPr lang="en-US" sz="1100" b="0" i="0" u="none" strike="noStrike" dirty="0">
                          <a:solidFill>
                            <a:srgbClr val="000000"/>
                          </a:solidFill>
                          <a:effectLst/>
                          <a:latin typeface="Arial" panose="020B0604020202020204" pitchFamily="34" charset="0"/>
                          <a:cs typeface="Arial" panose="020B0604020202020204" pitchFamily="34" charset="0"/>
                        </a:rPr>
                        <a:t>: ""Framework of intent driven telecom operation and management""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cs typeface="Arial" panose="020B0604020202020204" pitchFamily="34" charset="0"/>
                        </a:rPr>
                        <a:t>ITU-T SG2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ITU-T SG13, IETF NMRG, TM Forum AN, 3GPP SA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3820080"/>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S5-225602</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O-RAN – UML models and tools to be used by 3GPP SA5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O-RAN</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3GPP SA, RAN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5132897"/>
                  </a:ext>
                </a:extLst>
              </a:tr>
              <a:tr h="290027">
                <a:tc>
                  <a:txBody>
                    <a:bodyPr/>
                    <a:lstStyle/>
                    <a:p>
                      <a:pPr marL="55563" indent="0" algn="l" defTabSz="1219170" rtl="0" eaLnBrk="1" fontAlgn="t" latinLnBrk="0" hangingPunct="1"/>
                      <a:r>
                        <a:rPr lang="fr-FR" sz="1100" b="1" i="0" u="sng" strike="noStrike" kern="1200" dirty="0">
                          <a:solidFill>
                            <a:srgbClr val="0000FF"/>
                          </a:solidFill>
                          <a:effectLst/>
                          <a:latin typeface="Arial" panose="020B0604020202020204" pitchFamily="34" charset="0"/>
                          <a:ea typeface="+mn-ea"/>
                          <a:cs typeface="Arial" panose="020B0604020202020204" pitchFamily="34" charset="0"/>
                        </a:rPr>
                        <a:t>S5-225321</a:t>
                      </a:r>
                      <a:endParaRPr lang="en-US" sz="1100" b="1"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Reply LS on User Consent Updating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3GPP RAN3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3GPP CT4, 3GPP SA3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S5-225021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06724562"/>
                  </a:ext>
                </a:extLst>
              </a:tr>
              <a:tr h="290027">
                <a:tc>
                  <a:txBody>
                    <a:bodyPr/>
                    <a:lstStyle/>
                    <a:p>
                      <a:pPr marL="55563" indent="0" algn="l" defTabSz="1219170" rtl="0" eaLnBrk="1" fontAlgn="t" latinLnBrk="0" hangingPunct="1"/>
                      <a:r>
                        <a:rPr lang="fr-FR" sz="1100" b="1" i="0" u="sng" strike="noStrike" kern="1200" dirty="0">
                          <a:solidFill>
                            <a:srgbClr val="0000FF"/>
                          </a:solidFill>
                          <a:effectLst/>
                          <a:latin typeface="Arial" panose="020B0604020202020204" pitchFamily="34" charset="0"/>
                          <a:ea typeface="+mn-ea"/>
                          <a:cs typeface="Arial" panose="020B0604020202020204" pitchFamily="34" charset="0"/>
                        </a:rPr>
                        <a:t>S5-225604</a:t>
                      </a:r>
                      <a:endParaRPr lang="en-US" sz="1100" b="1"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Reply LS on Network Slice Ordering, Provisioning &amp; Assurance to MEF Forum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MEF, TM Forum, GSMA</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3GPP SA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S5-225017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47135272"/>
                  </a:ext>
                </a:extLst>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752524226"/>
              </p:ext>
            </p:extLst>
          </p:nvPr>
        </p:nvGraphicFramePr>
        <p:xfrm>
          <a:off x="110690" y="1464734"/>
          <a:ext cx="11902965" cy="920080"/>
        </p:xfrm>
        <a:graphic>
          <a:graphicData uri="http://schemas.openxmlformats.org/drawingml/2006/table">
            <a:tbl>
              <a:tblPr/>
              <a:tblGrid>
                <a:gridCol w="1203025">
                  <a:extLst>
                    <a:ext uri="{9D8B030D-6E8A-4147-A177-3AD203B41FA5}">
                      <a16:colId xmlns:a16="http://schemas.microsoft.com/office/drawing/2014/main" xmlns="" val="20000"/>
                    </a:ext>
                  </a:extLst>
                </a:gridCol>
                <a:gridCol w="903705">
                  <a:extLst>
                    <a:ext uri="{9D8B030D-6E8A-4147-A177-3AD203B41FA5}">
                      <a16:colId xmlns:a16="http://schemas.microsoft.com/office/drawing/2014/main" xmlns="" val="20001"/>
                    </a:ext>
                  </a:extLst>
                </a:gridCol>
                <a:gridCol w="943223">
                  <a:extLst>
                    <a:ext uri="{9D8B030D-6E8A-4147-A177-3AD203B41FA5}">
                      <a16:colId xmlns:a16="http://schemas.microsoft.com/office/drawing/2014/main" xmlns="" val="20002"/>
                    </a:ext>
                  </a:extLst>
                </a:gridCol>
                <a:gridCol w="2936593">
                  <a:extLst>
                    <a:ext uri="{9D8B030D-6E8A-4147-A177-3AD203B41FA5}">
                      <a16:colId xmlns:a16="http://schemas.microsoft.com/office/drawing/2014/main" xmlns="" val="20003"/>
                    </a:ext>
                  </a:extLst>
                </a:gridCol>
                <a:gridCol w="2559084">
                  <a:extLst>
                    <a:ext uri="{9D8B030D-6E8A-4147-A177-3AD203B41FA5}">
                      <a16:colId xmlns:a16="http://schemas.microsoft.com/office/drawing/2014/main" xmlns="" val="20004"/>
                    </a:ext>
                  </a:extLst>
                </a:gridCol>
                <a:gridCol w="3357335">
                  <a:extLst>
                    <a:ext uri="{9D8B030D-6E8A-4147-A177-3AD203B41FA5}">
                      <a16:colId xmlns:a16="http://schemas.microsoft.com/office/drawing/2014/main" xmlns=""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S5-225616</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WID new</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New WID on methodology for deprecation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Ericsson</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S5-225617</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SID new</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Study on Data Management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Nokia</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47458784"/>
                  </a:ext>
                </a:extLst>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895203580"/>
              </p:ext>
            </p:extLst>
          </p:nvPr>
        </p:nvGraphicFramePr>
        <p:xfrm>
          <a:off x="351418" y="1558060"/>
          <a:ext cx="11537378" cy="1021080"/>
        </p:xfrm>
        <a:graphic>
          <a:graphicData uri="http://schemas.openxmlformats.org/drawingml/2006/table">
            <a:tbl>
              <a:tblPr/>
              <a:tblGrid>
                <a:gridCol w="1040524">
                  <a:extLst>
                    <a:ext uri="{9D8B030D-6E8A-4147-A177-3AD203B41FA5}">
                      <a16:colId xmlns:a16="http://schemas.microsoft.com/office/drawing/2014/main" xmlns="" val="20000"/>
                    </a:ext>
                  </a:extLst>
                </a:gridCol>
                <a:gridCol w="5030108">
                  <a:extLst>
                    <a:ext uri="{9D8B030D-6E8A-4147-A177-3AD203B41FA5}">
                      <a16:colId xmlns:a16="http://schemas.microsoft.com/office/drawing/2014/main" xmlns="" val="20001"/>
                    </a:ext>
                  </a:extLst>
                </a:gridCol>
                <a:gridCol w="2733373">
                  <a:extLst>
                    <a:ext uri="{9D8B030D-6E8A-4147-A177-3AD203B41FA5}">
                      <a16:colId xmlns:a16="http://schemas.microsoft.com/office/drawing/2014/main" xmlns="" val="20002"/>
                    </a:ext>
                  </a:extLst>
                </a:gridCol>
                <a:gridCol w="2733373">
                  <a:extLst>
                    <a:ext uri="{9D8B030D-6E8A-4147-A177-3AD203B41FA5}">
                      <a16:colId xmlns:a16="http://schemas.microsoft.com/office/drawing/2014/main" xmlns=""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err="1">
                          <a:solidFill>
                            <a:schemeClr val="tx1"/>
                          </a:solidFill>
                          <a:latin typeface="+mn-lt"/>
                          <a:ea typeface="+mn-ea"/>
                          <a:cs typeface="+mn-cs"/>
                        </a:rPr>
                        <a:t>TDoc</a:t>
                      </a:r>
                      <a:endParaRPr lang="en-GB" altLang="zh-CN" sz="14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S5-225594</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Forge to become the main source of code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Nokia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CT </a:t>
                      </a:r>
                      <a:r>
                        <a:rPr lang="fr-FR" sz="1050" kern="1200" dirty="0" err="1">
                          <a:solidFill>
                            <a:schemeClr val="tx1"/>
                          </a:solidFill>
                          <a:effectLst/>
                          <a:latin typeface="Arial" panose="020B0604020202020204" pitchFamily="34" charset="0"/>
                          <a:ea typeface="+mn-ea"/>
                          <a:cs typeface="Arial" panose="020B0604020202020204" pitchFamily="34" charset="0"/>
                        </a:rPr>
                        <a:t>WGs</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S5-225595</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Moving all code to Git and Remove it from </a:t>
                      </a:r>
                      <a:r>
                        <a:rPr lang="en-US" sz="1050" kern="1200" dirty="0" err="1">
                          <a:solidFill>
                            <a:schemeClr val="tx1"/>
                          </a:solidFill>
                          <a:effectLst/>
                          <a:latin typeface="Arial" panose="020B0604020202020204" pitchFamily="34" charset="0"/>
                          <a:ea typeface="+mn-ea"/>
                          <a:cs typeface="Arial" panose="020B0604020202020204" pitchFamily="34" charset="0"/>
                        </a:rPr>
                        <a:t>MsWord</a:t>
                      </a:r>
                      <a:r>
                        <a:rPr lang="en-US" sz="1050" kern="1200" dirty="0">
                          <a:solidFill>
                            <a:schemeClr val="tx1"/>
                          </a:solidFill>
                          <a:effectLst/>
                          <a:latin typeface="Arial" panose="020B0604020202020204" pitchFamily="34" charset="0"/>
                          <a:ea typeface="+mn-ea"/>
                          <a:cs typeface="Arial" panose="020B0604020202020204" pitchFamily="34" charset="0"/>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Ericsson</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graphicFrame>
        <p:nvGraphicFramePr>
          <p:cNvPr id="6" name="表格 5"/>
          <p:cNvGraphicFramePr>
            <a:graphicFrameLocks noGrp="1"/>
          </p:cNvGraphicFramePr>
          <p:nvPr>
            <p:extLst>
              <p:ext uri="{D42A27DB-BD31-4B8C-83A1-F6EECF244321}">
                <p14:modId xmlns:p14="http://schemas.microsoft.com/office/powerpoint/2010/main" val="2485322263"/>
              </p:ext>
            </p:extLst>
          </p:nvPr>
        </p:nvGraphicFramePr>
        <p:xfrm>
          <a:off x="6433503" y="3322860"/>
          <a:ext cx="5543746" cy="3178953"/>
        </p:xfrm>
        <a:graphic>
          <a:graphicData uri="http://schemas.openxmlformats.org/drawingml/2006/table">
            <a:tbl>
              <a:tblPr>
                <a:tableStyleId>{5C22544A-7EE6-4342-B048-85BDC9FD1C3A}</a:tableStyleId>
              </a:tblPr>
              <a:tblGrid>
                <a:gridCol w="305109">
                  <a:extLst>
                    <a:ext uri="{9D8B030D-6E8A-4147-A177-3AD203B41FA5}">
                      <a16:colId xmlns="" xmlns:a16="http://schemas.microsoft.com/office/drawing/2014/main" val="20000"/>
                    </a:ext>
                  </a:extLst>
                </a:gridCol>
                <a:gridCol w="2321057">
                  <a:extLst>
                    <a:ext uri="{9D8B030D-6E8A-4147-A177-3AD203B41FA5}">
                      <a16:colId xmlns="" xmlns:a16="http://schemas.microsoft.com/office/drawing/2014/main" val="20001"/>
                    </a:ext>
                  </a:extLst>
                </a:gridCol>
                <a:gridCol w="1016148">
                  <a:extLst>
                    <a:ext uri="{9D8B030D-6E8A-4147-A177-3AD203B41FA5}">
                      <a16:colId xmlns="" xmlns:a16="http://schemas.microsoft.com/office/drawing/2014/main" val="20002"/>
                    </a:ext>
                  </a:extLst>
                </a:gridCol>
                <a:gridCol w="1053737">
                  <a:extLst>
                    <a:ext uri="{9D8B030D-6E8A-4147-A177-3AD203B41FA5}">
                      <a16:colId xmlns="" xmlns:a16="http://schemas.microsoft.com/office/drawing/2014/main" val="20003"/>
                    </a:ext>
                  </a:extLst>
                </a:gridCol>
                <a:gridCol w="847695">
                  <a:extLst>
                    <a:ext uri="{9D8B030D-6E8A-4147-A177-3AD203B41FA5}">
                      <a16:colId xmlns="" xmlns:a16="http://schemas.microsoft.com/office/drawing/2014/main" val="20004"/>
                    </a:ext>
                  </a:extLst>
                </a:gridCol>
              </a:tblGrid>
              <a:tr h="329795">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51428">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3"/>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NSRULE</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4"/>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28</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Additional NRM features Phase 2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AdNRM_ph2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5"/>
                  </a:ext>
                </a:extLst>
              </a:tr>
              <a:tr h="13387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29</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6"/>
                  </a:ext>
                </a:extLst>
              </a:tr>
              <a:tr h="31825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5G performance measurements and KPIs phase 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Telecom, Intel</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PM_KPI_5G_Ph3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SP-220489</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9"/>
                  </a:ext>
                </a:extLst>
              </a:tr>
              <a:tr h="25142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900" dirty="0">
                          <a:solidFill>
                            <a:schemeClr val="tx1"/>
                          </a:solidFill>
                          <a:effectLst/>
                          <a:latin typeface="Arial" panose="020B0604020202020204" pitchFamily="34" charset="0"/>
                          <a:ea typeface="+mn-ea"/>
                          <a:cs typeface="Arial" panose="020B0604020202020204" pitchFamily="34" charset="0"/>
                        </a:rPr>
                        <a:t>Enhancement of </a:t>
                      </a:r>
                      <a:r>
                        <a:rPr lang="en-GB" altLang="zh-CN" sz="900" dirty="0" err="1">
                          <a:solidFill>
                            <a:schemeClr val="tx1"/>
                          </a:solidFill>
                          <a:effectLst/>
                          <a:latin typeface="Arial" panose="020B0604020202020204" pitchFamily="34" charset="0"/>
                          <a:ea typeface="+mn-ea"/>
                          <a:cs typeface="Arial" panose="020B0604020202020204" pitchFamily="34" charset="0"/>
                        </a:rPr>
                        <a:t>QoE</a:t>
                      </a:r>
                      <a:r>
                        <a:rPr lang="en-GB" altLang="zh-CN" sz="900" dirty="0">
                          <a:solidFill>
                            <a:schemeClr val="tx1"/>
                          </a:solidFill>
                          <a:effectLst/>
                          <a:latin typeface="Arial" panose="020B0604020202020204" pitchFamily="34" charset="0"/>
                          <a:ea typeface="+mn-ea"/>
                          <a:cs typeface="Arial" panose="020B0604020202020204" pitchFamily="34" charset="0"/>
                        </a:rPr>
                        <a:t> </a:t>
                      </a:r>
                      <a:r>
                        <a:rPr lang="en-GB" altLang="zh-CN" sz="900">
                          <a:solidFill>
                            <a:schemeClr val="tx1"/>
                          </a:solidFill>
                          <a:effectLst/>
                          <a:latin typeface="Arial" panose="020B0604020202020204" pitchFamily="34" charset="0"/>
                          <a:ea typeface="+mn-ea"/>
                          <a:cs typeface="Arial" panose="020B0604020202020204" pitchFamily="34" charset="0"/>
                        </a:rPr>
                        <a:t>Measurement Collection</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Ericsson</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eQoE</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SP-200193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2168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Access control on </a:t>
                      </a:r>
                      <a:r>
                        <a:rPr lang="en-US" altLang="zh-CN" sz="900" kern="1200">
                          <a:solidFill>
                            <a:schemeClr val="tx1"/>
                          </a:solidFill>
                          <a:effectLst/>
                          <a:latin typeface="Arial" panose="020B0604020202020204" pitchFamily="34" charset="0"/>
                          <a:ea typeface="+mn-ea"/>
                          <a:cs typeface="Arial" panose="020B0604020202020204" pitchFamily="34" charset="0"/>
                        </a:rPr>
                        <a:t>management service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MSAC</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SP-210859</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216864">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33</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Network slice </a:t>
                      </a:r>
                      <a:r>
                        <a:rPr lang="en-US" altLang="zh-CN" sz="900" kern="1200">
                          <a:solidFill>
                            <a:schemeClr val="tx1"/>
                          </a:solidFill>
                          <a:effectLst/>
                          <a:latin typeface="Arial" panose="020B0604020202020204" pitchFamily="34" charset="0"/>
                          <a:ea typeface="+mn-ea"/>
                          <a:cs typeface="Arial" panose="020B0604020202020204" pitchFamily="34" charset="0"/>
                        </a:rPr>
                        <a:t>provisioning enhancement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Samsung</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eNETSLICE_PRO</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SP-211434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216864">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solidFill>
                            <a:srgbClr val="0000FF"/>
                          </a:solidFill>
                          <a:latin typeface="Arial" panose="020B0604020202020204" pitchFamily="34" charset="0"/>
                          <a:cs typeface="Arial" panose="020B0604020202020204" pitchFamily="34" charset="0"/>
                        </a:rPr>
                        <a:t>New WID on methodology for deprecation (wait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Ericsson</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FF"/>
                          </a:solidFill>
                          <a:effectLst/>
                          <a:latin typeface="Arial" panose="020B0604020202020204" pitchFamily="34" charset="0"/>
                          <a:ea typeface="+mn-ea"/>
                          <a:cs typeface="Arial" panose="020B0604020202020204" pitchFamily="34" charset="0"/>
                        </a:rPr>
                        <a:t>OAM_MetDep</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S5-225616</a:t>
                      </a:r>
                      <a:endParaRPr lang="zh-CN" alt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7"/>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34</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8"/>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482441594"/>
              </p:ext>
            </p:extLst>
          </p:nvPr>
        </p:nvGraphicFramePr>
        <p:xfrm>
          <a:off x="203775" y="1015756"/>
          <a:ext cx="6082029" cy="5726430"/>
        </p:xfrm>
        <a:graphic>
          <a:graphicData uri="http://schemas.openxmlformats.org/drawingml/2006/table">
            <a:tbl>
              <a:tblPr>
                <a:tableStyleId>{5C22544A-7EE6-4342-B048-85BDC9FD1C3A}</a:tableStyleId>
              </a:tblPr>
              <a:tblGrid>
                <a:gridCol w="290725">
                  <a:extLst>
                    <a:ext uri="{9D8B030D-6E8A-4147-A177-3AD203B41FA5}">
                      <a16:colId xmlns="" xmlns:a16="http://schemas.microsoft.com/office/drawing/2014/main" val="20000"/>
                    </a:ext>
                  </a:extLst>
                </a:gridCol>
                <a:gridCol w="2774381">
                  <a:extLst>
                    <a:ext uri="{9D8B030D-6E8A-4147-A177-3AD203B41FA5}">
                      <a16:colId xmlns="" xmlns:a16="http://schemas.microsoft.com/office/drawing/2014/main" val="20001"/>
                    </a:ext>
                  </a:extLst>
                </a:gridCol>
                <a:gridCol w="987393">
                  <a:extLst>
                    <a:ext uri="{9D8B030D-6E8A-4147-A177-3AD203B41FA5}">
                      <a16:colId xmlns="" xmlns:a16="http://schemas.microsoft.com/office/drawing/2014/main" val="20002"/>
                    </a:ext>
                  </a:extLst>
                </a:gridCol>
                <a:gridCol w="1107376">
                  <a:extLst>
                    <a:ext uri="{9D8B030D-6E8A-4147-A177-3AD203B41FA5}">
                      <a16:colId xmlns="" xmlns:a16="http://schemas.microsoft.com/office/drawing/2014/main" val="20003"/>
                    </a:ext>
                  </a:extLst>
                </a:gridCol>
                <a:gridCol w="922154">
                  <a:extLst>
                    <a:ext uri="{9D8B030D-6E8A-4147-A177-3AD203B41FA5}">
                      <a16:colId xmlns="" xmlns:a16="http://schemas.microsoft.com/office/drawing/2014/main" val="20005"/>
                    </a:ext>
                  </a:extLst>
                </a:gridCol>
              </a:tblGrid>
              <a:tr h="182630">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55063">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a:latin typeface="Arial" panose="020B0604020202020204" pitchFamily="34" charset="0"/>
                          <a:cs typeface="Arial" panose="020B0604020202020204" pitchFamily="34" charset="0"/>
                        </a:rPr>
                        <a:t>FS_eANL</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FS_ANLEVA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dk1"/>
                          </a:solidFill>
                          <a:latin typeface="Arial" panose="020B0604020202020204" pitchFamily="34" charset="0"/>
                          <a:ea typeface="+mn-ea"/>
                          <a:cs typeface="Arial" panose="020B0604020202020204" pitchFamily="34" charset="0"/>
                        </a:rPr>
                        <a:t>FS_eIDMS_MN</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effectLst/>
                          <a:latin typeface="Arial" panose="020B0604020202020204" pitchFamily="34" charset="0"/>
                          <a:ea typeface="+mn-ea"/>
                          <a:cs typeface="Arial" panose="020B0604020202020204" pitchFamily="34" charset="0"/>
                        </a:rPr>
                        <a:t>Study</a:t>
                      </a:r>
                      <a:r>
                        <a:rPr lang="en-US" altLang="zh-CN" sz="900" baseline="0" dirty="0">
                          <a:effectLst/>
                          <a:latin typeface="Arial" panose="020B0604020202020204" pitchFamily="34" charset="0"/>
                          <a:ea typeface="+mn-ea"/>
                          <a:cs typeface="Arial" panose="020B0604020202020204" pitchFamily="34" charset="0"/>
                        </a:rPr>
                        <a:t> </a:t>
                      </a:r>
                      <a:r>
                        <a:rPr lang="en-US" altLang="zh-CN" sz="900" dirty="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FS_NETSLICE_IDMS</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SP-220278</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5"/>
                  </a:ext>
                </a:extLst>
              </a:tr>
              <a:tr h="141279">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6"/>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7"/>
                  </a:ext>
                </a:extLst>
              </a:tr>
              <a:tr h="265330">
                <a:tc>
                  <a:txBody>
                    <a:bodyPr/>
                    <a:lstStyle/>
                    <a:p>
                      <a:pPr marL="0" algn="l" defTabSz="1219170" rtl="0" eaLnBrk="1" latinLnBrk="0" hangingPunct="1">
                        <a:spcAft>
                          <a:spcPts val="0"/>
                        </a:spcAft>
                      </a:pPr>
                      <a:r>
                        <a:rPr lang="en-US" altLang="zh-CN" sz="900" kern="1200">
                          <a:solidFill>
                            <a:srgbClr val="0000FF"/>
                          </a:solidFill>
                          <a:effectLst/>
                          <a:latin typeface="Arial" panose="020B0604020202020204" pitchFamily="34" charset="0"/>
                          <a:ea typeface="+mn-ea"/>
                          <a:cs typeface="Arial" panose="020B0604020202020204" pitchFamily="34" charset="0"/>
                        </a:rPr>
                        <a:t>new</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rgbClr val="0000FF"/>
                          </a:solidFill>
                          <a:effectLst/>
                          <a:latin typeface="Arial" panose="020B0604020202020204" pitchFamily="34" charset="0"/>
                          <a:ea typeface="+mn-ea"/>
                          <a:cs typeface="Arial" panose="020B0604020202020204" pitchFamily="34" charset="0"/>
                        </a:rPr>
                        <a:t>Enhancement of Management Data Analytics phase 2 (wait for SA approval)</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FF"/>
                          </a:solidFill>
                          <a:effectLst/>
                          <a:latin typeface="Arial" panose="020B0604020202020204" pitchFamily="34" charset="0"/>
                          <a:ea typeface="+mn-ea"/>
                          <a:cs typeface="Arial" panose="020B0604020202020204" pitchFamily="34" charset="0"/>
                        </a:rPr>
                        <a:t>Intel, NEC</a:t>
                      </a:r>
                      <a:endParaRPr lang="en-US" altLang="zh-CN" sz="900" kern="1200" dirty="0">
                        <a:solidFill>
                          <a:srgbClr val="0000FF"/>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a:solidFill>
                            <a:srgbClr val="0000FF"/>
                          </a:solidFill>
                          <a:effectLst/>
                          <a:latin typeface="Arial" panose="020B0604020202020204" pitchFamily="34" charset="0"/>
                          <a:ea typeface="+mn-ea"/>
                          <a:cs typeface="Arial" panose="020B0604020202020204" pitchFamily="34" charset="0"/>
                        </a:rPr>
                        <a:t>eMDAS_Ph2</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latin typeface="Arial" panose="020B0604020202020204" pitchFamily="34" charset="0"/>
                          <a:ea typeface="+mn-ea"/>
                          <a:cs typeface="Arial" panose="020B0604020202020204" pitchFamily="34" charset="0"/>
                        </a:rPr>
                        <a:t>S5-224384</a:t>
                      </a:r>
                      <a:endParaRPr lang="zh-CN" altLang="en-US" sz="900" kern="1200" dirty="0">
                        <a:solidFill>
                          <a:srgbClr val="0000FF"/>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1"/>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SP-220153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8"/>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8</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measurement data collection to support RAN intelligence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Intel,</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baseline="0">
                          <a:solidFill>
                            <a:schemeClr val="tx1"/>
                          </a:solidFill>
                          <a:effectLst/>
                          <a:latin typeface="Arial" panose="020B0604020202020204" pitchFamily="34" charset="0"/>
                          <a:ea typeface="+mn-ea"/>
                          <a:cs typeface="Arial" panose="020B0604020202020204" pitchFamily="34" charset="0"/>
                        </a:rPr>
                        <a:t>China Mobile</a:t>
                      </a:r>
                      <a:endParaRPr lang="en-US"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FS_MEDACO_RAN</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SP-220488</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19"/>
                  </a:ext>
                </a:extLst>
              </a:tr>
              <a:tr h="155063">
                <a:tc gridSpan="5">
                  <a:txBody>
                    <a:bodyPr/>
                    <a:lstStyle/>
                    <a:p>
                      <a:pPr algn="l">
                        <a:spcAft>
                          <a:spcPts val="0"/>
                        </a:spcAft>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9"/>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SP-220146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5GLAN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FS_5GLAN_Mgt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3"/>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FS_MCVNF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4"/>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FS_MANS_ph2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5"/>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altLang="zh-CN" sz="900" kern="1200" baseline="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900" kern="120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6"/>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chemeClr val="tx1"/>
                          </a:solidFill>
                          <a:effectLst/>
                          <a:latin typeface="Arial" panose="020B0604020202020204" pitchFamily="34" charset="0"/>
                          <a:ea typeface="+mn-ea"/>
                          <a:cs typeface="Arial" panose="020B0604020202020204" pitchFamily="34" charset="0"/>
                        </a:rPr>
                        <a:t>SP-220152</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7"/>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900" dirty="0" smtClean="0">
                          <a:effectLst/>
                          <a:latin typeface="Arial" panose="020B0604020202020204" pitchFamily="34" charset="0"/>
                          <a:ea typeface="宋体" panose="02010600030101010101" pitchFamily="2" charset="-122"/>
                        </a:rPr>
                        <a:t>(finished)Study </a:t>
                      </a:r>
                      <a:r>
                        <a:rPr lang="en-US" sz="900" dirty="0">
                          <a:effectLst/>
                          <a:latin typeface="Arial" panose="020B0604020202020204" pitchFamily="34" charset="0"/>
                          <a:ea typeface="宋体" panose="02010600030101010101" pitchFamily="2" charset="-122"/>
                        </a:rPr>
                        <a:t>on YANG </a:t>
                      </a:r>
                      <a:r>
                        <a:rPr lang="en-US" sz="900" dirty="0" smtClean="0">
                          <a:effectLst/>
                          <a:latin typeface="Arial" panose="020B0604020202020204" pitchFamily="34" charset="0"/>
                          <a:ea typeface="宋体" panose="02010600030101010101" pitchFamily="2" charset="-122"/>
                        </a:rPr>
                        <a:t>P</a:t>
                      </a:r>
                      <a:r>
                        <a:rPr lang="en-US" sz="900" dirty="0" smtClean="0">
                          <a:solidFill>
                            <a:schemeClr val="tx1"/>
                          </a:solidFill>
                          <a:effectLst/>
                          <a:latin typeface="Arial" panose="020B0604020202020204" pitchFamily="34" charset="0"/>
                          <a:ea typeface="宋体" panose="02010600030101010101" pitchFamily="2" charset="-122"/>
                        </a:rPr>
                        <a:t>USH (stopped </a:t>
                      </a:r>
                      <a:r>
                        <a:rPr lang="en-US" sz="900" dirty="0">
                          <a:solidFill>
                            <a:schemeClr val="tx1"/>
                          </a:solidFill>
                          <a:effectLst/>
                          <a:latin typeface="Arial" panose="020B0604020202020204" pitchFamily="34" charset="0"/>
                          <a:ea typeface="宋体" panose="02010600030101010101" pitchFamily="2" charset="-122"/>
                        </a:rPr>
                        <a:t>at SA5#144e)</a:t>
                      </a:r>
                      <a:endParaRPr lang="zh-CN" sz="1200" dirty="0">
                        <a:solidFill>
                          <a:schemeClr val="tx1"/>
                        </a:solidFill>
                        <a:effectLst/>
                        <a:latin typeface="Times New Roman" panose="02020603050405020304" pitchFamily="18" charset="0"/>
                        <a:ea typeface="宋体" panose="02010600030101010101" pitchFamily="2" charset="-122"/>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FS_YANG</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8"/>
                  </a:ext>
                </a:extLst>
              </a:tr>
              <a:tr h="2653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18</a:t>
                      </a:r>
                      <a:endParaRPr 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Study on Management Aspects of IoT NTN Enhancements</a:t>
                      </a:r>
                      <a:endParaRPr 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mn-cs"/>
                        </a:rPr>
                        <a:t>China Unicom</a:t>
                      </a:r>
                      <a:endParaRPr lang="zh-CN" altLang="en-US" sz="9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mn-cs"/>
                        </a:rPr>
                        <a:t>FS_IOT_NTN</a:t>
                      </a:r>
                      <a:endParaRPr lang="zh-CN" altLang="en-US"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SP-220490</a:t>
                      </a:r>
                      <a:endParaRPr lang="zh-CN" alt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20"/>
                  </a:ext>
                </a:extLst>
              </a:tr>
              <a:tr h="2653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宋体" panose="02010600030101010101" pitchFamily="2" charset="-122"/>
                          <a:cs typeface="+mn-cs"/>
                        </a:rPr>
                        <a:t>new</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Study on Data management phase 2 (wait</a:t>
                      </a:r>
                      <a:r>
                        <a:rPr lang="en-US" altLang="zh-CN" sz="900" kern="1200" baseline="0" dirty="0" smtClean="0">
                          <a:solidFill>
                            <a:srgbClr val="0000FF"/>
                          </a:solidFill>
                          <a:effectLst/>
                          <a:latin typeface="Arial" panose="020B0604020202020204" pitchFamily="34" charset="0"/>
                          <a:ea typeface="+mn-ea"/>
                          <a:cs typeface="+mn-cs"/>
                        </a:rPr>
                        <a:t> for SA approval)</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Nokia</a:t>
                      </a:r>
                      <a:endParaRPr lang="zh-CN" altLang="en-US" sz="900" kern="1200" dirty="0">
                        <a:solidFill>
                          <a:srgbClr val="0000FF"/>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FS_MADCOL_ph2</a:t>
                      </a:r>
                      <a:endParaRPr lang="zh-CN" altLang="en-US"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S5-225617</a:t>
                      </a:r>
                      <a:endParaRPr lang="zh-CN" alt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039311277"/>
              </p:ext>
            </p:extLst>
          </p:nvPr>
        </p:nvGraphicFramePr>
        <p:xfrm>
          <a:off x="6433503" y="1004896"/>
          <a:ext cx="5543747" cy="2275523"/>
        </p:xfrm>
        <a:graphic>
          <a:graphicData uri="http://schemas.openxmlformats.org/drawingml/2006/table">
            <a:tbl>
              <a:tblPr>
                <a:tableStyleId>{5C22544A-7EE6-4342-B048-85BDC9FD1C3A}</a:tableStyleId>
              </a:tblPr>
              <a:tblGrid>
                <a:gridCol w="266240">
                  <a:extLst>
                    <a:ext uri="{9D8B030D-6E8A-4147-A177-3AD203B41FA5}">
                      <a16:colId xmlns="" xmlns:a16="http://schemas.microsoft.com/office/drawing/2014/main" val="20000"/>
                    </a:ext>
                  </a:extLst>
                </a:gridCol>
                <a:gridCol w="2835189">
                  <a:extLst>
                    <a:ext uri="{9D8B030D-6E8A-4147-A177-3AD203B41FA5}">
                      <a16:colId xmlns="" xmlns:a16="http://schemas.microsoft.com/office/drawing/2014/main" val="20001"/>
                    </a:ext>
                  </a:extLst>
                </a:gridCol>
                <a:gridCol w="555254">
                  <a:extLst>
                    <a:ext uri="{9D8B030D-6E8A-4147-A177-3AD203B41FA5}">
                      <a16:colId xmlns="" xmlns:a16="http://schemas.microsoft.com/office/drawing/2014/main" val="20002"/>
                    </a:ext>
                  </a:extLst>
                </a:gridCol>
                <a:gridCol w="1042572">
                  <a:extLst>
                    <a:ext uri="{9D8B030D-6E8A-4147-A177-3AD203B41FA5}">
                      <a16:colId xmlns="" xmlns:a16="http://schemas.microsoft.com/office/drawing/2014/main" val="20003"/>
                    </a:ext>
                  </a:extLst>
                </a:gridCol>
                <a:gridCol w="844492">
                  <a:extLst>
                    <a:ext uri="{9D8B030D-6E8A-4147-A177-3AD203B41FA5}">
                      <a16:colId xmlns="" xmlns:a16="http://schemas.microsoft.com/office/drawing/2014/main" val="20005"/>
                    </a:ext>
                  </a:extLst>
                </a:gridCol>
              </a:tblGrid>
              <a:tr h="171513">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40654">
                <a:tc gridSpan="5">
                  <a:txBody>
                    <a:bodyPr/>
                    <a:lstStyle/>
                    <a:p>
                      <a:pPr marL="0" algn="l" defTabSz="1219170" rtl="0" eaLnBrk="1" latinLnBrk="0" hangingPunct="1">
                        <a:spcAft>
                          <a:spcPts val="0"/>
                        </a:spcAft>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2"/>
                  </a:ext>
                </a:extLst>
              </a:tr>
              <a:tr h="1300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3"/>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4"/>
                  </a:ext>
                </a:extLst>
              </a:tr>
              <a:tr h="2289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5"/>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FS_DCSA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6"/>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7"/>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8"/>
                  </a:ext>
                </a:extLst>
              </a:tr>
            </a:tbl>
          </a:graphicData>
        </a:graphic>
      </p:graphicFrame>
      <p:sp>
        <p:nvSpPr>
          <p:cNvPr id="9" name="矩形 8"/>
          <p:cNvSpPr/>
          <p:nvPr/>
        </p:nvSpPr>
        <p:spPr>
          <a:xfrm>
            <a:off x="411846" y="739001"/>
            <a:ext cx="8773296" cy="276999"/>
          </a:xfrm>
          <a:prstGeom prst="rect">
            <a:avLst/>
          </a:prstGeom>
          <a:solidFill>
            <a:schemeClr val="bg1"/>
          </a:solidFill>
        </p:spPr>
        <p:txBody>
          <a:bodyPr wrap="square">
            <a:spAutoFit/>
          </a:bodyPr>
          <a:lstStyle/>
          <a:p>
            <a:r>
              <a:rPr lang="en-US" altLang="zh-CN" sz="1200" b="1" dirty="0">
                <a:solidFill>
                  <a:srgbClr val="0000FF"/>
                </a:solidFill>
                <a:latin typeface="+mn-lt"/>
              </a:rPr>
              <a:t>Altogether </a:t>
            </a:r>
            <a:r>
              <a:rPr lang="en-US" altLang="zh-CN" sz="1200" b="1" dirty="0" smtClean="0">
                <a:solidFill>
                  <a:srgbClr val="FF3300"/>
                </a:solidFill>
                <a:latin typeface="+mn-lt"/>
              </a:rPr>
              <a:t>37</a:t>
            </a:r>
            <a:r>
              <a:rPr lang="en-US" altLang="zh-CN" sz="1200" b="1" dirty="0" smtClean="0">
                <a:solidFill>
                  <a:srgbClr val="0000FF"/>
                </a:solidFill>
                <a:latin typeface="+mn-lt"/>
              </a:rPr>
              <a:t> </a:t>
            </a:r>
            <a:r>
              <a:rPr lang="en-US" altLang="zh-CN" sz="1200" b="1" dirty="0">
                <a:solidFill>
                  <a:srgbClr val="0000FF"/>
                </a:solidFill>
                <a:latin typeface="+mn-lt"/>
              </a:rPr>
              <a:t>WIs/Sis, including </a:t>
            </a:r>
            <a:r>
              <a:rPr lang="en-US" altLang="zh-CN" sz="1200" b="1" dirty="0" smtClean="0">
                <a:solidFill>
                  <a:srgbClr val="0000FF"/>
                </a:solidFill>
                <a:latin typeface="+mn-lt"/>
              </a:rPr>
              <a:t>23 </a:t>
            </a:r>
            <a:r>
              <a:rPr lang="en-US" altLang="zh-CN" sz="1200" b="1" dirty="0">
                <a:solidFill>
                  <a:srgbClr val="0000FF"/>
                </a:solidFill>
                <a:latin typeface="+mn-lt"/>
              </a:rPr>
              <a:t>ongoing Sis and 9 ongoing </a:t>
            </a:r>
            <a:r>
              <a:rPr lang="en-US" altLang="zh-CN" sz="1200" b="1" dirty="0" err="1">
                <a:solidFill>
                  <a:srgbClr val="0000FF"/>
                </a:solidFill>
                <a:latin typeface="+mn-lt"/>
              </a:rPr>
              <a:t>Wis</a:t>
            </a:r>
            <a:r>
              <a:rPr lang="en-US" altLang="zh-CN" sz="1200" b="1" dirty="0">
                <a:solidFill>
                  <a:srgbClr val="0000FF"/>
                </a:solidFill>
                <a:latin typeface="+mn-lt"/>
              </a:rPr>
              <a:t>, 1 </a:t>
            </a:r>
            <a:r>
              <a:rPr lang="en-US" altLang="zh-CN" sz="1200" b="1" dirty="0" smtClean="0">
                <a:solidFill>
                  <a:srgbClr val="0000FF"/>
                </a:solidFill>
                <a:latin typeface="+mn-lt"/>
              </a:rPr>
              <a:t>WI/2 SIs </a:t>
            </a:r>
            <a:r>
              <a:rPr lang="en-US" altLang="zh-CN" sz="1200" b="1" dirty="0">
                <a:solidFill>
                  <a:srgbClr val="0000FF"/>
                </a:solidFill>
                <a:latin typeface="+mn-lt"/>
              </a:rPr>
              <a:t>are waiting for SA approval, </a:t>
            </a:r>
            <a:r>
              <a:rPr lang="en-US" altLang="zh-CN" sz="1200" b="1" dirty="0" smtClean="0">
                <a:solidFill>
                  <a:srgbClr val="0000FF"/>
                </a:solidFill>
                <a:latin typeface="+mn-lt"/>
              </a:rPr>
              <a:t>2 </a:t>
            </a:r>
            <a:r>
              <a:rPr lang="en-US" altLang="zh-CN" sz="1200" b="1" dirty="0">
                <a:solidFill>
                  <a:srgbClr val="0000FF"/>
                </a:solidFill>
                <a:latin typeface="+mn-lt"/>
              </a:rPr>
              <a:t>studies are finished. </a:t>
            </a:r>
          </a:p>
        </p:txBody>
      </p:sp>
    </p:spTree>
    <p:extLst>
      <p:ext uri="{BB962C8B-B14F-4D97-AF65-F5344CB8AC3E}">
        <p14:creationId xmlns:p14="http://schemas.microsoft.com/office/powerpoint/2010/main" val="237825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941" y="98853"/>
            <a:ext cx="10139206" cy="826437"/>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(1/2)</a:t>
            </a:r>
            <a:endParaRPr lang="sv-SE" altLang="zh-CN" sz="3200" kern="0" dirty="0"/>
          </a:p>
        </p:txBody>
      </p:sp>
      <p:sp>
        <p:nvSpPr>
          <p:cNvPr id="4" name="矩形 3"/>
          <p:cNvSpPr/>
          <p:nvPr/>
        </p:nvSpPr>
        <p:spPr>
          <a:xfrm>
            <a:off x="6104800" y="925291"/>
            <a:ext cx="5844745" cy="5001369"/>
          </a:xfrm>
          <a:prstGeom prst="rect">
            <a:avLst/>
          </a:prstGeom>
          <a:solidFill>
            <a:schemeClr val="bg1"/>
          </a:solidFill>
        </p:spPr>
        <p:txBody>
          <a:bodyPr wrap="square">
            <a:spAutoFit/>
          </a:bodyPr>
          <a:lstStyle/>
          <a:p>
            <a:pPr lvl="0"/>
            <a:endParaRPr lang="en-US" altLang="zh-CN" sz="1100" dirty="0">
              <a:solidFill>
                <a:prstClr val="black"/>
              </a:solidFill>
              <a:latin typeface="Calibri"/>
            </a:endParaRPr>
          </a:p>
          <a:p>
            <a:pPr lvl="0"/>
            <a:r>
              <a:rPr lang="en-US" altLang="zh-CN" sz="1100" b="1" dirty="0">
                <a:solidFill>
                  <a:prstClr val="black"/>
                </a:solidFill>
                <a:latin typeface="Calibri"/>
              </a:rPr>
              <a:t>TS 28.313:</a:t>
            </a:r>
          </a:p>
          <a:p>
            <a:pPr lvl="0"/>
            <a:r>
              <a:rPr lang="en-US" altLang="zh-CN" sz="1100" dirty="0">
                <a:solidFill>
                  <a:prstClr val="black"/>
                </a:solidFill>
                <a:latin typeface="Calibri"/>
              </a:rPr>
              <a:t>[SA5#145e], 6.3-MAINT, GROUP#7 (S5-225323/S5-225324) CR 28.313 Correction of intra-RAT and inter-RAT too early and too late handover failures description</a:t>
            </a:r>
          </a:p>
          <a:p>
            <a:pPr lvl="0"/>
            <a:r>
              <a:rPr lang="en-US" altLang="zh-CN" sz="1100" dirty="0">
                <a:solidFill>
                  <a:prstClr val="black"/>
                </a:solidFill>
                <a:latin typeface="Calibri"/>
              </a:rPr>
              <a:t>[SA5#145e], 6.3-MAINT, S5-225388 Rel-17 CR TS 28.313 align the </a:t>
            </a:r>
            <a:r>
              <a:rPr lang="en-US" altLang="zh-CN" sz="1100" dirty="0" err="1">
                <a:solidFill>
                  <a:prstClr val="black"/>
                </a:solidFill>
                <a:latin typeface="Calibri"/>
              </a:rPr>
              <a:t>discription</a:t>
            </a:r>
            <a:r>
              <a:rPr lang="en-US" altLang="zh-CN" sz="1100" dirty="0">
                <a:solidFill>
                  <a:prstClr val="black"/>
                </a:solidFill>
                <a:latin typeface="Calibri"/>
              </a:rPr>
              <a:t> between TS 28.541 for CSON PCI </a:t>
            </a:r>
            <a:r>
              <a:rPr lang="en-US" altLang="zh-CN" sz="1100" dirty="0" smtClean="0">
                <a:solidFill>
                  <a:prstClr val="black"/>
                </a:solidFill>
                <a:latin typeface="Calibri"/>
              </a:rPr>
              <a:t>configuration</a:t>
            </a:r>
            <a:endParaRPr lang="en-US" altLang="zh-CN" sz="1100" b="1" dirty="0" smtClean="0">
              <a:solidFill>
                <a:prstClr val="black"/>
              </a:solidFill>
              <a:latin typeface="Calibri"/>
            </a:endParaRPr>
          </a:p>
          <a:p>
            <a:pPr lvl="0"/>
            <a:r>
              <a:rPr lang="en-US" altLang="zh-CN" sz="1100" b="1" dirty="0" smtClean="0">
                <a:solidFill>
                  <a:prstClr val="black"/>
                </a:solidFill>
                <a:latin typeface="Calibri"/>
              </a:rPr>
              <a:t>TS </a:t>
            </a:r>
            <a:r>
              <a:rPr lang="en-US" altLang="zh-CN" sz="1100" b="1" dirty="0">
                <a:solidFill>
                  <a:prstClr val="black"/>
                </a:solidFill>
                <a:latin typeface="Calibri"/>
              </a:rPr>
              <a:t>28.404 &amp; 28.405:</a:t>
            </a:r>
          </a:p>
          <a:p>
            <a:pPr lvl="0"/>
            <a:r>
              <a:rPr lang="en-US" altLang="zh-CN" sz="1100" dirty="0">
                <a:solidFill>
                  <a:prstClr val="black"/>
                </a:solidFill>
                <a:latin typeface="Calibri"/>
              </a:rPr>
              <a:t>[SA5#145e], 6.3-MAINT, GROUP#8 (S5-225333/S5-225334) Rel-17 CR 28.404/28.405 Align Requirements of handling QMC during RAN overload to RAN </a:t>
            </a:r>
            <a:r>
              <a:rPr lang="en-US" altLang="zh-CN" sz="1100" dirty="0" smtClean="0">
                <a:solidFill>
                  <a:prstClr val="black"/>
                </a:solidFill>
                <a:latin typeface="Calibri"/>
              </a:rPr>
              <a:t>specifications</a:t>
            </a:r>
            <a:endParaRPr lang="en-US" altLang="zh-CN" sz="1100" dirty="0">
              <a:solidFill>
                <a:prstClr val="black"/>
              </a:solidFill>
              <a:latin typeface="Calibri"/>
            </a:endParaRPr>
          </a:p>
          <a:p>
            <a:pPr lvl="0"/>
            <a:r>
              <a:rPr lang="en-US" altLang="zh-CN" sz="1100" b="1" dirty="0">
                <a:solidFill>
                  <a:prstClr val="black"/>
                </a:solidFill>
                <a:latin typeface="Calibri"/>
              </a:rPr>
              <a:t>TS 28.530:</a:t>
            </a:r>
          </a:p>
          <a:p>
            <a:pPr lvl="0"/>
            <a:r>
              <a:rPr lang="en-US" altLang="zh-CN" sz="1100" dirty="0">
                <a:solidFill>
                  <a:prstClr val="black"/>
                </a:solidFill>
                <a:latin typeface="Calibri"/>
              </a:rPr>
              <a:t>[SA5#145e], 6.3-MAINT, S5-225571 Clarify 3GPP management system capability </a:t>
            </a:r>
            <a:r>
              <a:rPr lang="en-US" altLang="zh-CN" sz="1100" dirty="0" smtClean="0">
                <a:solidFill>
                  <a:prstClr val="black"/>
                </a:solidFill>
                <a:latin typeface="Calibri"/>
              </a:rPr>
              <a:t>requirement</a:t>
            </a:r>
            <a:endParaRPr lang="en-US" altLang="zh-CN" sz="1100" dirty="0">
              <a:solidFill>
                <a:prstClr val="black"/>
              </a:solidFill>
              <a:latin typeface="Calibri"/>
            </a:endParaRPr>
          </a:p>
          <a:p>
            <a:pPr lvl="0"/>
            <a:r>
              <a:rPr lang="en-US" altLang="zh-CN" sz="1100" b="1" dirty="0">
                <a:solidFill>
                  <a:prstClr val="black"/>
                </a:solidFill>
                <a:latin typeface="Calibri"/>
              </a:rPr>
              <a:t>TS 28.531:</a:t>
            </a:r>
          </a:p>
          <a:p>
            <a:pPr lvl="0"/>
            <a:r>
              <a:rPr lang="en-US" altLang="zh-CN" sz="1100" dirty="0">
                <a:solidFill>
                  <a:prstClr val="black"/>
                </a:solidFill>
                <a:latin typeface="Calibri"/>
              </a:rPr>
              <a:t>[SA5#145e], 6.3-MAINT, GROUP#9 (S5-225563/S5-225564/S5-225565/S5-225567/S5-225605/ S5-225606) Remove example from network slice and subnet instance modification</a:t>
            </a:r>
          </a:p>
          <a:p>
            <a:pPr lvl="0"/>
            <a:r>
              <a:rPr lang="en-US" altLang="zh-CN" sz="1100" dirty="0">
                <a:solidFill>
                  <a:prstClr val="black"/>
                </a:solidFill>
                <a:latin typeface="Calibri"/>
              </a:rPr>
              <a:t>[SA5#145e], 6.3-MAINT, GROUP#10 (S5-225569/S5-225570/S5-225572/S5-225573/S5-225574/S5-225575/S5-225576/S5-225577) Correct and clarify allocation, configuration, translation, deallocation, capacity planning use </a:t>
            </a:r>
            <a:r>
              <a:rPr lang="en-US" altLang="zh-CN" sz="1100" dirty="0" smtClean="0">
                <a:solidFill>
                  <a:prstClr val="black"/>
                </a:solidFill>
                <a:latin typeface="Calibri"/>
              </a:rPr>
              <a:t>cases</a:t>
            </a:r>
            <a:endParaRPr lang="en-US" altLang="zh-CN" sz="1100" dirty="0">
              <a:solidFill>
                <a:prstClr val="black"/>
              </a:solidFill>
              <a:latin typeface="Calibri"/>
            </a:endParaRPr>
          </a:p>
          <a:p>
            <a:pPr lvl="0"/>
            <a:r>
              <a:rPr lang="en-US" altLang="zh-CN" sz="1100" b="1" dirty="0">
                <a:solidFill>
                  <a:prstClr val="black"/>
                </a:solidFill>
                <a:latin typeface="Calibri"/>
              </a:rPr>
              <a:t>TS 28.531&amp;28.541:</a:t>
            </a:r>
          </a:p>
          <a:p>
            <a:pPr lvl="0"/>
            <a:r>
              <a:rPr lang="en-US" altLang="zh-CN" sz="1100" dirty="0">
                <a:solidFill>
                  <a:prstClr val="black"/>
                </a:solidFill>
                <a:latin typeface="Calibri"/>
              </a:rPr>
              <a:t>[SA5#145e], 6.3-MAINT, GROUP#11 (S5-225067/S5-225068/ S5-225141/ S5-225142/S5-225143) CR feasibility check </a:t>
            </a:r>
          </a:p>
          <a:p>
            <a:pPr lvl="0"/>
            <a:r>
              <a:rPr lang="en-US" altLang="zh-CN" sz="1100" b="1" dirty="0">
                <a:solidFill>
                  <a:prstClr val="black"/>
                </a:solidFill>
                <a:latin typeface="Calibri"/>
              </a:rPr>
              <a:t>TS 28.532:</a:t>
            </a:r>
          </a:p>
          <a:p>
            <a:pPr lvl="0"/>
            <a:r>
              <a:rPr lang="en-US" altLang="zh-CN" sz="1100" dirty="0">
                <a:solidFill>
                  <a:prstClr val="black"/>
                </a:solidFill>
                <a:latin typeface="Calibri"/>
              </a:rPr>
              <a:t>[SA5#145e], 6.3-MAINT, GROUP#12 (S5-225130/S5-225131) Rel-17 CR 28.532 Updating Hysteresis from M to O in </a:t>
            </a:r>
            <a:r>
              <a:rPr lang="en-US" altLang="zh-CN" sz="1100" dirty="0" err="1">
                <a:solidFill>
                  <a:prstClr val="black"/>
                </a:solidFill>
                <a:latin typeface="Calibri"/>
              </a:rPr>
              <a:t>notifyThresholdCrossing</a:t>
            </a:r>
            <a:endParaRPr lang="en-US" altLang="zh-CN" sz="1100" dirty="0">
              <a:solidFill>
                <a:prstClr val="black"/>
              </a:solidFill>
              <a:latin typeface="Calibri"/>
            </a:endParaRPr>
          </a:p>
          <a:p>
            <a:pPr lvl="0"/>
            <a:r>
              <a:rPr lang="en-US" altLang="zh-CN" sz="1100" dirty="0">
                <a:solidFill>
                  <a:prstClr val="black"/>
                </a:solidFill>
                <a:latin typeface="Calibri"/>
              </a:rPr>
              <a:t>[SA5#145e], 6.3-MAINT, GROUP#13 (S5-225145/S5-225146/S5-225149) Rel-16 CR TS 28.532 Update </a:t>
            </a:r>
            <a:r>
              <a:rPr lang="en-US" altLang="zh-CN" sz="1100" dirty="0" err="1">
                <a:solidFill>
                  <a:prstClr val="black"/>
                </a:solidFill>
                <a:latin typeface="Calibri"/>
              </a:rPr>
              <a:t>provMnS</a:t>
            </a:r>
            <a:r>
              <a:rPr lang="en-US" altLang="zh-CN" sz="1100" dirty="0">
                <a:solidFill>
                  <a:prstClr val="black"/>
                </a:solidFill>
                <a:latin typeface="Calibri"/>
              </a:rPr>
              <a:t> </a:t>
            </a:r>
            <a:r>
              <a:rPr lang="en-US" altLang="zh-CN" sz="1100" dirty="0" err="1">
                <a:solidFill>
                  <a:prstClr val="black"/>
                </a:solidFill>
                <a:latin typeface="Calibri"/>
              </a:rPr>
              <a:t>yaml</a:t>
            </a:r>
            <a:r>
              <a:rPr lang="en-US" altLang="zh-CN" sz="1100" dirty="0">
                <a:solidFill>
                  <a:prstClr val="black"/>
                </a:solidFill>
                <a:latin typeface="Calibri"/>
              </a:rPr>
              <a:t> to include </a:t>
            </a:r>
            <a:r>
              <a:rPr lang="en-US" altLang="zh-CN" sz="1100" dirty="0" err="1">
                <a:solidFill>
                  <a:prstClr val="black"/>
                </a:solidFill>
                <a:latin typeface="Calibri"/>
              </a:rPr>
              <a:t>closaNRM</a:t>
            </a:r>
            <a:r>
              <a:rPr lang="en-US" altLang="zh-CN" sz="1100" dirty="0">
                <a:solidFill>
                  <a:prstClr val="black"/>
                </a:solidFill>
                <a:latin typeface="Calibri"/>
              </a:rPr>
              <a:t> MDA </a:t>
            </a:r>
            <a:r>
              <a:rPr lang="en-US" altLang="zh-CN" sz="1100" dirty="0" smtClean="0">
                <a:solidFill>
                  <a:prstClr val="black"/>
                </a:solidFill>
                <a:latin typeface="Calibri"/>
              </a:rPr>
              <a:t>NRM</a:t>
            </a:r>
          </a:p>
          <a:p>
            <a:r>
              <a:rPr lang="en-US" altLang="zh-CN" sz="1100" b="1" dirty="0">
                <a:solidFill>
                  <a:prstClr val="black"/>
                </a:solidFill>
                <a:latin typeface="Calibri"/>
              </a:rPr>
              <a:t>TS 28.536:</a:t>
            </a:r>
          </a:p>
          <a:p>
            <a:r>
              <a:rPr lang="en-US" altLang="zh-CN" sz="1100" dirty="0">
                <a:solidFill>
                  <a:prstClr val="black"/>
                </a:solidFill>
                <a:latin typeface="Calibri"/>
              </a:rPr>
              <a:t>[SA5#145e], 6.3-MAINT, S5-225562 Add missing tags in stage 3</a:t>
            </a:r>
          </a:p>
          <a:p>
            <a:r>
              <a:rPr lang="en-US" altLang="zh-CN" sz="1100" b="1" dirty="0">
                <a:solidFill>
                  <a:prstClr val="black"/>
                </a:solidFill>
                <a:latin typeface="Calibri"/>
              </a:rPr>
              <a:t>TS 28.538:</a:t>
            </a:r>
          </a:p>
          <a:p>
            <a:r>
              <a:rPr lang="en-US" altLang="zh-CN" sz="1100" dirty="0">
                <a:solidFill>
                  <a:prstClr val="black"/>
                </a:solidFill>
                <a:latin typeface="Calibri"/>
              </a:rPr>
              <a:t>[SA5#145e], 6.3-MAINT, S5-225230 Rel-17 CR 28.538 correct EES deployment </a:t>
            </a:r>
            <a:r>
              <a:rPr lang="en-US" altLang="zh-CN" sz="1100" dirty="0" smtClean="0">
                <a:solidFill>
                  <a:prstClr val="black"/>
                </a:solidFill>
                <a:latin typeface="Calibri"/>
              </a:rPr>
              <a:t>procedure</a:t>
            </a:r>
            <a:endParaRPr lang="en-US" altLang="zh-CN" sz="1100" b="1" dirty="0">
              <a:solidFill>
                <a:prstClr val="black"/>
              </a:solidFill>
              <a:latin typeface="Calibri"/>
            </a:endParaRPr>
          </a:p>
        </p:txBody>
      </p:sp>
      <p:sp>
        <p:nvSpPr>
          <p:cNvPr id="6" name="文本框 5"/>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7" name="矩形 6"/>
          <p:cNvSpPr/>
          <p:nvPr/>
        </p:nvSpPr>
        <p:spPr>
          <a:xfrm>
            <a:off x="158941" y="925291"/>
            <a:ext cx="5847004" cy="4539704"/>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mj-lt"/>
              </a:rPr>
              <a:t>The following topics were discussed in the meeting.</a:t>
            </a:r>
          </a:p>
          <a:p>
            <a:endParaRPr lang="en-US" altLang="zh-CN" sz="1100" b="1" dirty="0" smtClean="0">
              <a:latin typeface="+mn-lt"/>
            </a:endParaRPr>
          </a:p>
          <a:p>
            <a:r>
              <a:rPr lang="en-US" altLang="zh-CN" sz="1100" b="1" dirty="0" smtClean="0">
                <a:latin typeface="+mn-lt"/>
              </a:rPr>
              <a:t>Collaboration </a:t>
            </a:r>
            <a:r>
              <a:rPr lang="en-US" altLang="zh-CN" sz="1100" b="1" dirty="0">
                <a:latin typeface="+mn-lt"/>
              </a:rPr>
              <a:t>with CT on Forge </a:t>
            </a:r>
          </a:p>
          <a:p>
            <a:r>
              <a:rPr lang="en-US" altLang="zh-CN" sz="1100" dirty="0">
                <a:latin typeface="+mn-lt"/>
              </a:rPr>
              <a:t>[SA5#145e], 6.3-MAINT, GROUP#1 (S5-225147/S5-225148/S5-225360/S5-225359/S5-225538) Rel-17 CR TS 28.104/28.105/28.623 </a:t>
            </a:r>
            <a:r>
              <a:rPr lang="en-US" altLang="zh-CN" sz="1100" dirty="0" err="1">
                <a:latin typeface="+mn-lt"/>
              </a:rPr>
              <a:t>OpenAPI</a:t>
            </a:r>
            <a:r>
              <a:rPr lang="en-US" altLang="zh-CN" sz="1100" dirty="0">
                <a:latin typeface="+mn-lt"/>
              </a:rPr>
              <a:t> file name and dependence change, fix incorrect </a:t>
            </a:r>
            <a:r>
              <a:rPr lang="en-US" altLang="zh-CN" sz="1100" dirty="0" err="1">
                <a:latin typeface="+mn-lt"/>
              </a:rPr>
              <a:t>yaml</a:t>
            </a:r>
            <a:r>
              <a:rPr lang="en-US" altLang="zh-CN" sz="1100" dirty="0">
                <a:latin typeface="+mn-lt"/>
              </a:rPr>
              <a:t> file </a:t>
            </a:r>
            <a:r>
              <a:rPr lang="en-US" altLang="zh-CN" sz="1100" dirty="0" smtClean="0">
                <a:latin typeface="+mn-lt"/>
              </a:rPr>
              <a:t>name</a:t>
            </a:r>
            <a:endParaRPr lang="en-US" altLang="zh-CN" sz="1100" b="1" dirty="0">
              <a:latin typeface="+mn-lt"/>
            </a:endParaRPr>
          </a:p>
          <a:p>
            <a:r>
              <a:rPr lang="en-US" altLang="zh-CN" sz="1100" b="1" dirty="0">
                <a:latin typeface="+mn-lt"/>
              </a:rPr>
              <a:t>TS 28.100:</a:t>
            </a:r>
          </a:p>
          <a:p>
            <a:r>
              <a:rPr lang="en-US" altLang="zh-CN" sz="1100" dirty="0">
                <a:latin typeface="+mn-lt"/>
              </a:rPr>
              <a:t>[SA5#145e], 6.3-MAINT, S5-225227 Rel-17 CR 28.100 correct potential solution for fault </a:t>
            </a:r>
            <a:r>
              <a:rPr lang="en-US" altLang="zh-CN" sz="1100" dirty="0" smtClean="0">
                <a:latin typeface="+mn-lt"/>
              </a:rPr>
              <a:t>management</a:t>
            </a:r>
            <a:endParaRPr lang="en-US" altLang="zh-CN" sz="1100" b="1" dirty="0">
              <a:latin typeface="+mn-lt"/>
            </a:endParaRPr>
          </a:p>
          <a:p>
            <a:r>
              <a:rPr lang="en-US" altLang="zh-CN" sz="1100" b="1" dirty="0">
                <a:latin typeface="+mn-lt"/>
              </a:rPr>
              <a:t>TS 28.104:</a:t>
            </a:r>
          </a:p>
          <a:p>
            <a:r>
              <a:rPr lang="en-US" altLang="zh-CN" sz="1100" dirty="0">
                <a:latin typeface="+mn-lt"/>
              </a:rPr>
              <a:t>[SA5#145e], 6.3-MAINT, GROUP#2 (S5-225097/S5-225098/S5-225099/S5-225100/S5-225101/S5-225102/S5-225103/S5-225104/S5-225105/S5-225106) Rel17_CR_28104_Rectifying attribute properties</a:t>
            </a:r>
          </a:p>
          <a:p>
            <a:r>
              <a:rPr lang="en-US" altLang="zh-CN" sz="1100" dirty="0">
                <a:latin typeface="+mn-lt"/>
              </a:rPr>
              <a:t>[SA5#145e], 6.3-MAINT, GROUP#3 (S5-225173/S5-225228/S5-225517) CR 28.104 Note and correction of MDA request and reporting workflow, </a:t>
            </a:r>
            <a:r>
              <a:rPr lang="en-US" altLang="zh-CN" sz="1100" dirty="0" err="1">
                <a:latin typeface="+mn-lt"/>
              </a:rPr>
              <a:t>MDAOutputIEFilter</a:t>
            </a:r>
            <a:r>
              <a:rPr lang="en-US" altLang="zh-CN" sz="1100" dirty="0">
                <a:latin typeface="+mn-lt"/>
              </a:rPr>
              <a:t> </a:t>
            </a:r>
            <a:endParaRPr lang="en-US" altLang="zh-CN" sz="1100" b="1" dirty="0">
              <a:latin typeface="+mn-lt"/>
            </a:endParaRPr>
          </a:p>
          <a:p>
            <a:r>
              <a:rPr lang="en-US" altLang="zh-CN" sz="1100" b="1" dirty="0">
                <a:latin typeface="+mn-lt"/>
              </a:rPr>
              <a:t>TS 28.105:</a:t>
            </a:r>
          </a:p>
          <a:p>
            <a:r>
              <a:rPr lang="en-US" altLang="zh-CN" sz="1100" dirty="0">
                <a:latin typeface="+mn-lt"/>
              </a:rPr>
              <a:t>[SA5#145e], 6.3-MAINT, GROUP#4 (S5-225144/S5-225205/S5-225207) AI/ML management terminologies and definitions and reference</a:t>
            </a:r>
          </a:p>
          <a:p>
            <a:r>
              <a:rPr lang="en-US" altLang="zh-CN" sz="1100" dirty="0">
                <a:latin typeface="+mn-lt"/>
              </a:rPr>
              <a:t>[SA5#145e], 6.3-MAINT, GROUP#5 (S5-225553/S5-225566/S5-225568) Rel-17 CR TS 28.105 Clarifications and corrections of Use cases, class definition and requirements. </a:t>
            </a:r>
            <a:endParaRPr lang="en-US" altLang="zh-CN" sz="1100" b="1" dirty="0">
              <a:latin typeface="+mn-lt"/>
            </a:endParaRPr>
          </a:p>
          <a:p>
            <a:r>
              <a:rPr lang="en-US" altLang="zh-CN" sz="1100" b="1" dirty="0">
                <a:latin typeface="+mn-lt"/>
              </a:rPr>
              <a:t>TS 28.310:</a:t>
            </a:r>
          </a:p>
          <a:p>
            <a:r>
              <a:rPr lang="en-US" altLang="zh-CN" sz="1100" dirty="0">
                <a:latin typeface="+mn-lt"/>
              </a:rPr>
              <a:t>[SA5#145e], 6.3-MAINT, S5-225222 Rel-17 CR TS 28.310 Solutions to calculate the energy consumption of </a:t>
            </a:r>
            <a:r>
              <a:rPr lang="en-US" altLang="zh-CN" sz="1100" dirty="0" smtClean="0">
                <a:latin typeface="+mn-lt"/>
              </a:rPr>
              <a:t>PNF/VNF/VNFCs</a:t>
            </a:r>
            <a:endParaRPr lang="en-US" altLang="zh-CN" sz="1100" b="1" dirty="0">
              <a:latin typeface="+mn-lt"/>
            </a:endParaRPr>
          </a:p>
          <a:p>
            <a:r>
              <a:rPr lang="en-US" altLang="zh-CN" sz="1100" b="1" dirty="0">
                <a:latin typeface="+mn-lt"/>
              </a:rPr>
              <a:t>TS 28.312:</a:t>
            </a:r>
          </a:p>
          <a:p>
            <a:r>
              <a:rPr lang="en-US" altLang="zh-CN" sz="1100" dirty="0">
                <a:latin typeface="+mn-lt"/>
              </a:rPr>
              <a:t>[SA5#145e], 6.3-MAINT, GROUP#6 (S5-225138/S5-225139/S5-225140/S5-225369) Rel-17 CR TS 28.312 update </a:t>
            </a:r>
            <a:endParaRPr lang="en-US" altLang="zh-CN" sz="1100" dirty="0" smtClean="0">
              <a:latin typeface="+mn-lt"/>
            </a:endParaRPr>
          </a:p>
        </p:txBody>
      </p:sp>
    </p:spTree>
    <p:extLst>
      <p:ext uri="{BB962C8B-B14F-4D97-AF65-F5344CB8AC3E}">
        <p14:creationId xmlns:p14="http://schemas.microsoft.com/office/powerpoint/2010/main" val="376910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(2/2)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139920" y="925291"/>
            <a:ext cx="5750133" cy="5001369"/>
          </a:xfrm>
          <a:prstGeom prst="rect">
            <a:avLst/>
          </a:prstGeom>
          <a:solidFill>
            <a:schemeClr val="bg1"/>
          </a:solidFill>
        </p:spPr>
        <p:txBody>
          <a:bodyPr wrap="square">
            <a:spAutoFit/>
          </a:bodyPr>
          <a:lstStyle/>
          <a:p>
            <a:r>
              <a:rPr lang="en-US" altLang="zh-CN" sz="1100" b="1" dirty="0">
                <a:solidFill>
                  <a:prstClr val="black"/>
                </a:solidFill>
                <a:latin typeface="Calibri"/>
              </a:rPr>
              <a:t>The following topics were discussed in the meeting (cont’d).</a:t>
            </a:r>
          </a:p>
          <a:p>
            <a:endParaRPr lang="en-US" altLang="zh-CN" sz="1100" dirty="0">
              <a:solidFill>
                <a:prstClr val="black"/>
              </a:solidFill>
              <a:latin typeface="Calibri"/>
            </a:endParaRPr>
          </a:p>
          <a:p>
            <a:r>
              <a:rPr lang="en-US" altLang="zh-CN" sz="1100" b="1" dirty="0" smtClean="0">
                <a:solidFill>
                  <a:prstClr val="black"/>
                </a:solidFill>
                <a:latin typeface="Calibri"/>
              </a:rPr>
              <a:t>TS </a:t>
            </a:r>
            <a:r>
              <a:rPr lang="en-US" altLang="zh-CN" sz="1100" b="1" dirty="0">
                <a:solidFill>
                  <a:prstClr val="black"/>
                </a:solidFill>
                <a:latin typeface="Calibri"/>
              </a:rPr>
              <a:t>28.541:</a:t>
            </a:r>
          </a:p>
          <a:p>
            <a:r>
              <a:rPr lang="en-US" altLang="zh-CN" sz="1100" dirty="0">
                <a:solidFill>
                  <a:prstClr val="black"/>
                </a:solidFill>
                <a:latin typeface="Calibri"/>
              </a:rPr>
              <a:t>[SA5#145e], 6.3-MAINT, GROUP#14 (S5-225069/S5-225070/S5-225071/S5-225072/S5-225357/S5-225358/S5-225361/S5-225362/S5-225363/S5-225364) </a:t>
            </a:r>
            <a:r>
              <a:rPr lang="en-US" altLang="zh-CN" sz="1100" dirty="0" err="1">
                <a:solidFill>
                  <a:prstClr val="black"/>
                </a:solidFill>
                <a:latin typeface="Calibri"/>
              </a:rPr>
              <a:t>FiveQICharacteristics</a:t>
            </a:r>
            <a:r>
              <a:rPr lang="en-US" altLang="zh-CN" sz="1100" dirty="0">
                <a:solidFill>
                  <a:prstClr val="black"/>
                </a:solidFill>
                <a:latin typeface="Calibri"/>
              </a:rPr>
              <a:t>, </a:t>
            </a:r>
            <a:r>
              <a:rPr lang="en-US" altLang="zh-CN" sz="1100" dirty="0" err="1">
                <a:solidFill>
                  <a:prstClr val="black"/>
                </a:solidFill>
                <a:latin typeface="Calibri"/>
              </a:rPr>
              <a:t>AMFFunction</a:t>
            </a:r>
            <a:r>
              <a:rPr lang="en-US" altLang="zh-CN" sz="1100" dirty="0">
                <a:solidFill>
                  <a:prstClr val="black"/>
                </a:solidFill>
                <a:latin typeface="Calibri"/>
              </a:rPr>
              <a:t>, </a:t>
            </a:r>
            <a:r>
              <a:rPr lang="en-US" altLang="zh-CN" sz="1100" dirty="0" err="1">
                <a:solidFill>
                  <a:prstClr val="black"/>
                </a:solidFill>
                <a:latin typeface="Calibri"/>
              </a:rPr>
              <a:t>CNSliceSubnetProfile</a:t>
            </a:r>
            <a:r>
              <a:rPr lang="en-US" altLang="zh-CN" sz="1100" dirty="0">
                <a:solidFill>
                  <a:prstClr val="black"/>
                </a:solidFill>
                <a:latin typeface="Calibri"/>
              </a:rPr>
              <a:t>, </a:t>
            </a:r>
            <a:r>
              <a:rPr lang="en-US" altLang="zh-CN" sz="1100" dirty="0" err="1">
                <a:solidFill>
                  <a:prstClr val="black"/>
                </a:solidFill>
                <a:latin typeface="Calibri"/>
              </a:rPr>
              <a:t>TaiList</a:t>
            </a:r>
            <a:r>
              <a:rPr lang="en-US" altLang="zh-CN" sz="1100" dirty="0">
                <a:solidFill>
                  <a:prstClr val="black"/>
                </a:solidFill>
                <a:latin typeface="Calibri"/>
              </a:rPr>
              <a:t> and Federated network modelling</a:t>
            </a:r>
          </a:p>
          <a:p>
            <a:r>
              <a:rPr lang="en-US" altLang="zh-CN" sz="1100" dirty="0">
                <a:solidFill>
                  <a:prstClr val="black"/>
                </a:solidFill>
                <a:latin typeface="Calibri"/>
              </a:rPr>
              <a:t>[SA5#145e], 6.3-MAINT, GROUP#15 (S5-225076/S5-225077) TS 28.541 Rel17 Correction to </a:t>
            </a:r>
            <a:r>
              <a:rPr lang="en-US" altLang="zh-CN" sz="1100" dirty="0" err="1">
                <a:solidFill>
                  <a:prstClr val="black"/>
                </a:solidFill>
                <a:latin typeface="Calibri"/>
              </a:rPr>
              <a:t>DESManagementFunction</a:t>
            </a:r>
            <a:r>
              <a:rPr lang="en-US" altLang="zh-CN" sz="1100" dirty="0">
                <a:solidFill>
                  <a:prstClr val="black"/>
                </a:solidFill>
                <a:latin typeface="Calibri"/>
              </a:rPr>
              <a:t> and </a:t>
            </a:r>
            <a:r>
              <a:rPr lang="en-US" altLang="zh-CN" sz="1100" dirty="0" err="1">
                <a:solidFill>
                  <a:prstClr val="black"/>
                </a:solidFill>
                <a:latin typeface="Calibri"/>
              </a:rPr>
              <a:t>CESManagementFunction</a:t>
            </a:r>
            <a:r>
              <a:rPr lang="en-US" altLang="zh-CN" sz="1100" dirty="0">
                <a:solidFill>
                  <a:prstClr val="black"/>
                </a:solidFill>
                <a:latin typeface="Calibri"/>
              </a:rPr>
              <a:t> </a:t>
            </a:r>
            <a:r>
              <a:rPr lang="en-US" altLang="zh-CN" sz="1100" dirty="0" err="1">
                <a:solidFill>
                  <a:prstClr val="black"/>
                </a:solidFill>
                <a:latin typeface="Calibri"/>
              </a:rPr>
              <a:t>networkSliceSharingIndicator</a:t>
            </a:r>
            <a:endParaRPr lang="en-US" altLang="zh-CN" sz="1100" dirty="0">
              <a:solidFill>
                <a:prstClr val="black"/>
              </a:solidFill>
              <a:latin typeface="Calibri"/>
            </a:endParaRPr>
          </a:p>
          <a:p>
            <a:r>
              <a:rPr lang="en-US" altLang="zh-CN" sz="1100" dirty="0">
                <a:solidFill>
                  <a:prstClr val="black"/>
                </a:solidFill>
                <a:latin typeface="Calibri"/>
              </a:rPr>
              <a:t>[SA5#145e], 6.3-MAINT, GROUP#16 (S5-225092/S5-225093/S5-225094/S5-225095) Rel-17 CR TS28.541 Correction to </a:t>
            </a:r>
            <a:r>
              <a:rPr lang="en-US" altLang="zh-CN" sz="1100" dirty="0" err="1">
                <a:solidFill>
                  <a:prstClr val="black"/>
                </a:solidFill>
                <a:latin typeface="Calibri"/>
              </a:rPr>
              <a:t>serviceType</a:t>
            </a:r>
            <a:r>
              <a:rPr lang="en-US" altLang="zh-CN" sz="1100" dirty="0">
                <a:solidFill>
                  <a:prstClr val="black"/>
                </a:solidFill>
                <a:latin typeface="Calibri"/>
              </a:rPr>
              <a:t> attribute, Add missing attributes from </a:t>
            </a:r>
            <a:r>
              <a:rPr lang="en-US" altLang="zh-CN" sz="1100" dirty="0" err="1">
                <a:solidFill>
                  <a:prstClr val="black"/>
                </a:solidFill>
                <a:latin typeface="Calibri"/>
              </a:rPr>
              <a:t>serviceProfile</a:t>
            </a:r>
            <a:r>
              <a:rPr lang="en-US" altLang="zh-CN" sz="1100" dirty="0">
                <a:solidFill>
                  <a:prstClr val="black"/>
                </a:solidFill>
                <a:latin typeface="Calibri"/>
              </a:rPr>
              <a:t> to </a:t>
            </a:r>
            <a:r>
              <a:rPr lang="en-US" altLang="zh-CN" sz="1100" dirty="0" err="1">
                <a:solidFill>
                  <a:prstClr val="black"/>
                </a:solidFill>
                <a:latin typeface="Calibri"/>
              </a:rPr>
              <a:t>sliceProfile</a:t>
            </a:r>
            <a:endParaRPr lang="en-US" altLang="zh-CN" sz="1100" dirty="0">
              <a:solidFill>
                <a:prstClr val="black"/>
              </a:solidFill>
              <a:latin typeface="Calibri"/>
            </a:endParaRPr>
          </a:p>
          <a:p>
            <a:r>
              <a:rPr lang="en-US" altLang="zh-CN" sz="1100" dirty="0">
                <a:solidFill>
                  <a:prstClr val="black"/>
                </a:solidFill>
                <a:latin typeface="Calibri"/>
              </a:rPr>
              <a:t>[SA5#145e], 6.3-MAINT, GROUP#17 (S5-225150/ S5-225151) Rel-17 CR TS 28.541 add missing </a:t>
            </a:r>
            <a:r>
              <a:rPr lang="en-US" altLang="zh-CN" sz="1100" dirty="0" err="1">
                <a:solidFill>
                  <a:prstClr val="black"/>
                </a:solidFill>
                <a:latin typeface="Calibri"/>
              </a:rPr>
              <a:t>notifyMOIChanges</a:t>
            </a:r>
            <a:endParaRPr lang="en-US" altLang="zh-CN" sz="1100" dirty="0">
              <a:solidFill>
                <a:prstClr val="black"/>
              </a:solidFill>
              <a:latin typeface="Calibri"/>
            </a:endParaRPr>
          </a:p>
          <a:p>
            <a:r>
              <a:rPr lang="en-US" altLang="zh-CN" sz="1100" dirty="0">
                <a:solidFill>
                  <a:prstClr val="black"/>
                </a:solidFill>
                <a:latin typeface="Calibri"/>
              </a:rPr>
              <a:t>[SA5#145e], 6.3-MAINT, GROUP#18 (S5-225165/S5-225166) Rel-17 CR 28.541 Correction on two SLA attributes</a:t>
            </a:r>
          </a:p>
          <a:p>
            <a:r>
              <a:rPr lang="en-US" altLang="zh-CN" sz="1100" dirty="0">
                <a:solidFill>
                  <a:prstClr val="black"/>
                </a:solidFill>
                <a:latin typeface="Calibri"/>
              </a:rPr>
              <a:t>[SA5#145e], 6.3-MAINT, GROUP#19 (S5-225225/S5-225226/S5-225229/S5-225600) Rel-17 CR 28.541 update EASDF IOC and </a:t>
            </a:r>
            <a:r>
              <a:rPr lang="en-US" altLang="zh-CN" sz="1100" dirty="0" err="1">
                <a:solidFill>
                  <a:prstClr val="black"/>
                </a:solidFill>
                <a:latin typeface="Calibri"/>
              </a:rPr>
              <a:t>coverageAreaTAList</a:t>
            </a:r>
            <a:r>
              <a:rPr lang="en-US" altLang="zh-CN" sz="1100" dirty="0">
                <a:solidFill>
                  <a:prstClr val="black"/>
                </a:solidFill>
                <a:latin typeface="Calibri"/>
              </a:rPr>
              <a:t> </a:t>
            </a:r>
          </a:p>
          <a:p>
            <a:r>
              <a:rPr lang="en-US" altLang="zh-CN" sz="1100" dirty="0">
                <a:solidFill>
                  <a:prstClr val="black"/>
                </a:solidFill>
                <a:latin typeface="Calibri"/>
              </a:rPr>
              <a:t>[SA5#145e], 6.3-MAINT, GROUP#20 (S5-225307/S5-225315) YANG Corrections</a:t>
            </a:r>
          </a:p>
          <a:p>
            <a:r>
              <a:rPr lang="en-US" altLang="zh-CN" sz="1100" dirty="0">
                <a:solidFill>
                  <a:prstClr val="black"/>
                </a:solidFill>
                <a:latin typeface="Calibri"/>
              </a:rPr>
              <a:t>[SA5#145e], 6.3-MAINT, GROUP#21 (S5-225557/S5-225558/S5-225559/S5-225560/S5-225561) Clarify and update state management for network slicing</a:t>
            </a:r>
          </a:p>
          <a:p>
            <a:r>
              <a:rPr lang="en-US" altLang="zh-CN" sz="1100" b="1" dirty="0">
                <a:solidFill>
                  <a:prstClr val="black"/>
                </a:solidFill>
                <a:latin typeface="Calibri"/>
              </a:rPr>
              <a:t>TS 28.552:</a:t>
            </a:r>
          </a:p>
          <a:p>
            <a:r>
              <a:rPr lang="en-US" altLang="zh-CN" sz="1100" dirty="0">
                <a:solidFill>
                  <a:prstClr val="black"/>
                </a:solidFill>
                <a:latin typeface="Calibri"/>
              </a:rPr>
              <a:t>[SA5#145e], 6.3-MAINT, GROUP#22 (S5-225325/S5-225326) CR 28.552 Clarification of inter-system too early and too late handover failures and unnecessary handovers for inter-system </a:t>
            </a:r>
            <a:r>
              <a:rPr lang="en-US" altLang="zh-CN" sz="1100" dirty="0" smtClean="0">
                <a:solidFill>
                  <a:prstClr val="black"/>
                </a:solidFill>
                <a:latin typeface="Calibri"/>
              </a:rPr>
              <a:t>mobility</a:t>
            </a:r>
            <a:endParaRPr lang="en-US" altLang="zh-CN" sz="1100" dirty="0">
              <a:solidFill>
                <a:prstClr val="black"/>
              </a:solidFill>
              <a:latin typeface="Calibri"/>
            </a:endParaRPr>
          </a:p>
          <a:p>
            <a:r>
              <a:rPr lang="en-US" altLang="zh-CN" sz="1100" b="1" dirty="0">
                <a:solidFill>
                  <a:prstClr val="black"/>
                </a:solidFill>
                <a:latin typeface="Calibri"/>
              </a:rPr>
              <a:t>TS 28.554:</a:t>
            </a:r>
          </a:p>
          <a:p>
            <a:r>
              <a:rPr lang="en-US" altLang="zh-CN" sz="1100" dirty="0">
                <a:solidFill>
                  <a:prstClr val="black"/>
                </a:solidFill>
                <a:latin typeface="Calibri"/>
              </a:rPr>
              <a:t>[SA5#145e], 6.3-MAINT, GROUP#23 (S5-225219/ S5-225220/S5-225221) CR TS 28.554 Correct wrong measurement names in KPI </a:t>
            </a:r>
            <a:r>
              <a:rPr lang="en-US" altLang="zh-CN" sz="1100" dirty="0" err="1">
                <a:solidFill>
                  <a:prstClr val="black"/>
                </a:solidFill>
                <a:latin typeface="Calibri"/>
              </a:rPr>
              <a:t>definition,Correct</a:t>
            </a:r>
            <a:r>
              <a:rPr lang="en-US" altLang="zh-CN" sz="1100" dirty="0">
                <a:solidFill>
                  <a:prstClr val="black"/>
                </a:solidFill>
                <a:latin typeface="Calibri"/>
              </a:rPr>
              <a:t> 5G energy consumption definitions</a:t>
            </a:r>
          </a:p>
          <a:p>
            <a:r>
              <a:rPr lang="en-US" altLang="zh-CN" sz="1100" dirty="0">
                <a:solidFill>
                  <a:prstClr val="black"/>
                </a:solidFill>
                <a:latin typeface="Calibri"/>
              </a:rPr>
              <a:t>[SA5#145e], 6.3-MAINT, GROUP#24 (S5-225542/S5-225543) CR TS 28.554 Updating Packet transmission reliability KPI in DL on </a:t>
            </a:r>
            <a:r>
              <a:rPr lang="en-US" altLang="zh-CN" sz="1100" dirty="0" smtClean="0">
                <a:solidFill>
                  <a:prstClr val="black"/>
                </a:solidFill>
                <a:latin typeface="Calibri"/>
              </a:rPr>
              <a:t>N3</a:t>
            </a:r>
            <a:endParaRPr lang="en-US" altLang="zh-CN" sz="1100" dirty="0">
              <a:solidFill>
                <a:prstClr val="black"/>
              </a:solidFill>
              <a:latin typeface="Calibri"/>
            </a:endParaRPr>
          </a:p>
        </p:txBody>
      </p:sp>
      <p:sp>
        <p:nvSpPr>
          <p:cNvPr id="2" name="矩形 1"/>
          <p:cNvSpPr/>
          <p:nvPr/>
        </p:nvSpPr>
        <p:spPr>
          <a:xfrm>
            <a:off x="6095999" y="1007669"/>
            <a:ext cx="5972434" cy="5339923"/>
          </a:xfrm>
          <a:prstGeom prst="rect">
            <a:avLst/>
          </a:prstGeom>
          <a:solidFill>
            <a:schemeClr val="bg1"/>
          </a:solidFill>
        </p:spPr>
        <p:txBody>
          <a:bodyPr wrap="square">
            <a:spAutoFit/>
          </a:bodyPr>
          <a:lstStyle/>
          <a:p>
            <a:r>
              <a:rPr lang="en-US" altLang="zh-CN" sz="1100" b="1" dirty="0" smtClean="0">
                <a:solidFill>
                  <a:prstClr val="black"/>
                </a:solidFill>
                <a:latin typeface="Calibri"/>
              </a:rPr>
              <a:t>TS </a:t>
            </a:r>
            <a:r>
              <a:rPr lang="en-US" altLang="zh-CN" sz="1100" b="1" dirty="0">
                <a:solidFill>
                  <a:prstClr val="black"/>
                </a:solidFill>
                <a:latin typeface="Calibri"/>
              </a:rPr>
              <a:t>28.622&amp; 28.623:</a:t>
            </a:r>
          </a:p>
          <a:p>
            <a:r>
              <a:rPr lang="en-US" altLang="zh-CN" sz="1100" dirty="0">
                <a:solidFill>
                  <a:prstClr val="black"/>
                </a:solidFill>
                <a:latin typeface="Calibri"/>
              </a:rPr>
              <a:t>[SA5#145e], 6.3-MAINT, GROUP#25 (S5-225170/ S5-225171) add excess packet delay </a:t>
            </a:r>
            <a:r>
              <a:rPr lang="en-US" altLang="zh-CN" sz="1100" dirty="0" err="1">
                <a:solidFill>
                  <a:prstClr val="black"/>
                </a:solidFill>
                <a:latin typeface="Calibri"/>
              </a:rPr>
              <a:t>threshould</a:t>
            </a:r>
            <a:r>
              <a:rPr lang="en-US" altLang="zh-CN" sz="1100" dirty="0">
                <a:solidFill>
                  <a:prstClr val="black"/>
                </a:solidFill>
                <a:latin typeface="Calibri"/>
              </a:rPr>
              <a:t> for </a:t>
            </a:r>
            <a:r>
              <a:rPr lang="en-US" altLang="zh-CN" sz="1100" dirty="0" err="1">
                <a:solidFill>
                  <a:prstClr val="black"/>
                </a:solidFill>
                <a:latin typeface="Calibri"/>
              </a:rPr>
              <a:t>signalling</a:t>
            </a:r>
            <a:r>
              <a:rPr lang="en-US" altLang="zh-CN" sz="1100" dirty="0">
                <a:solidFill>
                  <a:prstClr val="black"/>
                </a:solidFill>
                <a:latin typeface="Calibri"/>
              </a:rPr>
              <a:t>-based and management-based MDT</a:t>
            </a:r>
          </a:p>
          <a:p>
            <a:r>
              <a:rPr lang="en-US" altLang="zh-CN" sz="1100" dirty="0">
                <a:solidFill>
                  <a:prstClr val="black"/>
                </a:solidFill>
                <a:latin typeface="Calibri"/>
              </a:rPr>
              <a:t>[SA5#145e], 6.3-MAINT, GROUP#26 (S5-225210/S5-225212) YANG Corrections</a:t>
            </a:r>
          </a:p>
          <a:p>
            <a:r>
              <a:rPr lang="en-US" altLang="zh-CN" sz="1100" dirty="0">
                <a:solidFill>
                  <a:prstClr val="black"/>
                </a:solidFill>
                <a:latin typeface="Calibri"/>
              </a:rPr>
              <a:t>[SA5#145e], 6.3-MAINT, GROUP#27 (S5-225223/S5-225224) CR 28.623 adding missing interface for SMF</a:t>
            </a:r>
          </a:p>
          <a:p>
            <a:r>
              <a:rPr lang="en-US" altLang="zh-CN" sz="1100" dirty="0">
                <a:solidFill>
                  <a:prstClr val="black"/>
                </a:solidFill>
                <a:latin typeface="Calibri"/>
              </a:rPr>
              <a:t>[SA5#145e], 6.3-MAINT, S5-225335 Rel-17 CR 28.622 Include already approved changes or enhancements of attribute properties for IOC </a:t>
            </a:r>
            <a:r>
              <a:rPr lang="en-US" altLang="zh-CN" sz="1100" dirty="0" err="1">
                <a:solidFill>
                  <a:prstClr val="black"/>
                </a:solidFill>
                <a:latin typeface="Calibri"/>
              </a:rPr>
              <a:t>ManagementDataCollection</a:t>
            </a:r>
            <a:endParaRPr lang="en-US" altLang="zh-CN" sz="1100" dirty="0">
              <a:solidFill>
                <a:prstClr val="black"/>
              </a:solidFill>
              <a:latin typeface="Calibri"/>
            </a:endParaRPr>
          </a:p>
          <a:p>
            <a:r>
              <a:rPr lang="en-US" altLang="zh-CN" sz="1100" dirty="0">
                <a:solidFill>
                  <a:prstClr val="black"/>
                </a:solidFill>
                <a:latin typeface="Calibri"/>
              </a:rPr>
              <a:t>[SA5#145e], 6.3-MAINT, GROUP#28 (S5-225336/S5-225337/S5-225544/S5-225545) CR 28.622 Correction of attribute names </a:t>
            </a:r>
          </a:p>
          <a:p>
            <a:r>
              <a:rPr lang="en-US" altLang="zh-CN" sz="1100" dirty="0">
                <a:solidFill>
                  <a:prstClr val="black"/>
                </a:solidFill>
                <a:latin typeface="Calibri"/>
              </a:rPr>
              <a:t>[SA5#145e], 6.3-MAINT, S5-225518 CR Rel-17 28.622 Generalize the </a:t>
            </a:r>
            <a:r>
              <a:rPr lang="en-US" altLang="zh-CN" sz="1100" dirty="0" err="1">
                <a:solidFill>
                  <a:prstClr val="black"/>
                </a:solidFill>
                <a:latin typeface="Calibri"/>
              </a:rPr>
              <a:t>ThresholdInfo</a:t>
            </a:r>
            <a:r>
              <a:rPr lang="en-US" altLang="zh-CN" sz="1100" dirty="0">
                <a:solidFill>
                  <a:prstClr val="black"/>
                </a:solidFill>
                <a:latin typeface="Calibri"/>
              </a:rPr>
              <a:t> data type</a:t>
            </a:r>
          </a:p>
          <a:p>
            <a:r>
              <a:rPr lang="en-US" altLang="zh-CN" sz="1100" b="1" dirty="0" smtClean="0">
                <a:solidFill>
                  <a:prstClr val="black"/>
                </a:solidFill>
                <a:latin typeface="Calibri"/>
              </a:rPr>
              <a:t>TS </a:t>
            </a:r>
            <a:r>
              <a:rPr lang="en-US" altLang="zh-CN" sz="1100" b="1" dirty="0">
                <a:solidFill>
                  <a:prstClr val="black"/>
                </a:solidFill>
                <a:latin typeface="Calibri"/>
              </a:rPr>
              <a:t>32.158:</a:t>
            </a:r>
          </a:p>
          <a:p>
            <a:r>
              <a:rPr lang="en-US" altLang="zh-CN" sz="1100" dirty="0">
                <a:solidFill>
                  <a:prstClr val="black"/>
                </a:solidFill>
                <a:latin typeface="Calibri"/>
              </a:rPr>
              <a:t>[SA5#145e], 6.3-MAINT, GROUP#29 (S5-225377/S5-225378/ S5-225386/S5-225387) Rel-16 CR 32.158 Align examples for DNs and URIs, Correct and clarify numerous smaller issues</a:t>
            </a:r>
          </a:p>
          <a:p>
            <a:r>
              <a:rPr lang="en-US" altLang="zh-CN" sz="1100" dirty="0">
                <a:solidFill>
                  <a:prstClr val="black"/>
                </a:solidFill>
                <a:latin typeface="Calibri"/>
              </a:rPr>
              <a:t>[SA5#145e], 6.3-MAINT, GROUP#30 (S5-225379/S5-225380/S5-225381/S5-225382/S5-225383/S5-225384/S5-225393/S5-225399) Clarify concept of </a:t>
            </a:r>
            <a:r>
              <a:rPr lang="en-US" altLang="zh-CN" sz="1100" dirty="0" err="1">
                <a:solidFill>
                  <a:prstClr val="black"/>
                </a:solidFill>
                <a:latin typeface="Calibri"/>
              </a:rPr>
              <a:t>MnS</a:t>
            </a:r>
            <a:r>
              <a:rPr lang="en-US" altLang="zh-CN" sz="1100" dirty="0">
                <a:solidFill>
                  <a:prstClr val="black"/>
                </a:solidFill>
                <a:latin typeface="Calibri"/>
              </a:rPr>
              <a:t> root, leaf resources, HTTP POST PUT, JSON Patch test</a:t>
            </a:r>
          </a:p>
          <a:p>
            <a:r>
              <a:rPr lang="en-US" altLang="zh-CN" sz="1100" b="1" dirty="0" smtClean="0">
                <a:solidFill>
                  <a:prstClr val="black"/>
                </a:solidFill>
                <a:latin typeface="Calibri"/>
              </a:rPr>
              <a:t>TS </a:t>
            </a:r>
            <a:r>
              <a:rPr lang="en-US" altLang="zh-CN" sz="1100" b="1" dirty="0">
                <a:solidFill>
                  <a:prstClr val="black"/>
                </a:solidFill>
                <a:latin typeface="Calibri"/>
              </a:rPr>
              <a:t>32.421&amp;32.422&amp;32.423:</a:t>
            </a:r>
          </a:p>
          <a:p>
            <a:r>
              <a:rPr lang="en-US" altLang="zh-CN" sz="1100" dirty="0">
                <a:solidFill>
                  <a:prstClr val="black"/>
                </a:solidFill>
                <a:latin typeface="Calibri"/>
              </a:rPr>
              <a:t>[SA5#145e], 6.3-MAINT, GROUP#31 (S5-225532/S5-225533/S5-225534/S5-225535) CR 32.421/32.422 Enhancement of scope regarding RCEF</a:t>
            </a:r>
          </a:p>
          <a:p>
            <a:r>
              <a:rPr lang="en-US" altLang="zh-CN" sz="1100" dirty="0">
                <a:solidFill>
                  <a:prstClr val="black"/>
                </a:solidFill>
                <a:latin typeface="Calibri"/>
              </a:rPr>
              <a:t>[SA5#145e], 6.3-MAINT, GROUP#32 (S5-225107/S5-225108) CR 32.423 GPB schema fix for trace streaming</a:t>
            </a:r>
          </a:p>
          <a:p>
            <a:r>
              <a:rPr lang="en-US" altLang="zh-CN" sz="1100" dirty="0">
                <a:solidFill>
                  <a:prstClr val="black"/>
                </a:solidFill>
                <a:latin typeface="Calibri"/>
              </a:rPr>
              <a:t>[SA5#145e], 6.3-MAINT, GROUP#33 (S5-225109/S5-225117/S5-225118/S5-225169/S5-225322) Correcting Support Qualifier for </a:t>
            </a:r>
            <a:r>
              <a:rPr lang="en-US" altLang="zh-CN" sz="1100" dirty="0" err="1">
                <a:solidFill>
                  <a:prstClr val="black"/>
                </a:solidFill>
                <a:latin typeface="Calibri"/>
              </a:rPr>
              <a:t>jobId</a:t>
            </a:r>
            <a:r>
              <a:rPr lang="en-US" altLang="zh-CN" sz="1100" dirty="0">
                <a:solidFill>
                  <a:prstClr val="black"/>
                </a:solidFill>
                <a:latin typeface="Calibri"/>
              </a:rPr>
              <a:t> attribute, Correcting referenced RAN3 RRC IE, add excess packet delay threshold, Clarification list IE</a:t>
            </a:r>
          </a:p>
          <a:p>
            <a:r>
              <a:rPr lang="en-US" altLang="zh-CN" sz="1100" dirty="0">
                <a:solidFill>
                  <a:prstClr val="black"/>
                </a:solidFill>
                <a:latin typeface="Calibri"/>
              </a:rPr>
              <a:t>[SA5#145e], 6.3-MAINT, S5-225601 Rel-17 CR 28.622 Correcting Support Qualifier for </a:t>
            </a:r>
            <a:r>
              <a:rPr lang="en-US" altLang="zh-CN" sz="1100" dirty="0" err="1">
                <a:solidFill>
                  <a:prstClr val="black"/>
                </a:solidFill>
                <a:latin typeface="Calibri"/>
              </a:rPr>
              <a:t>jobId</a:t>
            </a:r>
            <a:r>
              <a:rPr lang="en-US" altLang="zh-CN" sz="1100" dirty="0">
                <a:solidFill>
                  <a:prstClr val="black"/>
                </a:solidFill>
                <a:latin typeface="Calibri"/>
              </a:rPr>
              <a:t> attribute</a:t>
            </a:r>
          </a:p>
          <a:p>
            <a:r>
              <a:rPr lang="en-US" altLang="zh-CN" sz="1100" dirty="0">
                <a:solidFill>
                  <a:prstClr val="black"/>
                </a:solidFill>
                <a:latin typeface="Calibri"/>
              </a:rPr>
              <a:t>[SA5#145e], 6.3-MAINT, GROUP#34 (S5-225350/S5-225351) Correction on NG-RAN activation mechanism</a:t>
            </a:r>
          </a:p>
          <a:p>
            <a:r>
              <a:rPr lang="en-US" altLang="zh-CN" sz="1100" b="1" dirty="0" smtClean="0">
                <a:solidFill>
                  <a:prstClr val="black"/>
                </a:solidFill>
                <a:latin typeface="Calibri"/>
              </a:rPr>
              <a:t>TS </a:t>
            </a:r>
            <a:r>
              <a:rPr lang="en-US" altLang="zh-CN" sz="1100" b="1" dirty="0">
                <a:solidFill>
                  <a:prstClr val="black"/>
                </a:solidFill>
                <a:latin typeface="Calibri"/>
              </a:rPr>
              <a:t>28.622&amp; 28.623&amp;32.422:</a:t>
            </a:r>
          </a:p>
          <a:p>
            <a:r>
              <a:rPr lang="en-US" altLang="zh-CN" sz="1100" dirty="0">
                <a:solidFill>
                  <a:prstClr val="black"/>
                </a:solidFill>
                <a:latin typeface="Calibri"/>
              </a:rPr>
              <a:t>[SA5#145e], 6.3-MAINT, GROUP#35 (S5-225111/S5-225112/S5-225113/S5-225167/S5-225168/S5-225352) Report Amount for M4, M5, M6 and M7 measurements in LTE</a:t>
            </a:r>
          </a:p>
        </p:txBody>
      </p:sp>
    </p:spTree>
    <p:extLst>
      <p:ext uri="{BB962C8B-B14F-4D97-AF65-F5344CB8AC3E}">
        <p14:creationId xmlns:p14="http://schemas.microsoft.com/office/powerpoint/2010/main" val="421546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200035</TotalTime>
  <Words>8224</Words>
  <Application>Microsoft Office PowerPoint</Application>
  <PresentationFormat>宽屏</PresentationFormat>
  <Paragraphs>2035</Paragraphs>
  <Slides>37</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CG Times (WN)</vt:lpstr>
      <vt:lpstr>Liberation Sans</vt:lpstr>
      <vt:lpstr>MS Mincho</vt:lpstr>
      <vt:lpstr>MS PGothic</vt:lpstr>
      <vt:lpstr>MS PGothic</vt:lpstr>
      <vt:lpstr>宋体</vt:lpstr>
      <vt:lpstr>宋体</vt:lpstr>
      <vt:lpstr>微软雅黑</vt:lpstr>
      <vt:lpstr>Arial</vt:lpstr>
      <vt:lpstr>Calibri</vt:lpstr>
      <vt:lpstr>Times New Roman</vt:lpstr>
      <vt:lpstr>Wingdings</vt:lpstr>
      <vt:lpstr>Office Theme</vt:lpstr>
      <vt:lpstr>    SA5 OAM&amp;P Exec Report SA5#145e, 15 – 24 August, 2022 e-meeting </vt:lpstr>
      <vt:lpstr>Incoming LSs (SA5 level)</vt:lpstr>
      <vt:lpstr>Incoming LSs (OAM SWG level)</vt:lpstr>
      <vt:lpstr>Outgoing LSs</vt:lpstr>
      <vt:lpstr>PowerPoint 演示文稿</vt:lpstr>
      <vt:lpstr>PowerPoint 演示文稿</vt:lpstr>
      <vt:lpstr>Overview of Rel-18 SA5 OAM ongoing WIs/SIs</vt:lpstr>
      <vt:lpstr>PowerPoint 演示文稿</vt:lpstr>
      <vt:lpstr>PowerPoint 演示文稿</vt:lpstr>
      <vt:lpstr>Summary - SA5 Rel-18 WI progress</vt:lpstr>
      <vt:lpstr>Rel-18 WI - Intelligence and Automation</vt:lpstr>
      <vt:lpstr>Rel-18 WI - Management Architecture and Mechanisms (1/2)</vt:lpstr>
      <vt:lpstr>Rel-18 WI - Management Architecture and Mechanisms (2/2)</vt:lpstr>
      <vt:lpstr>Rel-18 WI - Support of New Services</vt:lpstr>
      <vt:lpstr>Summary - Rel-18 SI - Intelligence and Automation </vt:lpstr>
      <vt:lpstr>Rel-18 SI - Intelligence and Automation (1/4) </vt:lpstr>
      <vt:lpstr>Rel-18 SI - Intelligence and Automation (2/4) </vt:lpstr>
      <vt:lpstr>Rel-18 SI - Intelligence and Automation (3/4) </vt:lpstr>
      <vt:lpstr>Rel-18 SI - Intelligence and Automation (4/4) </vt:lpstr>
      <vt:lpstr>Summary Rel-18 SI - Management Architecture and Mechanisms </vt:lpstr>
      <vt:lpstr>Rel-18 SI - Management Architecture and Mechanisms (1/4) </vt:lpstr>
      <vt:lpstr>Rel-18 SI - Management Architecture and Mechanisms (2/4) </vt:lpstr>
      <vt:lpstr>Rel-18 SI - Management Architecture and Mechanisms (3/4) </vt:lpstr>
      <vt:lpstr>Rel-18 SI - Management Architecture and Mechanisms (4/4) </vt:lpstr>
      <vt:lpstr>Summary - Rel-18 SI - Support of New Services</vt:lpstr>
      <vt:lpstr>Rel-18 SI - Support of New Services (1/4) </vt:lpstr>
      <vt:lpstr>Rel-18 SI - Support of New Services (2/4) </vt:lpstr>
      <vt:lpstr>Rel-18 SI - Support of New Services (3/4) </vt:lpstr>
      <vt:lpstr>List of latest DraftCRs </vt:lpstr>
      <vt:lpstr>New action items from this meeting</vt:lpstr>
      <vt:lpstr>TRs / TSs to be sent to SA#97-e </vt:lpstr>
      <vt:lpstr>TRs / TSs to be sent to Edithelp  </vt:lpstr>
      <vt:lpstr>Rapporteur calls (draft plan after SA5#145e)</vt:lpstr>
      <vt:lpstr>Thank you!</vt:lpstr>
      <vt:lpstr>PowerPoint 演示文稿</vt:lpstr>
      <vt:lpstr>PowerPoint 演示文稿</vt:lpstr>
      <vt:lpstr>PowerPoint 演示文稿</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0829</cp:lastModifiedBy>
  <cp:revision>4944</cp:revision>
  <dcterms:created xsi:type="dcterms:W3CDTF">2008-08-30T09:32:10Z</dcterms:created>
  <dcterms:modified xsi:type="dcterms:W3CDTF">2022-08-31T08:29:39Z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(3)CpCDifucZBb30CkDdvhnC1Yk/t5KbImB801UktQB3+molT28LTcu+v27UDY3g09avKW1dRaS
M0e6h7arTj6L6rXju1jMfiumU661zRuBuhz+MaBEqLAgtieKVJHCOg1Miyx8TfUIL/cDcZ3U
F0FBYzHpTOhFW2VGN1Wb6f1ki8YeGgLGpTXmpbJiUJauLm3MSebhz4WZ70berRe+tBRn2lfk
WdVW8cdQhx7hONoD82</vt:lpwstr>
  </property>
  <property fmtid="{D5CDD505-2E9C-101B-9397-08002B2CF9AE}" pid="3" name="_2015_ms_pID_7253431">
    <vt:lpwstr>cwXwGKQJIuVudaTUMocgupAE838XxxoBBZbdXid80IWaKdPKASOCNs
VWtZtkMWQefS/4Kq4VnWCtQIXyd9j8PAX+C0s85yMh5X0y7YrTgWpWAoC8bG3ia0hGODRi1o
l+bxkLYgAVAUTc6JLDrU3YO6uNEjyMIFud+l6wX3m6RxFgThAxIGkliHLbvPUXH767akHrSX
ZGr2KukhVILhZTa/X5vVKCZpD9UEqUQBYyWS</vt:lpwstr>
  </property>
  <property fmtid="{D5CDD505-2E9C-101B-9397-08002B2CF9AE}" pid="4" name="_2015_ms_pID_7253432">
    <vt:lpwstr>+Ftp0d2X7Fy8kv7MPfCQERs=</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1661931841</vt:lpwstr>
  </property>
</Properties>
</file>