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5"/>
  </p:notesMasterIdLst>
  <p:handoutMasterIdLst>
    <p:handoutMasterId r:id="rId26"/>
  </p:handoutMasterIdLst>
  <p:sldIdLst>
    <p:sldId id="303" r:id="rId5"/>
    <p:sldId id="333" r:id="rId6"/>
    <p:sldId id="320" r:id="rId7"/>
    <p:sldId id="338" r:id="rId8"/>
    <p:sldId id="324" r:id="rId9"/>
    <p:sldId id="325" r:id="rId10"/>
    <p:sldId id="307" r:id="rId11"/>
    <p:sldId id="327" r:id="rId12"/>
    <p:sldId id="309" r:id="rId13"/>
    <p:sldId id="332" r:id="rId14"/>
    <p:sldId id="335" r:id="rId15"/>
    <p:sldId id="331" r:id="rId16"/>
    <p:sldId id="337" r:id="rId17"/>
    <p:sldId id="329" r:id="rId18"/>
    <p:sldId id="311" r:id="rId19"/>
    <p:sldId id="328" r:id="rId20"/>
    <p:sldId id="323" r:id="rId21"/>
    <p:sldId id="313" r:id="rId22"/>
    <p:sldId id="330" r:id="rId23"/>
    <p:sldId id="336" r:id="rId2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A799F9-B1C2-430C-B9A7-7703FAD308EC}" v="2" dt="2022-06-20T22:11:16.21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23" autoAdjust="0"/>
    <p:restoredTop sz="93979" autoAdjust="0"/>
  </p:normalViewPr>
  <p:slideViewPr>
    <p:cSldViewPr snapToGrid="0">
      <p:cViewPr varScale="1">
        <p:scale>
          <a:sx n="79" d="100"/>
          <a:sy n="79" d="100"/>
        </p:scale>
        <p:origin x="91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6/22/2022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6/22/2022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5</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17</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SA5#144e E-meeting 27 June – 1 July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SA5#144e E-meeting 27 June – 1 July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SA5#144e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S5-224002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a:t>
            </a:r>
            <a:r>
              <a:rPr lang="en-GB" sz="1600" b="1">
                <a:highlight>
                  <a:srgbClr val="FFFF00"/>
                </a:highlight>
              </a:rPr>
              <a:t>.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989606"/>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a:t>
            </a:r>
            <a:r>
              <a:rPr lang="en-GB" sz="1600" b="1" dirty="0">
                <a:highlight>
                  <a:srgbClr val="00FFFF"/>
                </a:highlight>
              </a:rPr>
              <a:t> </a:t>
            </a:r>
            <a:r>
              <a:rPr lang="en-GB" sz="1600" dirty="0">
                <a:highlight>
                  <a:srgbClr val="00FFFF"/>
                </a:highlight>
              </a:rPr>
              <a:t>(except to clarify the reasons for the objections and/or details of the last revision updates if needed, which may lead </a:t>
            </a:r>
            <a:r>
              <a:rPr lang="en-GB" sz="1600">
                <a:highlight>
                  <a:srgbClr val="00FFFF"/>
                </a:highlight>
              </a:rPr>
              <a:t>to withdrawn objections)</a:t>
            </a:r>
            <a:r>
              <a:rPr lang="en-GB" sz="1600"/>
              <a:t>. </a:t>
            </a:r>
            <a:r>
              <a:rPr lang="en-GB" sz="1600" dirty="0"/>
              <a:t>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S5-224000.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400" b="1" u="sng" kern="100" dirty="0">
                <a:effectLst/>
                <a:latin typeface="Arial" panose="020B0604020202020204" pitchFamily="34" charset="0"/>
                <a:ea typeface="SimSun" panose="02010600030101010101" pitchFamily="2" charset="-122"/>
                <a:cs typeface="Arial" panose="020B0604020202020204" pitchFamily="34" charset="0"/>
              </a:rPr>
              <a:t>Important Notes:</a:t>
            </a:r>
            <a:r>
              <a:rPr lang="en-GB" sz="1400" b="1" dirty="0">
                <a:effectLst/>
                <a:latin typeface="Arial" panose="020B0604020202020204" pitchFamily="34" charset="0"/>
                <a:ea typeface="SimSun" panose="02010600030101010101" pitchFamily="2" charset="-122"/>
              </a:rPr>
              <a:t> </a:t>
            </a:r>
          </a:p>
          <a:p>
            <a:endParaRPr lang="en-SE" sz="1400" dirty="0">
              <a:effectLst/>
              <a:latin typeface="Times New Roman" panose="02020603050405020304" pitchFamily="18" charset="0"/>
              <a:ea typeface="SimSun" panose="02010600030101010101" pitchFamily="2" charset="-122"/>
            </a:endParaRPr>
          </a:p>
          <a:p>
            <a:r>
              <a:rPr lang="en-GB" sz="1100" b="1" dirty="0">
                <a:effectLst/>
                <a:latin typeface="Arial" panose="020B0604020202020204" pitchFamily="34" charset="0"/>
                <a:ea typeface="SimSun" panose="02010600030101010101" pitchFamily="2" charset="-122"/>
              </a:rPr>
              <a:t>Attendance at this meeting, as it is an ordinary e-meeting, now counts towards accrual and maintenance of voting rights.</a:t>
            </a:r>
            <a:r>
              <a:rPr lang="en-GB" sz="1100" dirty="0">
                <a:effectLst/>
                <a:latin typeface="Arial" panose="020B0604020202020204" pitchFamily="34" charset="0"/>
                <a:ea typeface="SimSun" panose="02010600030101010101" pitchFamily="2" charset="-122"/>
              </a:rPr>
              <a:t> For more details about how the voting rights are acquired/lost please refer to the </a:t>
            </a:r>
            <a:r>
              <a:rPr lang="en-US" sz="1100" u="sng" kern="100" dirty="0">
                <a:solidFill>
                  <a:srgbClr val="44628E"/>
                </a:solidFill>
                <a:effectLst/>
                <a:latin typeface="Arial" panose="020B0604020202020204" pitchFamily="34" charset="0"/>
                <a:ea typeface="SimSun" panose="02010600030101010101" pitchFamily="2" charset="-122"/>
                <a:cs typeface="Arial" panose="020B0604020202020204" pitchFamily="34" charset="0"/>
                <a:hlinkClick r:id="rId2"/>
              </a:rPr>
              <a:t>working procedures webpage</a:t>
            </a:r>
            <a:r>
              <a:rPr lang="en-US" sz="1100" u="sng" kern="100" dirty="0">
                <a:solidFill>
                  <a:srgbClr val="44628E"/>
                </a:solidFill>
                <a:latin typeface="Arial" panose="020B0604020202020204" pitchFamily="34" charset="0"/>
                <a:ea typeface="SimSun" panose="02010600030101010101" pitchFamily="2" charset="-122"/>
                <a:cs typeface="Arial" panose="020B0604020202020204" pitchFamily="34" charset="0"/>
              </a:rPr>
              <a:t>, </a:t>
            </a:r>
            <a:r>
              <a:rPr lang="en-SE" sz="1100" dirty="0">
                <a:latin typeface="Arial" panose="020B0604020202020204" pitchFamily="34" charset="0"/>
                <a:ea typeface="SimSun" panose="02010600030101010101" pitchFamily="2" charset="-122"/>
              </a:rPr>
              <a:t>and </a:t>
            </a:r>
            <a:r>
              <a:rPr lang="en-US" sz="1100" dirty="0">
                <a:latin typeface="Arial" panose="020B0604020202020204" pitchFamily="34" charset="0"/>
                <a:ea typeface="SimSun" panose="02010600030101010101" pitchFamily="2" charset="-122"/>
              </a:rPr>
              <a:t>for how to check in, see </a:t>
            </a:r>
            <a:r>
              <a:rPr lang="en-SE" sz="1100" dirty="0">
                <a:latin typeface="Arial" panose="020B0604020202020204" pitchFamily="34" charset="0"/>
                <a:ea typeface="SimSun" panose="02010600030101010101" pitchFamily="2" charset="-122"/>
              </a:rPr>
              <a:t>the </a:t>
            </a:r>
            <a:r>
              <a:rPr lang="en-US" sz="1100" dirty="0">
                <a:latin typeface="Arial" panose="020B0604020202020204" pitchFamily="34" charset="0"/>
                <a:ea typeface="SimSun" panose="02010600030101010101" pitchFamily="2" charset="-122"/>
              </a:rPr>
              <a:t>MCC </a:t>
            </a:r>
            <a:r>
              <a:rPr lang="en-SE" sz="1100" dirty="0">
                <a:latin typeface="Arial" panose="020B0604020202020204" pitchFamily="34" charset="0"/>
                <a:ea typeface="SimSun" panose="02010600030101010101" pitchFamily="2" charset="-122"/>
              </a:rPr>
              <a:t>slides</a:t>
            </a:r>
            <a:r>
              <a:rPr lang="en-US" sz="1100" dirty="0">
                <a:latin typeface="Arial" panose="020B0604020202020204" pitchFamily="34" charset="0"/>
                <a:ea typeface="SimSun" panose="02010600030101010101" pitchFamily="2" charset="-122"/>
              </a:rPr>
              <a:t> “Check-in”</a:t>
            </a:r>
            <a:r>
              <a:rPr lang="en-SE" sz="1100" dirty="0">
                <a:latin typeface="Arial" panose="020B0604020202020204" pitchFamily="34" charset="0"/>
                <a:ea typeface="SimSun" panose="02010600030101010101" pitchFamily="2" charset="-122"/>
              </a:rPr>
              <a:t> placed in the Inbox of the e-meeting</a:t>
            </a:r>
            <a:r>
              <a:rPr lang="en-US" sz="1100" dirty="0">
                <a:latin typeface="Arial" panose="020B0604020202020204" pitchFamily="34" charset="0"/>
                <a:ea typeface="SimSun" panose="02010600030101010101" pitchFamily="2" charset="-122"/>
              </a:rPr>
              <a:t>.</a:t>
            </a:r>
          </a:p>
          <a:p>
            <a:r>
              <a:rPr lang="en-GB" sz="1100" b="1" dirty="0">
                <a:effectLst/>
                <a:latin typeface="Arial" panose="020B0604020202020204" pitchFamily="34" charset="0"/>
                <a:ea typeface="Times New Roman" panose="02020603050405020304" pitchFamily="18" charset="0"/>
              </a:rPr>
              <a:t>Delegates will have to check-in themselves between the start and the end of the e-meeting if they want to appear as attended.</a:t>
            </a:r>
            <a:r>
              <a:rPr lang="en-GB" sz="1100" dirty="0">
                <a:effectLst/>
                <a:latin typeface="Arial" panose="020B0604020202020204" pitchFamily="34" charset="0"/>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200" dirty="0">
              <a:effectLst/>
              <a:latin typeface="Times New Roman" panose="02020603050405020304" pitchFamily="18" charset="0"/>
              <a:ea typeface="Times New Roman" panose="02020603050405020304" pitchFamily="18"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start time: Monday 27 June 2022, 09.00 CEST</a:t>
            </a:r>
            <a:endParaRPr lang="en-SE" sz="1200" dirty="0">
              <a:solidFill>
                <a:srgbClr val="00B0F0"/>
              </a:solidFill>
              <a:latin typeface="Arial" panose="020B0604020202020204" pitchFamily="34" charset="0"/>
              <a:cs typeface="Arial" panose="020B0604020202020204" pitchFamily="34" charset="0"/>
            </a:endParaRPr>
          </a:p>
          <a:p>
            <a:pPr marL="742950" lvl="1" indent="-285750">
              <a:buFont typeface="Symbol" panose="05050102010706020507" pitchFamily="18" charset="2"/>
              <a:buChar char=""/>
            </a:pPr>
            <a:r>
              <a:rPr lang="en-GB" sz="1200" dirty="0">
                <a:solidFill>
                  <a:srgbClr val="00B0F0"/>
                </a:solidFill>
                <a:latin typeface="Arial" panose="020B0604020202020204" pitchFamily="34" charset="0"/>
                <a:cs typeface="Arial" panose="020B0604020202020204" pitchFamily="34" charset="0"/>
              </a:rPr>
              <a:t>Meeting end time: Friday 1 July 2022,18.00 CEST</a:t>
            </a:r>
            <a:endParaRPr lang="en-GB" altLang="en-US" sz="1200" dirty="0">
              <a:solidFill>
                <a:srgbClr val="00B0F0"/>
              </a:solidFill>
              <a:latin typeface="Arial" panose="020B0604020202020204" pitchFamily="34" charset="0"/>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19285" y="191318"/>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30417" y="829033"/>
            <a:ext cx="8484970" cy="5543735"/>
          </a:xfrm>
        </p:spPr>
        <p:txBody>
          <a:bodyPr/>
          <a:lstStyle/>
          <a:p>
            <a:pPr lvl="1"/>
            <a:r>
              <a:rPr lang="en-US" altLang="en-US" sz="2000" dirty="0"/>
              <a:t>E-meeting to run from </a:t>
            </a:r>
            <a:r>
              <a:rPr lang="en-US" altLang="en-US" sz="2000" dirty="0">
                <a:solidFill>
                  <a:srgbClr val="00B0F0"/>
                </a:solidFill>
              </a:rPr>
              <a:t>27 June to 1 July 2022</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17 June</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20 June</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27 June</a:t>
            </a:r>
            <a:r>
              <a:rPr lang="sv-SE" altLang="en-US" sz="2000" dirty="0">
                <a:solidFill>
                  <a:srgbClr val="00B0F0"/>
                </a:solidFill>
              </a:rPr>
              <a:t>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27 June</a:t>
            </a:r>
            <a:r>
              <a:rPr lang="sv-SE" altLang="en-US" sz="2000" dirty="0">
                <a:solidFill>
                  <a:srgbClr val="00B0F0"/>
                </a:solidFill>
              </a:rPr>
              <a:t>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Friday 1 July 15:00-18:00 CEST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1600" dirty="0"/>
              <a:t>All </a:t>
            </a:r>
            <a:r>
              <a:rPr lang="en-GB" sz="1600" b="1" dirty="0">
                <a:solidFill>
                  <a:srgbClr val="FF0000"/>
                </a:solidFill>
                <a:highlight>
                  <a:srgbClr val="FFFF00"/>
                </a:highlight>
              </a:rPr>
              <a:t>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sz="1600" b="1" dirty="0">
                <a:solidFill>
                  <a:srgbClr val="FF0000"/>
                </a:solidFill>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a:t>
            </a:r>
            <a:r>
              <a:rPr lang="sv-SE" sz="1600" dirty="0">
                <a:solidFill>
                  <a:srgbClr val="00B0F0"/>
                </a:solidFill>
                <a:highlight>
                  <a:srgbClr val="00FFFF"/>
                </a:highlight>
              </a:rPr>
              <a:t> </a:t>
            </a:r>
            <a:r>
              <a:rPr lang="en-GB" sz="1600" b="1" dirty="0">
                <a:solidFill>
                  <a:srgbClr val="FF0000"/>
                </a:solidFill>
                <a:effectLst/>
                <a:highlight>
                  <a:srgbClr val="00FFFF"/>
                </a:highlight>
                <a:latin typeface="Calibri" panose="020F0502020204030204" pitchFamily="34" charset="0"/>
                <a:ea typeface="Calibri" panose="020F0502020204030204" pitchFamily="34" charset="0"/>
              </a:rPr>
              <a:t>Not doing so may cause the document to be ‘noted’</a:t>
            </a:r>
            <a:r>
              <a:rPr lang="en-GB" sz="1600" dirty="0">
                <a:effectLst/>
                <a:highlight>
                  <a:srgbClr val="00FFFF"/>
                </a:highlight>
                <a:latin typeface="Calibri" panose="020F0502020204030204" pitchFamily="34" charset="0"/>
                <a:ea typeface="Calibri" panose="020F0502020204030204" pitchFamily="34" charset="0"/>
              </a:rPr>
              <a:t>. pCRs not uploaded in Inbox should not be implemented in the latest draft TS/TR.</a:t>
            </a:r>
            <a:r>
              <a:rPr lang="sv-SE" sz="1600" dirty="0">
                <a:solidFill>
                  <a:srgbClr val="00B0F0"/>
                </a:solidFill>
                <a:highlight>
                  <a:srgbClr val="00FFFF"/>
                </a:highlight>
              </a:rPr>
              <a:t>)</a:t>
            </a:r>
            <a:r>
              <a:rPr lang="sv-SE" altLang="en-US" sz="1600" dirty="0">
                <a:solidFill>
                  <a:srgbClr val="00B0F0"/>
                </a:solidFill>
                <a:highlight>
                  <a:srgbClr val="00FFFF"/>
                </a:highlight>
              </a:rPr>
              <a:t>.</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a:t>
            </a:r>
            <a:r>
              <a:rPr lang="en-US" altLang="en-US" sz="1800" dirty="0">
                <a:solidFill>
                  <a:srgbClr val="00B0F0"/>
                </a:solidFill>
              </a:rPr>
              <a:t>Monday </a:t>
            </a:r>
            <a:r>
              <a:rPr lang="sv-SE" altLang="en-US" sz="1800" dirty="0">
                <a:solidFill>
                  <a:srgbClr val="00B0F0"/>
                </a:solidFill>
              </a:rPr>
              <a:t>27 June</a:t>
            </a:r>
            <a:r>
              <a:rPr lang="fr-FR" altLang="en-US" sz="1800" dirty="0">
                <a:solidFill>
                  <a:srgbClr val="00B0F0"/>
                </a:solidFill>
              </a:rPr>
              <a:t> </a:t>
            </a:r>
            <a:r>
              <a:rPr lang="en-US" altLang="en-US" sz="1800" dirty="0">
                <a:solidFill>
                  <a:srgbClr val="00B0F0"/>
                </a:solidFill>
              </a:rPr>
              <a:t>9:00 CEST</a:t>
            </a:r>
          </a:p>
          <a:p>
            <a:pPr lvl="1"/>
            <a:r>
              <a:rPr lang="en-US" altLang="en-US" sz="2000" dirty="0"/>
              <a:t>Start of CH E-meeting:     </a:t>
            </a:r>
            <a:r>
              <a:rPr lang="en-US" altLang="en-US" sz="1800" dirty="0">
                <a:solidFill>
                  <a:srgbClr val="00B0F0"/>
                </a:solidFill>
              </a:rPr>
              <a:t>Monday </a:t>
            </a:r>
            <a:r>
              <a:rPr lang="sv-SE" altLang="en-US" sz="1800" dirty="0">
                <a:solidFill>
                  <a:srgbClr val="00B0F0"/>
                </a:solidFill>
              </a:rPr>
              <a:t>27 June</a:t>
            </a:r>
            <a:r>
              <a:rPr lang="en-US" altLang="en-US" sz="1800" dirty="0">
                <a:solidFill>
                  <a:srgbClr val="00B0F0"/>
                </a:solidFill>
              </a:rPr>
              <a:t> 9:00 CEST</a:t>
            </a:r>
          </a:p>
          <a:p>
            <a:pPr lvl="1"/>
            <a:r>
              <a:rPr lang="en-US" altLang="en-US" sz="2000" b="1" dirty="0">
                <a:highlight>
                  <a:srgbClr val="FFFF00"/>
                </a:highlight>
              </a:rPr>
              <a:t>Last revision upload: </a:t>
            </a:r>
          </a:p>
          <a:p>
            <a:pPr lvl="2"/>
            <a:r>
              <a:rPr lang="en-US" altLang="en-US" sz="1800" dirty="0">
                <a:solidFill>
                  <a:srgbClr val="00B0F0"/>
                </a:solidFill>
              </a:rPr>
              <a:t>SA5-level and OAM tdocs: Thursday </a:t>
            </a:r>
            <a:r>
              <a:rPr lang="sv-SE" altLang="en-US" sz="1800" dirty="0">
                <a:solidFill>
                  <a:srgbClr val="00B0F0"/>
                </a:solidFill>
              </a:rPr>
              <a:t>30 June</a:t>
            </a:r>
            <a:r>
              <a:rPr lang="en-US" altLang="en-US" sz="1800" dirty="0">
                <a:solidFill>
                  <a:srgbClr val="00B0F0"/>
                </a:solidFill>
              </a:rPr>
              <a:t> 12:00 CEST</a:t>
            </a:r>
          </a:p>
          <a:p>
            <a:pPr lvl="2"/>
            <a:r>
              <a:rPr lang="en-US" sz="1800" dirty="0">
                <a:solidFill>
                  <a:srgbClr val="00B0F0"/>
                </a:solidFill>
              </a:rPr>
              <a:t>CH tdocs: Wednesday 29 June 24:00 CEST </a:t>
            </a:r>
            <a:endParaRPr lang="en-US" altLang="en-US" sz="1800"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Thursday </a:t>
            </a:r>
            <a:r>
              <a:rPr lang="sv-SE" altLang="en-US" sz="1800" dirty="0">
                <a:solidFill>
                  <a:srgbClr val="00B0F0"/>
                </a:solidFill>
              </a:rPr>
              <a:t>30 June</a:t>
            </a:r>
            <a:r>
              <a:rPr lang="en-US" altLang="en-US" sz="1800" dirty="0">
                <a:solidFill>
                  <a:srgbClr val="00B0F0"/>
                </a:solidFill>
              </a:rPr>
              <a:t> 23:59 CEST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altLang="en-US" sz="1800" dirty="0">
                <a:solidFill>
                  <a:srgbClr val="00B0F0"/>
                </a:solidFill>
              </a:rPr>
              <a:t>Thursday</a:t>
            </a:r>
            <a:r>
              <a:rPr lang="en-US" sz="1800" dirty="0">
                <a:solidFill>
                  <a:srgbClr val="00B0F0"/>
                </a:solidFill>
              </a:rPr>
              <a:t> 30 June 9:00 CEST</a:t>
            </a:r>
            <a:endParaRPr lang="en-US" altLang="en-US" sz="1800" dirty="0">
              <a:solidFill>
                <a:srgbClr val="00B0F0"/>
              </a:solidFill>
            </a:endParaRPr>
          </a:p>
          <a:p>
            <a:pPr lvl="1"/>
            <a:r>
              <a:rPr lang="en-US" altLang="en-US" sz="2000" dirty="0"/>
              <a:t>End of OAM E-meeting: One hour before the closing SA5 plenary</a:t>
            </a:r>
          </a:p>
          <a:p>
            <a:pPr lvl="1"/>
            <a:r>
              <a:rPr lang="en-US" altLang="en-US" sz="2000" dirty="0"/>
              <a:t>Closing CH Plenary conf call: </a:t>
            </a:r>
            <a:r>
              <a:rPr lang="en-US" altLang="en-US" sz="1800" dirty="0">
                <a:solidFill>
                  <a:srgbClr val="00B0F0"/>
                </a:solidFill>
              </a:rPr>
              <a:t>Thursday</a:t>
            </a:r>
            <a:r>
              <a:rPr lang="en-US" sz="1800" dirty="0">
                <a:solidFill>
                  <a:srgbClr val="00B0F0"/>
                </a:solidFill>
              </a:rPr>
              <a:t> 30 June 15:00-17:00 CEST</a:t>
            </a:r>
            <a:endParaRPr lang="en-US" altLang="en-US" sz="1800" dirty="0">
              <a:solidFill>
                <a:srgbClr val="00B0F0"/>
              </a:solidFill>
            </a:endParaRPr>
          </a:p>
          <a:p>
            <a:pPr lvl="1"/>
            <a:r>
              <a:rPr lang="en-US" altLang="en-US" sz="2000" dirty="0"/>
              <a:t>End of CH E-meeting:</a:t>
            </a:r>
            <a:r>
              <a:rPr lang="en-US" altLang="en-US" sz="2000" dirty="0">
                <a:solidFill>
                  <a:srgbClr val="00B0F0"/>
                </a:solidFill>
              </a:rPr>
              <a:t> </a:t>
            </a:r>
            <a:r>
              <a:rPr lang="en-US" altLang="en-US" sz="1800" dirty="0">
                <a:solidFill>
                  <a:srgbClr val="00B0F0"/>
                </a:solidFill>
              </a:rPr>
              <a:t>Thursday</a:t>
            </a:r>
            <a:r>
              <a:rPr lang="en-US" sz="1800" dirty="0">
                <a:solidFill>
                  <a:srgbClr val="00B0F0"/>
                </a:solidFill>
              </a:rPr>
              <a:t> 30 June 17:00 CEST</a:t>
            </a:r>
            <a:endParaRPr lang="en-US" altLang="en-US" sz="18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110555</TotalTime>
  <Words>3669</Words>
  <Application>Microsoft Office PowerPoint</Application>
  <PresentationFormat>On-screen Show (4:3)</PresentationFormat>
  <Paragraphs>215</Paragraphs>
  <Slides>20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Office Theme</vt:lpstr>
      <vt:lpstr>     SA5#144e  E-Meeting Process        </vt:lpstr>
      <vt:lpstr>Reading guidelines</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1231</cp:revision>
  <dcterms:created xsi:type="dcterms:W3CDTF">2008-08-30T09:32:10Z</dcterms:created>
  <dcterms:modified xsi:type="dcterms:W3CDTF">2022-06-22T11:40:52Z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