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6"/>
  </p:notesMasterIdLst>
  <p:handoutMasterIdLst>
    <p:handoutMasterId r:id="rId27"/>
  </p:handoutMasterIdLst>
  <p:sldIdLst>
    <p:sldId id="303" r:id="rId7"/>
    <p:sldId id="726" r:id="rId8"/>
    <p:sldId id="668" r:id="rId9"/>
    <p:sldId id="670" r:id="rId10"/>
    <p:sldId id="930" r:id="rId11"/>
    <p:sldId id="635" r:id="rId12"/>
    <p:sldId id="627" r:id="rId13"/>
    <p:sldId id="931" r:id="rId14"/>
    <p:sldId id="932" r:id="rId15"/>
    <p:sldId id="947" r:id="rId16"/>
    <p:sldId id="951" r:id="rId17"/>
    <p:sldId id="950" r:id="rId18"/>
    <p:sldId id="939" r:id="rId19"/>
    <p:sldId id="943" r:id="rId20"/>
    <p:sldId id="944" r:id="rId21"/>
    <p:sldId id="938" r:id="rId22"/>
    <p:sldId id="634" r:id="rId23"/>
    <p:sldId id="936" r:id="rId24"/>
    <p:sldId id="704" r:id="rId2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>
    <p:extLst>
      <p:ext uri="{19B8F6BF-5375-455C-9EA6-DF929625EA0E}">
        <p15:presenceInfo xmlns:p15="http://schemas.microsoft.com/office/powerpoint/2012/main" userId="MATRIXX Softwa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94" d="100"/>
          <a:sy n="94" d="100"/>
        </p:scale>
        <p:origin x="96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5/17/2022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5/17/2022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S5-223009 CH exec report from SA5#143e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3E_Electronic/Docs/SP-211428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javascript:openTdoc('https://portal.3gpp.org/ngppapp/CreateTdoc.aspx?mode=view&amp;contributionUid=SP-220156%27,%27SP-220156%27)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3E_Electronic/Docs/SP-211428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2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0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1.zip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4E_Electronic_2021_12/Docs/SP-211447.zip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SA5#143e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19300" y="4328507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</a:t>
            </a:r>
            <a:r>
              <a:rPr lang="de-DE" altLang="de-DE" sz="2400" dirty="0">
                <a:latin typeface="Arial" charset="0"/>
              </a:rPr>
              <a:t> SA5 Vice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4046523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461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18646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5G_ProSe_CH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Proximity-based Services in 5GS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80% -&gt; </a:t>
                      </a:r>
                      <a:r>
                        <a:rPr lang="sv-SE" altLang="zh-CN" sz="110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  <a:b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32.277,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SP-211429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5G_ProSe_CH</a:t>
            </a:r>
            <a:endParaRPr lang="en-US" altLang="zh-CN" sz="18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108721" cy="30162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were agreed to TS 32.291 for introduction of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Type for 5G ProSe charging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Binding for 5G Prose charging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OpenAPI extension for 5G ProSe charging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were agreed to TS 32.298 for introduction of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5G ProSe charging information to CHF CDRs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5G ProSe Common charging data to CHF CDRs 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Arial" charset="0"/>
              </a:rPr>
              <a:t> Work item is completed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381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5636244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CHROAM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 Charging for Local breakout roaming of data connectivity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70% -&gt; </a:t>
                      </a:r>
                      <a:r>
                        <a:rPr lang="sv-SE" altLang="zh-CN" sz="110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/>
                        </a:rPr>
                        <a:t>SP-220156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CHROAM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9521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295212" cy="289310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to TS 32.255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Clarification of on QBC triggers for local breakout (LBO)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Partly added (depending on 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):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Allowing FBC and QBC in both HPLMN and VPLMN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Support MVNO with CHF (only covering non-roaming, and not including MVNO CHF selection)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Arial" charset="0"/>
              </a:rPr>
              <a:t> Work item is completed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716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9526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5GMMS_CH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MMS Charging in 5G System Architecture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 -&gt; 0%</a:t>
                      </a:r>
                      <a:endParaRPr lang="sv-SE" altLang="zh-CN" sz="1100" kern="1200" dirty="0">
                        <a:solidFill>
                          <a:srgbClr val="00B050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32.270,</a:t>
                      </a:r>
                      <a:b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</a:t>
                      </a:r>
                      <a:b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tbd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SA#98 (12/2022)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 LM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5GMMS_CH</a:t>
            </a:r>
            <a:br>
              <a:rPr lang="en-US" altLang="zh-CN" sz="3200" kern="0" dirty="0"/>
            </a:br>
            <a:r>
              <a:rPr lang="en-US" sz="1800" b="1" dirty="0"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(prel. work before SA approval)</a:t>
            </a:r>
            <a:endParaRPr lang="en-US" altLang="zh-CN" sz="32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9521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295212" cy="14773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No preliminary work started at this meeting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230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8774100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Network Slicing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 -&gt; 75 %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SP-201082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(03/2023)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MATRIXX Software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FS_NETSLICE_CH_Ph2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80638"/>
            <a:ext cx="11269350" cy="30469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  agreed to TR 32.847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742950" lvl="1" indent="-285750" defTabSz="121917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 for Key issue#8</a:t>
            </a:r>
          </a:p>
          <a:p>
            <a:pPr marL="742950" lvl="1" indent="-285750" defTabSz="121917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Evaluation and conclusion for Key issue#8</a:t>
            </a:r>
          </a:p>
          <a:p>
            <a:pPr marL="742950" lvl="1" indent="-285750" defTabSz="121917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NSACF based NS charging new solution for Key issue#6</a:t>
            </a:r>
          </a:p>
          <a:p>
            <a:pPr marL="742950" lvl="1" indent="-285750" defTabSz="121917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NWDAF based NS charging new solution for Key issue#6</a:t>
            </a:r>
          </a:p>
          <a:p>
            <a:pPr marL="742950" lvl="1" indent="-285750" defTabSz="121917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Clarification for the Evaluation for the key issue #7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32.847 (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S5-223668)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06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2142674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555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72434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923827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886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9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1534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58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09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0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</a:t>
                      </a:r>
                      <a:r>
                        <a:rPr lang="en-US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Nchf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services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 -&gt; 60%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SP-210390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(03/2023)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FS_NCHF_Ph2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26762"/>
            <a:ext cx="11269350" cy="307776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marR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28.826 for introduction of :</a:t>
            </a:r>
          </a:p>
          <a:p>
            <a:pPr marR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solutions for operator defined triggers (reusing management intervention trigger and a new trigger)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solutions for rating input enhancements using service id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Correcting and addition of flows for non-blocking solutions (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28.826 (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S5-223669)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548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2863775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861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2606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15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0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5G roaming charging architecture for wholesale and retail scenarios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75%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28.827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(03/2023)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FS_CHROAM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17026" y="2964266"/>
            <a:ext cx="11269350" cy="38164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agreed to TR 28.827 for updates and corrections on: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#2.1 (V-CHF communicating with H-CHF for retail charging of 5G data connectivity) to cover the cases for AMF and SMSF.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#5.1 (CHF communication) to cover the cases for AMF and SMSF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Solution for roaming charging profile update</a:t>
            </a:r>
            <a:endParaRPr lang="en-US" sz="10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agreed to TR 28.827 for introduction of new use cases and solutions: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home MNO charging for 5G connection and mobility provided to home MNO’s subscribers in roaming scenario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MNO does wholesale charging for 5G connection and mobility towards additional actors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MNO does wholesale charging for 5G SMS towards additional actors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convey charging information from visited MNO to home MNO were visited AMF (CTF) communicating with both H-CHF and V-CHF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convey charging from an MNO to an additional actor were H-CHF communicating with A-CHF for retail charging of 5G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convey charging from visited MNO to home MNO, and home MNO to an additional actor with SMF to multiple CHF communication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service to use between CHFs (reusing Nchf_ConvergedCharging service API between CHFs and new Nchf service API between CHFs.)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solutions for CHF selection, rigger handling between CHFs and optimization on the QBC triggers (</a:t>
            </a:r>
            <a:r>
              <a:rPr lang="en-US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)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0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28.827 (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S5-223670)</a:t>
            </a:r>
          </a:p>
          <a:p>
            <a:pPr marL="28575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676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1550009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745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96160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040277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FS_eNPN_CH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Charging Aspects for Enhanced support of Non-Public Networks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5% -&gt; 25%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SP-211447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(03/2023</a:t>
                      </a: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 Com. Corporation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err="1"/>
              <a:t>FS_eNPN_CH</a:t>
            </a:r>
            <a:endParaRPr lang="en-US" altLang="zh-CN" sz="32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722299"/>
            <a:ext cx="11269350" cy="25853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28.828 for introduction of :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General background 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Non-public networks functionality and architecture 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Charging modes 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Charging scenarios and key issues for PNI-NPN on converged charging for access connection 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Charging scenarios and key issues for SNPN on converged charging for access connection 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Use case for SNPN trigger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28.828 (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S5-223671)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55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SA#96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8997592"/>
              </p:ext>
            </p:extLst>
          </p:nvPr>
        </p:nvGraphicFramePr>
        <p:xfrm>
          <a:off x="1128524" y="2073555"/>
          <a:ext cx="9663653" cy="949259"/>
        </p:xfrm>
        <a:graphic>
          <a:graphicData uri="http://schemas.openxmlformats.org/drawingml/2006/table">
            <a:tbl>
              <a:tblPr/>
              <a:tblGrid>
                <a:gridCol w="116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6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535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8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</a:b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S5-223684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 32.257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Edge Computing domain charging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Approval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397" y="1122217"/>
            <a:ext cx="11183938" cy="4696691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EDGE_CH CRs</a:t>
            </a:r>
          </a:p>
          <a:p>
            <a:r>
              <a:rPr lang="en-US" sz="2800" dirty="0"/>
              <a:t>5G_ProSe_CH CRs</a:t>
            </a:r>
          </a:p>
          <a:p>
            <a:r>
              <a:rPr lang="en-GB" sz="2800" dirty="0"/>
              <a:t>CHROAM CRs</a:t>
            </a:r>
            <a:endParaRPr lang="en-GB" sz="1800" dirty="0"/>
          </a:p>
          <a:p>
            <a:r>
              <a:rPr lang="en-US" sz="2800" dirty="0"/>
              <a:t>Maintenance and Rel-18 small Enhancements</a:t>
            </a:r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0A8AD0B-A452-96D8-589E-75D10C7AD5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162599"/>
              </p:ext>
            </p:extLst>
          </p:nvPr>
        </p:nvGraphicFramePr>
        <p:xfrm>
          <a:off x="6786880" y="2064702"/>
          <a:ext cx="2854960" cy="2408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showAsIcon="1" r:id="rId3" imgW="914400" imgH="771702" progId="Word.Document.8">
                  <p:embed/>
                </p:oleObj>
              </mc:Choice>
              <mc:Fallback>
                <p:oleObj name="Document" showAsIcon="1" r:id="rId3" imgW="914400" imgH="771702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86880" y="2064702"/>
                        <a:ext cx="2854960" cy="24088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240743"/>
            <a:ext cx="10363200" cy="1470025"/>
          </a:xfrm>
        </p:spPr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728857" y="2360487"/>
            <a:ext cx="9188823" cy="3938713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SA5#144e CH meeting (27th June – 1st July)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CH Agenda will only address new WID/SID and Rel-18 SID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SA5#145e</a:t>
            </a:r>
            <a:r>
              <a:rPr lang="fr-FR" sz="2400" dirty="0"/>
              <a:t> CH meeting schedule (August): 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CH group will use the complete agenda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SA5#145e</a:t>
            </a:r>
            <a:r>
              <a:rPr lang="fr-FR" sz="2400" dirty="0"/>
              <a:t> Adhoc(was planned in October):</a:t>
            </a:r>
            <a:r>
              <a:rPr lang="en-US" sz="2400" dirty="0"/>
              <a:t> 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CH group decided to not have this meeting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CH group will have CH rapporteur calls between SA5#145</a:t>
            </a:r>
            <a:r>
              <a:rPr lang="en-US" sz="2000" dirty="0"/>
              <a:t>e and SA5#146e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/>
              <a:t>SA5 VC will investigate on how to improve the Agenda on </a:t>
            </a:r>
            <a:r>
              <a:rPr lang="en-US" sz="2000" dirty="0" err="1"/>
              <a:t>tdoc</a:t>
            </a:r>
            <a:r>
              <a:rPr lang="en-US" sz="2000" dirty="0"/>
              <a:t> allocation for load balance of emails over the meeting week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/>
              <a:t>3GPP Forge process impact on update of Charging OpenAPI </a:t>
            </a:r>
            <a:r>
              <a:rPr lang="en-US" sz="2000" dirty="0" err="1"/>
              <a:t>yaml</a:t>
            </a:r>
            <a:r>
              <a:rPr lang="en-US" sz="2000" dirty="0"/>
              <a:t> part of TS 32.291 </a:t>
            </a:r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067" y="410966"/>
            <a:ext cx="8973312" cy="768101"/>
          </a:xfrm>
        </p:spPr>
        <p:txBody>
          <a:bodyPr/>
          <a:lstStyle/>
          <a:p>
            <a:r>
              <a:rPr lang="sv-SE" dirty="0"/>
              <a:t>Incoming LSs</a:t>
            </a:r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5496574"/>
              </p:ext>
            </p:extLst>
          </p:nvPr>
        </p:nvGraphicFramePr>
        <p:xfrm>
          <a:off x="702067" y="1939341"/>
          <a:ext cx="10787865" cy="153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1313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27709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119855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868375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281230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S5-223023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on Traffic usage reporting on 5MBS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S2-2203019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23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159831075"/>
              </p:ext>
            </p:extLst>
          </p:nvPr>
        </p:nvGraphicFramePr>
        <p:xfrm>
          <a:off x="748145" y="1828506"/>
          <a:ext cx="10233891" cy="1781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860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234887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97996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010277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896907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5362083"/>
              </p:ext>
            </p:extLst>
          </p:nvPr>
        </p:nvGraphicFramePr>
        <p:xfrm>
          <a:off x="673100" y="1813521"/>
          <a:ext cx="11239500" cy="924053"/>
        </p:xfrm>
        <a:graphic>
          <a:graphicData uri="http://schemas.openxmlformats.org/drawingml/2006/table">
            <a:tbl>
              <a:tblPr/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4805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  <a:tabLst>
                          <a:tab pos="257175" algn="l"/>
                        </a:tabLs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201049"/>
              </p:ext>
            </p:extLst>
          </p:nvPr>
        </p:nvGraphicFramePr>
        <p:xfrm>
          <a:off x="362538" y="1328508"/>
          <a:ext cx="11466924" cy="3439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223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631767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548246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648767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441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Completion</a:t>
                      </a:r>
                      <a:r>
                        <a:rPr lang="sv-SE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EDGE_CH</a:t>
                      </a:r>
                      <a:endParaRPr lang="fr-FR" sz="1300" b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100%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3286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5G_ProSe_CH</a:t>
                      </a:r>
                      <a:endParaRPr lang="en-US" sz="1300" b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Proximity-based Services in 5GS </a:t>
                      </a:r>
                      <a:br>
                        <a:rPr lang="en-GB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endParaRPr lang="en-US" sz="1300" b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80% -&gt; 100%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410427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CHROAM</a:t>
                      </a:r>
                      <a:endParaRPr lang="fr-FR" sz="1300" b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 Charging for Local breakout roaming of data connectivity </a:t>
                      </a:r>
                      <a:endParaRPr lang="fr-FR" sz="1300" b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70% -&gt; 100%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 (06/2022)</a:t>
                      </a:r>
                      <a:endParaRPr lang="en-GB" altLang="zh-CN" sz="1300" b="0" kern="1200" noProof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366274">
                <a:tc>
                  <a:txBody>
                    <a:bodyPr/>
                    <a:lstStyle/>
                    <a:p>
                      <a:pPr algn="ctr"/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5GMMS_CH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MMS Charging in 5G System Architecture </a:t>
                      </a:r>
                    </a:p>
                    <a:p>
                      <a:pPr algn="ctr"/>
                      <a:r>
                        <a:rPr lang="en-US" sz="1300" b="0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(prel. work before SA approval)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 -&gt; 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SA#98 (12/2022)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845709"/>
                  </a:ext>
                </a:extLst>
              </a:tr>
              <a:tr h="35360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enhancements of Network Slicing Phase 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70% -&gt; 75%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 (03/2023)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308077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Nchf charging services phase 2</a:t>
                      </a:r>
                      <a:endParaRPr lang="fr-FR" sz="1300" b="0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50% -&gt; 60%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  (03/2023)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  <a:tr h="28753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5G roaming charging architecture for wholesale and retail scenarios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60% -&gt; 75%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  (03/2023)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766177"/>
                  </a:ext>
                </a:extLst>
              </a:tr>
              <a:tr h="440066">
                <a:tc>
                  <a:txBody>
                    <a:bodyPr/>
                    <a:lstStyle/>
                    <a:p>
                      <a:pPr algn="ctr"/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FS_eNPN_CH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Enhanced support of Non-Public Networks 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5 % -&gt; 25 %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  (03/2023)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82543"/>
                  </a:ext>
                </a:extLst>
              </a:tr>
            </a:tbl>
          </a:graphicData>
        </a:graphic>
      </p:graphicFrame>
      <p:sp>
        <p:nvSpPr>
          <p:cNvPr id="6" name="矩形 8">
            <a:extLst>
              <a:ext uri="{FF2B5EF4-FFF2-40B4-BE49-F238E27FC236}">
                <a16:creationId xmlns:a16="http://schemas.microsoft.com/office/drawing/2014/main" id="{FBA67E44-9096-8428-5BEB-A1A9C8A5823F}"/>
              </a:ext>
            </a:extLst>
          </p:cNvPr>
          <p:cNvSpPr/>
          <p:nvPr/>
        </p:nvSpPr>
        <p:spPr>
          <a:xfrm>
            <a:off x="720741" y="5162659"/>
            <a:ext cx="11108721" cy="153888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0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Arial" charset="0"/>
              </a:rPr>
              <a:t> All Rel-17 Work items are completed, special thanks to all rapporteurs and contributors to make this happen as expected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692101"/>
              </p:ext>
            </p:extLst>
          </p:nvPr>
        </p:nvGraphicFramePr>
        <p:xfrm>
          <a:off x="1115876" y="1478555"/>
          <a:ext cx="10184439" cy="991501"/>
        </p:xfrm>
        <a:graphic>
          <a:graphicData uri="http://schemas.openxmlformats.org/drawingml/2006/table">
            <a:tbl>
              <a:tblPr/>
              <a:tblGrid>
                <a:gridCol w="148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0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ctr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1458885"/>
              </p:ext>
            </p:extLst>
          </p:nvPr>
        </p:nvGraphicFramePr>
        <p:xfrm>
          <a:off x="448394" y="1284786"/>
          <a:ext cx="11295212" cy="1402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53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8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45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28031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90% -&gt; </a:t>
                      </a:r>
                      <a:r>
                        <a:rPr lang="sv-SE" altLang="zh-CN" sz="110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sv-SE" altLang="zh-CN" sz="1100" kern="1200" dirty="0">
                        <a:solidFill>
                          <a:srgbClr val="00B050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32.297,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SP-210861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700872" y="192327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5G_EDGE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3" y="2691787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2998579"/>
            <a:ext cx="11108721" cy="40010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TS 32.257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charging information definition for EES exposed 5GC NF services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Rapporteur clean-up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were agreed to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TS </a:t>
            </a:r>
            <a:r>
              <a:rPr lang="en-US" sz="1800" dirty="0">
                <a:latin typeface="Calibri" panose="020F0502020204030204" pitchFamily="34" charset="0"/>
              </a:rPr>
              <a:t>32.291 to Update Nchf_ConvergedCharging service API for Edge Computing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TS </a:t>
            </a:r>
            <a:r>
              <a:rPr lang="en-US" sz="1800" dirty="0">
                <a:latin typeface="Calibri" panose="020F0502020204030204" pitchFamily="34" charset="0"/>
              </a:rPr>
              <a:t>32.298 to Add Edge Computing related CHF CDR(s) definition and ASN.1 format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anose="020F0502020204030204" pitchFamily="34" charset="0"/>
              </a:rPr>
              <a:t>TS 32.297 to Add CDR file format for Edge Computing charging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TS 32.257 (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S5-223667)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TS 32.357 will be sent to SA#96 for approval (S5-223684)</a:t>
            </a:r>
            <a:endParaRPr lang="en-US" sz="1800" dirty="0"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0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Arial" charset="0"/>
              </a:rPr>
              <a:t> Work item is completed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24958</TotalTime>
  <Words>1558</Words>
  <Application>Microsoft Office PowerPoint</Application>
  <PresentationFormat>Widescreen</PresentationFormat>
  <Paragraphs>348</Paragraphs>
  <Slides>19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Office Theme</vt:lpstr>
      <vt:lpstr>Document</vt:lpstr>
      <vt:lpstr>    Exec Report SA5#143e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MATRIXX Software</cp:lastModifiedBy>
  <cp:revision>342</cp:revision>
  <dcterms:created xsi:type="dcterms:W3CDTF">2019-03-13T01:38:36Z</dcterms:created>
  <dcterms:modified xsi:type="dcterms:W3CDTF">2022-05-17T13:52:54Z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