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29" r:id="rId6"/>
  </p:sldMasterIdLst>
  <p:notesMasterIdLst>
    <p:notesMasterId r:id="rId12"/>
  </p:notesMasterIdLst>
  <p:handoutMasterIdLst>
    <p:handoutMasterId r:id="rId13"/>
  </p:handoutMasterIdLst>
  <p:sldIdLst>
    <p:sldId id="303" r:id="rId7"/>
    <p:sldId id="945" r:id="rId8"/>
    <p:sldId id="946" r:id="rId9"/>
    <p:sldId id="948" r:id="rId10"/>
    <p:sldId id="704" r:id="rId11"/>
  </p:sldIdLst>
  <p:sldSz cx="12192000" cy="6858000"/>
  <p:notesSz cx="6797675" cy="9928225"/>
  <p:defaultTextStyle>
    <a:defPPr>
      <a:defRPr lang="en-GB"/>
    </a:defPPr>
    <a:lvl1pPr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1pPr>
    <a:lvl2pPr marL="608013" indent="-1508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2pPr>
    <a:lvl3pPr marL="1217613" indent="-3032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3pPr>
    <a:lvl4pPr marL="1827213" indent="-4556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4pPr>
    <a:lvl5pPr marL="2436813" indent="-6080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5C88D0"/>
    <a:srgbClr val="72AF2F"/>
    <a:srgbClr val="FFFFCC"/>
    <a:srgbClr val="C1E442"/>
    <a:srgbClr val="FFFF99"/>
    <a:srgbClr val="C6D254"/>
    <a:srgbClr val="000000"/>
    <a:srgbClr val="2A6EA8"/>
    <a:srgbClr val="B1D254"/>
    <a:srgbClr val="7273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00" autoAdjust="0"/>
    <p:restoredTop sz="92197" autoAdjust="0"/>
  </p:normalViewPr>
  <p:slideViewPr>
    <p:cSldViewPr snapToGrid="0">
      <p:cViewPr varScale="1">
        <p:scale>
          <a:sx n="101" d="100"/>
          <a:sy n="101" d="100"/>
        </p:scale>
        <p:origin x="72" y="16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p:cViewPr varScale="1">
        <p:scale>
          <a:sx n="45" d="100"/>
          <a:sy n="45" d="100"/>
        </p:scale>
        <p:origin x="2768" y="5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viewProps" Target="viewProps.xml"/><Relationship Id="rId10" Type="http://schemas.openxmlformats.org/officeDocument/2006/relationships/slide" Target="slides/slide4.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AA78BAD3-FC21-4679-B770-3EA085F20603}" type="datetime1">
              <a:rPr lang="en-US"/>
              <a:pPr>
                <a:defRPr/>
              </a:pPr>
              <a:t>4/7/2022</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817FF792-3EB9-44FA-9386-5606498586BD}" type="slidenum">
              <a:rPr lang="en-GB" altLang="en-US"/>
              <a:pPr>
                <a:defRPr/>
              </a:pPr>
              <a:t>‹#›</a:t>
            </a:fld>
            <a:endParaRPr lang="en-GB" altLang="en-US"/>
          </a:p>
        </p:txBody>
      </p:sp>
    </p:spTree>
    <p:extLst>
      <p:ext uri="{BB962C8B-B14F-4D97-AF65-F5344CB8AC3E}">
        <p14:creationId xmlns:p14="http://schemas.microsoft.com/office/powerpoint/2010/main" val="21522078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BE730920-F8FB-4BAB-A0E2-B112E44812FA}" type="datetime1">
              <a:rPr lang="en-US"/>
              <a:pPr>
                <a:defRPr/>
              </a:pPr>
              <a:t>4/7/2022</a:t>
            </a:fld>
            <a:endParaRPr lang="en-US" dirty="0"/>
          </a:p>
        </p:txBody>
      </p:sp>
      <p:sp>
        <p:nvSpPr>
          <p:cNvPr id="4100" name="Rectangle 4"/>
          <p:cNvSpPr>
            <a:spLocks noGrp="1" noRot="1" noChangeAspect="1" noChangeArrowheads="1" noTextEdit="1"/>
          </p:cNvSpPr>
          <p:nvPr>
            <p:ph type="sldImg" idx="2"/>
          </p:nvPr>
        </p:nvSpPr>
        <p:spPr bwMode="auto">
          <a:xfrm>
            <a:off x="88900" y="742950"/>
            <a:ext cx="6619875"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27BB3565-DE1F-45E8-8B92-B6CEF3A5A934}" type="slidenum">
              <a:rPr lang="en-GB" altLang="en-US"/>
              <a:pPr>
                <a:defRPr/>
              </a:pPr>
              <a:t>‹#›</a:t>
            </a:fld>
            <a:endParaRPr lang="en-GB" altLang="en-US"/>
          </a:p>
        </p:txBody>
      </p:sp>
    </p:spTree>
    <p:extLst>
      <p:ext uri="{BB962C8B-B14F-4D97-AF65-F5344CB8AC3E}">
        <p14:creationId xmlns:p14="http://schemas.microsoft.com/office/powerpoint/2010/main" val="6564593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Times New Roman" pitchFamily="18" charset="0"/>
        <a:ea typeface="+mn-ea"/>
        <a:cs typeface="+mn-cs"/>
      </a:defRPr>
    </a:lvl1pPr>
    <a:lvl2pPr marL="608013" algn="l" rtl="0" eaLnBrk="0" fontAlgn="base" hangingPunct="0">
      <a:spcBef>
        <a:spcPct val="30000"/>
      </a:spcBef>
      <a:spcAft>
        <a:spcPct val="0"/>
      </a:spcAft>
      <a:defRPr sz="1600" kern="1200">
        <a:solidFill>
          <a:schemeClr val="tx1"/>
        </a:solidFill>
        <a:latin typeface="Times New Roman" pitchFamily="18" charset="0"/>
        <a:ea typeface="+mn-ea"/>
        <a:cs typeface="+mn-cs"/>
      </a:defRPr>
    </a:lvl2pPr>
    <a:lvl3pPr marL="1217613" algn="l" rtl="0" eaLnBrk="0" fontAlgn="base" hangingPunct="0">
      <a:spcBef>
        <a:spcPct val="30000"/>
      </a:spcBef>
      <a:spcAft>
        <a:spcPct val="0"/>
      </a:spcAft>
      <a:defRPr sz="1600" kern="1200">
        <a:solidFill>
          <a:schemeClr val="tx1"/>
        </a:solidFill>
        <a:latin typeface="Times New Roman" pitchFamily="18" charset="0"/>
        <a:ea typeface="+mn-ea"/>
        <a:cs typeface="+mn-cs"/>
      </a:defRPr>
    </a:lvl3pPr>
    <a:lvl4pPr marL="1827213" algn="l" rtl="0" eaLnBrk="0" fontAlgn="base" hangingPunct="0">
      <a:spcBef>
        <a:spcPct val="30000"/>
      </a:spcBef>
      <a:spcAft>
        <a:spcPct val="0"/>
      </a:spcAft>
      <a:defRPr sz="1600" kern="1200">
        <a:solidFill>
          <a:schemeClr val="tx1"/>
        </a:solidFill>
        <a:latin typeface="Times New Roman" pitchFamily="18" charset="0"/>
        <a:ea typeface="+mn-ea"/>
        <a:cs typeface="+mn-cs"/>
      </a:defRPr>
    </a:lvl4pPr>
    <a:lvl5pPr marL="2436813" algn="l" rtl="0" eaLnBrk="0" fontAlgn="base" hangingPunct="0">
      <a:spcBef>
        <a:spcPct val="30000"/>
      </a:spcBef>
      <a:spcAft>
        <a:spcPct val="0"/>
      </a:spcAft>
      <a:defRPr sz="1600" kern="1200">
        <a:solidFill>
          <a:schemeClr val="tx1"/>
        </a:solidFill>
        <a:latin typeface="Times New Roman" pitchFamily="18"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600">
                <a:solidFill>
                  <a:schemeClr val="tx1"/>
                </a:solidFill>
                <a:latin typeface="Times New Roman" panose="02020603050405020304" pitchFamily="18" charset="0"/>
              </a:defRPr>
            </a:lvl1pPr>
            <a:lvl2pPr marL="742950" indent="-285750" defTabSz="930275">
              <a:spcBef>
                <a:spcPct val="30000"/>
              </a:spcBef>
              <a:defRPr sz="1600">
                <a:solidFill>
                  <a:schemeClr val="tx1"/>
                </a:solidFill>
                <a:latin typeface="Times New Roman" panose="02020603050405020304" pitchFamily="18" charset="0"/>
              </a:defRPr>
            </a:lvl2pPr>
            <a:lvl3pPr marL="1143000" indent="-228600" defTabSz="930275">
              <a:spcBef>
                <a:spcPct val="30000"/>
              </a:spcBef>
              <a:defRPr sz="1600">
                <a:solidFill>
                  <a:schemeClr val="tx1"/>
                </a:solidFill>
                <a:latin typeface="Times New Roman" panose="02020603050405020304" pitchFamily="18" charset="0"/>
              </a:defRPr>
            </a:lvl3pPr>
            <a:lvl4pPr marL="1600200" indent="-228600" defTabSz="930275">
              <a:spcBef>
                <a:spcPct val="30000"/>
              </a:spcBef>
              <a:defRPr sz="1600">
                <a:solidFill>
                  <a:schemeClr val="tx1"/>
                </a:solidFill>
                <a:latin typeface="Times New Roman" panose="02020603050405020304" pitchFamily="18" charset="0"/>
              </a:defRPr>
            </a:lvl4pPr>
            <a:lvl5pPr marL="2057400" indent="-228600" defTabSz="930275">
              <a:spcBef>
                <a:spcPct val="30000"/>
              </a:spcBef>
              <a:defRPr sz="16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6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6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6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600">
                <a:solidFill>
                  <a:schemeClr val="tx1"/>
                </a:solidFill>
                <a:latin typeface="Times New Roman" panose="02020603050405020304" pitchFamily="18" charset="0"/>
              </a:defRPr>
            </a:lvl9pPr>
          </a:lstStyle>
          <a:p>
            <a:pPr>
              <a:spcBef>
                <a:spcPct val="0"/>
              </a:spcBef>
            </a:pPr>
            <a:fld id="{E31A0830-7958-478F-A687-980EFBB47EC2}" type="slidenum">
              <a:rPr lang="en-GB" altLang="en-US" sz="1200" smtClean="0"/>
              <a:pPr>
                <a:spcBef>
                  <a:spcPct val="0"/>
                </a:spcBef>
              </a:pPr>
              <a:t>1</a:t>
            </a:fld>
            <a:endParaRPr lang="en-GB" altLang="en-US" sz="1200"/>
          </a:p>
        </p:txBody>
      </p:sp>
      <p:sp>
        <p:nvSpPr>
          <p:cNvPr id="7171" name="Rectangle 2"/>
          <p:cNvSpPr>
            <a:spLocks noGrp="1" noRot="1" noChangeAspect="1" noChangeArrowheads="1" noTextEdit="1"/>
          </p:cNvSpPr>
          <p:nvPr>
            <p:ph type="sldImg"/>
          </p:nvPr>
        </p:nvSpPr>
        <p:spPr>
          <a:xfrm>
            <a:off x="88900" y="742950"/>
            <a:ext cx="6621463" cy="3725863"/>
          </a:xfrm>
          <a:ln/>
        </p:spPr>
      </p:sp>
      <p:sp>
        <p:nvSpPr>
          <p:cNvPr id="7172" name="Rectangle 3"/>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4613128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10" descr="bubbles_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7013" y="0"/>
            <a:ext cx="514508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585" indent="0" algn="ctr">
              <a:buNone/>
              <a:defRPr/>
            </a:lvl2pPr>
            <a:lvl3pPr marL="1219170" indent="0" algn="ctr">
              <a:buNone/>
              <a:defRPr/>
            </a:lvl3pPr>
            <a:lvl4pPr marL="1828754" indent="0" algn="ctr">
              <a:buNone/>
              <a:defRPr/>
            </a:lvl4pPr>
            <a:lvl5pPr marL="2438339" indent="0" algn="ctr">
              <a:buNone/>
              <a:defRPr/>
            </a:lvl5pPr>
            <a:lvl6pPr marL="3047924" indent="0" algn="ctr">
              <a:buNone/>
              <a:defRPr/>
            </a:lvl6pPr>
            <a:lvl7pPr marL="3657509" indent="0" algn="ctr">
              <a:buNone/>
              <a:defRPr/>
            </a:lvl7pPr>
            <a:lvl8pPr marL="4267093" indent="0" algn="ctr">
              <a:buNone/>
              <a:defRPr/>
            </a:lvl8pPr>
            <a:lvl9pPr marL="4876678" indent="0" algn="ctr">
              <a:buNone/>
              <a:defRPr/>
            </a:lvl9pPr>
          </a:lstStyle>
          <a:p>
            <a:r>
              <a:rPr lang="en-US" dirty="0"/>
              <a:t>Click to edit Master subtitle style</a:t>
            </a:r>
            <a:endParaRPr lang="en-GB" dirty="0"/>
          </a:p>
        </p:txBody>
      </p:sp>
      <p:sp>
        <p:nvSpPr>
          <p:cNvPr id="5" name="标题 4">
            <a:extLst>
              <a:ext uri="{FF2B5EF4-FFF2-40B4-BE49-F238E27FC236}">
                <a16:creationId xmlns:a16="http://schemas.microsoft.com/office/drawing/2014/main" id="{34B34A06-0E77-40D5-8C03-85C7F7B9475E}"/>
              </a:ext>
            </a:extLst>
          </p:cNvPr>
          <p:cNvSpPr>
            <a:spLocks noGrp="1"/>
          </p:cNvSpPr>
          <p:nvPr>
            <p:ph type="title"/>
          </p:nvPr>
        </p:nvSpPr>
        <p:spPr/>
        <p:txBody>
          <a:bodyPr/>
          <a:lstStyle/>
          <a:p>
            <a:r>
              <a:rPr lang="zh-CN" altLang="en-US"/>
              <a:t>单击此处编辑母版标题样式</a:t>
            </a:r>
          </a:p>
        </p:txBody>
      </p:sp>
    </p:spTree>
    <p:extLst>
      <p:ext uri="{BB962C8B-B14F-4D97-AF65-F5344CB8AC3E}">
        <p14:creationId xmlns:p14="http://schemas.microsoft.com/office/powerpoint/2010/main" val="930231849"/>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609585" indent="-609585">
              <a:buFontTx/>
              <a:buBlip>
                <a:blip r:embed="rId2"/>
              </a:buBlip>
              <a:defRPr/>
            </a:lvl1p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Tree>
    <p:extLst>
      <p:ext uri="{BB962C8B-B14F-4D97-AF65-F5344CB8AC3E}">
        <p14:creationId xmlns:p14="http://schemas.microsoft.com/office/powerpoint/2010/main" val="1623381228"/>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112251" cy="1143000"/>
          </a:xfrm>
        </p:spPr>
        <p:txBody>
          <a:bodyPr/>
          <a:lstStyle/>
          <a:p>
            <a:r>
              <a:rPr lang="en-US"/>
              <a:t>Click to edit Master title style</a:t>
            </a:r>
            <a:endParaRPr lang="en-IE"/>
          </a:p>
        </p:txBody>
      </p:sp>
      <p:sp>
        <p:nvSpPr>
          <p:cNvPr id="3" name="Table Placeholder 2"/>
          <p:cNvSpPr>
            <a:spLocks noGrp="1"/>
          </p:cNvSpPr>
          <p:nvPr>
            <p:ph type="tbl" idx="1"/>
          </p:nvPr>
        </p:nvSpPr>
        <p:spPr>
          <a:xfrm>
            <a:off x="609600" y="1600201"/>
            <a:ext cx="10972800" cy="4525963"/>
          </a:xfrm>
        </p:spPr>
        <p:txBody>
          <a:bodyPr/>
          <a:lstStyle/>
          <a:p>
            <a:pPr lvl="0"/>
            <a:endParaRPr lang="en-IE" noProof="0" dirty="0"/>
          </a:p>
        </p:txBody>
      </p:sp>
      <p:sp>
        <p:nvSpPr>
          <p:cNvPr id="4" name="Slide Number Placeholder 5"/>
          <p:cNvSpPr>
            <a:spLocks noGrp="1"/>
          </p:cNvSpPr>
          <p:nvPr>
            <p:ph type="sldNum" sz="quarter" idx="10"/>
          </p:nvPr>
        </p:nvSpPr>
        <p:spPr>
          <a:xfrm>
            <a:off x="11410952" y="6483350"/>
            <a:ext cx="527049" cy="222250"/>
          </a:xfrm>
          <a:prstGeom prst="rect">
            <a:avLst/>
          </a:prstGeom>
        </p:spPr>
        <p:txBody>
          <a:bodyPr/>
          <a:lstStyle>
            <a:lvl1pPr>
              <a:defRPr>
                <a:latin typeface="Arial" charset="0"/>
                <a:cs typeface="Arial" charset="0"/>
              </a:defRPr>
            </a:lvl1pPr>
          </a:lstStyle>
          <a:p>
            <a:pPr>
              <a:defRPr/>
            </a:pPr>
            <a:fld id="{8B78E712-7E90-46AF-8873-540771249AD5}" type="slidenum">
              <a:rPr lang="en-GB"/>
              <a:pPr>
                <a:defRPr/>
              </a:pPr>
              <a:t>‹#›</a:t>
            </a:fld>
            <a:endParaRPr lang="en-GB" dirty="0"/>
          </a:p>
        </p:txBody>
      </p:sp>
    </p:spTree>
    <p:extLst>
      <p:ext uri="{BB962C8B-B14F-4D97-AF65-F5344CB8AC3E}">
        <p14:creationId xmlns:p14="http://schemas.microsoft.com/office/powerpoint/2010/main" val="1913046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 Id="rId9" Type="http://schemas.openxmlformats.org/officeDocument/2006/relationships/image" Target="../media/image5.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938327" y="6413501"/>
            <a:ext cx="8224837"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333"/>
          </a:p>
        </p:txBody>
      </p:sp>
      <p:sp>
        <p:nvSpPr>
          <p:cNvPr id="1027" name="Title Placeholder 1"/>
          <p:cNvSpPr>
            <a:spLocks noGrp="1"/>
          </p:cNvSpPr>
          <p:nvPr>
            <p:ph type="title"/>
          </p:nvPr>
        </p:nvSpPr>
        <p:spPr bwMode="auto">
          <a:xfrm>
            <a:off x="652463" y="228600"/>
            <a:ext cx="910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700" y="1454150"/>
            <a:ext cx="11183938"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p:cNvSpPr txBox="1"/>
          <p:nvPr userDrawn="1"/>
        </p:nvSpPr>
        <p:spPr>
          <a:xfrm>
            <a:off x="1212963" y="6511925"/>
            <a:ext cx="7950201" cy="234950"/>
          </a:xfrm>
          <a:prstGeom prst="rect">
            <a:avLst/>
          </a:prstGeom>
          <a:noFill/>
        </p:spPr>
        <p:txBody>
          <a:bodyPr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lang="en-GB" sz="133" spc="400" dirty="0">
                <a:solidFill>
                  <a:schemeClr val="bg1"/>
                </a:solidFill>
              </a:rPr>
              <a:t> </a:t>
            </a:r>
            <a:r>
              <a:rPr lang="en-GB" sz="1100" b="1" spc="300" dirty="0">
                <a:ea typeface="+mn-ea"/>
                <a:cs typeface="Arial" panose="020B0604020202020204" pitchFamily="34" charset="0"/>
              </a:rPr>
              <a:t>S5-22 Agenda for Rapporteur call (SA5#142e CH)</a:t>
            </a:r>
          </a:p>
        </p:txBody>
      </p:sp>
      <p:sp>
        <p:nvSpPr>
          <p:cNvPr id="1030" name="Rectangle 15"/>
          <p:cNvSpPr>
            <a:spLocks noChangeArrowheads="1"/>
          </p:cNvSpPr>
          <p:nvPr userDrawn="1"/>
        </p:nvSpPr>
        <p:spPr bwMode="auto">
          <a:xfrm>
            <a:off x="5448300" y="3303588"/>
            <a:ext cx="12382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3">
                <a:solidFill>
                  <a:schemeClr val="bg1"/>
                </a:solidFill>
              </a:rPr>
              <a:t>© 3GPP 2012</a:t>
            </a:r>
            <a:endParaRPr lang="en-GB" altLang="en-US" sz="1333"/>
          </a:p>
        </p:txBody>
      </p:sp>
      <p:pic>
        <p:nvPicPr>
          <p:cNvPr id="1031" name="Picture 10" descr="3GPP_TM_RD.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098088" y="306388"/>
            <a:ext cx="158432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userDrawn="1"/>
        </p:nvSpPr>
        <p:spPr bwMode="auto">
          <a:xfrm>
            <a:off x="9918700" y="6462713"/>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67" dirty="0"/>
              <a:t>© 3GPP 2022</a:t>
            </a:r>
          </a:p>
        </p:txBody>
      </p:sp>
      <p:pic>
        <p:nvPicPr>
          <p:cNvPr id="11" name="Picture 13" descr="green2.jpg"/>
          <p:cNvPicPr>
            <a:picLocks noChangeAspect="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1381467" y="6423704"/>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Oval 11"/>
          <p:cNvSpPr/>
          <p:nvPr userDrawn="1"/>
        </p:nvSpPr>
        <p:spPr bwMode="auto">
          <a:xfrm>
            <a:off x="11157629" y="6330667"/>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35BA645-663C-49B9-8214-3A0DBAD6F1FF}" type="slidenum">
              <a:rPr lang="en-GB" altLang="en-US" sz="1333" b="1" smtClean="0"/>
              <a:pPr algn="ctr">
                <a:defRPr/>
              </a:pPr>
              <a:t>‹#›</a:t>
            </a:fld>
            <a:endParaRPr lang="en-GB" altLang="en-US" sz="1333" b="1" dirty="0"/>
          </a:p>
          <a:p>
            <a:pPr>
              <a:defRPr/>
            </a:pPr>
            <a:endParaRPr lang="en-GB" altLang="en-US" sz="1333" dirty="0"/>
          </a:p>
        </p:txBody>
      </p:sp>
    </p:spTree>
  </p:cSld>
  <p:clrMap bg1="lt1" tx1="dk1" bg2="lt2" tx2="dk2" accent1="accent1" accent2="accent2" accent3="accent3" accent4="accent4" accent5="accent5" accent6="accent6" hlink="hlink" folHlink="folHlink"/>
  <p:sldLayoutIdLst>
    <p:sldLayoutId id="2147483938" r:id="rId1"/>
    <p:sldLayoutId id="2147483936" r:id="rId2"/>
    <p:sldLayoutId id="2147483939" r:id="rId3"/>
  </p:sldLayoutIdLst>
  <p:transition spd="slow"/>
  <p:hf hdr="0" ftr="0" dt="0"/>
  <p:txStyles>
    <p:title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itchFamily="34" charset="0"/>
        </a:defRPr>
      </a:lvl2pPr>
      <a:lvl3pPr algn="ctr" rtl="0" eaLnBrk="0" fontAlgn="base" hangingPunct="0">
        <a:spcBef>
          <a:spcPct val="0"/>
        </a:spcBef>
        <a:spcAft>
          <a:spcPct val="0"/>
        </a:spcAft>
        <a:defRPr sz="4200">
          <a:solidFill>
            <a:srgbClr val="FF0000"/>
          </a:solidFill>
          <a:latin typeface="Calibri" pitchFamily="34" charset="0"/>
        </a:defRPr>
      </a:lvl3pPr>
      <a:lvl4pPr algn="ctr" rtl="0" eaLnBrk="0" fontAlgn="base" hangingPunct="0">
        <a:spcBef>
          <a:spcPct val="0"/>
        </a:spcBef>
        <a:spcAft>
          <a:spcPct val="0"/>
        </a:spcAft>
        <a:defRPr sz="4200">
          <a:solidFill>
            <a:srgbClr val="FF0000"/>
          </a:solidFill>
          <a:latin typeface="Calibri" pitchFamily="34" charset="0"/>
        </a:defRPr>
      </a:lvl4pPr>
      <a:lvl5pPr algn="ctr" rtl="0" eaLnBrk="0" fontAlgn="base" hangingPunct="0">
        <a:spcBef>
          <a:spcPct val="0"/>
        </a:spcBef>
        <a:spcAft>
          <a:spcPct val="0"/>
        </a:spcAft>
        <a:defRPr sz="4200">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p:titleStyle>
    <p:bodyStyle>
      <a:lvl1pPr marL="608013" indent="-608013" algn="l" rtl="0" eaLnBrk="0" fontAlgn="base" hangingPunct="0">
        <a:spcBef>
          <a:spcPct val="20000"/>
        </a:spcBef>
        <a:spcAft>
          <a:spcPct val="0"/>
        </a:spcAft>
        <a:buBlip>
          <a:blip r:embed="rId7"/>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8"/>
        </a:buBlip>
        <a:defRPr sz="3200">
          <a:solidFill>
            <a:schemeClr val="tx1"/>
          </a:solidFill>
          <a:latin typeface="+mn-lt"/>
        </a:defRPr>
      </a:lvl2pPr>
      <a:lvl3pPr marL="1522413" indent="-303213" algn="l" rtl="0" eaLnBrk="0" fontAlgn="base" hangingPunct="0">
        <a:spcBef>
          <a:spcPct val="20000"/>
        </a:spcBef>
        <a:spcAft>
          <a:spcPct val="0"/>
        </a:spcAft>
        <a:buBlip>
          <a:blip r:embed="rId9"/>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7.e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8.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a:xfrm>
            <a:off x="1451296" y="2799759"/>
            <a:ext cx="10905688" cy="1470025"/>
          </a:xfrm>
        </p:spPr>
        <p:txBody>
          <a:bodyPr>
            <a:noAutofit/>
          </a:bodyPr>
          <a:lstStyle/>
          <a:p>
            <a:pPr>
              <a:defRPr/>
            </a:pPr>
            <a:r>
              <a:rPr lang="en-GB" sz="4800" b="1" i="1" dirty="0">
                <a:effectLst>
                  <a:outerShdw blurRad="38100" dist="38100" dir="2700000" algn="tl">
                    <a:srgbClr val="C0C0C0"/>
                  </a:outerShdw>
                </a:effectLst>
              </a:rPr>
              <a:t>  </a:t>
            </a:r>
            <a:br>
              <a:rPr lang="en-GB" sz="4800" dirty="0"/>
            </a:br>
            <a:br>
              <a:rPr lang="en-GB" sz="4800" dirty="0"/>
            </a:br>
            <a:r>
              <a:rPr lang="en-US" altLang="zh-CN" sz="4800" b="1" dirty="0"/>
              <a:t>Interaction between </a:t>
            </a:r>
            <a:br>
              <a:rPr lang="en-US" altLang="zh-CN" sz="4800" b="1" dirty="0"/>
            </a:br>
            <a:r>
              <a:rPr lang="en-US" altLang="zh-CN" sz="4800" b="1" dirty="0"/>
              <a:t>CHF and V-SMF for LBO</a:t>
            </a:r>
            <a:br>
              <a:rPr lang="en-GB" altLang="zh-CN" sz="3200" b="1" dirty="0"/>
            </a:br>
            <a:r>
              <a:rPr lang="en-GB" altLang="zh-CN" sz="3200" b="1" dirty="0"/>
              <a:t> (SA5#142e)</a:t>
            </a:r>
            <a:br>
              <a:rPr lang="en-GB" altLang="zh-CN" sz="3200" b="1" i="1" dirty="0"/>
            </a:br>
            <a:br>
              <a:rPr lang="en-GB" altLang="zh-CN" sz="3200" b="1" dirty="0"/>
            </a:br>
            <a:br>
              <a:rPr lang="en-US" sz="4800" dirty="0">
                <a:effectLst>
                  <a:outerShdw blurRad="38100" dist="38100" dir="2700000" algn="tl">
                    <a:srgbClr val="C0C0C0"/>
                  </a:outerShdw>
                </a:effectLst>
              </a:rPr>
            </a:br>
            <a:endParaRPr lang="en-GB" sz="4800" dirty="0">
              <a:effectLst>
                <a:outerShdw blurRad="38100" dist="38100" dir="2700000" algn="tl">
                  <a:srgbClr val="C0C0C0"/>
                </a:outerShdw>
              </a:effectLst>
            </a:endParaRPr>
          </a:p>
        </p:txBody>
      </p:sp>
      <p:sp>
        <p:nvSpPr>
          <p:cNvPr id="6147" name="Subtitle 6"/>
          <p:cNvSpPr>
            <a:spLocks noGrp="1"/>
          </p:cNvSpPr>
          <p:nvPr>
            <p:ph type="subTitle" idx="1"/>
          </p:nvPr>
        </p:nvSpPr>
        <p:spPr>
          <a:xfrm>
            <a:off x="2044467" y="4555010"/>
            <a:ext cx="8534400" cy="1752600"/>
          </a:xfrm>
        </p:spPr>
        <p:txBody>
          <a:bodyPr/>
          <a:lstStyle/>
          <a:p>
            <a:pPr>
              <a:lnSpc>
                <a:spcPct val="80000"/>
              </a:lnSpc>
            </a:pPr>
            <a:endParaRPr lang="en-US" altLang="zh-CN" sz="2400" dirty="0">
              <a:latin typeface="Arial" charset="0"/>
            </a:endParaRPr>
          </a:p>
          <a:p>
            <a:pPr>
              <a:lnSpc>
                <a:spcPct val="80000"/>
              </a:lnSpc>
            </a:pPr>
            <a:r>
              <a:rPr lang="en-US" altLang="zh-CN" sz="2400" dirty="0">
                <a:latin typeface="Arial" charset="0"/>
              </a:rPr>
              <a:t>Chen Shan    Huawei</a:t>
            </a:r>
            <a:endParaRPr lang="en-GB" sz="2400" dirty="0">
              <a:latin typeface="Arial" charset="0"/>
            </a:endParaRP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6F9A58A-34DE-4257-B8E0-D5465187E40E}"/>
              </a:ext>
            </a:extLst>
          </p:cNvPr>
          <p:cNvSpPr>
            <a:spLocks noGrp="1"/>
          </p:cNvSpPr>
          <p:nvPr>
            <p:ph type="title"/>
          </p:nvPr>
        </p:nvSpPr>
        <p:spPr/>
        <p:txBody>
          <a:bodyPr/>
          <a:lstStyle/>
          <a:p>
            <a:r>
              <a:rPr lang="en-US" altLang="zh-CN" dirty="0"/>
              <a:t>Charging Architecture</a:t>
            </a:r>
            <a:endParaRPr lang="zh-CN" altLang="en-US" dirty="0"/>
          </a:p>
        </p:txBody>
      </p:sp>
      <p:sp>
        <p:nvSpPr>
          <p:cNvPr id="6" name="Rectangle 2">
            <a:extLst>
              <a:ext uri="{FF2B5EF4-FFF2-40B4-BE49-F238E27FC236}">
                <a16:creationId xmlns:a16="http://schemas.microsoft.com/office/drawing/2014/main" id="{BFA3A53E-93A0-4556-92EF-5F2D6A1825BD}"/>
              </a:ext>
            </a:extLst>
          </p:cNvPr>
          <p:cNvSpPr>
            <a:spLocks noChangeArrowheads="1"/>
          </p:cNvSpPr>
          <p:nvPr/>
        </p:nvSpPr>
        <p:spPr bwMode="auto">
          <a:xfrm>
            <a:off x="838899" y="237408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矩形 7">
            <a:extLst>
              <a:ext uri="{FF2B5EF4-FFF2-40B4-BE49-F238E27FC236}">
                <a16:creationId xmlns:a16="http://schemas.microsoft.com/office/drawing/2014/main" id="{75113D09-EF62-46D5-917B-5A232FE697D8}"/>
              </a:ext>
            </a:extLst>
          </p:cNvPr>
          <p:cNvSpPr/>
          <p:nvPr/>
        </p:nvSpPr>
        <p:spPr>
          <a:xfrm>
            <a:off x="5550715" y="1687925"/>
            <a:ext cx="6096000" cy="2593018"/>
          </a:xfrm>
          <a:prstGeom prst="rect">
            <a:avLst/>
          </a:prstGeom>
        </p:spPr>
        <p:txBody>
          <a:bodyPr wrap="square">
            <a:spAutoFit/>
          </a:bodyPr>
          <a:lstStyle/>
          <a:p>
            <a:pPr marL="900430" indent="-900430">
              <a:spcBef>
                <a:spcPts val="600"/>
              </a:spcBef>
              <a:spcAft>
                <a:spcPts val="900"/>
              </a:spcAft>
            </a:pPr>
            <a:r>
              <a:rPr lang="en-GB" altLang="zh-CN" sz="1600" b="1" dirty="0">
                <a:cs typeface="Times New Roman" panose="02020603050405020304" pitchFamily="18" charset="0"/>
              </a:rPr>
              <a:t>T</a:t>
            </a:r>
            <a:r>
              <a:rPr lang="en-US" altLang="zh-CN" sz="1600" b="1" dirty="0">
                <a:cs typeface="Times New Roman" panose="02020603050405020304" pitchFamily="18" charset="0"/>
              </a:rPr>
              <a:t>S</a:t>
            </a:r>
            <a:r>
              <a:rPr lang="zh-CN" altLang="en-US" sz="1600" b="1" dirty="0">
                <a:cs typeface="Times New Roman" panose="02020603050405020304" pitchFamily="18" charset="0"/>
              </a:rPr>
              <a:t> </a:t>
            </a:r>
            <a:r>
              <a:rPr lang="en-US" altLang="zh-CN" sz="1600" b="1" dirty="0">
                <a:cs typeface="Times New Roman" panose="02020603050405020304" pitchFamily="18" charset="0"/>
              </a:rPr>
              <a:t>32.240 </a:t>
            </a:r>
            <a:endParaRPr lang="en-GB" altLang="zh-CN" sz="1600" b="1" dirty="0">
              <a:cs typeface="Times New Roman" panose="02020603050405020304" pitchFamily="18" charset="0"/>
            </a:endParaRPr>
          </a:p>
          <a:p>
            <a:pPr marL="900430" indent="-900430">
              <a:spcBef>
                <a:spcPts val="600"/>
              </a:spcBef>
              <a:spcAft>
                <a:spcPts val="900"/>
              </a:spcAft>
            </a:pPr>
            <a:r>
              <a:rPr lang="en-GB" altLang="zh-CN" sz="1600" b="1" i="1" dirty="0">
                <a:cs typeface="Times New Roman" panose="02020603050405020304" pitchFamily="18" charset="0"/>
              </a:rPr>
              <a:t>4.3.1.1	Charging Trigger Function</a:t>
            </a:r>
            <a:endParaRPr lang="zh-CN" altLang="zh-CN" sz="1600" b="1" i="1" dirty="0">
              <a:cs typeface="Times New Roman" panose="02020603050405020304" pitchFamily="18" charset="0"/>
            </a:endParaRPr>
          </a:p>
          <a:p>
            <a:r>
              <a:rPr lang="en-GB" altLang="zh-CN" sz="1100" i="1" dirty="0">
                <a:latin typeface="Times New Roman" panose="02020603050405020304" pitchFamily="18" charset="0"/>
                <a:ea typeface="等线" panose="02010600030101010101" pitchFamily="2" charset="-122"/>
              </a:rPr>
              <a:t>The Charging Trigger Function (CTF) generates charging events based on the observation of network resource usage as described in clause 4.1.1. In every network element and service element that provides charging information, the CTF is the focal point for collecting the information pertaining to chargeable events within the network element, assembling this information into matching charging events, and sending these charging events towards the CDF</a:t>
            </a:r>
          </a:p>
          <a:p>
            <a:endParaRPr lang="en-GB" altLang="zh-CN" sz="1400" dirty="0">
              <a:latin typeface="Times New Roman" panose="02020603050405020304" pitchFamily="18" charset="0"/>
              <a:ea typeface="等线" panose="02010600030101010101" pitchFamily="2" charset="-122"/>
            </a:endParaRPr>
          </a:p>
          <a:p>
            <a:pPr marL="900430" indent="-900430">
              <a:spcBef>
                <a:spcPts val="600"/>
              </a:spcBef>
              <a:spcAft>
                <a:spcPts val="900"/>
              </a:spcAft>
            </a:pPr>
            <a:r>
              <a:rPr lang="en-GB" altLang="zh-CN" sz="1600" b="1" dirty="0">
                <a:cs typeface="Times New Roman" panose="02020603050405020304" pitchFamily="18" charset="0"/>
              </a:rPr>
              <a:t>TS 32.290</a:t>
            </a:r>
          </a:p>
          <a:p>
            <a:r>
              <a:rPr lang="en-GB" altLang="zh-CN" dirty="0"/>
              <a:t>NF consumer (CTF)  … </a:t>
            </a:r>
            <a:endParaRPr lang="zh-CN" altLang="en-US" dirty="0"/>
          </a:p>
        </p:txBody>
      </p:sp>
      <p:sp>
        <p:nvSpPr>
          <p:cNvPr id="9" name="矩形 8">
            <a:extLst>
              <a:ext uri="{FF2B5EF4-FFF2-40B4-BE49-F238E27FC236}">
                <a16:creationId xmlns:a16="http://schemas.microsoft.com/office/drawing/2014/main" id="{9049D63D-BEFA-4CE6-B5BB-39C3C10EAEF4}"/>
              </a:ext>
            </a:extLst>
          </p:cNvPr>
          <p:cNvSpPr/>
          <p:nvPr/>
        </p:nvSpPr>
        <p:spPr>
          <a:xfrm>
            <a:off x="560508" y="4842357"/>
            <a:ext cx="10254204" cy="975716"/>
          </a:xfrm>
          <a:prstGeom prst="rect">
            <a:avLst/>
          </a:prstGeom>
        </p:spPr>
        <p:txBody>
          <a:bodyPr wrap="square">
            <a:spAutoFit/>
          </a:bodyPr>
          <a:lstStyle/>
          <a:p>
            <a:pPr marL="285750" indent="-285750">
              <a:lnSpc>
                <a:spcPct val="150000"/>
              </a:lnSpc>
              <a:buFont typeface="Arial" panose="020B0604020202020204" pitchFamily="34" charset="0"/>
              <a:buChar char="•"/>
            </a:pPr>
            <a:r>
              <a:rPr lang="en-US" altLang="zh-CN" dirty="0">
                <a:solidFill>
                  <a:srgbClr val="FF0000"/>
                </a:solidFill>
              </a:rPr>
              <a:t>The CTF is the logic function, which defined the </a:t>
            </a:r>
            <a:r>
              <a:rPr lang="en-GB" altLang="zh-CN" dirty="0">
                <a:solidFill>
                  <a:srgbClr val="FF0000"/>
                </a:solidFill>
              </a:rPr>
              <a:t>behaviour about the collection and reporting the charging information.</a:t>
            </a:r>
          </a:p>
          <a:p>
            <a:pPr marL="285750" indent="-285750">
              <a:lnSpc>
                <a:spcPct val="150000"/>
              </a:lnSpc>
              <a:buFont typeface="Arial" panose="020B0604020202020204" pitchFamily="34" charset="0"/>
              <a:buChar char="•"/>
            </a:pPr>
            <a:r>
              <a:rPr lang="en-GB" altLang="zh-CN" dirty="0">
                <a:solidFill>
                  <a:srgbClr val="FF0000"/>
                </a:solidFill>
              </a:rPr>
              <a:t>The standards does not specify how many CTFs is used in one NF, does not specify one CTF only serve one charging service</a:t>
            </a:r>
          </a:p>
          <a:p>
            <a:pPr marL="285750" indent="-285750">
              <a:lnSpc>
                <a:spcPct val="150000"/>
              </a:lnSpc>
              <a:buFont typeface="Arial" panose="020B0604020202020204" pitchFamily="34" charset="0"/>
              <a:buChar char="•"/>
            </a:pPr>
            <a:r>
              <a:rPr lang="en-GB" altLang="zh-CN" sz="1400" dirty="0">
                <a:solidFill>
                  <a:srgbClr val="FF0000"/>
                </a:solidFill>
              </a:rPr>
              <a:t>For EPC charging, the LBO scenarios is supported and no issues about the 2 CTFs. </a:t>
            </a:r>
          </a:p>
        </p:txBody>
      </p:sp>
      <p:sp>
        <p:nvSpPr>
          <p:cNvPr id="10" name="Rectangle 23">
            <a:extLst>
              <a:ext uri="{FF2B5EF4-FFF2-40B4-BE49-F238E27FC236}">
                <a16:creationId xmlns:a16="http://schemas.microsoft.com/office/drawing/2014/main" id="{4D0C998E-8DFC-4C22-B186-12E8BD7C0CCF}"/>
              </a:ext>
            </a:extLst>
          </p:cNvPr>
          <p:cNvSpPr>
            <a:spLocks noChangeArrowheads="1"/>
          </p:cNvSpPr>
          <p:nvPr/>
        </p:nvSpPr>
        <p:spPr bwMode="auto">
          <a:xfrm>
            <a:off x="385895" y="1822870"/>
            <a:ext cx="1142219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graphicFrame>
        <p:nvGraphicFramePr>
          <p:cNvPr id="11" name="对象 10">
            <a:extLst>
              <a:ext uri="{FF2B5EF4-FFF2-40B4-BE49-F238E27FC236}">
                <a16:creationId xmlns:a16="http://schemas.microsoft.com/office/drawing/2014/main" id="{E0D7623D-AD8A-4DF1-821B-613C3227C7B7}"/>
              </a:ext>
            </a:extLst>
          </p:cNvPr>
          <p:cNvGraphicFramePr>
            <a:graphicFrameLocks noChangeAspect="1"/>
          </p:cNvGraphicFramePr>
          <p:nvPr>
            <p:extLst>
              <p:ext uri="{D42A27DB-BD31-4B8C-83A1-F6EECF244321}">
                <p14:modId xmlns:p14="http://schemas.microsoft.com/office/powerpoint/2010/main" val="2920857260"/>
              </p:ext>
            </p:extLst>
          </p:nvPr>
        </p:nvGraphicFramePr>
        <p:xfrm>
          <a:off x="330740" y="1822870"/>
          <a:ext cx="4873085" cy="2593018"/>
        </p:xfrm>
        <a:graphic>
          <a:graphicData uri="http://schemas.openxmlformats.org/presentationml/2006/ole">
            <mc:AlternateContent xmlns:mc="http://schemas.openxmlformats.org/markup-compatibility/2006">
              <mc:Choice xmlns:v="urn:schemas-microsoft-com:vml" Requires="v">
                <p:oleObj spid="_x0000_s1088" name="Visio" r:id="rId3" imgW="4150717" imgH="2206840" progId="Visio.Drawing.11">
                  <p:embed/>
                </p:oleObj>
              </mc:Choice>
              <mc:Fallback>
                <p:oleObj name="Visio" r:id="rId3" imgW="4150717" imgH="2206840" progId="Visio.Drawing.11">
                  <p:embed/>
                  <p:pic>
                    <p:nvPicPr>
                      <p:cNvPr id="0" name="Object 2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0740" y="1822870"/>
                        <a:ext cx="4873085" cy="2593018"/>
                      </a:xfrm>
                      <a:prstGeom prst="rect">
                        <a:avLst/>
                      </a:prstGeom>
                      <a:noFill/>
                    </p:spPr>
                  </p:pic>
                </p:oleObj>
              </mc:Fallback>
            </mc:AlternateContent>
          </a:graphicData>
        </a:graphic>
      </p:graphicFrame>
    </p:spTree>
    <p:extLst>
      <p:ext uri="{BB962C8B-B14F-4D97-AF65-F5344CB8AC3E}">
        <p14:creationId xmlns:p14="http://schemas.microsoft.com/office/powerpoint/2010/main" val="2295271328"/>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B37175C-DB38-4C81-B520-476C22A34EF3}"/>
              </a:ext>
            </a:extLst>
          </p:cNvPr>
          <p:cNvSpPr>
            <a:spLocks noGrp="1"/>
          </p:cNvSpPr>
          <p:nvPr>
            <p:ph type="title"/>
          </p:nvPr>
        </p:nvSpPr>
        <p:spPr>
          <a:xfrm>
            <a:off x="1052483" y="40167"/>
            <a:ext cx="9102725" cy="1143000"/>
          </a:xfrm>
        </p:spPr>
        <p:txBody>
          <a:bodyPr/>
          <a:lstStyle/>
          <a:p>
            <a:r>
              <a:rPr lang="en-US" altLang="zh-CN" dirty="0"/>
              <a:t>Solutions</a:t>
            </a:r>
            <a:endParaRPr lang="zh-CN" altLang="en-US" dirty="0"/>
          </a:p>
        </p:txBody>
      </p:sp>
      <p:sp>
        <p:nvSpPr>
          <p:cNvPr id="3" name="内容占位符 2">
            <a:extLst>
              <a:ext uri="{FF2B5EF4-FFF2-40B4-BE49-F238E27FC236}">
                <a16:creationId xmlns:a16="http://schemas.microsoft.com/office/drawing/2014/main" id="{A32B91ED-D544-4930-91A4-C23BD849A3E2}"/>
              </a:ext>
            </a:extLst>
          </p:cNvPr>
          <p:cNvSpPr>
            <a:spLocks noGrp="1"/>
          </p:cNvSpPr>
          <p:nvPr>
            <p:ph idx="1"/>
          </p:nvPr>
        </p:nvSpPr>
        <p:spPr>
          <a:xfrm>
            <a:off x="228447" y="850143"/>
            <a:ext cx="11183938" cy="4830763"/>
          </a:xfrm>
        </p:spPr>
        <p:txBody>
          <a:bodyPr/>
          <a:lstStyle/>
          <a:p>
            <a:r>
              <a:rPr lang="en-US" altLang="zh-CN" sz="1800" dirty="0"/>
              <a:t>The CTF is  the focal point and logic function, specified in the TS 32.240.</a:t>
            </a:r>
          </a:p>
          <a:p>
            <a:r>
              <a:rPr lang="en-US" altLang="zh-CN" sz="1800" dirty="0"/>
              <a:t>Two proposed solutions, but only one charging architecture.</a:t>
            </a:r>
            <a:endParaRPr lang="zh-CN" altLang="en-US" sz="1800" dirty="0"/>
          </a:p>
        </p:txBody>
      </p:sp>
      <p:graphicFrame>
        <p:nvGraphicFramePr>
          <p:cNvPr id="8" name="对象 7">
            <a:extLst>
              <a:ext uri="{FF2B5EF4-FFF2-40B4-BE49-F238E27FC236}">
                <a16:creationId xmlns:a16="http://schemas.microsoft.com/office/drawing/2014/main" id="{8D8B059A-9342-4EFC-8B81-6E64E48163F6}"/>
              </a:ext>
            </a:extLst>
          </p:cNvPr>
          <p:cNvGraphicFramePr>
            <a:graphicFrameLocks noChangeAspect="1"/>
          </p:cNvGraphicFramePr>
          <p:nvPr>
            <p:extLst>
              <p:ext uri="{D42A27DB-BD31-4B8C-83A1-F6EECF244321}">
                <p14:modId xmlns:p14="http://schemas.microsoft.com/office/powerpoint/2010/main" val="686385701"/>
              </p:ext>
            </p:extLst>
          </p:nvPr>
        </p:nvGraphicFramePr>
        <p:xfrm>
          <a:off x="7650147" y="40167"/>
          <a:ext cx="3818197" cy="2483163"/>
        </p:xfrm>
        <a:graphic>
          <a:graphicData uri="http://schemas.openxmlformats.org/presentationml/2006/ole">
            <mc:AlternateContent xmlns:mc="http://schemas.openxmlformats.org/markup-compatibility/2006">
              <mc:Choice xmlns:v="urn:schemas-microsoft-com:vml" Requires="v">
                <p:oleObj spid="_x0000_s2105" name="Visio" r:id="rId3" imgW="4086192" imgH="2657579" progId="Visio.Drawing.11">
                  <p:embed/>
                </p:oleObj>
              </mc:Choice>
              <mc:Fallback>
                <p:oleObj name="Visio" r:id="rId3" imgW="4086192" imgH="2657579" progId="Visio.Drawing.11">
                  <p:embed/>
                  <p:pic>
                    <p:nvPicPr>
                      <p:cNvPr id="7" name="对象 6">
                        <a:extLst>
                          <a:ext uri="{FF2B5EF4-FFF2-40B4-BE49-F238E27FC236}">
                            <a16:creationId xmlns:a16="http://schemas.microsoft.com/office/drawing/2014/main" id="{ED440BB1-EDDD-4E13-BA8E-821F15DD47B0}"/>
                          </a:ext>
                        </a:extLst>
                      </p:cNvPr>
                      <p:cNvPicPr>
                        <a:picLocks noChangeAspect="1" noChangeArrowheads="1"/>
                      </p:cNvPicPr>
                      <p:nvPr/>
                    </p:nvPicPr>
                    <p:blipFill>
                      <a:blip r:embed="rId4"/>
                      <a:srcRect/>
                      <a:stretch>
                        <a:fillRect/>
                      </a:stretch>
                    </p:blipFill>
                    <p:spPr bwMode="auto">
                      <a:xfrm>
                        <a:off x="7650147" y="40167"/>
                        <a:ext cx="3818197" cy="2483163"/>
                      </a:xfrm>
                      <a:prstGeom prst="rect">
                        <a:avLst/>
                      </a:prstGeom>
                      <a:noFill/>
                    </p:spPr>
                  </p:pic>
                </p:oleObj>
              </mc:Fallback>
            </mc:AlternateContent>
          </a:graphicData>
        </a:graphic>
      </p:graphicFrame>
      <p:sp>
        <p:nvSpPr>
          <p:cNvPr id="9" name="矩形 8">
            <a:extLst>
              <a:ext uri="{FF2B5EF4-FFF2-40B4-BE49-F238E27FC236}">
                <a16:creationId xmlns:a16="http://schemas.microsoft.com/office/drawing/2014/main" id="{7FF76FE3-1388-4D38-8764-49FFBED864F2}"/>
              </a:ext>
            </a:extLst>
          </p:cNvPr>
          <p:cNvSpPr/>
          <p:nvPr/>
        </p:nvSpPr>
        <p:spPr>
          <a:xfrm>
            <a:off x="228447" y="2785572"/>
            <a:ext cx="5867553" cy="3705310"/>
          </a:xfrm>
          <a:prstGeom prst="rect">
            <a:avLst/>
          </a:prstGeom>
        </p:spPr>
        <p:txBody>
          <a:bodyPr wrap="square">
            <a:spAutoFit/>
          </a:bodyPr>
          <a:lstStyle/>
          <a:p>
            <a:pPr>
              <a:lnSpc>
                <a:spcPct val="150000"/>
              </a:lnSpc>
            </a:pPr>
            <a:r>
              <a:rPr lang="en-US" altLang="zh-CN" sz="1400" dirty="0">
                <a:solidFill>
                  <a:srgbClr val="C00000"/>
                </a:solidFill>
              </a:rPr>
              <a:t>Solution 1: combine charging sessions for V-CHF and H-CHF</a:t>
            </a:r>
          </a:p>
          <a:p>
            <a:pPr>
              <a:lnSpc>
                <a:spcPct val="150000"/>
              </a:lnSpc>
            </a:pPr>
            <a:r>
              <a:rPr lang="en-US" altLang="zh-CN" sz="1200" dirty="0"/>
              <a:t>The V-CHF and H-CHF strongly impact on each other: </a:t>
            </a:r>
          </a:p>
          <a:p>
            <a:pPr marL="342900" indent="-342900">
              <a:lnSpc>
                <a:spcPct val="150000"/>
              </a:lnSpc>
              <a:buAutoNum type="arabicPeriod"/>
            </a:pPr>
            <a:r>
              <a:rPr lang="en-US" altLang="zh-CN" sz="1200" dirty="0"/>
              <a:t>SMF must have the same chargeable events and same charging information for the V-CHF and H-CHF</a:t>
            </a:r>
          </a:p>
          <a:p>
            <a:pPr marL="342900" indent="-342900">
              <a:lnSpc>
                <a:spcPct val="150000"/>
              </a:lnSpc>
              <a:buAutoNum type="arabicPeriod"/>
            </a:pPr>
            <a:r>
              <a:rPr lang="en-US" altLang="zh-CN" sz="1200" dirty="0"/>
              <a:t>SMF must have different charging context: charging resource ref , CHF address, State Machine,  security mechanism, </a:t>
            </a:r>
          </a:p>
          <a:p>
            <a:pPr marL="342900" indent="-342900">
              <a:lnSpc>
                <a:spcPct val="150000"/>
              </a:lnSpc>
              <a:buAutoNum type="arabicPeriod"/>
            </a:pPr>
            <a:r>
              <a:rPr lang="en-US" altLang="zh-CN" sz="1200" dirty="0"/>
              <a:t>Error handling issues shall same: </a:t>
            </a:r>
          </a:p>
          <a:p>
            <a:pPr marL="360363" lvl="1" indent="-184150">
              <a:lnSpc>
                <a:spcPct val="150000"/>
              </a:lnSpc>
              <a:buFont typeface="Arial" panose="020B0604020202020204" pitchFamily="34" charset="0"/>
              <a:buChar char="•"/>
            </a:pPr>
            <a:r>
              <a:rPr lang="en-US" altLang="zh-CN" sz="1200" i="1" dirty="0"/>
              <a:t>In the case of the CTF request times out and interaction with two CHFs, CTF shall terminate the interaction with both CHFs.</a:t>
            </a:r>
          </a:p>
          <a:p>
            <a:pPr marL="360363" lvl="1" indent="-184150">
              <a:lnSpc>
                <a:spcPct val="150000"/>
              </a:lnSpc>
              <a:buFont typeface="Arial" panose="020B0604020202020204" pitchFamily="34" charset="0"/>
              <a:buChar char="•"/>
            </a:pPr>
            <a:r>
              <a:rPr lang="en-US" altLang="zh-CN" sz="1200" i="1" dirty="0"/>
              <a:t>In the case, there are two CHFs involved, retries shall be avoided </a:t>
            </a:r>
          </a:p>
          <a:p>
            <a:pPr marL="360363" lvl="1" indent="-184150">
              <a:lnSpc>
                <a:spcPct val="150000"/>
              </a:lnSpc>
              <a:buFont typeface="Arial" panose="020B0604020202020204" pitchFamily="34" charset="0"/>
              <a:buChar char="•"/>
            </a:pPr>
            <a:r>
              <a:rPr lang="en-US" altLang="zh-CN" sz="1200" i="1" dirty="0"/>
              <a:t>If the response from a second CHF results in a termination, this shall trigger a Charging Data Request [Terminate] to the first CHF with the reason for failure towards the second CHF. </a:t>
            </a:r>
            <a:endParaRPr lang="zh-CN" altLang="en-US" sz="1200" i="1" dirty="0"/>
          </a:p>
        </p:txBody>
      </p:sp>
      <p:sp>
        <p:nvSpPr>
          <p:cNvPr id="13" name="矩形 12">
            <a:extLst>
              <a:ext uri="{FF2B5EF4-FFF2-40B4-BE49-F238E27FC236}">
                <a16:creationId xmlns:a16="http://schemas.microsoft.com/office/drawing/2014/main" id="{7097C866-5B62-4A59-A9DC-D90DB0B1F346}"/>
              </a:ext>
            </a:extLst>
          </p:cNvPr>
          <p:cNvSpPr/>
          <p:nvPr/>
        </p:nvSpPr>
        <p:spPr>
          <a:xfrm>
            <a:off x="6221835" y="2785572"/>
            <a:ext cx="5523184" cy="3428311"/>
          </a:xfrm>
          <a:prstGeom prst="rect">
            <a:avLst/>
          </a:prstGeom>
        </p:spPr>
        <p:txBody>
          <a:bodyPr wrap="square">
            <a:spAutoFit/>
          </a:bodyPr>
          <a:lstStyle/>
          <a:p>
            <a:pPr>
              <a:lnSpc>
                <a:spcPct val="150000"/>
              </a:lnSpc>
            </a:pPr>
            <a:r>
              <a:rPr lang="en-US" altLang="zh-CN" sz="1400" dirty="0">
                <a:solidFill>
                  <a:srgbClr val="C00000"/>
                </a:solidFill>
              </a:rPr>
              <a:t>Solution 2: individual charging session for V-CHF and H-CHF</a:t>
            </a:r>
          </a:p>
          <a:p>
            <a:pPr>
              <a:lnSpc>
                <a:spcPct val="150000"/>
              </a:lnSpc>
            </a:pPr>
            <a:r>
              <a:rPr lang="en-US" altLang="zh-CN" sz="1200" dirty="0"/>
              <a:t>The V-CHF and H-CHF do not impact on each other. </a:t>
            </a:r>
            <a:endParaRPr lang="zh-CN" altLang="en-US" sz="1200" dirty="0"/>
          </a:p>
          <a:p>
            <a:pPr marL="342900" indent="-342900">
              <a:lnSpc>
                <a:spcPct val="150000"/>
              </a:lnSpc>
              <a:buAutoNum type="arabicPeriod"/>
            </a:pPr>
            <a:r>
              <a:rPr lang="en-US" altLang="zh-CN" sz="1200" dirty="0"/>
              <a:t>CTF have the separate chargeable event (may be same or different) and  the separate charging information (may be same or different) for the V-CHF and H-CHF</a:t>
            </a:r>
          </a:p>
          <a:p>
            <a:pPr marL="342900" indent="-342900">
              <a:lnSpc>
                <a:spcPct val="150000"/>
              </a:lnSpc>
              <a:buAutoNum type="arabicPeriod"/>
            </a:pPr>
            <a:r>
              <a:rPr lang="en-US" altLang="zh-CN" sz="1200" dirty="0"/>
              <a:t>Separate charging context: charging resource ref , CHF address, State Machine,  security mechanism, </a:t>
            </a:r>
          </a:p>
          <a:p>
            <a:pPr marL="342900" indent="-342900">
              <a:lnSpc>
                <a:spcPct val="150000"/>
              </a:lnSpc>
              <a:buAutoNum type="arabicPeriod"/>
            </a:pPr>
            <a:r>
              <a:rPr lang="en-US" altLang="zh-CN" sz="1200" dirty="0"/>
              <a:t>Error handling is separate. </a:t>
            </a:r>
          </a:p>
          <a:p>
            <a:pPr marL="360363" lvl="1" indent="-184150">
              <a:lnSpc>
                <a:spcPct val="150000"/>
              </a:lnSpc>
              <a:buFont typeface="Arial" panose="020B0604020202020204" pitchFamily="34" charset="0"/>
              <a:buChar char="•"/>
            </a:pPr>
            <a:r>
              <a:rPr lang="en-US" altLang="zh-CN" sz="1200" i="1" dirty="0"/>
              <a:t>if the error can be handled in the charging resource of one CHF internal, it is no related to the another CHF. </a:t>
            </a:r>
            <a:endParaRPr lang="zh-CN" altLang="zh-CN" sz="1200" i="1" dirty="0"/>
          </a:p>
          <a:p>
            <a:pPr marL="360363" lvl="1" indent="-184150">
              <a:lnSpc>
                <a:spcPct val="150000"/>
              </a:lnSpc>
              <a:buFont typeface="Arial" panose="020B0604020202020204" pitchFamily="34" charset="0"/>
              <a:buChar char="•"/>
            </a:pPr>
            <a:r>
              <a:rPr lang="en-US" altLang="zh-CN" sz="1200" i="1" dirty="0"/>
              <a:t>if the charging resource 1 error impacts on the PDU </a:t>
            </a:r>
            <a:r>
              <a:rPr lang="en-US" altLang="zh-CN" sz="1200" i="1" dirty="0" err="1"/>
              <a:t>Session,another</a:t>
            </a:r>
            <a:r>
              <a:rPr lang="en-US" altLang="zh-CN" sz="1200" i="1" dirty="0"/>
              <a:t> charging resource 2 will be changed which caused by the PDU session</a:t>
            </a:r>
          </a:p>
        </p:txBody>
      </p:sp>
      <p:sp>
        <p:nvSpPr>
          <p:cNvPr id="14" name="矩形 13">
            <a:extLst>
              <a:ext uri="{FF2B5EF4-FFF2-40B4-BE49-F238E27FC236}">
                <a16:creationId xmlns:a16="http://schemas.microsoft.com/office/drawing/2014/main" id="{99AF6A97-6611-49BE-9BAF-792665269C05}"/>
              </a:ext>
            </a:extLst>
          </p:cNvPr>
          <p:cNvSpPr/>
          <p:nvPr/>
        </p:nvSpPr>
        <p:spPr>
          <a:xfrm>
            <a:off x="284406" y="1564350"/>
            <a:ext cx="7356758" cy="1212320"/>
          </a:xfrm>
          <a:prstGeom prst="rect">
            <a:avLst/>
          </a:prstGeom>
        </p:spPr>
        <p:txBody>
          <a:bodyPr wrap="square">
            <a:spAutoFit/>
          </a:bodyPr>
          <a:lstStyle/>
          <a:p>
            <a:pPr>
              <a:lnSpc>
                <a:spcPct val="150000"/>
              </a:lnSpc>
            </a:pPr>
            <a:r>
              <a:rPr lang="en-US" altLang="zh-CN" sz="1400" dirty="0">
                <a:solidFill>
                  <a:srgbClr val="C00000"/>
                </a:solidFill>
              </a:rPr>
              <a:t>Common Part:</a:t>
            </a:r>
          </a:p>
          <a:p>
            <a:pPr marL="342900" indent="-342900">
              <a:lnSpc>
                <a:spcPct val="150000"/>
              </a:lnSpc>
              <a:buAutoNum type="arabicPeriod"/>
            </a:pPr>
            <a:r>
              <a:rPr lang="en-US" altLang="zh-CN" sz="1200" dirty="0"/>
              <a:t>SMF has the different charging session(charging resource) with V-CHF and H-CHF</a:t>
            </a:r>
          </a:p>
          <a:p>
            <a:pPr marL="342900" indent="-342900">
              <a:lnSpc>
                <a:spcPct val="150000"/>
              </a:lnSpc>
              <a:buAutoNum type="arabicPeriod"/>
            </a:pPr>
            <a:r>
              <a:rPr lang="en-US" altLang="zh-CN" sz="1200" dirty="0"/>
              <a:t>For one  PDU session, No impaction on PCF and UPF ( According to TS 23501, the interaction between PCF and UPF with SMF, not related to the CTF)</a:t>
            </a:r>
          </a:p>
        </p:txBody>
      </p:sp>
    </p:spTree>
    <p:extLst>
      <p:ext uri="{BB962C8B-B14F-4D97-AF65-F5344CB8AC3E}">
        <p14:creationId xmlns:p14="http://schemas.microsoft.com/office/powerpoint/2010/main" val="3034046994"/>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9EE3713-F5E9-4355-A854-C5FEB2244B6E}"/>
              </a:ext>
            </a:extLst>
          </p:cNvPr>
          <p:cNvSpPr>
            <a:spLocks noGrp="1"/>
          </p:cNvSpPr>
          <p:nvPr>
            <p:ph type="title"/>
          </p:nvPr>
        </p:nvSpPr>
        <p:spPr/>
        <p:txBody>
          <a:bodyPr/>
          <a:lstStyle/>
          <a:p>
            <a:r>
              <a:rPr lang="en-US" altLang="zh-CN" dirty="0"/>
              <a:t>Evaluation</a:t>
            </a:r>
            <a:endParaRPr lang="zh-CN" altLang="en-US" dirty="0"/>
          </a:p>
        </p:txBody>
      </p:sp>
      <p:graphicFrame>
        <p:nvGraphicFramePr>
          <p:cNvPr id="6" name="表格 5">
            <a:extLst>
              <a:ext uri="{FF2B5EF4-FFF2-40B4-BE49-F238E27FC236}">
                <a16:creationId xmlns:a16="http://schemas.microsoft.com/office/drawing/2014/main" id="{A7A0A96A-C88B-4600-A485-020D9786BF18}"/>
              </a:ext>
            </a:extLst>
          </p:cNvPr>
          <p:cNvGraphicFramePr>
            <a:graphicFrameLocks noGrp="1"/>
          </p:cNvGraphicFramePr>
          <p:nvPr>
            <p:extLst>
              <p:ext uri="{D42A27DB-BD31-4B8C-83A1-F6EECF244321}">
                <p14:modId xmlns:p14="http://schemas.microsoft.com/office/powerpoint/2010/main" val="2346887078"/>
              </p:ext>
            </p:extLst>
          </p:nvPr>
        </p:nvGraphicFramePr>
        <p:xfrm>
          <a:off x="360728" y="1371600"/>
          <a:ext cx="11178810" cy="4815840"/>
        </p:xfrm>
        <a:graphic>
          <a:graphicData uri="http://schemas.openxmlformats.org/drawingml/2006/table">
            <a:tbl>
              <a:tblPr firstRow="1" bandRow="1">
                <a:tableStyleId>{5C22544A-7EE6-4342-B048-85BDC9FD1C3A}</a:tableStyleId>
              </a:tblPr>
              <a:tblGrid>
                <a:gridCol w="2164358">
                  <a:extLst>
                    <a:ext uri="{9D8B030D-6E8A-4147-A177-3AD203B41FA5}">
                      <a16:colId xmlns:a16="http://schemas.microsoft.com/office/drawing/2014/main" val="3891015299"/>
                    </a:ext>
                  </a:extLst>
                </a:gridCol>
                <a:gridCol w="4512348">
                  <a:extLst>
                    <a:ext uri="{9D8B030D-6E8A-4147-A177-3AD203B41FA5}">
                      <a16:colId xmlns:a16="http://schemas.microsoft.com/office/drawing/2014/main" val="1942807500"/>
                    </a:ext>
                  </a:extLst>
                </a:gridCol>
                <a:gridCol w="4502104">
                  <a:extLst>
                    <a:ext uri="{9D8B030D-6E8A-4147-A177-3AD203B41FA5}">
                      <a16:colId xmlns:a16="http://schemas.microsoft.com/office/drawing/2014/main" val="799388041"/>
                    </a:ext>
                  </a:extLst>
                </a:gridCol>
              </a:tblGrid>
              <a:tr h="370840">
                <a:tc>
                  <a:txBody>
                    <a:bodyPr/>
                    <a:lstStyle/>
                    <a:p>
                      <a:endParaRPr lang="zh-CN" altLang="en-US" sz="2000" dirty="0"/>
                    </a:p>
                  </a:txBody>
                  <a:tcPr/>
                </a:tc>
                <a:tc>
                  <a:txBody>
                    <a:bodyPr/>
                    <a:lstStyle/>
                    <a:p>
                      <a:r>
                        <a:rPr lang="en-US" altLang="zh-CN" sz="2000" dirty="0"/>
                        <a:t>Solution 1</a:t>
                      </a:r>
                      <a:endParaRPr lang="zh-CN" altLang="en-US" sz="2000" dirty="0"/>
                    </a:p>
                  </a:txBody>
                  <a:tcPr/>
                </a:tc>
                <a:tc>
                  <a:txBody>
                    <a:bodyPr/>
                    <a:lstStyle/>
                    <a:p>
                      <a:r>
                        <a:rPr lang="en-US" altLang="zh-CN" sz="2000" dirty="0"/>
                        <a:t>Solution 2</a:t>
                      </a:r>
                      <a:endParaRPr lang="zh-CN" altLang="en-US" sz="2000" dirty="0"/>
                    </a:p>
                  </a:txBody>
                  <a:tcPr/>
                </a:tc>
                <a:extLst>
                  <a:ext uri="{0D108BD9-81ED-4DB2-BD59-A6C34878D82A}">
                    <a16:rowId xmlns:a16="http://schemas.microsoft.com/office/drawing/2014/main" val="2091914123"/>
                  </a:ext>
                </a:extLst>
              </a:tr>
              <a:tr h="611604">
                <a:tc>
                  <a:txBody>
                    <a:bodyPr/>
                    <a:lstStyle/>
                    <a:p>
                      <a:r>
                        <a:rPr lang="en-US" altLang="zh-CN" sz="1600" dirty="0"/>
                        <a:t>Supported Scenarios</a:t>
                      </a:r>
                      <a:endParaRPr lang="zh-CN" altLang="en-US" sz="1600" dirty="0"/>
                    </a:p>
                  </a:txBody>
                  <a:tcPr/>
                </a:tc>
                <a:tc>
                  <a:txBody>
                    <a:bodyPr/>
                    <a:lstStyle/>
                    <a:p>
                      <a:r>
                        <a:rPr lang="en-US" altLang="zh-CN" sz="1600" dirty="0"/>
                        <a:t>H-CHF indicates the retail charging and V-CHF indicates wholesale.</a:t>
                      </a:r>
                    </a:p>
                    <a:p>
                      <a:r>
                        <a:rPr lang="en-US" altLang="zh-CN" sz="1600" dirty="0"/>
                        <a:t>Retail and wholesale are strongly bound. If the retail is valid and does not charge (corresponding to the Continue in failure handling)., the wholesale must also be terminated. </a:t>
                      </a:r>
                      <a:r>
                        <a:rPr lang="zh-CN" altLang="en-US" sz="1600" dirty="0"/>
                        <a:t>，</a:t>
                      </a:r>
                    </a:p>
                  </a:txBody>
                  <a:tcPr/>
                </a:tc>
                <a:tc>
                  <a:txBody>
                    <a:bodyPr/>
                    <a:lstStyle/>
                    <a:p>
                      <a:r>
                        <a:rPr lang="en-US" altLang="zh-CN" sz="1600" dirty="0"/>
                        <a:t>H-CHF indicates the retail charging and V-CHF indicates wholesale.</a:t>
                      </a:r>
                    </a:p>
                    <a:p>
                      <a:r>
                        <a:rPr lang="en-US" altLang="zh-CN" sz="1600" dirty="0"/>
                        <a:t>Retail and wholesale are separated which is controlled by each other individually. Even if there is no retail charging, the wholesale needs to be recorded as long as the PDU session continues.</a:t>
                      </a:r>
                      <a:endParaRPr lang="zh-CN" altLang="en-US" sz="1600" dirty="0"/>
                    </a:p>
                  </a:txBody>
                  <a:tcPr/>
                </a:tc>
                <a:extLst>
                  <a:ext uri="{0D108BD9-81ED-4DB2-BD59-A6C34878D82A}">
                    <a16:rowId xmlns:a16="http://schemas.microsoft.com/office/drawing/2014/main" val="816941110"/>
                  </a:ext>
                </a:extLst>
              </a:tr>
              <a:tr h="370840">
                <a:tc>
                  <a:txBody>
                    <a:bodyPr/>
                    <a:lstStyle/>
                    <a:p>
                      <a:r>
                        <a:rPr lang="en-US" altLang="zh-CN" sz="1600" dirty="0"/>
                        <a:t>Impact on Implementation</a:t>
                      </a:r>
                      <a:endParaRPr lang="zh-CN" altLang="en-US" sz="1600" dirty="0"/>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600" dirty="0"/>
                        <a:t>For a UE, V-CHF and H-CHF has impacted on each other,  and the interaction way is specified in the standards, which is related to the implementation. </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600" dirty="0"/>
                        <a:t>For a UE, there is no strong binding between V-CHF and H-CHF, the roaming negotiation can be performed between V-CHF and H-CHF. Multiple implementation are available.</a:t>
                      </a:r>
                      <a:endParaRPr lang="zh-CN" altLang="en-US" sz="1600" dirty="0"/>
                    </a:p>
                  </a:txBody>
                  <a:tcPr/>
                </a:tc>
                <a:extLst>
                  <a:ext uri="{0D108BD9-81ED-4DB2-BD59-A6C34878D82A}">
                    <a16:rowId xmlns:a16="http://schemas.microsoft.com/office/drawing/2014/main" val="3607624712"/>
                  </a:ext>
                </a:extLst>
              </a:tr>
              <a:tr h="370840">
                <a:tc>
                  <a:txBody>
                    <a:bodyPr/>
                    <a:lstStyle/>
                    <a:p>
                      <a:r>
                        <a:rPr lang="en-US" altLang="zh-CN" sz="1600" dirty="0"/>
                        <a:t>Impact on SMF and CHF</a:t>
                      </a:r>
                      <a:endParaRPr lang="zh-CN" altLang="en-US" sz="1600" dirty="0"/>
                    </a:p>
                  </a:txBody>
                  <a:tcPr/>
                </a:tc>
                <a:tc>
                  <a:txBody>
                    <a:bodyPr/>
                    <a:lstStyle/>
                    <a:p>
                      <a:r>
                        <a:rPr lang="en-US" altLang="zh-CN" sz="1600" dirty="0"/>
                        <a:t>The SMF needs to maintain two charging contexts and a set of charging information.</a:t>
                      </a:r>
                    </a:p>
                    <a:p>
                      <a:r>
                        <a:rPr lang="en-US" altLang="zh-CN" sz="1600" dirty="0"/>
                        <a:t>From CHF side, the operation of the CHF need to consider the unknown behaviors of other CHFs, including the errors , management behaviors and the load (time out). The implementation of the CHF is complex and big impact on the live network.</a:t>
                      </a:r>
                      <a:endParaRPr lang="zh-CN" altLang="en-US" sz="1600" dirty="0"/>
                    </a:p>
                  </a:txBody>
                  <a:tcPr/>
                </a:tc>
                <a:tc>
                  <a:txBody>
                    <a:bodyPr/>
                    <a:lstStyle/>
                    <a:p>
                      <a:r>
                        <a:rPr lang="en-US" altLang="zh-CN" sz="1600" dirty="0"/>
                        <a:t>The SMF needs to maintain two charging contexts and a set of charging information (the same QBC and FBC information).</a:t>
                      </a:r>
                    </a:p>
                    <a:p>
                      <a:r>
                        <a:rPr lang="en-US" altLang="zh-CN" sz="1600" dirty="0"/>
                        <a:t>From CHF side, no change is required.</a:t>
                      </a:r>
                      <a:endParaRPr lang="zh-CN" altLang="en-US" sz="1600" dirty="0"/>
                    </a:p>
                  </a:txBody>
                  <a:tcPr/>
                </a:tc>
                <a:extLst>
                  <a:ext uri="{0D108BD9-81ED-4DB2-BD59-A6C34878D82A}">
                    <a16:rowId xmlns:a16="http://schemas.microsoft.com/office/drawing/2014/main" val="2588536178"/>
                  </a:ext>
                </a:extLst>
              </a:tr>
            </a:tbl>
          </a:graphicData>
        </a:graphic>
      </p:graphicFrame>
    </p:spTree>
    <p:extLst>
      <p:ext uri="{BB962C8B-B14F-4D97-AF65-F5344CB8AC3E}">
        <p14:creationId xmlns:p14="http://schemas.microsoft.com/office/powerpoint/2010/main" val="3831379227"/>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815" y="2879729"/>
            <a:ext cx="8221835" cy="519616"/>
          </a:xfrm>
        </p:spPr>
        <p:txBody>
          <a:bodyPr/>
          <a:lstStyle/>
          <a:p>
            <a:r>
              <a:rPr lang="sv-SE" sz="6000" dirty="0"/>
              <a:t>Thank you!</a:t>
            </a:r>
          </a:p>
        </p:txBody>
      </p:sp>
    </p:spTree>
    <p:extLst>
      <p:ext uri="{BB962C8B-B14F-4D97-AF65-F5344CB8AC3E}">
        <p14:creationId xmlns:p14="http://schemas.microsoft.com/office/powerpoint/2010/main" val="11954805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3185B6FD968AC4F8244C98DADFCDDF2" ma:contentTypeVersion="13" ma:contentTypeDescription="Create a new document." ma:contentTypeScope="" ma:versionID="82ad2bae7f0c06f2affd04e202398948">
  <xsd:schema xmlns:xsd="http://www.w3.org/2001/XMLSchema" xmlns:xs="http://www.w3.org/2001/XMLSchema" xmlns:p="http://schemas.microsoft.com/office/2006/metadata/properties" xmlns:ns3="71c5aaf6-e6ce-465b-b873-5148d2a4c105" xmlns:ns4="687e87d0-d0a8-4c48-8f94-14f0c67212c5" xmlns:ns5="b4d06219-a142-4c5f-be55-53f74cb980c7" targetNamespace="http://schemas.microsoft.com/office/2006/metadata/properties" ma:root="true" ma:fieldsID="f9959177c7080051a0232d0818074d39" ns3:_="" ns4:_="" ns5:_="">
    <xsd:import namespace="71c5aaf6-e6ce-465b-b873-5148d2a4c105"/>
    <xsd:import namespace="687e87d0-d0a8-4c48-8f94-14f0c67212c5"/>
    <xsd:import namespace="b4d06219-a142-4c5f-be55-53f74cb980c7"/>
    <xsd:element name="properties">
      <xsd:complexType>
        <xsd:sequence>
          <xsd:element name="documentManagement">
            <xsd:complexType>
              <xsd:all>
                <xsd:element ref="ns3:_dlc_DocId" minOccurs="0"/>
                <xsd:element ref="ns3:_dlc_DocIdUrl" minOccurs="0"/>
                <xsd:element ref="ns3:_dlc_DocIdPersistId" minOccurs="0"/>
                <xsd:element ref="ns3:HideFromDelve" minOccurs="0"/>
                <xsd:element ref="ns4:MediaServiceFastMetadata" minOccurs="0"/>
                <xsd:element ref="ns5:SharedWithUsers" minOccurs="0"/>
                <xsd:element ref="ns5:SharedWithDetails" minOccurs="0"/>
                <xsd:element ref="ns5:SharingHintHash" minOccurs="0"/>
                <xsd:element ref="ns4:MediaServiceMetadata" minOccurs="0"/>
                <xsd:element ref="ns4:MediaServiceDateTaken" minOccurs="0"/>
                <xsd:element ref="ns4:MediaServiceAutoTags" minOccurs="0"/>
                <xsd:element ref="ns4:MediaServiceOCR" minOccurs="0"/>
                <xsd:element ref="ns4:MediaServiceLocation"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687e87d0-d0a8-4c48-8f94-14f0c67212c5" elementFormDefault="qualified">
    <xsd:import namespace="http://schemas.microsoft.com/office/2006/documentManagement/types"/>
    <xsd:import namespace="http://schemas.microsoft.com/office/infopath/2007/PartnerControls"/>
    <xsd:element name="MediaServiceFastMetadata" ma:index="12" nillable="true" ma:displayName="MediaServiceFastMetadata" ma:hidden="true" ma:internalName="MediaServiceFastMetadata" ma:readOnly="true">
      <xsd:simpleType>
        <xsd:restriction base="dms:Note"/>
      </xsd:simpleType>
    </xsd:element>
    <xsd:element name="MediaServiceMetadata" ma:index="16" nillable="true" ma:displayName="MediaServiceMetadata" ma:hidden="true" ma:internalName="MediaServiceMetadata" ma:readOnly="true">
      <xsd:simpleType>
        <xsd:restriction base="dms:Note"/>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Tags" ma:index="18" nillable="true" ma:displayName="MediaServiceAutoTags" ma:internalName="MediaServiceAutoTags" ma:readOnly="true">
      <xsd:simpleType>
        <xsd:restriction base="dms:Text"/>
      </xsd:simpleType>
    </xsd:element>
    <xsd:element name="MediaServiceOCR" ma:index="19" nillable="true" ma:displayName="MediaServiceOCR"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4d06219-a142-4c5f-be55-53f74cb980c7"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element name="SharingHintHash" ma:index="15"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34c87397-5fc1-491e-85e7-d6110dbe9cbd" ContentTypeId="0x0101" PreviousValue="false"/>
</file>

<file path=customXml/item3.xml><?xml version="1.0" encoding="utf-8"?>
<?mso-contentType ?>
<spe:Receivers xmlns:spe="http://schemas.microsoft.com/sharepoint/event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p:properties xmlns:p="http://schemas.microsoft.com/office/2006/metadata/properties" xmlns:xsi="http://www.w3.org/2001/XMLSchema-instance" xmlns:pc="http://schemas.microsoft.com/office/infopath/2007/PartnerControls">
  <documentManagement>
    <HideFromDelve xmlns="71c5aaf6-e6ce-465b-b873-5148d2a4c105">false</HideFromDelve>
  </documentManagement>
</p:properties>
</file>

<file path=customXml/itemProps1.xml><?xml version="1.0" encoding="utf-8"?>
<ds:datastoreItem xmlns:ds="http://schemas.openxmlformats.org/officeDocument/2006/customXml" ds:itemID="{362C99FD-0342-4981-9E51-9B4B3D0AAD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687e87d0-d0a8-4c48-8f94-14f0c67212c5"/>
    <ds:schemaRef ds:uri="b4d06219-a142-4c5f-be55-53f74cb980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B86EE5A-C607-470A-B2B8-6CB953A47714}">
  <ds:schemaRefs>
    <ds:schemaRef ds:uri="Microsoft.SharePoint.Taxonomy.ContentTypeSync"/>
  </ds:schemaRefs>
</ds:datastoreItem>
</file>

<file path=customXml/itemProps3.xml><?xml version="1.0" encoding="utf-8"?>
<ds:datastoreItem xmlns:ds="http://schemas.openxmlformats.org/officeDocument/2006/customXml" ds:itemID="{C533F262-609D-4DE1-971D-E33E47E685D8}">
  <ds:schemaRefs>
    <ds:schemaRef ds:uri="http://schemas.microsoft.com/sharepoint/events"/>
  </ds:schemaRefs>
</ds:datastoreItem>
</file>

<file path=customXml/itemProps4.xml><?xml version="1.0" encoding="utf-8"?>
<ds:datastoreItem xmlns:ds="http://schemas.openxmlformats.org/officeDocument/2006/customXml" ds:itemID="{D8EFD60F-3529-4261-B094-766615A3369C}">
  <ds:schemaRefs>
    <ds:schemaRef ds:uri="http://schemas.microsoft.com/sharepoint/v3/contenttype/forms"/>
  </ds:schemaRefs>
</ds:datastoreItem>
</file>

<file path=customXml/itemProps5.xml><?xml version="1.0" encoding="utf-8"?>
<ds:datastoreItem xmlns:ds="http://schemas.openxmlformats.org/officeDocument/2006/customXml" ds:itemID="{613C568A-0C46-4592-BB68-CDB41342D77A}">
  <ds:schemaRefs>
    <ds:schemaRef ds:uri="http://schemas.microsoft.com/office/2006/metadata/properties"/>
    <ds:schemaRef ds:uri="http://www.w3.org/XML/1998/namespace"/>
    <ds:schemaRef ds:uri="http://purl.org/dc/elements/1.1/"/>
    <ds:schemaRef ds:uri="http://purl.org/dc/terms/"/>
    <ds:schemaRef ds:uri="http://schemas.microsoft.com/office/infopath/2007/PartnerControls"/>
    <ds:schemaRef ds:uri="http://schemas.openxmlformats.org/package/2006/metadata/core-properties"/>
    <ds:schemaRef ds:uri="http://schemas.microsoft.com/office/2006/documentManagement/types"/>
    <ds:schemaRef ds:uri="b4d06219-a142-4c5f-be55-53f74cb980c7"/>
    <ds:schemaRef ds:uri="687e87d0-d0a8-4c48-8f94-14f0c67212c5"/>
    <ds:schemaRef ds:uri="71c5aaf6-e6ce-465b-b873-5148d2a4c105"/>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25218</TotalTime>
  <Words>766</Words>
  <Application>Microsoft Office PowerPoint</Application>
  <PresentationFormat>Widescreen</PresentationFormat>
  <Paragraphs>52</Paragraphs>
  <Slides>5</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0" baseType="lpstr">
      <vt:lpstr>Arial</vt:lpstr>
      <vt:lpstr>Calibri</vt:lpstr>
      <vt:lpstr>Times New Roman</vt:lpstr>
      <vt:lpstr>Office Theme</vt:lpstr>
      <vt:lpstr>Visio</vt:lpstr>
      <vt:lpstr>    Interaction between  CHF and V-SMF for LBO  (SA5#142e)   </vt:lpstr>
      <vt:lpstr>Charging Architecture</vt:lpstr>
      <vt:lpstr>Solutions</vt:lpstr>
      <vt:lpstr>Evaluation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SA5 Status Report to SA#83  Charging Management (CH) Operation, Administration, Maintenance &amp; Provisioning (OAM&amp;P)</dc:title>
  <dc:creator>Thomas Tovinger</dc:creator>
  <cp:lastModifiedBy>MATRIXX Software</cp:lastModifiedBy>
  <cp:revision>464</cp:revision>
  <dcterms:created xsi:type="dcterms:W3CDTF">2019-03-13T01:38:36Z</dcterms:created>
  <dcterms:modified xsi:type="dcterms:W3CDTF">2022-04-07T16:09:42Z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0x01010083185B6FD968AC4F8244C98DADFCDDF2</vt:lpwstr>
  </property>
  <property fmtid="{D5CDD505-2E9C-101B-9397-08002B2CF9AE}" pid="3" name="_2015_ms_pID_725343">
    <vt:lpwstr>(3)YPf9BVYGJ7bcXd7dmpQB1iiJQNw07CYsFINRNBLNORIAAF9C/Hc4sMRl3lTCI7SH8bbM3zJN
UPfPqG9ptoIj14fgvHdBBi7+Hl8nvLeGi4zqkb4zBfIcB3pqW9mp2ezTfp+ZbHiEKaWzC/tN
T8zC6Z7fgyFDdIYrwPTenSoGo401N6MrHbSYEsUZIl28HJj705+Sf8lJup/kZdMOg61zUXe8
+csi4/O8HmGUVgzZRA</vt:lpwstr>
  </property>
  <property fmtid="{D5CDD505-2E9C-101B-9397-08002B2CF9AE}" pid="4" name="_2015_ms_pID_7253431">
    <vt:lpwstr>MplJFo9nx1+zWAfeC8KMXxgObKnVkqahpFYZt7DRB12CgI/ZJ652TX
mgevQ7jzMm0i7Ie+ivyQiDW0WNFmLVKtbB0ste0YdGuUKBfoIKUT1US4oFz6FuzFzf2p4fs3
7lPHvllbXlATulC/TsUpqPlz4UH9K4gD6IV2iGkrYDeaO9pGtVgdbElrt2UR8wRoNzeakVfY
ZUVY7bYJVFw98/0k/CJeqh88vCmBnKUtOMUA</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1574815908</vt:lpwstr>
  </property>
  <property fmtid="{D5CDD505-2E9C-101B-9397-08002B2CF9AE}" pid="9" name="_2015_ms_pID_7253432">
    <vt:lpwstr>YQ==</vt:lpwstr>
  </property>
</Properties>
</file>