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303" r:id="rId5"/>
    <p:sldId id="337" r:id="rId6"/>
    <p:sldId id="335" r:id="rId7"/>
    <p:sldId id="334" r:id="rId8"/>
    <p:sldId id="336" r:id="rId9"/>
    <p:sldId id="338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Tovinger" initials="TT" lastIdx="1" clrIdx="0">
    <p:extLst>
      <p:ext uri="{19B8F6BF-5375-455C-9EA6-DF929625EA0E}">
        <p15:presenceInfo xmlns:p15="http://schemas.microsoft.com/office/powerpoint/2012/main" userId="S::thomas.tovinger@ericsson.com::d52090d9-82c6-45ae-b052-95c46e96cc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72AF2F"/>
    <a:srgbClr val="000000"/>
    <a:srgbClr val="5C88D0"/>
    <a:srgbClr val="2A6EA8"/>
    <a:srgbClr val="B1D254"/>
    <a:srgbClr val="72732F"/>
    <a:srgbClr val="C6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5A4E9E-2F89-4B8C-8B20-CBBD09F98799}" v="60" dt="2022-04-08T06:14:45.54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83" autoAdjust="0"/>
    <p:restoredTop sz="93979" autoAdjust="0"/>
  </p:normalViewPr>
  <p:slideViewPr>
    <p:cSldViewPr snapToGrid="0">
      <p:cViewPr varScale="1">
        <p:scale>
          <a:sx n="97" d="100"/>
          <a:sy n="97" d="100"/>
        </p:scale>
        <p:origin x="7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F9CA425-E021-4AD8-B6C6-6014423948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B5519C1-F1B9-443D-A391-D2BD2EFE42B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745189A-1915-4B42-B8FD-22158877504D}" type="datetime1">
              <a:rPr lang="en-US" altLang="zh-CN"/>
              <a:pPr>
                <a:defRPr/>
              </a:pPr>
              <a:t>4/8/2022</a:t>
            </a:fld>
            <a:endParaRPr lang="en-US" altLang="zh-CN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5A70DF3-8EA2-4ADF-A85D-2C5407EB9E8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B1D4EE8-52C1-4A43-8418-AC2D7027216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DC876BE-789A-4EF0-B80D-9E89A762316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9392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B9AB9EB-05C3-47EB-8EF1-9750589976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A07027D-5349-422A-9419-9C87A7A6A48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6BEA6DD-2886-4673-809B-14B8926BFF47}" type="datetime1">
              <a:rPr lang="en-US" altLang="zh-CN"/>
              <a:pPr>
                <a:defRPr/>
              </a:pPr>
              <a:t>4/8/2022</a:t>
            </a:fld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5276BB3-91CD-4F4C-96C7-20E0E4755A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3333AF4-9AE9-4138-9CA7-67C79ADF06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76F2FC5-75B7-4847-845F-A2654CE204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8CAD951-0469-447F-B2CD-8C4FE1456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5DD84FC-7715-4F38-AE6A-B83CCA1FA90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3149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82A993B-F299-417C-9D6F-F0AEF04335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F554CDB-699E-459B-A4BC-2562B3B9D41B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7F4EED-A416-4DA0-A6C6-08F95EC4AB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034F010-543D-4373-9651-ECFB973B9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30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B3BBBE5-A207-4D37-9997-079CE22847B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5" name="AutoShape 14">
            <a:extLst>
              <a:ext uri="{FF2B5EF4-FFF2-40B4-BE49-F238E27FC236}">
                <a16:creationId xmlns:a16="http://schemas.microsoft.com/office/drawing/2014/main" id="{49170BBD-911C-45FA-A520-F14F7524BFE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415088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AEE08918-4184-4B10-9346-F3DC8CA85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55F33A-85B0-4D94-8EB9-5536B8278209}"/>
              </a:ext>
            </a:extLst>
          </p:cNvPr>
          <p:cNvSpPr txBox="1"/>
          <p:nvPr userDrawn="1"/>
        </p:nvSpPr>
        <p:spPr>
          <a:xfrm>
            <a:off x="538163" y="6435725"/>
            <a:ext cx="4987566" cy="284163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>
              <a:defRPr/>
            </a:pPr>
            <a:r>
              <a:rPr lang="en-GB" sz="900" spc="300" dirty="0"/>
              <a:t>SA5#142e E-meeting 4-12 April 2022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2F93472-492B-49F2-97D2-A050ADC6F738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B661A8B-0347-431C-B3A0-BC0AB7D5F304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B306130B-EFB3-4C68-9F03-3886CBA335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" name="Rectangle 16">
            <a:extLst>
              <a:ext uri="{FF2B5EF4-FFF2-40B4-BE49-F238E27FC236}">
                <a16:creationId xmlns:a16="http://schemas.microsoft.com/office/drawing/2014/main" id="{060F732D-B9C4-4F56-A071-04B7C6D00A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29500" y="6461125"/>
            <a:ext cx="824265" cy="33855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</a:p>
          <a:p>
            <a:pPr eaLnBrk="1" hangingPunct="1">
              <a:defRPr/>
            </a:pPr>
            <a:endParaRPr lang="en-GB" alt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2777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22897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3897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lide Number Placeholder 5">
            <a:extLst>
              <a:ext uri="{FF2B5EF4-FFF2-40B4-BE49-F238E27FC236}">
                <a16:creationId xmlns:a16="http://schemas.microsoft.com/office/drawing/2014/main" id="{3072A33C-20EF-468C-BABC-00C22F5F493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296275" y="6448425"/>
            <a:ext cx="531813" cy="230188"/>
          </a:xfrm>
          <a:prstGeom prst="rect">
            <a:avLst/>
          </a:prstGeom>
          <a:solidFill>
            <a:srgbClr val="72AF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1100" b="1" dirty="0"/>
          </a:p>
        </p:txBody>
      </p:sp>
      <p:sp>
        <p:nvSpPr>
          <p:cNvPr id="1027" name="AutoShape 14">
            <a:extLst>
              <a:ext uri="{FF2B5EF4-FFF2-40B4-BE49-F238E27FC236}">
                <a16:creationId xmlns:a16="http://schemas.microsoft.com/office/drawing/2014/main" id="{1B6CAF25-3AAE-4BF0-A8C7-DEBE0C504C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90550" y="6451600"/>
            <a:ext cx="6569075" cy="255588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67E5032F-705B-44E4-9533-F939FAC31B9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379A13F8-137B-4BF0-9DB1-BD1EEE855A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15969D8-D10E-4070-8273-69E8A59FDB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463" y="26035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1CFEED6-0B46-4DB3-A604-12A4189372C3}"/>
              </a:ext>
            </a:extLst>
          </p:cNvPr>
          <p:cNvSpPr txBox="1"/>
          <p:nvPr userDrawn="1"/>
        </p:nvSpPr>
        <p:spPr>
          <a:xfrm>
            <a:off x="538163" y="6457951"/>
            <a:ext cx="4795837" cy="255588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>
              <a:defRPr/>
            </a:pPr>
            <a:r>
              <a:rPr lang="en-GB" sz="1000" spc="300" dirty="0"/>
              <a:t>SA5#142e E-meeting 4-12 April 2022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E42F2A-CEDC-4514-9029-ACB188D171BC}"/>
              </a:ext>
            </a:extLst>
          </p:cNvPr>
          <p:cNvSpPr/>
          <p:nvPr userDrawn="1"/>
        </p:nvSpPr>
        <p:spPr bwMode="auto">
          <a:xfrm>
            <a:off x="8318500" y="6391275"/>
            <a:ext cx="511175" cy="296863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AFAF0B4F-086C-4377-BC6A-13BBB9CEA3AA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3" name="Rectangle 15">
            <a:extLst>
              <a:ext uri="{FF2B5EF4-FFF2-40B4-BE49-F238E27FC236}">
                <a16:creationId xmlns:a16="http://schemas.microsoft.com/office/drawing/2014/main" id="{C0E943FC-FC59-484A-8584-0C858FFC75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86225" y="3305175"/>
            <a:ext cx="971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4" name="Rectangle 16">
            <a:extLst>
              <a:ext uri="{FF2B5EF4-FFF2-40B4-BE49-F238E27FC236}">
                <a16:creationId xmlns:a16="http://schemas.microsoft.com/office/drawing/2014/main" id="{50EA5411-3B23-449C-B52F-F8A3B5F833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39025" y="6461125"/>
            <a:ext cx="824265" cy="215444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19" r:id="rId1"/>
    <p:sldLayoutId id="2147484517" r:id="rId2"/>
    <p:sldLayoutId id="214748451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352870EE-D312-45B2-945A-64CA5A09CC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Discussion paper on architecture options for local breakout roaming</a:t>
            </a:r>
            <a:endParaRPr lang="en-GB" altLang="zh-CN" i="1" dirty="0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DF018147-2912-4BF3-BB72-2E9217F826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en-GB" altLang="en-US" b="1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Ericsson</a:t>
            </a:r>
          </a:p>
          <a:p>
            <a:pPr eaLnBrk="1" hangingPunct="1">
              <a:defRPr/>
            </a:pPr>
            <a:r>
              <a:rPr lang="en-GB" altLang="en-US" b="1" dirty="0">
                <a:solidFill>
                  <a:srgbClr val="0000CC"/>
                </a:solidFill>
                <a:latin typeface="+mj-lt"/>
                <a:ea typeface="+mj-ea"/>
                <a:cs typeface="+mj-cs"/>
              </a:rPr>
              <a:t>S5-22abcd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7672E-2B90-4B67-B72B-E8E4825A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865D1-926B-4DF2-AFAA-F1347AFDB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main alternatives for the local breakout roaming scenario with CHF and SMF interaction</a:t>
            </a:r>
          </a:p>
          <a:p>
            <a:endParaRPr lang="en-US" dirty="0"/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Two logical CTFs and two logical SMFs 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One logical CTF and one logical SMF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Two logical CTFs and one logical SMF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/>
              <a:t>Combined solution</a:t>
            </a:r>
          </a:p>
          <a:p>
            <a:endParaRPr lang="en-US" dirty="0"/>
          </a:p>
          <a:p>
            <a:r>
              <a:rPr lang="en-US" dirty="0"/>
              <a:t>In all cases there will be two CHFs</a:t>
            </a:r>
          </a:p>
        </p:txBody>
      </p:sp>
    </p:spTree>
    <p:extLst>
      <p:ext uri="{BB962C8B-B14F-4D97-AF65-F5344CB8AC3E}">
        <p14:creationId xmlns:p14="http://schemas.microsoft.com/office/powerpoint/2010/main" val="15960169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FA051C-CD59-4D2E-92E9-AC9052DA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Two logical CTFs and two logical SMFs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(A)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E62A16-FD36-4EB9-80CB-3775FE1C690E}"/>
              </a:ext>
            </a:extLst>
          </p:cNvPr>
          <p:cNvSpPr/>
          <p:nvPr/>
        </p:nvSpPr>
        <p:spPr bwMode="auto">
          <a:xfrm>
            <a:off x="471444" y="3209429"/>
            <a:ext cx="1357356" cy="810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V-SMF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7C65A3-5AD1-426E-AE7A-E1900C98BEDF}"/>
              </a:ext>
            </a:extLst>
          </p:cNvPr>
          <p:cNvSpPr/>
          <p:nvPr/>
        </p:nvSpPr>
        <p:spPr bwMode="auto">
          <a:xfrm>
            <a:off x="711697" y="4728153"/>
            <a:ext cx="869356" cy="47446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8F2DC9-B59D-4C36-B164-C2CC8A958DBA}"/>
              </a:ext>
            </a:extLst>
          </p:cNvPr>
          <p:cNvSpPr/>
          <p:nvPr/>
        </p:nvSpPr>
        <p:spPr bwMode="auto">
          <a:xfrm>
            <a:off x="717686" y="3216727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DC2643-B595-4E7C-9C85-D6D8C344C7FD}"/>
              </a:ext>
            </a:extLst>
          </p:cNvPr>
          <p:cNvSpPr/>
          <p:nvPr/>
        </p:nvSpPr>
        <p:spPr bwMode="auto">
          <a:xfrm>
            <a:off x="659207" y="1942109"/>
            <a:ext cx="1008083" cy="55864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V-CHF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D132F-3E77-4240-A2E2-573252D720F4}"/>
              </a:ext>
            </a:extLst>
          </p:cNvPr>
          <p:cNvSpPr/>
          <p:nvPr/>
        </p:nvSpPr>
        <p:spPr bwMode="auto">
          <a:xfrm>
            <a:off x="4339274" y="1887263"/>
            <a:ext cx="966953" cy="55864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H-CHF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8FE8698-1752-4E75-9F70-AF3DF7FBD548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117113" y="4965387"/>
            <a:ext cx="594584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C568611-F7A8-4D3F-B344-D0AE8FC6CF20}"/>
              </a:ext>
            </a:extLst>
          </p:cNvPr>
          <p:cNvCxnSpPr>
            <a:cxnSpLocks/>
            <a:stCxn id="7" idx="3"/>
            <a:endCxn id="40" idx="1"/>
          </p:cNvCxnSpPr>
          <p:nvPr/>
        </p:nvCxnSpPr>
        <p:spPr bwMode="auto">
          <a:xfrm>
            <a:off x="1581053" y="4965388"/>
            <a:ext cx="70955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FE624F-5437-4F3B-9972-83747936C40D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 flipH="1">
            <a:off x="1146375" y="4019477"/>
            <a:ext cx="3747" cy="7086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07EAC7-575D-4244-A51A-343B3EA113B4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 bwMode="auto">
          <a:xfrm rot="5400000">
            <a:off x="3400367" y="1793596"/>
            <a:ext cx="770073" cy="20746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EFFADD2-2D72-4270-809C-CB73E764429C}"/>
              </a:ext>
            </a:extLst>
          </p:cNvPr>
          <p:cNvSpPr txBox="1"/>
          <p:nvPr/>
        </p:nvSpPr>
        <p:spPr>
          <a:xfrm>
            <a:off x="3143080" y="2584723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1D8A36-FDCC-4686-8E69-B62A95B5DBC6}"/>
              </a:ext>
            </a:extLst>
          </p:cNvPr>
          <p:cNvSpPr txBox="1"/>
          <p:nvPr/>
        </p:nvSpPr>
        <p:spPr>
          <a:xfrm>
            <a:off x="815076" y="4303338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76A01-C0D3-4C73-B56B-E0A714015CAA}"/>
              </a:ext>
            </a:extLst>
          </p:cNvPr>
          <p:cNvSpPr txBox="1"/>
          <p:nvPr/>
        </p:nvSpPr>
        <p:spPr>
          <a:xfrm>
            <a:off x="776931" y="2734829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N40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5A40267-A4DF-466F-B301-191E0675DD59}"/>
              </a:ext>
            </a:extLst>
          </p:cNvPr>
          <p:cNvSpPr txBox="1">
            <a:spLocks/>
          </p:cNvSpPr>
          <p:nvPr/>
        </p:nvSpPr>
        <p:spPr>
          <a:xfrm>
            <a:off x="5752161" y="1454150"/>
            <a:ext cx="3297246" cy="4830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An extra UPF and SMF is added for the local breakout roaming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Works like the home routed roaming with the difference the SMF corresponding to the  H-SMF is placed in VPLMN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Both SMFs would interact with PCF independently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Limited impact on the specifications e.g., a new deployment option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VPLMN would have limited knowledge of when and what is sent between A-SMF and H-CHF</a:t>
            </a:r>
          </a:p>
          <a:p>
            <a:endParaRPr lang="en-US" altLang="en-US" sz="1600" i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1600" i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8B5BD8-9CB8-4A43-B793-8E6DCA4EEDCF}"/>
              </a:ext>
            </a:extLst>
          </p:cNvPr>
          <p:cNvSpPr/>
          <p:nvPr/>
        </p:nvSpPr>
        <p:spPr bwMode="auto">
          <a:xfrm>
            <a:off x="2047995" y="3217691"/>
            <a:ext cx="1357356" cy="810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Arial" charset="0"/>
              </a:rPr>
              <a:t>A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-SMF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D9238B-0AC1-4334-803B-9B55824C349F}"/>
              </a:ext>
            </a:extLst>
          </p:cNvPr>
          <p:cNvSpPr/>
          <p:nvPr/>
        </p:nvSpPr>
        <p:spPr bwMode="auto">
          <a:xfrm>
            <a:off x="2302491" y="3215981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A-CTF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0743B62-9757-4A95-A7A3-49801752CB5B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 bwMode="auto">
          <a:xfrm>
            <a:off x="1163249" y="2500753"/>
            <a:ext cx="1" cy="7159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63CCF37-E443-4073-A6E3-A2CAF1C9027F}"/>
              </a:ext>
            </a:extLst>
          </p:cNvPr>
          <p:cNvSpPr/>
          <p:nvPr/>
        </p:nvSpPr>
        <p:spPr bwMode="auto">
          <a:xfrm>
            <a:off x="2290605" y="4728153"/>
            <a:ext cx="869356" cy="47446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F0B041B-AE40-49C3-841E-72759C13D58C}"/>
              </a:ext>
            </a:extLst>
          </p:cNvPr>
          <p:cNvCxnSpPr>
            <a:cxnSpLocks/>
            <a:stCxn id="30" idx="2"/>
            <a:endCxn id="40" idx="0"/>
          </p:cNvCxnSpPr>
          <p:nvPr/>
        </p:nvCxnSpPr>
        <p:spPr bwMode="auto">
          <a:xfrm flipH="1">
            <a:off x="2725283" y="4027739"/>
            <a:ext cx="1390" cy="70041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6755C00-88B2-4D14-99FF-88A5CBDA531C}"/>
              </a:ext>
            </a:extLst>
          </p:cNvPr>
          <p:cNvCxnSpPr>
            <a:cxnSpLocks/>
            <a:stCxn id="40" idx="3"/>
          </p:cNvCxnSpPr>
          <p:nvPr/>
        </p:nvCxnSpPr>
        <p:spPr bwMode="auto">
          <a:xfrm flipV="1">
            <a:off x="3159961" y="4965387"/>
            <a:ext cx="604556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5C923401-1EE0-4C5B-9176-79E101ADB91E}"/>
              </a:ext>
            </a:extLst>
          </p:cNvPr>
          <p:cNvSpPr txBox="1"/>
          <p:nvPr/>
        </p:nvSpPr>
        <p:spPr>
          <a:xfrm>
            <a:off x="2399882" y="4290289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62AB704-7B01-4828-9831-A1A54FBCC46A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5425" y="1454150"/>
            <a:ext cx="21824" cy="468989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9C8CEEE5-1A77-418A-B620-53F275AF30AE}"/>
              </a:ext>
            </a:extLst>
          </p:cNvPr>
          <p:cNvSpPr txBox="1"/>
          <p:nvPr/>
        </p:nvSpPr>
        <p:spPr>
          <a:xfrm>
            <a:off x="2874530" y="1486101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VPLMN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A48FD9E-9B1A-496F-A630-811713DF38B4}"/>
              </a:ext>
            </a:extLst>
          </p:cNvPr>
          <p:cNvSpPr txBox="1"/>
          <p:nvPr/>
        </p:nvSpPr>
        <p:spPr>
          <a:xfrm>
            <a:off x="4165578" y="1486198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HPLMN</a:t>
            </a:r>
          </a:p>
        </p:txBody>
      </p:sp>
    </p:spTree>
    <p:extLst>
      <p:ext uri="{BB962C8B-B14F-4D97-AF65-F5344CB8AC3E}">
        <p14:creationId xmlns:p14="http://schemas.microsoft.com/office/powerpoint/2010/main" val="9379828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FA051C-CD59-4D2E-92E9-AC9052DA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One logical CTF and one logical SMF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E62A16-FD36-4EB9-80CB-3775FE1C690E}"/>
              </a:ext>
            </a:extLst>
          </p:cNvPr>
          <p:cNvSpPr/>
          <p:nvPr/>
        </p:nvSpPr>
        <p:spPr bwMode="auto">
          <a:xfrm>
            <a:off x="1378983" y="3215603"/>
            <a:ext cx="1584949" cy="85598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V-SMF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7C65A3-5AD1-426E-AE7A-E1900C98BEDF}"/>
              </a:ext>
            </a:extLst>
          </p:cNvPr>
          <p:cNvSpPr/>
          <p:nvPr/>
        </p:nvSpPr>
        <p:spPr bwMode="auto">
          <a:xfrm>
            <a:off x="1675654" y="5147065"/>
            <a:ext cx="968451" cy="60509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8F2DC9-B59D-4C36-B164-C2CC8A958DBA}"/>
              </a:ext>
            </a:extLst>
          </p:cNvPr>
          <p:cNvSpPr/>
          <p:nvPr/>
        </p:nvSpPr>
        <p:spPr bwMode="auto">
          <a:xfrm>
            <a:off x="2077200" y="3216728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DC2643-B595-4E7C-9C85-D6D8C344C7FD}"/>
              </a:ext>
            </a:extLst>
          </p:cNvPr>
          <p:cNvSpPr/>
          <p:nvPr/>
        </p:nvSpPr>
        <p:spPr bwMode="auto">
          <a:xfrm>
            <a:off x="1113673" y="1861972"/>
            <a:ext cx="1008083" cy="55864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V-CHF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D132F-3E77-4240-A2E2-573252D720F4}"/>
              </a:ext>
            </a:extLst>
          </p:cNvPr>
          <p:cNvSpPr/>
          <p:nvPr/>
        </p:nvSpPr>
        <p:spPr bwMode="auto">
          <a:xfrm>
            <a:off x="4186126" y="1887263"/>
            <a:ext cx="966953" cy="55864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H-CHF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8FE8698-1752-4E75-9F70-AF3DF7FBD548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774766" y="5449614"/>
            <a:ext cx="90088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C568611-F7A8-4D3F-B344-D0AE8FC6CF20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644105" y="5449614"/>
            <a:ext cx="8062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FE624F-5437-4F3B-9972-83747936C40D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 flipH="1">
            <a:off x="2159880" y="4071592"/>
            <a:ext cx="11578" cy="10754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76AF944B-0EFB-4BA3-B9BE-4B1EDC7B759F}"/>
              </a:ext>
            </a:extLst>
          </p:cNvPr>
          <p:cNvCxnSpPr>
            <a:stCxn id="9" idx="2"/>
            <a:endCxn id="8" idx="0"/>
          </p:cNvCxnSpPr>
          <p:nvPr/>
        </p:nvCxnSpPr>
        <p:spPr bwMode="auto">
          <a:xfrm rot="16200000" flipH="1">
            <a:off x="1672183" y="2366147"/>
            <a:ext cx="796112" cy="90504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07EAC7-575D-4244-A51A-343B3EA113B4}"/>
              </a:ext>
            </a:extLst>
          </p:cNvPr>
          <p:cNvCxnSpPr>
            <a:cxnSpLocks/>
            <a:stCxn id="10" idx="2"/>
            <a:endCxn id="8" idx="3"/>
          </p:cNvCxnSpPr>
          <p:nvPr/>
        </p:nvCxnSpPr>
        <p:spPr bwMode="auto">
          <a:xfrm rot="5400000">
            <a:off x="3322164" y="2092071"/>
            <a:ext cx="993602" cy="1701276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EFFADD2-2D72-4270-809C-CB73E764429C}"/>
              </a:ext>
            </a:extLst>
          </p:cNvPr>
          <p:cNvSpPr txBox="1"/>
          <p:nvPr/>
        </p:nvSpPr>
        <p:spPr>
          <a:xfrm>
            <a:off x="4083382" y="3215790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1D8A36-FDCC-4686-8E69-B62A95B5DBC6}"/>
              </a:ext>
            </a:extLst>
          </p:cNvPr>
          <p:cNvSpPr txBox="1"/>
          <p:nvPr/>
        </p:nvSpPr>
        <p:spPr>
          <a:xfrm>
            <a:off x="1864088" y="4705463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76A01-C0D3-4C73-B56B-E0A714015CAA}"/>
              </a:ext>
            </a:extLst>
          </p:cNvPr>
          <p:cNvSpPr txBox="1"/>
          <p:nvPr/>
        </p:nvSpPr>
        <p:spPr>
          <a:xfrm>
            <a:off x="1732708" y="2584795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N40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5A40267-A4DF-466F-B301-191E0675DD59}"/>
              </a:ext>
            </a:extLst>
          </p:cNvPr>
          <p:cNvSpPr txBox="1">
            <a:spLocks/>
          </p:cNvSpPr>
          <p:nvPr/>
        </p:nvSpPr>
        <p:spPr>
          <a:xfrm>
            <a:off x="5752161" y="1454150"/>
            <a:ext cx="3297246" cy="4830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There is one CTF and one SMF interacting with two CHFs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CTF have one set of quota, triggers etc. i.e., the H-CHF overwrites all settings by V-CHF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same information is sent to both CHFs at the </a:t>
            </a:r>
            <a:r>
              <a:rPr lang="en-US" altLang="en-US" sz="1600" i="1" kern="0" dirty="0" err="1">
                <a:latin typeface="Arial" panose="020B0604020202020204" pitchFamily="34" charset="0"/>
                <a:cs typeface="Arial" panose="020B0604020202020204" pitchFamily="34" charset="0"/>
              </a:rPr>
              <a:t>sametime</a:t>
            </a:r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, except that some information may be filtered out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There would be one set of information from PCF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4FE2EE-CAE6-4D4C-9046-2DFF2417FE9E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0835" y="1454150"/>
            <a:ext cx="21824" cy="468989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DA932669-3672-4883-8A43-BF5D0699A0C9}"/>
              </a:ext>
            </a:extLst>
          </p:cNvPr>
          <p:cNvSpPr txBox="1"/>
          <p:nvPr/>
        </p:nvSpPr>
        <p:spPr>
          <a:xfrm>
            <a:off x="2392703" y="1475270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VPLMN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9EB034B-249C-4D0D-84A9-AEE5F7ABD421}"/>
              </a:ext>
            </a:extLst>
          </p:cNvPr>
          <p:cNvSpPr txBox="1"/>
          <p:nvPr/>
        </p:nvSpPr>
        <p:spPr>
          <a:xfrm>
            <a:off x="4174588" y="1495206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HPLMN</a:t>
            </a:r>
          </a:p>
        </p:txBody>
      </p:sp>
    </p:spTree>
    <p:extLst>
      <p:ext uri="{BB962C8B-B14F-4D97-AF65-F5344CB8AC3E}">
        <p14:creationId xmlns:p14="http://schemas.microsoft.com/office/powerpoint/2010/main" val="1743013647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FA051C-CD59-4D2E-92E9-AC9052DA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Two logical CTFs and one logical SMF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(C)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E62A16-FD36-4EB9-80CB-3775FE1C690E}"/>
              </a:ext>
            </a:extLst>
          </p:cNvPr>
          <p:cNvSpPr/>
          <p:nvPr/>
        </p:nvSpPr>
        <p:spPr bwMode="auto">
          <a:xfrm>
            <a:off x="471444" y="3209429"/>
            <a:ext cx="2900506" cy="81004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V-SMF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7C65A3-5AD1-426E-AE7A-E1900C98BEDF}"/>
              </a:ext>
            </a:extLst>
          </p:cNvPr>
          <p:cNvSpPr/>
          <p:nvPr/>
        </p:nvSpPr>
        <p:spPr bwMode="auto">
          <a:xfrm>
            <a:off x="1486456" y="4728153"/>
            <a:ext cx="869356" cy="47446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8F2DC9-B59D-4C36-B164-C2CC8A958DBA}"/>
              </a:ext>
            </a:extLst>
          </p:cNvPr>
          <p:cNvSpPr/>
          <p:nvPr/>
        </p:nvSpPr>
        <p:spPr bwMode="auto">
          <a:xfrm>
            <a:off x="717686" y="3216727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DC2643-B595-4E7C-9C85-D6D8C344C7FD}"/>
              </a:ext>
            </a:extLst>
          </p:cNvPr>
          <p:cNvSpPr/>
          <p:nvPr/>
        </p:nvSpPr>
        <p:spPr bwMode="auto">
          <a:xfrm>
            <a:off x="659207" y="1942109"/>
            <a:ext cx="1008083" cy="55864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V-CHF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D132F-3E77-4240-A2E2-573252D720F4}"/>
              </a:ext>
            </a:extLst>
          </p:cNvPr>
          <p:cNvSpPr/>
          <p:nvPr/>
        </p:nvSpPr>
        <p:spPr bwMode="auto">
          <a:xfrm>
            <a:off x="4339274" y="1887263"/>
            <a:ext cx="966953" cy="55864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H-CHF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8FE8698-1752-4E75-9F70-AF3DF7FBD548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891872" y="4965387"/>
            <a:ext cx="594584" cy="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FE624F-5437-4F3B-9972-83747936C40D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 flipH="1">
            <a:off x="1921134" y="4019477"/>
            <a:ext cx="563" cy="70867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07EAC7-575D-4244-A51A-343B3EA113B4}"/>
              </a:ext>
            </a:extLst>
          </p:cNvPr>
          <p:cNvCxnSpPr>
            <a:cxnSpLocks/>
            <a:stCxn id="10" idx="2"/>
            <a:endCxn id="32" idx="0"/>
          </p:cNvCxnSpPr>
          <p:nvPr/>
        </p:nvCxnSpPr>
        <p:spPr bwMode="auto">
          <a:xfrm rot="5400000">
            <a:off x="3400367" y="1793596"/>
            <a:ext cx="770073" cy="207469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EFFADD2-2D72-4270-809C-CB73E764429C}"/>
              </a:ext>
            </a:extLst>
          </p:cNvPr>
          <p:cNvSpPr txBox="1"/>
          <p:nvPr/>
        </p:nvSpPr>
        <p:spPr>
          <a:xfrm>
            <a:off x="3143080" y="2584723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1D8A36-FDCC-4686-8E69-B62A95B5DBC6}"/>
              </a:ext>
            </a:extLst>
          </p:cNvPr>
          <p:cNvSpPr txBox="1"/>
          <p:nvPr/>
        </p:nvSpPr>
        <p:spPr>
          <a:xfrm>
            <a:off x="1589828" y="4276313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76A01-C0D3-4C73-B56B-E0A714015CAA}"/>
              </a:ext>
            </a:extLst>
          </p:cNvPr>
          <p:cNvSpPr txBox="1"/>
          <p:nvPr/>
        </p:nvSpPr>
        <p:spPr>
          <a:xfrm>
            <a:off x="776931" y="2734829"/>
            <a:ext cx="418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N40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5A40267-A4DF-466F-B301-191E0675DD59}"/>
              </a:ext>
            </a:extLst>
          </p:cNvPr>
          <p:cNvSpPr txBox="1">
            <a:spLocks/>
          </p:cNvSpPr>
          <p:nvPr/>
        </p:nvSpPr>
        <p:spPr>
          <a:xfrm>
            <a:off x="5752161" y="1454150"/>
            <a:ext cx="3297246" cy="4830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An extra UPF and SMF is added for the local breakout roaming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SMF would combine the settings from the CHFs towards the UPF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en-US" sz="1600" i="1" kern="0">
                <a:latin typeface="Arial" panose="020B0604020202020204" pitchFamily="34" charset="0"/>
                <a:cs typeface="Arial" panose="020B0604020202020204" pitchFamily="34" charset="0"/>
              </a:rPr>
              <a:t>SMF would sort </a:t>
            </a:r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information from the UPF to the right CTF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SMF would interact with PCF for the settings of the V-CTF and A-CTF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VPLMN would have limited knowledge of when and what is sent between A-CTF and H-CHF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D9238B-0AC1-4334-803B-9B55824C349F}"/>
              </a:ext>
            </a:extLst>
          </p:cNvPr>
          <p:cNvSpPr/>
          <p:nvPr/>
        </p:nvSpPr>
        <p:spPr bwMode="auto">
          <a:xfrm>
            <a:off x="2302491" y="3215981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A-CTF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0743B62-9757-4A95-A7A3-49801752CB5B}"/>
              </a:ext>
            </a:extLst>
          </p:cNvPr>
          <p:cNvCxnSpPr>
            <a:cxnSpLocks/>
            <a:stCxn id="9" idx="2"/>
            <a:endCxn id="8" idx="0"/>
          </p:cNvCxnSpPr>
          <p:nvPr/>
        </p:nvCxnSpPr>
        <p:spPr bwMode="auto">
          <a:xfrm>
            <a:off x="1163249" y="2500753"/>
            <a:ext cx="1" cy="71597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6755C00-88B2-4D14-99FF-88A5CBDA531C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355812" y="4965388"/>
            <a:ext cx="58890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62AB704-7B01-4828-9831-A1A54FBCC46A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5425" y="1454150"/>
            <a:ext cx="21824" cy="468989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9C8CEEE5-1A77-418A-B620-53F275AF30AE}"/>
              </a:ext>
            </a:extLst>
          </p:cNvPr>
          <p:cNvSpPr txBox="1"/>
          <p:nvPr/>
        </p:nvSpPr>
        <p:spPr>
          <a:xfrm>
            <a:off x="2874530" y="1486101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VPLMN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A48FD9E-9B1A-496F-A630-811713DF38B4}"/>
              </a:ext>
            </a:extLst>
          </p:cNvPr>
          <p:cNvSpPr txBox="1"/>
          <p:nvPr/>
        </p:nvSpPr>
        <p:spPr>
          <a:xfrm>
            <a:off x="4165578" y="1486198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HPLMN</a:t>
            </a:r>
          </a:p>
        </p:txBody>
      </p:sp>
    </p:spTree>
    <p:extLst>
      <p:ext uri="{BB962C8B-B14F-4D97-AF65-F5344CB8AC3E}">
        <p14:creationId xmlns:p14="http://schemas.microsoft.com/office/powerpoint/2010/main" val="237382621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FA051C-CD59-4D2E-92E9-AC9052DAF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Combined solution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E62A16-FD36-4EB9-80CB-3775FE1C690E}"/>
              </a:ext>
            </a:extLst>
          </p:cNvPr>
          <p:cNvSpPr/>
          <p:nvPr/>
        </p:nvSpPr>
        <p:spPr bwMode="auto">
          <a:xfrm>
            <a:off x="1046477" y="3215603"/>
            <a:ext cx="1584949" cy="855989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V-SMF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7C65A3-5AD1-426E-AE7A-E1900C98BEDF}"/>
              </a:ext>
            </a:extLst>
          </p:cNvPr>
          <p:cNvSpPr/>
          <p:nvPr/>
        </p:nvSpPr>
        <p:spPr bwMode="auto">
          <a:xfrm>
            <a:off x="1343148" y="5147065"/>
            <a:ext cx="968451" cy="60509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UPF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8F2DC9-B59D-4C36-B164-C2CC8A958DBA}"/>
              </a:ext>
            </a:extLst>
          </p:cNvPr>
          <p:cNvSpPr/>
          <p:nvPr/>
        </p:nvSpPr>
        <p:spPr bwMode="auto">
          <a:xfrm>
            <a:off x="1744694" y="3216728"/>
            <a:ext cx="891127" cy="445563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DC2643-B595-4E7C-9C85-D6D8C344C7FD}"/>
              </a:ext>
            </a:extLst>
          </p:cNvPr>
          <p:cNvSpPr/>
          <p:nvPr/>
        </p:nvSpPr>
        <p:spPr bwMode="auto">
          <a:xfrm>
            <a:off x="781167" y="1861972"/>
            <a:ext cx="1008083" cy="558644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V-CHF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CD132F-3E77-4240-A2E2-573252D720F4}"/>
              </a:ext>
            </a:extLst>
          </p:cNvPr>
          <p:cNvSpPr/>
          <p:nvPr/>
        </p:nvSpPr>
        <p:spPr bwMode="auto">
          <a:xfrm>
            <a:off x="3853620" y="1887263"/>
            <a:ext cx="966953" cy="55864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H-CHF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8FE8698-1752-4E75-9F70-AF3DF7FBD548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442260" y="5449614"/>
            <a:ext cx="90088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C568611-F7A8-4D3F-B344-D0AE8FC6CF20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311599" y="5449614"/>
            <a:ext cx="80629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4FE624F-5437-4F3B-9972-83747936C40D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 bwMode="auto">
          <a:xfrm flipH="1">
            <a:off x="1827374" y="4071592"/>
            <a:ext cx="11578" cy="10754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76AF944B-0EFB-4BA3-B9BE-4B1EDC7B759F}"/>
              </a:ext>
            </a:extLst>
          </p:cNvPr>
          <p:cNvCxnSpPr>
            <a:stCxn id="9" idx="2"/>
            <a:endCxn id="8" idx="0"/>
          </p:cNvCxnSpPr>
          <p:nvPr/>
        </p:nvCxnSpPr>
        <p:spPr bwMode="auto">
          <a:xfrm rot="16200000" flipH="1">
            <a:off x="1339677" y="2366147"/>
            <a:ext cx="796112" cy="90504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107EAC7-575D-4244-A51A-343B3EA113B4}"/>
              </a:ext>
            </a:extLst>
          </p:cNvPr>
          <p:cNvCxnSpPr>
            <a:cxnSpLocks/>
            <a:stCxn id="10" idx="2"/>
            <a:endCxn id="8" idx="3"/>
          </p:cNvCxnSpPr>
          <p:nvPr/>
        </p:nvCxnSpPr>
        <p:spPr bwMode="auto">
          <a:xfrm rot="5400000">
            <a:off x="2989658" y="2092071"/>
            <a:ext cx="993602" cy="1701276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EFFADD2-2D72-4270-809C-CB73E764429C}"/>
              </a:ext>
            </a:extLst>
          </p:cNvPr>
          <p:cNvSpPr txBox="1"/>
          <p:nvPr/>
        </p:nvSpPr>
        <p:spPr>
          <a:xfrm>
            <a:off x="3572728" y="3437666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N47 - FBC (optionally QBC)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F1D8A36-FDCC-4686-8E69-B62A95B5DBC6}"/>
              </a:ext>
            </a:extLst>
          </p:cNvPr>
          <p:cNvSpPr txBox="1"/>
          <p:nvPr/>
        </p:nvSpPr>
        <p:spPr>
          <a:xfrm>
            <a:off x="1531582" y="4705463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9376A01-C0D3-4C73-B56B-E0A714015CAA}"/>
              </a:ext>
            </a:extLst>
          </p:cNvPr>
          <p:cNvSpPr txBox="1"/>
          <p:nvPr/>
        </p:nvSpPr>
        <p:spPr>
          <a:xfrm>
            <a:off x="1400202" y="2584795"/>
            <a:ext cx="10791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N40 - QBC only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B5A40267-A4DF-466F-B301-191E0675DD59}"/>
              </a:ext>
            </a:extLst>
          </p:cNvPr>
          <p:cNvSpPr txBox="1">
            <a:spLocks/>
          </p:cNvSpPr>
          <p:nvPr/>
        </p:nvSpPr>
        <p:spPr>
          <a:xfrm>
            <a:off x="5334749" y="1454150"/>
            <a:ext cx="3714658" cy="4830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There is one CTF and one SMF interacting with two CHFs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CTF have one set of quota, triggers etc. i.e.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V-CHF can only set QBC triggers V-CHF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H-CHF can set session, FBC, and QBC triggers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QBC triggers can only be set using roaming charging profile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 same information is sent to both CHFs at the same time for QBC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Retry, failure, and error handling will be operator specific</a:t>
            </a:r>
          </a:p>
          <a:p>
            <a:r>
              <a:rPr lang="en-US" altLang="en-US" sz="1600" i="1" kern="0" dirty="0">
                <a:latin typeface="Arial" panose="020B0604020202020204" pitchFamily="34" charset="0"/>
                <a:cs typeface="Arial" panose="020B0604020202020204" pitchFamily="34" charset="0"/>
              </a:rPr>
              <a:t>There would be one set of information from PCF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24FE2EE-CAE6-4D4C-9046-2DFF2417FE9E}"/>
              </a:ext>
            </a:extLst>
          </p:cNvPr>
          <p:cNvCxnSpPr>
            <a:cxnSpLocks/>
          </p:cNvCxnSpPr>
          <p:nvPr/>
        </p:nvCxnSpPr>
        <p:spPr bwMode="auto">
          <a:xfrm flipH="1">
            <a:off x="3428329" y="1454150"/>
            <a:ext cx="21824" cy="4689897"/>
          </a:xfrm>
          <a:prstGeom prst="line">
            <a:avLst/>
          </a:pr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DA932669-3672-4883-8A43-BF5D0699A0C9}"/>
              </a:ext>
            </a:extLst>
          </p:cNvPr>
          <p:cNvSpPr txBox="1"/>
          <p:nvPr/>
        </p:nvSpPr>
        <p:spPr>
          <a:xfrm>
            <a:off x="2060197" y="1475270"/>
            <a:ext cx="8899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VPLMN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9EB034B-249C-4D0D-84A9-AEE5F7ABD421}"/>
              </a:ext>
            </a:extLst>
          </p:cNvPr>
          <p:cNvSpPr txBox="1"/>
          <p:nvPr/>
        </p:nvSpPr>
        <p:spPr>
          <a:xfrm>
            <a:off x="3842082" y="1495206"/>
            <a:ext cx="901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HPLMN</a:t>
            </a:r>
          </a:p>
        </p:txBody>
      </p:sp>
    </p:spTree>
    <p:extLst>
      <p:ext uri="{BB962C8B-B14F-4D97-AF65-F5344CB8AC3E}">
        <p14:creationId xmlns:p14="http://schemas.microsoft.com/office/powerpoint/2010/main" val="16625153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B580841AA8D543865EE0CFE69A1D6B" ma:contentTypeVersion="4" ma:contentTypeDescription="Create a new document." ma:contentTypeScope="" ma:versionID="32a60a130a4442b6d874aaca342a09bd">
  <xsd:schema xmlns:xsd="http://www.w3.org/2001/XMLSchema" xmlns:xs="http://www.w3.org/2001/XMLSchema" xmlns:p="http://schemas.microsoft.com/office/2006/metadata/properties" xmlns:ns2="5b17232d-c99c-451d-83da-8209c240d8e5" targetNamespace="http://schemas.microsoft.com/office/2006/metadata/properties" ma:root="true" ma:fieldsID="3f8842331f0e2d98076a7ca886f37764" ns2:_="">
    <xsd:import namespace="5b17232d-c99c-451d-83da-8209c240d8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17232d-c99c-451d-83da-8209c240d8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F09BDD-0CDF-4A78-A85A-0BA1765942A4}">
  <ds:schemaRefs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9196033-EDC0-404F-8128-4F4A0F746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17232d-c99c-451d-83da-8209c240d8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1B320A-563D-4283-98FA-3523D68778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105339</TotalTime>
  <Words>433</Words>
  <Application>Microsoft Office PowerPoint</Application>
  <PresentationFormat>On-screen Show (4:3)</PresentationFormat>
  <Paragraphs>84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Discussion paper on architecture options for local breakout roaming</vt:lpstr>
      <vt:lpstr>Possible solutions</vt:lpstr>
      <vt:lpstr>Two logical CTFs and two logical SMFs  (A)</vt:lpstr>
      <vt:lpstr>One logical CTF and one logical SMF (B)</vt:lpstr>
      <vt:lpstr>Two logical CTFs and one logical SMF (C)</vt:lpstr>
      <vt:lpstr>Combined solution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Chair</dc:creator>
  <dc:description>© 2009  All rights reserved</dc:description>
  <cp:lastModifiedBy>MATRIXX Software</cp:lastModifiedBy>
  <cp:revision>1228</cp:revision>
  <dcterms:created xsi:type="dcterms:W3CDTF">2008-08-30T09:32:10Z</dcterms:created>
  <dcterms:modified xsi:type="dcterms:W3CDTF">2022-04-08T07:48:38Z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0x01010017B580841AA8D543865EE0CFE69A1D6B</vt:lpwstr>
  </property>
  <property fmtid="{D5CDD505-2E9C-101B-9397-08002B2CF9AE}" pid="3" name="_2015_ms_pID_725343">
    <vt:lpwstr>(3)5Ogl7FnLUnBvIjtKCh2DPvGKNktM732WWJdGQHwXFrzx7cBMAqx59WAAWz31gJPQjA0KAufx
tPiGqJonmqe4htRAy+a95oRpke6QGD2sHP3Dmw/9bOpKH7hA9HQo/joO68RIzBP9QkJYsS9n
kI4vT4mH4dgljL91bAUItrdKxQrioSpe+IG2RcG3xpWGZcgazklcuwxTXJTIvGLDLqKp+6mi
oIjCqzJ9mPo88a+dMZ</vt:lpwstr>
  </property>
  <property fmtid="{D5CDD505-2E9C-101B-9397-08002B2CF9AE}" pid="4" name="_2015_ms_pID_7253431">
    <vt:lpwstr>f4VHicJVsBjZm4mxuFbxEYT9W0JUempysNjz6Wu75/a7+1Jcg0U7L0
0LBCEXE9c3+TDRyyH7z33wDTCFI1LOHaeHbFWRvT++y+JXIDu3hbe0DsfQaOzxVVz18X1U3y
NCKId3eiyngnk+E8p2YYYTNOGVrF7qjrockLlZk5zIxxtzKKp6fygeGJPjKTHzohS6pA48p3
pjwcIk/aZmQRqtxaC+aI9CDi3MCt/n8N+dqV</vt:lpwstr>
  </property>
  <property fmtid="{D5CDD505-2E9C-101B-9397-08002B2CF9AE}" pid="5" name="_2015_ms_pID_7253432">
    <vt:lpwstr>OQ==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1581338635</vt:lpwstr>
  </property>
</Properties>
</file>